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3"/>
    <p:sldId id="258" r:id="rId4"/>
    <p:sldId id="275" r:id="rId5"/>
    <p:sldId id="257" r:id="rId6"/>
    <p:sldId id="276" r:id="rId7"/>
    <p:sldId id="277" r:id="rId8"/>
    <p:sldId id="278" r:id="rId9"/>
    <p:sldId id="263" r:id="rId10"/>
    <p:sldId id="266" r:id="rId11"/>
    <p:sldId id="269" r:id="rId12"/>
  </p:sldIdLst>
  <p:sldSz cx="12192000" cy="6858000"/>
  <p:notesSz cx="7103745" cy="10234295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1.wav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3.jpeg"/><Relationship Id="rId13" Type="http://schemas.openxmlformats.org/officeDocument/2006/relationships/slideLayout" Target="../slideLayouts/slideLayout2.xml"/><Relationship Id="rId12" Type="http://schemas.openxmlformats.org/officeDocument/2006/relationships/audio" Target="../media/audio1.wav"/><Relationship Id="rId11" Type="http://schemas.openxmlformats.org/officeDocument/2006/relationships/audio" Target="../media/audio3.wav"/><Relationship Id="rId10" Type="http://schemas.openxmlformats.org/officeDocument/2006/relationships/audio" Target="../media/audio2.wav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3.jpeg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3.jpeg"/><Relationship Id="rId13" Type="http://schemas.openxmlformats.org/officeDocument/2006/relationships/slideLayout" Target="../slideLayouts/slideLayout2.xml"/><Relationship Id="rId12" Type="http://schemas.openxmlformats.org/officeDocument/2006/relationships/audio" Target="../media/audio1.wav"/><Relationship Id="rId11" Type="http://schemas.openxmlformats.org/officeDocument/2006/relationships/audio" Target="../media/audio2.wav"/><Relationship Id="rId10" Type="http://schemas.openxmlformats.org/officeDocument/2006/relationships/tags" Target="../tags/tag29.xml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89505" y="1200785"/>
            <a:ext cx="7634605" cy="146939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黑体_GBK" panose="03000509000000000000" charset="-122"/>
                <a:ea typeface="方正黑体_GBK" panose="03000509000000000000" charset="-122"/>
              </a:rPr>
              <a:t>面积单位的换算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黑体_GBK" panose="03000509000000000000" charset="-122"/>
              <a:ea typeface="方正黑体_GBK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240000">
            <a:off x="1483360" y="2903855"/>
            <a:ext cx="19202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effectLst/>
              </a:rPr>
              <a:t>平方厘米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 rot="600000">
            <a:off x="2879725" y="399605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厘米</a:t>
            </a:r>
            <a:r>
              <a:rPr lang="en-US" altLang="zh-CN" sz="2400" baseline="3000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</a:rPr>
              <a:t>2</a:t>
            </a:r>
            <a:endParaRPr lang="en-US" altLang="zh-CN" sz="2400" baseline="3000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9390" y="493458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cm</a:t>
            </a:r>
            <a:r>
              <a:rPr lang="en-US" altLang="zh-CN" sz="2400" baseline="300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en-US" altLang="zh-CN" sz="2400" baseline="30000"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12275" y="529653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</a:t>
            </a:r>
            <a:r>
              <a:rPr lang="en-US" altLang="zh-CN" sz="2400" baseline="300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en-US" altLang="zh-CN" sz="2400" baseline="30000"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 rot="20340000">
            <a:off x="5251450" y="497268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dm</a:t>
            </a:r>
            <a:r>
              <a:rPr lang="en-US" altLang="zh-CN" sz="2400" baseline="300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en-US" altLang="zh-CN" sz="2400" baseline="30000"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44100" y="2837180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米</a:t>
            </a:r>
            <a:r>
              <a:rPr lang="en-US" altLang="zh-CN" sz="2400" baseline="300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</a:rPr>
              <a:t>2</a:t>
            </a:r>
            <a:endParaRPr lang="en-US" altLang="zh-CN" sz="2400" baseline="30000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id="12" name="文本框 11"/>
          <p:cNvSpPr txBox="1"/>
          <p:nvPr/>
        </p:nvSpPr>
        <p:spPr>
          <a:xfrm rot="21300000">
            <a:off x="5754370" y="335216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分米</a:t>
            </a:r>
            <a:r>
              <a:rPr lang="en-US" altLang="zh-CN" sz="2400" baseline="300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</a:rPr>
              <a:t>2</a:t>
            </a:r>
            <a:endParaRPr lang="en-US" altLang="zh-CN" sz="2400" baseline="30000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 rot="20880000">
            <a:off x="9518015" y="401637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effectLst/>
              </a:rPr>
              <a:t>平方米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47230" y="4114165"/>
            <a:ext cx="174117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effectLst/>
              </a:rPr>
              <a:t>平方分米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8495" y="1592580"/>
            <a:ext cx="10609580" cy="2722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50000"/>
              </a:lnSpc>
            </a:pPr>
            <a:r>
              <a:rPr 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总</a:t>
            </a:r>
            <a:r>
              <a:rPr lang="en-US" alt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</a:t>
            </a:r>
            <a:r>
              <a:rPr 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结</a:t>
            </a:r>
            <a:endParaRPr lang="zh-CN" sz="6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4800">
                <a:ln w="22225">
                  <a:solidFill>
                    <a:srgbClr val="0070C0"/>
                  </a:solidFill>
                  <a:prstDash val="solid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我的收获、体验与疑问</a:t>
            </a:r>
            <a:r>
              <a:rPr lang="en-US" altLang="zh-CN" sz="4800">
                <a:ln w="22225">
                  <a:solidFill>
                    <a:srgbClr val="0070C0"/>
                  </a:solidFill>
                  <a:prstDash val="solid"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4800">
              <a:ln w="22225">
                <a:solidFill>
                  <a:srgbClr val="0070C0"/>
                </a:solidFill>
                <a:prstDash val="solid"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9385" y="-979170"/>
            <a:ext cx="6327140" cy="852995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579620" y="5036820"/>
            <a:ext cx="5194300" cy="495300"/>
          </a:xfrm>
          <a:prstGeom prst="roundRect">
            <a:avLst/>
          </a:prstGeom>
          <a:noFill/>
          <a:ln w="28575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7075" y="2308225"/>
            <a:ext cx="2886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/>
              <a:t>长度单位的换算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962660" y="2979420"/>
            <a:ext cx="29305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>
                <a:highlight>
                  <a:srgbClr val="FFFF00"/>
                </a:highlight>
              </a:rPr>
              <a:t>1</a:t>
            </a:r>
            <a:r>
              <a:rPr lang="zh-CN" altLang="en-US" sz="2800">
                <a:highlight>
                  <a:srgbClr val="FFFF00"/>
                </a:highlight>
              </a:rPr>
              <a:t>分米</a:t>
            </a:r>
            <a:r>
              <a:rPr lang="en-US" altLang="zh-CN" sz="2800">
                <a:highlight>
                  <a:srgbClr val="FFFF00"/>
                </a:highlight>
              </a:rPr>
              <a:t>=10</a:t>
            </a:r>
            <a:r>
              <a:rPr lang="zh-CN" altLang="en-US" sz="2800">
                <a:highlight>
                  <a:srgbClr val="FFFF00"/>
                </a:highlight>
              </a:rPr>
              <a:t>厘米</a:t>
            </a:r>
            <a:endParaRPr lang="zh-CN" altLang="en-US" sz="2800">
              <a:highlight>
                <a:srgbClr val="FFFF00"/>
              </a:highlight>
            </a:endParaRPr>
          </a:p>
          <a:p>
            <a:pPr algn="l"/>
            <a:r>
              <a:rPr lang="en-US" altLang="zh-CN" sz="2800">
                <a:highlight>
                  <a:srgbClr val="FFFF00"/>
                </a:highlight>
              </a:rPr>
              <a:t>1 </a:t>
            </a:r>
            <a:r>
              <a:rPr lang="zh-CN" altLang="en-US" sz="2800">
                <a:highlight>
                  <a:srgbClr val="FFFF00"/>
                </a:highlight>
              </a:rPr>
              <a:t>米</a:t>
            </a:r>
            <a:r>
              <a:rPr lang="en-US" altLang="zh-CN" sz="2800">
                <a:highlight>
                  <a:srgbClr val="FFFF00"/>
                </a:highlight>
              </a:rPr>
              <a:t> =10</a:t>
            </a:r>
            <a:r>
              <a:rPr lang="zh-CN" altLang="en-US" sz="2800">
                <a:highlight>
                  <a:srgbClr val="FFFF00"/>
                </a:highlight>
              </a:rPr>
              <a:t>分米</a:t>
            </a:r>
            <a:endParaRPr lang="zh-CN" altLang="en-US" sz="2800">
              <a:highlight>
                <a:srgbClr val="FFFF00"/>
              </a:highlight>
            </a:endParaRPr>
          </a:p>
          <a:p>
            <a:pPr algn="l"/>
            <a:r>
              <a:rPr lang="en-US" altLang="zh-CN" sz="2800">
                <a:highlight>
                  <a:srgbClr val="FFFF00"/>
                </a:highlight>
              </a:rPr>
              <a:t>1 </a:t>
            </a:r>
            <a:r>
              <a:rPr lang="zh-CN" altLang="en-US" sz="2800">
                <a:highlight>
                  <a:srgbClr val="FFFF00"/>
                </a:highlight>
              </a:rPr>
              <a:t>米</a:t>
            </a:r>
            <a:r>
              <a:rPr lang="en-US" altLang="zh-CN" sz="2800">
                <a:highlight>
                  <a:srgbClr val="FFFF00"/>
                </a:highlight>
              </a:rPr>
              <a:t> =100</a:t>
            </a:r>
            <a:r>
              <a:rPr lang="zh-CN" altLang="en-US" sz="2800">
                <a:highlight>
                  <a:srgbClr val="FFFF00"/>
                </a:highlight>
              </a:rPr>
              <a:t>厘米</a:t>
            </a:r>
            <a:endParaRPr lang="zh-CN" altLang="en-US" sz="280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89505" y="1200785"/>
            <a:ext cx="7634605" cy="146939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黑体_GBK" panose="03000509000000000000" charset="-122"/>
                <a:ea typeface="方正黑体_GBK" panose="03000509000000000000" charset="-122"/>
              </a:rPr>
              <a:t>面积单位的换算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黑体_GBK" panose="03000509000000000000" charset="-122"/>
              <a:ea typeface="方正黑体_GBK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240000">
            <a:off x="1483360" y="2903855"/>
            <a:ext cx="19202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effectLst/>
              </a:rPr>
              <a:t>平方厘米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 rot="600000">
            <a:off x="2879725" y="399605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厘米</a:t>
            </a:r>
            <a:r>
              <a:rPr lang="en-US" altLang="zh-CN" sz="2400" baseline="3000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</a:rPr>
              <a:t>2</a:t>
            </a:r>
            <a:endParaRPr lang="en-US" altLang="zh-CN" sz="2400" baseline="3000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9390" y="493458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cm</a:t>
            </a:r>
            <a:r>
              <a:rPr lang="en-US" altLang="zh-CN" sz="2400" baseline="300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en-US" altLang="zh-CN" sz="2400" baseline="30000"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12275" y="529653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</a:t>
            </a:r>
            <a:r>
              <a:rPr lang="en-US" altLang="zh-CN" sz="2400" baseline="300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en-US" altLang="zh-CN" sz="2400" baseline="30000"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 rot="20340000">
            <a:off x="5251450" y="497268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dm</a:t>
            </a:r>
            <a:r>
              <a:rPr lang="en-US" altLang="zh-CN" sz="2400" baseline="30000"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endParaRPr lang="en-US" altLang="zh-CN" sz="2400" baseline="30000"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53450" y="2837180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米</a:t>
            </a:r>
            <a:r>
              <a:rPr lang="en-US" altLang="zh-CN" sz="2400" baseline="300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</a:rPr>
              <a:t>2</a:t>
            </a:r>
            <a:endParaRPr lang="en-US" altLang="zh-CN" sz="2400" baseline="30000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id="12" name="文本框 11"/>
          <p:cNvSpPr txBox="1"/>
          <p:nvPr/>
        </p:nvSpPr>
        <p:spPr>
          <a:xfrm rot="21300000">
            <a:off x="5754370" y="335216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分米</a:t>
            </a:r>
            <a:r>
              <a:rPr lang="en-US" altLang="zh-CN" sz="2400" baseline="300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</a:rPr>
              <a:t>2</a:t>
            </a:r>
            <a:endParaRPr lang="en-US" altLang="zh-CN" sz="2400" baseline="30000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 rot="20880000">
            <a:off x="9518015" y="4016375"/>
            <a:ext cx="1275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effectLst/>
              </a:rPr>
              <a:t>平方米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47230" y="4114165"/>
            <a:ext cx="174117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effectLst/>
              </a:rPr>
              <a:t>平方分米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175375" y="2393950"/>
            <a:ext cx="55581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>
                <a:ln>
                  <a:solidFill>
                    <a:srgbClr val="00206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  <a:sym typeface="+mn-ea"/>
              </a:rPr>
              <a:t>活动要求</a:t>
            </a:r>
            <a:endParaRPr lang="zh-CN" altLang="en-US" sz="2400">
              <a:ln>
                <a:solidFill>
                  <a:srgbClr val="002060"/>
                </a:solidFill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ln>
                  <a:solidFill>
                    <a:srgbClr val="00206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n>
                  <a:solidFill>
                    <a:srgbClr val="00206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用尺子和铅笔画一画，看看1平方分米里面有多少平方厘米。</a:t>
            </a:r>
            <a:endParaRPr lang="zh-CN" altLang="en-US" sz="2800">
              <a:ln>
                <a:solidFill>
                  <a:srgbClr val="002060"/>
                </a:solidFill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2293" name="Picture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7105" y="984250"/>
            <a:ext cx="537210" cy="467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TextBox 43"/>
          <p:cNvSpPr txBox="1"/>
          <p:nvPr>
            <p:custDataLst>
              <p:tags r:id="rId3"/>
            </p:custDataLst>
          </p:nvPr>
        </p:nvSpPr>
        <p:spPr>
          <a:xfrm>
            <a:off x="1557655" y="950595"/>
            <a:ext cx="9874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活动一：用</a:t>
            </a: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平方厘米的小正方形纸片，铺</a:t>
            </a: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平方分米的大正方形，要用多少张小正方形纸片？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graphicFrame>
        <p:nvGraphicFramePr>
          <p:cNvPr id="47" name="表格 4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157413" y="2081213"/>
          <a:ext cx="3600450" cy="3600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</a:tblGrid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>
            <p:custDataLst>
              <p:tags r:id="rId5"/>
            </p:custDataLst>
          </p:nvPr>
        </p:nvSpPr>
        <p:spPr>
          <a:xfrm>
            <a:off x="2220913" y="2157413"/>
            <a:ext cx="3455988" cy="3455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8240" y="5929630"/>
            <a:ext cx="58293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平方分米</a:t>
            </a:r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=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（</a:t>
            </a:r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      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）平方厘米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2990" y="5938520"/>
            <a:ext cx="13074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sz="2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100</a:t>
            </a:r>
            <a:endParaRPr lang="en-US" sz="2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16" name="左大括号 15"/>
          <p:cNvSpPr/>
          <p:nvPr>
            <p:custDataLst>
              <p:tags r:id="rId6"/>
            </p:custDataLst>
          </p:nvPr>
        </p:nvSpPr>
        <p:spPr>
          <a:xfrm rot="10800000" flipH="1">
            <a:off x="1875155" y="2087880"/>
            <a:ext cx="239395" cy="3592830"/>
          </a:xfrm>
          <a:prstGeom prst="leftBrace">
            <a:avLst>
              <a:gd name="adj1" fmla="val 32839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>
            <p:custDataLst>
              <p:tags r:id="rId7"/>
            </p:custDataLst>
          </p:nvPr>
        </p:nvSpPr>
        <p:spPr>
          <a:xfrm>
            <a:off x="654050" y="3636010"/>
            <a:ext cx="1343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分米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9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19265" y="2238375"/>
            <a:ext cx="4441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还有别的方法吗？</a:t>
            </a:r>
            <a:endParaRPr lang="zh-CN" altLang="en-US"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2293" name="Picture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7105" y="984250"/>
            <a:ext cx="537210" cy="467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TextBox 43"/>
          <p:cNvSpPr txBox="1"/>
          <p:nvPr>
            <p:custDataLst>
              <p:tags r:id="rId3"/>
            </p:custDataLst>
          </p:nvPr>
        </p:nvSpPr>
        <p:spPr>
          <a:xfrm>
            <a:off x="1557655" y="950595"/>
            <a:ext cx="9874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活动一：用</a:t>
            </a: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平方厘米的小正方形纸片，铺</a:t>
            </a: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平方分米的大正方形，要用多少张小正方形纸片？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graphicFrame>
        <p:nvGraphicFramePr>
          <p:cNvPr id="47" name="表格 4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157413" y="2081213"/>
          <a:ext cx="3600450" cy="3600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</a:tblGrid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>
            <p:custDataLst>
              <p:tags r:id="rId5"/>
            </p:custDataLst>
          </p:nvPr>
        </p:nvSpPr>
        <p:spPr>
          <a:xfrm>
            <a:off x="2220913" y="2157413"/>
            <a:ext cx="3455988" cy="3455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58230" y="4562475"/>
            <a:ext cx="36817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平方分米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=</a:t>
            </a:r>
            <a:r>
              <a:rPr 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100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平方厘米</a:t>
            </a:r>
            <a:endParaRPr lang="zh-CN" altLang="en-US" sz="24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16" name="左大括号 15"/>
          <p:cNvSpPr/>
          <p:nvPr>
            <p:custDataLst>
              <p:tags r:id="rId6"/>
            </p:custDataLst>
          </p:nvPr>
        </p:nvSpPr>
        <p:spPr>
          <a:xfrm flipH="1">
            <a:off x="5831205" y="2081530"/>
            <a:ext cx="239395" cy="3600450"/>
          </a:xfrm>
          <a:prstGeom prst="leftBrace">
            <a:avLst>
              <a:gd name="adj1" fmla="val 32839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>
            <p:custDataLst>
              <p:tags r:id="rId7"/>
            </p:custDataLst>
          </p:nvPr>
        </p:nvSpPr>
        <p:spPr>
          <a:xfrm>
            <a:off x="6231255" y="3641725"/>
            <a:ext cx="226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分米</a:t>
            </a:r>
            <a:r>
              <a:rPr lang="en-US" altLang="zh-CN" sz="2400" b="1" dirty="0">
                <a:latin typeface="Arial" panose="020B0604020202020204" pitchFamily="34" charset="0"/>
              </a:rPr>
              <a:t>=10</a:t>
            </a:r>
            <a:r>
              <a:rPr lang="zh-CN" altLang="en-US" sz="2400" b="1" dirty="0">
                <a:latin typeface="Arial" panose="020B0604020202020204" pitchFamily="34" charset="0"/>
              </a:rPr>
              <a:t>厘米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" name="TextBox 16"/>
          <p:cNvSpPr txBox="1"/>
          <p:nvPr>
            <p:custDataLst>
              <p:tags r:id="rId8"/>
            </p:custDataLst>
          </p:nvPr>
        </p:nvSpPr>
        <p:spPr>
          <a:xfrm>
            <a:off x="6231255" y="4102100"/>
            <a:ext cx="3804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 dirty="0">
                <a:latin typeface="Arial" panose="020B0604020202020204" pitchFamily="34" charset="0"/>
              </a:rPr>
              <a:t>10</a:t>
            </a:r>
            <a:r>
              <a:rPr lang="zh-CN" altLang="en-US" sz="2400" b="1" dirty="0">
                <a:latin typeface="Arial" panose="020B0604020202020204" pitchFamily="34" charset="0"/>
              </a:rPr>
              <a:t>×</a:t>
            </a:r>
            <a:r>
              <a:rPr lang="en-US" altLang="zh-CN" sz="2400" b="1" dirty="0">
                <a:latin typeface="Arial" panose="020B0604020202020204" pitchFamily="34" charset="0"/>
              </a:rPr>
              <a:t>10=100</a:t>
            </a:r>
            <a:r>
              <a:rPr lang="zh-CN" altLang="en-US" sz="2400" b="1" dirty="0">
                <a:latin typeface="Arial" panose="020B0604020202020204" pitchFamily="34" charset="0"/>
              </a:rPr>
              <a:t>（平方厘米）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7112000" y="3710940"/>
            <a:ext cx="1230630" cy="313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00775" y="2071370"/>
            <a:ext cx="5813425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细黑" panose="02010600040101010101" charset="-122"/>
                <a:ea typeface="华文细黑" panose="02010600040101010101" charset="-122"/>
                <a:cs typeface="楷体" panose="02010609060101010101" charset="-122"/>
                <a:sym typeface="+mn-ea"/>
              </a:rPr>
              <a:t>活动要求</a:t>
            </a:r>
            <a:endParaRPr lang="zh-CN" altLang="en-US"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细黑" panose="02010600040101010101" charset="-122"/>
              <a:ea typeface="华文细黑" panose="0201060004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、按座位顺序依次上台，用磁铁将1平方分米的纸片贴在1平方米的正方形里，尽可能贴得整齐不留空隙；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、建议从最下面铺起；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、铺好后，从另一边回到座位。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2293" name="Picture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7105" y="984250"/>
            <a:ext cx="537210" cy="467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TextBox 43"/>
          <p:cNvSpPr txBox="1"/>
          <p:nvPr>
            <p:custDataLst>
              <p:tags r:id="rId3"/>
            </p:custDataLst>
          </p:nvPr>
        </p:nvSpPr>
        <p:spPr>
          <a:xfrm>
            <a:off x="1557655" y="950595"/>
            <a:ext cx="9874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活动二：</a:t>
            </a:r>
            <a:r>
              <a:rPr lang="zh-CN" sz="2800" b="1" dirty="0">
                <a:latin typeface="Arial" panose="020B0604020202020204" pitchFamily="34" charset="0"/>
              </a:rPr>
              <a:t>铺一铺，</a:t>
            </a: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平方米</a:t>
            </a:r>
            <a:r>
              <a:rPr lang="en-US" altLang="zh-CN" sz="2800" b="1" dirty="0">
                <a:latin typeface="Arial" panose="020B0604020202020204" pitchFamily="34" charset="0"/>
              </a:rPr>
              <a:t>=</a:t>
            </a:r>
            <a:r>
              <a:rPr lang="zh-CN" altLang="en-US" sz="2800" b="1" dirty="0"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</a:rPr>
              <a:t>平方分米。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graphicFrame>
        <p:nvGraphicFramePr>
          <p:cNvPr id="47" name="表格 4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157413" y="1814513"/>
          <a:ext cx="3600450" cy="3600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</a:tblGrid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>
            <p:custDataLst>
              <p:tags r:id="rId5"/>
            </p:custDataLst>
          </p:nvPr>
        </p:nvSpPr>
        <p:spPr>
          <a:xfrm>
            <a:off x="2220913" y="1890713"/>
            <a:ext cx="3455988" cy="3455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左大括号 15"/>
          <p:cNvSpPr/>
          <p:nvPr>
            <p:custDataLst>
              <p:tags r:id="rId6"/>
            </p:custDataLst>
          </p:nvPr>
        </p:nvSpPr>
        <p:spPr>
          <a:xfrm rot="5400000" flipH="1">
            <a:off x="3820160" y="3790315"/>
            <a:ext cx="275590" cy="3600450"/>
          </a:xfrm>
          <a:prstGeom prst="leftBrace">
            <a:avLst>
              <a:gd name="adj1" fmla="val 32839"/>
              <a:gd name="adj2" fmla="val 4999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>
            <p:custDataLst>
              <p:tags r:id="rId7"/>
            </p:custDataLst>
          </p:nvPr>
        </p:nvSpPr>
        <p:spPr>
          <a:xfrm>
            <a:off x="3412490" y="5834380"/>
            <a:ext cx="1019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米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1250" y="955040"/>
            <a:ext cx="13074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sz="2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100</a:t>
            </a:r>
            <a:endParaRPr lang="en-US" sz="2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3" name="Picture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7105" y="984250"/>
            <a:ext cx="537210" cy="467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TextBox 43"/>
          <p:cNvSpPr txBox="1"/>
          <p:nvPr>
            <p:custDataLst>
              <p:tags r:id="rId3"/>
            </p:custDataLst>
          </p:nvPr>
        </p:nvSpPr>
        <p:spPr>
          <a:xfrm>
            <a:off x="1557655" y="950595"/>
            <a:ext cx="9874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活动二：</a:t>
            </a:r>
            <a:r>
              <a:rPr lang="zh-CN" sz="2800" b="1" dirty="0">
                <a:latin typeface="Arial" panose="020B0604020202020204" pitchFamily="34" charset="0"/>
              </a:rPr>
              <a:t>铺一铺，</a:t>
            </a: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平方米</a:t>
            </a:r>
            <a:r>
              <a:rPr lang="en-US" altLang="zh-CN" sz="2800" b="1" dirty="0">
                <a:latin typeface="Arial" panose="020B0604020202020204" pitchFamily="34" charset="0"/>
              </a:rPr>
              <a:t>=</a:t>
            </a:r>
            <a:r>
              <a:rPr lang="zh-CN" altLang="en-US" sz="2800" b="1" dirty="0"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Arial" panose="020B0604020202020204" pitchFamily="34" charset="0"/>
              </a:rPr>
              <a:t>平方分米。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graphicFrame>
        <p:nvGraphicFramePr>
          <p:cNvPr id="47" name="表格 4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157413" y="1814513"/>
          <a:ext cx="3600450" cy="3600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</a:tblGrid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endParaRPr lang="zh-CN" altLang="en-US" sz="900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>
            <p:custDataLst>
              <p:tags r:id="rId5"/>
            </p:custDataLst>
          </p:nvPr>
        </p:nvSpPr>
        <p:spPr>
          <a:xfrm>
            <a:off x="2220913" y="1890713"/>
            <a:ext cx="3455988" cy="3455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左大括号 15"/>
          <p:cNvSpPr/>
          <p:nvPr>
            <p:custDataLst>
              <p:tags r:id="rId6"/>
            </p:custDataLst>
          </p:nvPr>
        </p:nvSpPr>
        <p:spPr>
          <a:xfrm rot="5400000" flipH="1">
            <a:off x="3820160" y="3790315"/>
            <a:ext cx="275590" cy="3600450"/>
          </a:xfrm>
          <a:prstGeom prst="leftBrace">
            <a:avLst>
              <a:gd name="adj1" fmla="val 32839"/>
              <a:gd name="adj2" fmla="val 4999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1250" y="955040"/>
            <a:ext cx="13074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sz="2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100</a:t>
            </a:r>
            <a:endParaRPr lang="en-US" sz="2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3" name="TextBox 16"/>
          <p:cNvSpPr txBox="1"/>
          <p:nvPr>
            <p:custDataLst>
              <p:tags r:id="rId7"/>
            </p:custDataLst>
          </p:nvPr>
        </p:nvSpPr>
        <p:spPr>
          <a:xfrm>
            <a:off x="3527425" y="5822315"/>
            <a:ext cx="226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米</a:t>
            </a:r>
            <a:r>
              <a:rPr lang="en-US" altLang="zh-CN" sz="2400" b="1" dirty="0">
                <a:latin typeface="Arial" panose="020B0604020202020204" pitchFamily="34" charset="0"/>
              </a:rPr>
              <a:t>=10</a:t>
            </a:r>
            <a:r>
              <a:rPr lang="zh-CN" altLang="en-US" sz="2400" b="1" dirty="0">
                <a:latin typeface="Arial" panose="020B0604020202020204" pitchFamily="34" charset="0"/>
              </a:rPr>
              <a:t>分</a:t>
            </a:r>
            <a:r>
              <a:rPr lang="zh-CN" altLang="en-US" sz="2400" b="1" dirty="0">
                <a:latin typeface="Arial" panose="020B0604020202020204" pitchFamily="34" charset="0"/>
              </a:rPr>
              <a:t>米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5" name="TextBox 16"/>
          <p:cNvSpPr txBox="1"/>
          <p:nvPr>
            <p:custDataLst>
              <p:tags r:id="rId8"/>
            </p:custDataLst>
          </p:nvPr>
        </p:nvSpPr>
        <p:spPr>
          <a:xfrm>
            <a:off x="5514975" y="5777230"/>
            <a:ext cx="4579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 b="1" dirty="0">
                <a:latin typeface="Arial" panose="020B0604020202020204" pitchFamily="34" charset="0"/>
              </a:rPr>
              <a:t>10</a:t>
            </a:r>
            <a:r>
              <a:rPr lang="zh-CN" altLang="en-US" sz="2800" b="1" dirty="0">
                <a:latin typeface="Arial" panose="020B0604020202020204" pitchFamily="34" charset="0"/>
              </a:rPr>
              <a:t>×</a:t>
            </a:r>
            <a:r>
              <a:rPr lang="en-US" altLang="zh-CN" sz="2800" b="1" dirty="0">
                <a:latin typeface="Arial" panose="020B0604020202020204" pitchFamily="34" charset="0"/>
              </a:rPr>
              <a:t>10=100</a:t>
            </a:r>
            <a:r>
              <a:rPr lang="zh-CN" altLang="en-US" sz="2800" b="1" dirty="0">
                <a:latin typeface="Arial" panose="020B0604020202020204" pitchFamily="34" charset="0"/>
              </a:rPr>
              <a:t>（平方分米）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819265" y="2238375"/>
            <a:ext cx="4441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3200">
                <a:ln>
                  <a:solidFill>
                    <a:srgbClr val="7030A0"/>
                  </a:solidFill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>
                <a:ln>
                  <a:solidFill>
                    <a:srgbClr val="7030A0"/>
                  </a:solidFill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你还能想到什么？</a:t>
            </a:r>
            <a:endParaRPr lang="zh-CN" altLang="en-US" sz="3200">
              <a:ln>
                <a:solidFill>
                  <a:srgbClr val="7030A0"/>
                </a:solidFill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4104640" y="5834380"/>
            <a:ext cx="120650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43"/>
          <p:cNvSpPr txBox="1"/>
          <p:nvPr/>
        </p:nvSpPr>
        <p:spPr>
          <a:xfrm>
            <a:off x="6701790" y="3070225"/>
            <a:ext cx="5156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平方米</a:t>
            </a:r>
            <a:r>
              <a:rPr lang="en-US" altLang="zh-CN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=</a:t>
            </a: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          </a:t>
            </a: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）平方厘米</a:t>
            </a:r>
            <a:endParaRPr lang="zh-CN" altLang="en-US"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73135" y="3060700"/>
            <a:ext cx="14458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sz="2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10000</a:t>
            </a:r>
            <a:endParaRPr lang="en-US" sz="2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bldLvl="0" animBg="1"/>
      <p:bldP spid="2" grpId="0"/>
      <p:bldP spid="11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TextBox 6"/>
          <p:cNvSpPr txBox="1"/>
          <p:nvPr/>
        </p:nvSpPr>
        <p:spPr>
          <a:xfrm>
            <a:off x="452438" y="2547938"/>
            <a:ext cx="54006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平方分米＝（    ）平方厘米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5" name="TextBox 7"/>
          <p:cNvSpPr txBox="1"/>
          <p:nvPr/>
        </p:nvSpPr>
        <p:spPr>
          <a:xfrm>
            <a:off x="452438" y="3662363"/>
            <a:ext cx="54006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平方米＝（    ）平方分米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6" name="TextBox 8"/>
          <p:cNvSpPr txBox="1"/>
          <p:nvPr/>
        </p:nvSpPr>
        <p:spPr>
          <a:xfrm>
            <a:off x="6411278" y="2521268"/>
            <a:ext cx="54006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平方厘米＝（    ）平方分米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7" name="TextBox 9"/>
          <p:cNvSpPr txBox="1"/>
          <p:nvPr/>
        </p:nvSpPr>
        <p:spPr>
          <a:xfrm>
            <a:off x="6411278" y="3644900"/>
            <a:ext cx="54006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平方分米＝（    ）平方米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8" name="TextBox 10"/>
          <p:cNvSpPr txBox="1"/>
          <p:nvPr/>
        </p:nvSpPr>
        <p:spPr>
          <a:xfrm>
            <a:off x="448945" y="4716780"/>
            <a:ext cx="54006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平方分米＝（    ）平方厘米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9" name="TextBox 11"/>
          <p:cNvSpPr txBox="1"/>
          <p:nvPr/>
        </p:nvSpPr>
        <p:spPr>
          <a:xfrm>
            <a:off x="6479223" y="4693603"/>
            <a:ext cx="54006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平方分米＝（    ）平方米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74963" y="2551113"/>
            <a:ext cx="8921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300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6188" y="3652838"/>
            <a:ext cx="8921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200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19553" y="2521268"/>
            <a:ext cx="8921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02090" y="3632200"/>
            <a:ext cx="8937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72435" y="4702175"/>
            <a:ext cx="10731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2000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524048" y="4687253"/>
            <a:ext cx="8921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endParaRPr lang="zh-CN" altLang="en-US" sz="28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6386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862965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6"/>
          <p:cNvSpPr txBox="1"/>
          <p:nvPr/>
        </p:nvSpPr>
        <p:spPr>
          <a:xfrm>
            <a:off x="443230" y="1883410"/>
            <a:ext cx="2314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、填一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填。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19"/>
          <p:cNvSpPr txBox="1"/>
          <p:nvPr/>
        </p:nvSpPr>
        <p:spPr>
          <a:xfrm>
            <a:off x="2875280" y="5577205"/>
            <a:ext cx="6815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highlight>
                  <a:srgbClr val="FFFF00"/>
                </a:highlight>
                <a:latin typeface="楷体_GB2312" pitchFamily="49" charset="-122"/>
                <a:ea typeface="楷体_GB2312" pitchFamily="49" charset="-122"/>
              </a:rPr>
              <a:t>比较左右两组单位换算，你有什么发现？</a:t>
            </a:r>
            <a:endParaRPr lang="zh-CN" altLang="en-US" sz="2800" b="1" dirty="0">
              <a:solidFill>
                <a:schemeClr val="tx1"/>
              </a:solidFill>
              <a:highlight>
                <a:srgbClr val="FFFF00"/>
              </a:highligh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7235" y="1396365"/>
            <a:ext cx="106095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、数学与生活：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笑笑要买一张桌垫给自己的书桌铺上，量得书桌长80厘米，宽45厘米，桌垫的面积是多少平方分米？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073743921" name="组合 1073743920"/>
          <p:cNvGrpSpPr/>
          <p:nvPr/>
        </p:nvGrpSpPr>
        <p:grpSpPr>
          <a:xfrm>
            <a:off x="6964045" y="3089275"/>
            <a:ext cx="3639581" cy="1807845"/>
            <a:chOff x="12586" y="46032"/>
            <a:chExt cx="4311" cy="1905"/>
          </a:xfrm>
        </p:grpSpPr>
        <p:sp>
          <p:nvSpPr>
            <p:cNvPr id="1073743918" name="矩形 1073743917"/>
            <p:cNvSpPr/>
            <p:nvPr>
              <p:custDataLst>
                <p:tags r:id="rId1"/>
              </p:custDataLst>
            </p:nvPr>
          </p:nvSpPr>
          <p:spPr>
            <a:xfrm>
              <a:off x="12586" y="46032"/>
              <a:ext cx="2726" cy="1335"/>
            </a:xfrm>
            <a:prstGeom prst="rect">
              <a:avLst/>
            </a:prstGeom>
            <a:solidFill>
              <a:srgbClr val="D9D9D9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743919" name="文本框 1073743918"/>
            <p:cNvSpPr txBox="1"/>
            <p:nvPr>
              <p:custDataLst>
                <p:tags r:id="rId2"/>
              </p:custDataLst>
            </p:nvPr>
          </p:nvSpPr>
          <p:spPr>
            <a:xfrm>
              <a:off x="13050" y="47367"/>
              <a:ext cx="1860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/>
            <a:p>
              <a:pPr algn="ctr"/>
              <a:r>
                <a:rPr lang="zh-CN" altLang="en-US" sz="2400"/>
                <a:t>80厘米</a:t>
              </a:r>
              <a:endParaRPr lang="zh-CN" altLang="en-US" sz="2400"/>
            </a:p>
            <a:p>
              <a:endParaRPr lang="zh-CN" altLang="en-US" sz="2400"/>
            </a:p>
          </p:txBody>
        </p:sp>
        <p:sp>
          <p:nvSpPr>
            <p:cNvPr id="1073743920" name="文本框 1073743919"/>
            <p:cNvSpPr txBox="1"/>
            <p:nvPr>
              <p:custDataLst>
                <p:tags r:id="rId3"/>
              </p:custDataLst>
            </p:nvPr>
          </p:nvSpPr>
          <p:spPr>
            <a:xfrm>
              <a:off x="15037" y="46497"/>
              <a:ext cx="1860" cy="57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/>
            <a:p>
              <a:pPr algn="ctr"/>
              <a:r>
                <a:rPr lang="zh-CN" altLang="en-US" sz="2400"/>
                <a:t>45厘米</a:t>
              </a:r>
              <a:endParaRPr lang="zh-CN" altLang="en-US" sz="2400"/>
            </a:p>
            <a:p>
              <a:endParaRPr lang="zh-CN" altLang="en-US" sz="2400"/>
            </a:p>
          </p:txBody>
        </p:sp>
      </p:grpSp>
      <p:sp>
        <p:nvSpPr>
          <p:cNvPr id="15369" name="TextBox 11"/>
          <p:cNvSpPr txBox="1"/>
          <p:nvPr/>
        </p:nvSpPr>
        <p:spPr>
          <a:xfrm>
            <a:off x="1009015" y="3321050"/>
            <a:ext cx="5292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80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×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45=3600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（平方厘米）</a:t>
            </a:r>
            <a:endParaRPr lang="zh-CN" altLang="en-US" sz="2800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996950" y="3928745"/>
            <a:ext cx="5292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3600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平方厘米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=36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平方分米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1009015" y="4596130"/>
            <a:ext cx="5586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答：桌垫的面积是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36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平方分米。</a:t>
            </a:r>
            <a:endParaRPr lang="zh-CN" altLang="en-US" sz="2800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3" grpId="0"/>
      <p:bldP spid="5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TABLE_BEAUTIFY" val="smartTable{db0dc2b1-a6f6-49b3-8e46-e4b97643be97}"/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UNIT_TABLE_BEAUTIFY" val="smartTable{db0dc2b1-a6f6-49b3-8e46-e4b97643be97}"/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TABLE_BEAUTIFY" val="smartTable{db0dc2b1-a6f6-49b3-8e46-e4b97643be97}"/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PP_MARK_KEY" val="5c5d66f4-e322-4bb5-9530-8ccf5b7abddf"/>
  <p:tag name="COMMONDATA" val="eyJoZGlkIjoiZDE0OGI5YTVkOTJhZTM2Zjg4NTczZjFlN2RiMDA5YjA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TABLE_BEAUTIFY" val="smartTable{db0dc2b1-a6f6-49b3-8e46-e4b97643be97}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>
            <a:lumMod val="60000"/>
            <a:lumOff val="40000"/>
          </a:schemeClr>
        </a:solidFill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WPS 演示</Application>
  <PresentationFormat>宽屏</PresentationFormat>
  <Paragraphs>137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方正黑体_GBK</vt:lpstr>
      <vt:lpstr>华文细黑</vt:lpstr>
      <vt:lpstr>楷体</vt:lpstr>
      <vt:lpstr>楷体_GB2312</vt:lpstr>
      <vt:lpstr>新宋体</vt:lpstr>
      <vt:lpstr>等线</vt:lpstr>
      <vt:lpstr>黑体</vt:lpstr>
      <vt:lpstr>微软雅黑</vt:lpstr>
      <vt:lpstr>Arial Unicode MS</vt:lpstr>
      <vt:lpstr>Arial Black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牧马放歌逐流云</cp:lastModifiedBy>
  <cp:revision>78</cp:revision>
  <dcterms:created xsi:type="dcterms:W3CDTF">2019-09-19T02:01:00Z</dcterms:created>
  <dcterms:modified xsi:type="dcterms:W3CDTF">2023-04-17T00:11:58Z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988E47B595AD45CBA21B6A57F386D1B0</vt:lpwstr>
  </property>
</Properties>
</file>