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  <p:sldMasterId id="2147483652" r:id="rId2"/>
  </p:sldMasterIdLst>
  <p:notesMasterIdLst>
    <p:notesMasterId r:id="rId43"/>
  </p:notesMasterIdLst>
  <p:handoutMasterIdLst>
    <p:handoutMasterId r:id="rId44"/>
  </p:handoutMasterIdLst>
  <p:sldIdLst>
    <p:sldId id="1872" r:id="rId3"/>
    <p:sldId id="523" r:id="rId4"/>
    <p:sldId id="1848" r:id="rId5"/>
    <p:sldId id="1843" r:id="rId6"/>
    <p:sldId id="1849" r:id="rId7"/>
    <p:sldId id="1850" r:id="rId8"/>
    <p:sldId id="1852" r:id="rId9"/>
    <p:sldId id="1396" r:id="rId10"/>
    <p:sldId id="1477" r:id="rId11"/>
    <p:sldId id="1838" r:id="rId12"/>
    <p:sldId id="1868" r:id="rId13"/>
    <p:sldId id="1869" r:id="rId14"/>
    <p:sldId id="1870" r:id="rId15"/>
    <p:sldId id="1871" r:id="rId16"/>
    <p:sldId id="1851" r:id="rId17"/>
    <p:sldId id="1853" r:id="rId18"/>
    <p:sldId id="1854" r:id="rId19"/>
    <p:sldId id="1737" r:id="rId20"/>
    <p:sldId id="941" r:id="rId21"/>
    <p:sldId id="1855" r:id="rId22"/>
    <p:sldId id="1857" r:id="rId23"/>
    <p:sldId id="1856" r:id="rId24"/>
    <p:sldId id="1860" r:id="rId25"/>
    <p:sldId id="1859" r:id="rId26"/>
    <p:sldId id="1841" r:id="rId27"/>
    <p:sldId id="1862" r:id="rId28"/>
    <p:sldId id="1861" r:id="rId29"/>
    <p:sldId id="1675" r:id="rId30"/>
    <p:sldId id="1863" r:id="rId31"/>
    <p:sldId id="1825" r:id="rId32"/>
    <p:sldId id="1727" r:id="rId33"/>
    <p:sldId id="1864" r:id="rId34"/>
    <p:sldId id="1816" r:id="rId35"/>
    <p:sldId id="1865" r:id="rId36"/>
    <p:sldId id="1866" r:id="rId37"/>
    <p:sldId id="1594" r:id="rId38"/>
    <p:sldId id="1736" r:id="rId39"/>
    <p:sldId id="1867" r:id="rId40"/>
    <p:sldId id="1024" r:id="rId41"/>
    <p:sldId id="1008" r:id="rId42"/>
  </p:sldIdLst>
  <p:sldSz cx="9144000" cy="5143500" type="screen16x9"/>
  <p:notesSz cx="6858000" cy="9144000"/>
  <p:embeddedFontLst>
    <p:embeddedFont>
      <p:font typeface="Calibri" pitchFamily="34" charset="0"/>
      <p:regular r:id="rId45"/>
      <p:bold r:id="rId46"/>
      <p:italic r:id="rId47"/>
      <p:boldItalic r:id="rId48"/>
    </p:embeddedFont>
    <p:embeddedFont>
      <p:font typeface="楷体_GB2312" charset="-122"/>
      <p:regular r:id="rId49"/>
    </p:embeddedFont>
    <p:embeddedFont>
      <p:font typeface="汉语拼音" pitchFamily="34" charset="0"/>
      <p:regular r:id="rId50"/>
    </p:embeddedFont>
    <p:embeddedFont>
      <p:font typeface="微软雅黑" pitchFamily="34" charset="-122"/>
      <p:regular r:id="rId51"/>
      <p:bold r:id="rId52"/>
    </p:embeddedFont>
    <p:embeddedFont>
      <p:font typeface="Tahoma" pitchFamily="34" charset="0"/>
      <p:regular r:id="rId53"/>
      <p:bold r:id="rId54"/>
    </p:embeddedFont>
    <p:embeddedFont>
      <p:font typeface="仿宋" pitchFamily="49" charset="-122"/>
      <p:regular r:id="rId55"/>
    </p:embeddedFont>
    <p:embeddedFont>
      <p:font typeface="黑体" pitchFamily="49" charset="-122"/>
      <p:regular r:id="rId56"/>
    </p:embeddedFont>
    <p:embeddedFont>
      <p:font typeface="楷体" pitchFamily="49" charset="-122"/>
      <p:regular r:id="rId57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271">
          <p15:clr>
            <a:srgbClr val="A4A3A4"/>
          </p15:clr>
        </p15:guide>
        <p15:guide id="2" pos="1519" userDrawn="1">
          <p15:clr>
            <a:srgbClr val="A4A3A4"/>
          </p15:clr>
        </p15:guide>
        <p15:guide id="3" orient="horz" pos="323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376">
          <p15:clr>
            <a:srgbClr val="A4A3A4"/>
          </p15:clr>
        </p15:guide>
        <p15:guide id="2" pos="221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CCFFFF"/>
    <a:srgbClr val="2060BE"/>
    <a:srgbClr val="0000FF"/>
    <a:srgbClr val="E4FDC3"/>
    <a:srgbClr val="F4FFE5"/>
    <a:srgbClr val="E1FDB9"/>
    <a:srgbClr val="B2C884"/>
    <a:srgbClr val="FFFFFF"/>
    <a:srgbClr val="FFDF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705" autoAdjust="0"/>
  </p:normalViewPr>
  <p:slideViewPr>
    <p:cSldViewPr>
      <p:cViewPr>
        <p:scale>
          <a:sx n="110" d="100"/>
          <a:sy n="110" d="100"/>
        </p:scale>
        <p:origin x="-342" y="-234"/>
      </p:cViewPr>
      <p:guideLst>
        <p:guide orient="horz" pos="3271"/>
        <p:guide orient="horz" pos="3239"/>
        <p:guide pos="1519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376"/>
        <p:guide pos="221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font" Target="fonts/font11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font" Target="fonts/font10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5.fntdata"/><Relationship Id="rId57" Type="http://schemas.openxmlformats.org/officeDocument/2006/relationships/font" Target="fonts/font13.fntdata"/><Relationship Id="rId61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handoutMaster" Target="handoutMasters/handoutMaster1.xml"/><Relationship Id="rId52" Type="http://schemas.openxmlformats.org/officeDocument/2006/relationships/font" Target="fonts/font8.fntdata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8" Type="http://schemas.openxmlformats.org/officeDocument/2006/relationships/slide" Target="slides/slide6.xml"/><Relationship Id="rId51" Type="http://schemas.openxmlformats.org/officeDocument/2006/relationships/font" Target="fonts/font7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2.fntdata"/><Relationship Id="rId5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2021/12/30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4410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2021/12/30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6761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8391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9814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67361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5815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57328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5408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4612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176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309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40000"/>
            <a:lumOff val="60000"/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Administrator\Desktop\新建文件夹\人六下课题图（20张）\9  那个星期天.tif"/>
          <p:cNvPicPr>
            <a:picLocks noChangeAspect="1" noChangeArrowheads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9144000" cy="315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31790"/>
            <a:ext cx="9144000" cy="1707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 userDrawn="1"/>
        </p:nvSpPr>
        <p:spPr>
          <a:xfrm>
            <a:off x="0" y="-2"/>
            <a:ext cx="9144000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141466"/>
            <a:ext cx="1282378" cy="50405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685165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6895" indent="-213995" algn="l" defTabSz="6851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0" y="483519"/>
            <a:ext cx="9144000" cy="4659982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51472"/>
            <a:ext cx="1282378" cy="504056"/>
          </a:xfrm>
          <a:prstGeom prst="rect">
            <a:avLst/>
          </a:prstGeom>
        </p:spPr>
      </p:pic>
      <p:pic>
        <p:nvPicPr>
          <p:cNvPr id="5" name="Picture 2" descr="C:\Users\Administrator\Desktop\新建文件夹\人六下课题图（20张）\9  那个星期天.tif"/>
          <p:cNvPicPr>
            <a:picLocks noChangeAspect="1" noChangeArrowheads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9144000" cy="315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31790"/>
            <a:ext cx="9144000" cy="1707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矩形 7"/>
          <p:cNvSpPr/>
          <p:nvPr userDrawn="1"/>
        </p:nvSpPr>
        <p:spPr>
          <a:xfrm>
            <a:off x="-36512" y="-20538"/>
            <a:ext cx="9180512" cy="5143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141466"/>
            <a:ext cx="1282378" cy="50405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slide" Target="slide19.xml"/><Relationship Id="rId5" Type="http://schemas.openxmlformats.org/officeDocument/2006/relationships/slide" Target="slide3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3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6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3.wdp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&#36164;&#26009;&#38142;&#25509;/&#35270;&#39057;/&#35838;&#25991;&#26391;&#35835;-9&#37027;&#20010;&#26143;&#26399;&#22825;.mp4" TargetMode="External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gif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&#36164;&#26009;&#38142;&#25509;/&#35270;&#39057;/&#32829;.mp4" TargetMode="External"/><Relationship Id="rId13" Type="http://schemas.openxmlformats.org/officeDocument/2006/relationships/hyperlink" Target="&#36164;&#26009;&#38142;&#25509;/&#35270;&#39057;/&#21563;.mp4" TargetMode="External"/><Relationship Id="rId3" Type="http://schemas.openxmlformats.org/officeDocument/2006/relationships/hyperlink" Target="&#36164;&#26009;&#38142;&#25509;/&#35270;&#39057;/&#23194;.mp4" TargetMode="External"/><Relationship Id="rId7" Type="http://schemas.openxmlformats.org/officeDocument/2006/relationships/hyperlink" Target="&#36164;&#26009;&#38142;&#25509;/&#35270;&#39057;/&#32478;.mp4" TargetMode="External"/><Relationship Id="rId12" Type="http://schemas.openxmlformats.org/officeDocument/2006/relationships/hyperlink" Target="&#36164;&#26009;&#38142;&#25509;/&#35270;&#39057;/&#24822;.mp4" TargetMode="External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1.xml"/><Relationship Id="rId6" Type="http://schemas.openxmlformats.org/officeDocument/2006/relationships/hyperlink" Target="&#36164;&#26009;&#38142;&#25509;/&#35270;&#39057;/&#32458;.mp4" TargetMode="External"/><Relationship Id="rId11" Type="http://schemas.openxmlformats.org/officeDocument/2006/relationships/hyperlink" Target="&#36164;&#26009;&#38142;&#25509;/&#35270;&#39057;/&#25619;.mp4" TargetMode="External"/><Relationship Id="rId5" Type="http://schemas.openxmlformats.org/officeDocument/2006/relationships/hyperlink" Target="&#36164;&#26009;&#38142;&#25509;/&#35270;&#39057;/&#21480;.mp4" TargetMode="External"/><Relationship Id="rId15" Type="http://schemas.openxmlformats.org/officeDocument/2006/relationships/hyperlink" Target="&#36164;&#26009;&#38142;&#25509;/&#35270;&#39057;/&#30742;.mp4" TargetMode="External"/><Relationship Id="rId10" Type="http://schemas.openxmlformats.org/officeDocument/2006/relationships/hyperlink" Target="&#36164;&#26009;&#38142;&#25509;/&#35270;&#39057;/&#32509;.mp4" TargetMode="External"/><Relationship Id="rId4" Type="http://schemas.openxmlformats.org/officeDocument/2006/relationships/hyperlink" Target="&#36164;&#26009;&#38142;&#25509;/&#35270;&#39057;/&#34433;.mp4" TargetMode="External"/><Relationship Id="rId9" Type="http://schemas.openxmlformats.org/officeDocument/2006/relationships/hyperlink" Target="&#36164;&#26009;&#38142;&#25509;/&#35270;&#39057;/&#25545;.mp4" TargetMode="External"/><Relationship Id="rId14" Type="http://schemas.openxmlformats.org/officeDocument/2006/relationships/hyperlink" Target="&#36164;&#26009;&#38142;&#25509;/&#35270;&#39057;/&#20558;.mp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085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467544" y="547975"/>
            <a:ext cx="328494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6000" dirty="0" err="1">
                <a:latin typeface="汉语拼音" panose="020B0604020202020204" pitchFamily="34" charset="0"/>
                <a:ea typeface="GB Pinyinok-B" panose="02010601030101010101" pitchFamily="2" charset="-122"/>
                <a:cs typeface="汉语拼音" panose="020B0604020202020204" pitchFamily="34" charset="0"/>
              </a:rPr>
              <a:t>wēi</a:t>
            </a:r>
            <a:r>
              <a:rPr lang="en-US" altLang="zh-CN" sz="6000" dirty="0">
                <a:latin typeface="汉语拼音" panose="020B0604020202020204" pitchFamily="34" charset="0"/>
                <a:ea typeface="GB Pinyinok-B" panose="02010601030101010101" pitchFamily="2" charset="-122"/>
                <a:cs typeface="汉语拼音" panose="020B0604020202020204" pitchFamily="34" charset="0"/>
              </a:rPr>
              <a:t> </a:t>
            </a:r>
            <a:endParaRPr lang="zh-CN" altLang="en-US" sz="6000" dirty="0">
              <a:latin typeface="汉语拼音" panose="020B0604020202020204" pitchFamily="34" charset="0"/>
              <a:ea typeface="GB Pinyinok-B" panose="02010601030101010101" pitchFamily="2" charset="-122"/>
              <a:cs typeface="汉语拼音" panose="020B0604020202020204" pitchFamily="34" charset="0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973425" y="1516158"/>
            <a:ext cx="2318547" cy="2326669"/>
            <a:chOff x="5534807" y="1672548"/>
            <a:chExt cx="2318547" cy="2326669"/>
          </a:xfrm>
        </p:grpSpPr>
        <p:sp>
          <p:nvSpPr>
            <p:cNvPr id="11" name="矩形 10"/>
            <p:cNvSpPr>
              <a:spLocks noChangeAspect="1"/>
            </p:cNvSpPr>
            <p:nvPr>
              <p:custDataLst>
                <p:tags r:id="rId1"/>
              </p:custDataLst>
            </p:nvPr>
          </p:nvSpPr>
          <p:spPr>
            <a:xfrm>
              <a:off x="5534807" y="1672548"/>
              <a:ext cx="2304000" cy="230400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2" name="直接连接符 11"/>
            <p:cNvCxnSpPr/>
            <p:nvPr>
              <p:custDataLst>
                <p:tags r:id="rId2"/>
              </p:custDataLst>
            </p:nvPr>
          </p:nvCxnSpPr>
          <p:spPr>
            <a:xfrm>
              <a:off x="5549354" y="2824548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>
              <p:custDataLst>
                <p:tags r:id="rId3"/>
              </p:custDataLst>
            </p:nvPr>
          </p:nvCxnSpPr>
          <p:spPr>
            <a:xfrm rot="5400000">
              <a:off x="5508232" y="2847217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/>
        </p:nvGrpSpPr>
        <p:grpSpPr>
          <a:xfrm>
            <a:off x="1226589" y="1877256"/>
            <a:ext cx="1812218" cy="1604472"/>
            <a:chOff x="5027613" y="3154363"/>
            <a:chExt cx="900112" cy="796926"/>
          </a:xfrm>
        </p:grpSpPr>
        <p:sp>
          <p:nvSpPr>
            <p:cNvPr id="17" name="Freeform 136"/>
            <p:cNvSpPr>
              <a:spLocks/>
            </p:cNvSpPr>
            <p:nvPr/>
          </p:nvSpPr>
          <p:spPr bwMode="auto">
            <a:xfrm>
              <a:off x="5027613" y="3178176"/>
              <a:ext cx="314325" cy="449263"/>
            </a:xfrm>
            <a:custGeom>
              <a:avLst/>
              <a:gdLst>
                <a:gd name="T0" fmla="*/ 0 w 397"/>
                <a:gd name="T1" fmla="*/ 559 h 565"/>
                <a:gd name="T2" fmla="*/ 2 w 397"/>
                <a:gd name="T3" fmla="*/ 556 h 565"/>
                <a:gd name="T4" fmla="*/ 6 w 397"/>
                <a:gd name="T5" fmla="*/ 548 h 565"/>
                <a:gd name="T6" fmla="*/ 11 w 397"/>
                <a:gd name="T7" fmla="*/ 538 h 565"/>
                <a:gd name="T8" fmla="*/ 25 w 397"/>
                <a:gd name="T9" fmla="*/ 523 h 565"/>
                <a:gd name="T10" fmla="*/ 48 w 397"/>
                <a:gd name="T11" fmla="*/ 494 h 565"/>
                <a:gd name="T12" fmla="*/ 71 w 397"/>
                <a:gd name="T13" fmla="*/ 471 h 565"/>
                <a:gd name="T14" fmla="*/ 86 w 397"/>
                <a:gd name="T15" fmla="*/ 452 h 565"/>
                <a:gd name="T16" fmla="*/ 103 w 397"/>
                <a:gd name="T17" fmla="*/ 431 h 565"/>
                <a:gd name="T18" fmla="*/ 121 w 397"/>
                <a:gd name="T19" fmla="*/ 408 h 565"/>
                <a:gd name="T20" fmla="*/ 138 w 397"/>
                <a:gd name="T21" fmla="*/ 383 h 565"/>
                <a:gd name="T22" fmla="*/ 157 w 397"/>
                <a:gd name="T23" fmla="*/ 356 h 565"/>
                <a:gd name="T24" fmla="*/ 174 w 397"/>
                <a:gd name="T25" fmla="*/ 328 h 565"/>
                <a:gd name="T26" fmla="*/ 194 w 397"/>
                <a:gd name="T27" fmla="*/ 297 h 565"/>
                <a:gd name="T28" fmla="*/ 213 w 397"/>
                <a:gd name="T29" fmla="*/ 264 h 565"/>
                <a:gd name="T30" fmla="*/ 228 w 397"/>
                <a:gd name="T31" fmla="*/ 234 h 565"/>
                <a:gd name="T32" fmla="*/ 243 w 397"/>
                <a:gd name="T33" fmla="*/ 205 h 565"/>
                <a:gd name="T34" fmla="*/ 255 w 397"/>
                <a:gd name="T35" fmla="*/ 180 h 565"/>
                <a:gd name="T36" fmla="*/ 266 w 397"/>
                <a:gd name="T37" fmla="*/ 157 h 565"/>
                <a:gd name="T38" fmla="*/ 276 w 397"/>
                <a:gd name="T39" fmla="*/ 136 h 565"/>
                <a:gd name="T40" fmla="*/ 284 w 397"/>
                <a:gd name="T41" fmla="*/ 119 h 565"/>
                <a:gd name="T42" fmla="*/ 291 w 397"/>
                <a:gd name="T43" fmla="*/ 101 h 565"/>
                <a:gd name="T44" fmla="*/ 297 w 397"/>
                <a:gd name="T45" fmla="*/ 84 h 565"/>
                <a:gd name="T46" fmla="*/ 303 w 397"/>
                <a:gd name="T47" fmla="*/ 63 h 565"/>
                <a:gd name="T48" fmla="*/ 305 w 397"/>
                <a:gd name="T49" fmla="*/ 46 h 565"/>
                <a:gd name="T50" fmla="*/ 305 w 397"/>
                <a:gd name="T51" fmla="*/ 34 h 565"/>
                <a:gd name="T52" fmla="*/ 299 w 397"/>
                <a:gd name="T53" fmla="*/ 23 h 565"/>
                <a:gd name="T54" fmla="*/ 297 w 397"/>
                <a:gd name="T55" fmla="*/ 13 h 565"/>
                <a:gd name="T56" fmla="*/ 297 w 397"/>
                <a:gd name="T57" fmla="*/ 9 h 565"/>
                <a:gd name="T58" fmla="*/ 299 w 397"/>
                <a:gd name="T59" fmla="*/ 6 h 565"/>
                <a:gd name="T60" fmla="*/ 305 w 397"/>
                <a:gd name="T61" fmla="*/ 2 h 565"/>
                <a:gd name="T62" fmla="*/ 312 w 397"/>
                <a:gd name="T63" fmla="*/ 0 h 565"/>
                <a:gd name="T64" fmla="*/ 324 w 397"/>
                <a:gd name="T65" fmla="*/ 2 h 565"/>
                <a:gd name="T66" fmla="*/ 343 w 397"/>
                <a:gd name="T67" fmla="*/ 7 h 565"/>
                <a:gd name="T68" fmla="*/ 364 w 397"/>
                <a:gd name="T69" fmla="*/ 21 h 565"/>
                <a:gd name="T70" fmla="*/ 379 w 397"/>
                <a:gd name="T71" fmla="*/ 36 h 565"/>
                <a:gd name="T72" fmla="*/ 387 w 397"/>
                <a:gd name="T73" fmla="*/ 46 h 565"/>
                <a:gd name="T74" fmla="*/ 393 w 397"/>
                <a:gd name="T75" fmla="*/ 53 h 565"/>
                <a:gd name="T76" fmla="*/ 397 w 397"/>
                <a:gd name="T77" fmla="*/ 61 h 565"/>
                <a:gd name="T78" fmla="*/ 397 w 397"/>
                <a:gd name="T79" fmla="*/ 65 h 565"/>
                <a:gd name="T80" fmla="*/ 395 w 397"/>
                <a:gd name="T81" fmla="*/ 71 h 565"/>
                <a:gd name="T82" fmla="*/ 391 w 397"/>
                <a:gd name="T83" fmla="*/ 82 h 565"/>
                <a:gd name="T84" fmla="*/ 383 w 397"/>
                <a:gd name="T85" fmla="*/ 96 h 565"/>
                <a:gd name="T86" fmla="*/ 376 w 397"/>
                <a:gd name="T87" fmla="*/ 113 h 565"/>
                <a:gd name="T88" fmla="*/ 364 w 397"/>
                <a:gd name="T89" fmla="*/ 134 h 565"/>
                <a:gd name="T90" fmla="*/ 351 w 397"/>
                <a:gd name="T91" fmla="*/ 159 h 565"/>
                <a:gd name="T92" fmla="*/ 333 w 397"/>
                <a:gd name="T93" fmla="*/ 186 h 565"/>
                <a:gd name="T94" fmla="*/ 307 w 397"/>
                <a:gd name="T95" fmla="*/ 232 h 565"/>
                <a:gd name="T96" fmla="*/ 270 w 397"/>
                <a:gd name="T97" fmla="*/ 289 h 565"/>
                <a:gd name="T98" fmla="*/ 236 w 397"/>
                <a:gd name="T99" fmla="*/ 341 h 565"/>
                <a:gd name="T100" fmla="*/ 201 w 397"/>
                <a:gd name="T101" fmla="*/ 387 h 565"/>
                <a:gd name="T102" fmla="*/ 169 w 397"/>
                <a:gd name="T103" fmla="*/ 429 h 565"/>
                <a:gd name="T104" fmla="*/ 136 w 397"/>
                <a:gd name="T105" fmla="*/ 466 h 565"/>
                <a:gd name="T106" fmla="*/ 105 w 397"/>
                <a:gd name="T107" fmla="*/ 496 h 565"/>
                <a:gd name="T108" fmla="*/ 77 w 397"/>
                <a:gd name="T109" fmla="*/ 523 h 565"/>
                <a:gd name="T110" fmla="*/ 56 w 397"/>
                <a:gd name="T111" fmla="*/ 538 h 565"/>
                <a:gd name="T112" fmla="*/ 42 w 397"/>
                <a:gd name="T113" fmla="*/ 548 h 565"/>
                <a:gd name="T114" fmla="*/ 27 w 397"/>
                <a:gd name="T115" fmla="*/ 558 h 565"/>
                <a:gd name="T116" fmla="*/ 10 w 397"/>
                <a:gd name="T117" fmla="*/ 565 h 565"/>
                <a:gd name="T118" fmla="*/ 2 w 397"/>
                <a:gd name="T119" fmla="*/ 565 h 565"/>
                <a:gd name="T120" fmla="*/ 0 w 397"/>
                <a:gd name="T121" fmla="*/ 561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7" h="565">
                  <a:moveTo>
                    <a:pt x="0" y="561"/>
                  </a:moveTo>
                  <a:lnTo>
                    <a:pt x="0" y="559"/>
                  </a:lnTo>
                  <a:lnTo>
                    <a:pt x="0" y="558"/>
                  </a:lnTo>
                  <a:lnTo>
                    <a:pt x="2" y="556"/>
                  </a:lnTo>
                  <a:lnTo>
                    <a:pt x="4" y="552"/>
                  </a:lnTo>
                  <a:lnTo>
                    <a:pt x="6" y="548"/>
                  </a:lnTo>
                  <a:lnTo>
                    <a:pt x="8" y="544"/>
                  </a:lnTo>
                  <a:lnTo>
                    <a:pt x="11" y="538"/>
                  </a:lnTo>
                  <a:lnTo>
                    <a:pt x="15" y="535"/>
                  </a:lnTo>
                  <a:lnTo>
                    <a:pt x="25" y="523"/>
                  </a:lnTo>
                  <a:lnTo>
                    <a:pt x="36" y="510"/>
                  </a:lnTo>
                  <a:lnTo>
                    <a:pt x="48" y="494"/>
                  </a:lnTo>
                  <a:lnTo>
                    <a:pt x="63" y="479"/>
                  </a:lnTo>
                  <a:lnTo>
                    <a:pt x="71" y="471"/>
                  </a:lnTo>
                  <a:lnTo>
                    <a:pt x="79" y="462"/>
                  </a:lnTo>
                  <a:lnTo>
                    <a:pt x="86" y="452"/>
                  </a:lnTo>
                  <a:lnTo>
                    <a:pt x="94" y="443"/>
                  </a:lnTo>
                  <a:lnTo>
                    <a:pt x="103" y="431"/>
                  </a:lnTo>
                  <a:lnTo>
                    <a:pt x="111" y="420"/>
                  </a:lnTo>
                  <a:lnTo>
                    <a:pt x="121" y="408"/>
                  </a:lnTo>
                  <a:lnTo>
                    <a:pt x="130" y="397"/>
                  </a:lnTo>
                  <a:lnTo>
                    <a:pt x="138" y="383"/>
                  </a:lnTo>
                  <a:lnTo>
                    <a:pt x="148" y="370"/>
                  </a:lnTo>
                  <a:lnTo>
                    <a:pt x="157" y="356"/>
                  </a:lnTo>
                  <a:lnTo>
                    <a:pt x="167" y="343"/>
                  </a:lnTo>
                  <a:lnTo>
                    <a:pt x="174" y="328"/>
                  </a:lnTo>
                  <a:lnTo>
                    <a:pt x="184" y="312"/>
                  </a:lnTo>
                  <a:lnTo>
                    <a:pt x="194" y="297"/>
                  </a:lnTo>
                  <a:lnTo>
                    <a:pt x="203" y="280"/>
                  </a:lnTo>
                  <a:lnTo>
                    <a:pt x="213" y="264"/>
                  </a:lnTo>
                  <a:lnTo>
                    <a:pt x="220" y="249"/>
                  </a:lnTo>
                  <a:lnTo>
                    <a:pt x="228" y="234"/>
                  </a:lnTo>
                  <a:lnTo>
                    <a:pt x="236" y="218"/>
                  </a:lnTo>
                  <a:lnTo>
                    <a:pt x="243" y="205"/>
                  </a:lnTo>
                  <a:lnTo>
                    <a:pt x="249" y="191"/>
                  </a:lnTo>
                  <a:lnTo>
                    <a:pt x="255" y="180"/>
                  </a:lnTo>
                  <a:lnTo>
                    <a:pt x="261" y="168"/>
                  </a:lnTo>
                  <a:lnTo>
                    <a:pt x="266" y="157"/>
                  </a:lnTo>
                  <a:lnTo>
                    <a:pt x="272" y="145"/>
                  </a:lnTo>
                  <a:lnTo>
                    <a:pt x="276" y="136"/>
                  </a:lnTo>
                  <a:lnTo>
                    <a:pt x="280" y="126"/>
                  </a:lnTo>
                  <a:lnTo>
                    <a:pt x="284" y="119"/>
                  </a:lnTo>
                  <a:lnTo>
                    <a:pt x="287" y="109"/>
                  </a:lnTo>
                  <a:lnTo>
                    <a:pt x="291" y="101"/>
                  </a:lnTo>
                  <a:lnTo>
                    <a:pt x="293" y="96"/>
                  </a:lnTo>
                  <a:lnTo>
                    <a:pt x="297" y="84"/>
                  </a:lnTo>
                  <a:lnTo>
                    <a:pt x="301" y="73"/>
                  </a:lnTo>
                  <a:lnTo>
                    <a:pt x="303" y="63"/>
                  </a:lnTo>
                  <a:lnTo>
                    <a:pt x="305" y="53"/>
                  </a:lnTo>
                  <a:lnTo>
                    <a:pt x="305" y="46"/>
                  </a:lnTo>
                  <a:lnTo>
                    <a:pt x="305" y="40"/>
                  </a:lnTo>
                  <a:lnTo>
                    <a:pt x="305" y="34"/>
                  </a:lnTo>
                  <a:lnTo>
                    <a:pt x="303" y="30"/>
                  </a:lnTo>
                  <a:lnTo>
                    <a:pt x="299" y="23"/>
                  </a:lnTo>
                  <a:lnTo>
                    <a:pt x="297" y="17"/>
                  </a:lnTo>
                  <a:lnTo>
                    <a:pt x="297" y="13"/>
                  </a:lnTo>
                  <a:lnTo>
                    <a:pt x="297" y="11"/>
                  </a:lnTo>
                  <a:lnTo>
                    <a:pt x="297" y="9"/>
                  </a:lnTo>
                  <a:lnTo>
                    <a:pt x="297" y="7"/>
                  </a:lnTo>
                  <a:lnTo>
                    <a:pt x="299" y="6"/>
                  </a:lnTo>
                  <a:lnTo>
                    <a:pt x="303" y="4"/>
                  </a:lnTo>
                  <a:lnTo>
                    <a:pt x="305" y="2"/>
                  </a:lnTo>
                  <a:lnTo>
                    <a:pt x="309" y="2"/>
                  </a:lnTo>
                  <a:lnTo>
                    <a:pt x="312" y="0"/>
                  </a:lnTo>
                  <a:lnTo>
                    <a:pt x="318" y="0"/>
                  </a:lnTo>
                  <a:lnTo>
                    <a:pt x="324" y="2"/>
                  </a:lnTo>
                  <a:lnTo>
                    <a:pt x="330" y="2"/>
                  </a:lnTo>
                  <a:lnTo>
                    <a:pt x="343" y="7"/>
                  </a:lnTo>
                  <a:lnTo>
                    <a:pt x="355" y="13"/>
                  </a:lnTo>
                  <a:lnTo>
                    <a:pt x="364" y="21"/>
                  </a:lnTo>
                  <a:lnTo>
                    <a:pt x="376" y="30"/>
                  </a:lnTo>
                  <a:lnTo>
                    <a:pt x="379" y="36"/>
                  </a:lnTo>
                  <a:lnTo>
                    <a:pt x="383" y="40"/>
                  </a:lnTo>
                  <a:lnTo>
                    <a:pt x="387" y="46"/>
                  </a:lnTo>
                  <a:lnTo>
                    <a:pt x="389" y="50"/>
                  </a:lnTo>
                  <a:lnTo>
                    <a:pt x="393" y="53"/>
                  </a:lnTo>
                  <a:lnTo>
                    <a:pt x="395" y="57"/>
                  </a:lnTo>
                  <a:lnTo>
                    <a:pt x="397" y="61"/>
                  </a:lnTo>
                  <a:lnTo>
                    <a:pt x="397" y="63"/>
                  </a:lnTo>
                  <a:lnTo>
                    <a:pt x="397" y="65"/>
                  </a:lnTo>
                  <a:lnTo>
                    <a:pt x="397" y="67"/>
                  </a:lnTo>
                  <a:lnTo>
                    <a:pt x="395" y="71"/>
                  </a:lnTo>
                  <a:lnTo>
                    <a:pt x="393" y="76"/>
                  </a:lnTo>
                  <a:lnTo>
                    <a:pt x="391" y="82"/>
                  </a:lnTo>
                  <a:lnTo>
                    <a:pt x="387" y="88"/>
                  </a:lnTo>
                  <a:lnTo>
                    <a:pt x="383" y="96"/>
                  </a:lnTo>
                  <a:lnTo>
                    <a:pt x="379" y="103"/>
                  </a:lnTo>
                  <a:lnTo>
                    <a:pt x="376" y="113"/>
                  </a:lnTo>
                  <a:lnTo>
                    <a:pt x="370" y="122"/>
                  </a:lnTo>
                  <a:lnTo>
                    <a:pt x="364" y="134"/>
                  </a:lnTo>
                  <a:lnTo>
                    <a:pt x="356" y="145"/>
                  </a:lnTo>
                  <a:lnTo>
                    <a:pt x="351" y="159"/>
                  </a:lnTo>
                  <a:lnTo>
                    <a:pt x="343" y="172"/>
                  </a:lnTo>
                  <a:lnTo>
                    <a:pt x="333" y="186"/>
                  </a:lnTo>
                  <a:lnTo>
                    <a:pt x="326" y="201"/>
                  </a:lnTo>
                  <a:lnTo>
                    <a:pt x="307" y="232"/>
                  </a:lnTo>
                  <a:lnTo>
                    <a:pt x="289" y="260"/>
                  </a:lnTo>
                  <a:lnTo>
                    <a:pt x="270" y="289"/>
                  </a:lnTo>
                  <a:lnTo>
                    <a:pt x="253" y="316"/>
                  </a:lnTo>
                  <a:lnTo>
                    <a:pt x="236" y="341"/>
                  </a:lnTo>
                  <a:lnTo>
                    <a:pt x="218" y="364"/>
                  </a:lnTo>
                  <a:lnTo>
                    <a:pt x="201" y="387"/>
                  </a:lnTo>
                  <a:lnTo>
                    <a:pt x="184" y="410"/>
                  </a:lnTo>
                  <a:lnTo>
                    <a:pt x="169" y="429"/>
                  </a:lnTo>
                  <a:lnTo>
                    <a:pt x="151" y="448"/>
                  </a:lnTo>
                  <a:lnTo>
                    <a:pt x="136" y="466"/>
                  </a:lnTo>
                  <a:lnTo>
                    <a:pt x="121" y="483"/>
                  </a:lnTo>
                  <a:lnTo>
                    <a:pt x="105" y="496"/>
                  </a:lnTo>
                  <a:lnTo>
                    <a:pt x="90" y="512"/>
                  </a:lnTo>
                  <a:lnTo>
                    <a:pt x="77" y="523"/>
                  </a:lnTo>
                  <a:lnTo>
                    <a:pt x="63" y="535"/>
                  </a:lnTo>
                  <a:lnTo>
                    <a:pt x="56" y="538"/>
                  </a:lnTo>
                  <a:lnTo>
                    <a:pt x="48" y="544"/>
                  </a:lnTo>
                  <a:lnTo>
                    <a:pt x="42" y="548"/>
                  </a:lnTo>
                  <a:lnTo>
                    <a:pt x="36" y="552"/>
                  </a:lnTo>
                  <a:lnTo>
                    <a:pt x="27" y="558"/>
                  </a:lnTo>
                  <a:lnTo>
                    <a:pt x="17" y="561"/>
                  </a:lnTo>
                  <a:lnTo>
                    <a:pt x="10" y="565"/>
                  </a:lnTo>
                  <a:lnTo>
                    <a:pt x="6" y="565"/>
                  </a:lnTo>
                  <a:lnTo>
                    <a:pt x="2" y="565"/>
                  </a:lnTo>
                  <a:lnTo>
                    <a:pt x="0" y="561"/>
                  </a:lnTo>
                  <a:lnTo>
                    <a:pt x="0" y="561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137"/>
            <p:cNvSpPr>
              <a:spLocks/>
            </p:cNvSpPr>
            <p:nvPr/>
          </p:nvSpPr>
          <p:spPr bwMode="auto">
            <a:xfrm>
              <a:off x="5199063" y="3419476"/>
              <a:ext cx="63500" cy="531813"/>
            </a:xfrm>
            <a:custGeom>
              <a:avLst/>
              <a:gdLst>
                <a:gd name="T0" fmla="*/ 34 w 80"/>
                <a:gd name="T1" fmla="*/ 11 h 670"/>
                <a:gd name="T2" fmla="*/ 51 w 80"/>
                <a:gd name="T3" fmla="*/ 30 h 670"/>
                <a:gd name="T4" fmla="*/ 65 w 80"/>
                <a:gd name="T5" fmla="*/ 46 h 670"/>
                <a:gd name="T6" fmla="*/ 74 w 80"/>
                <a:gd name="T7" fmla="*/ 55 h 670"/>
                <a:gd name="T8" fmla="*/ 78 w 80"/>
                <a:gd name="T9" fmla="*/ 63 h 670"/>
                <a:gd name="T10" fmla="*/ 78 w 80"/>
                <a:gd name="T11" fmla="*/ 74 h 670"/>
                <a:gd name="T12" fmla="*/ 80 w 80"/>
                <a:gd name="T13" fmla="*/ 92 h 670"/>
                <a:gd name="T14" fmla="*/ 80 w 80"/>
                <a:gd name="T15" fmla="*/ 117 h 670"/>
                <a:gd name="T16" fmla="*/ 80 w 80"/>
                <a:gd name="T17" fmla="*/ 147 h 670"/>
                <a:gd name="T18" fmla="*/ 80 w 80"/>
                <a:gd name="T19" fmla="*/ 184 h 670"/>
                <a:gd name="T20" fmla="*/ 78 w 80"/>
                <a:gd name="T21" fmla="*/ 228 h 670"/>
                <a:gd name="T22" fmla="*/ 78 w 80"/>
                <a:gd name="T23" fmla="*/ 278 h 670"/>
                <a:gd name="T24" fmla="*/ 76 w 80"/>
                <a:gd name="T25" fmla="*/ 333 h 670"/>
                <a:gd name="T26" fmla="*/ 74 w 80"/>
                <a:gd name="T27" fmla="*/ 385 h 670"/>
                <a:gd name="T28" fmla="*/ 72 w 80"/>
                <a:gd name="T29" fmla="*/ 433 h 670"/>
                <a:gd name="T30" fmla="*/ 70 w 80"/>
                <a:gd name="T31" fmla="*/ 473 h 670"/>
                <a:gd name="T32" fmla="*/ 69 w 80"/>
                <a:gd name="T33" fmla="*/ 511 h 670"/>
                <a:gd name="T34" fmla="*/ 67 w 80"/>
                <a:gd name="T35" fmla="*/ 542 h 670"/>
                <a:gd name="T36" fmla="*/ 65 w 80"/>
                <a:gd name="T37" fmla="*/ 569 h 670"/>
                <a:gd name="T38" fmla="*/ 63 w 80"/>
                <a:gd name="T39" fmla="*/ 592 h 670"/>
                <a:gd name="T40" fmla="*/ 63 w 80"/>
                <a:gd name="T41" fmla="*/ 609 h 670"/>
                <a:gd name="T42" fmla="*/ 59 w 80"/>
                <a:gd name="T43" fmla="*/ 624 h 670"/>
                <a:gd name="T44" fmla="*/ 57 w 80"/>
                <a:gd name="T45" fmla="*/ 638 h 670"/>
                <a:gd name="T46" fmla="*/ 55 w 80"/>
                <a:gd name="T47" fmla="*/ 647 h 670"/>
                <a:gd name="T48" fmla="*/ 53 w 80"/>
                <a:gd name="T49" fmla="*/ 657 h 670"/>
                <a:gd name="T50" fmla="*/ 49 w 80"/>
                <a:gd name="T51" fmla="*/ 663 h 670"/>
                <a:gd name="T52" fmla="*/ 47 w 80"/>
                <a:gd name="T53" fmla="*/ 669 h 670"/>
                <a:gd name="T54" fmla="*/ 46 w 80"/>
                <a:gd name="T55" fmla="*/ 670 h 670"/>
                <a:gd name="T56" fmla="*/ 42 w 80"/>
                <a:gd name="T57" fmla="*/ 670 h 670"/>
                <a:gd name="T58" fmla="*/ 34 w 80"/>
                <a:gd name="T59" fmla="*/ 665 h 670"/>
                <a:gd name="T60" fmla="*/ 28 w 80"/>
                <a:gd name="T61" fmla="*/ 655 h 670"/>
                <a:gd name="T62" fmla="*/ 21 w 80"/>
                <a:gd name="T63" fmla="*/ 642 h 670"/>
                <a:gd name="T64" fmla="*/ 13 w 80"/>
                <a:gd name="T65" fmla="*/ 623 h 670"/>
                <a:gd name="T66" fmla="*/ 5 w 80"/>
                <a:gd name="T67" fmla="*/ 605 h 670"/>
                <a:gd name="T68" fmla="*/ 1 w 80"/>
                <a:gd name="T69" fmla="*/ 594 h 670"/>
                <a:gd name="T70" fmla="*/ 0 w 80"/>
                <a:gd name="T71" fmla="*/ 584 h 670"/>
                <a:gd name="T72" fmla="*/ 0 w 80"/>
                <a:gd name="T73" fmla="*/ 578 h 670"/>
                <a:gd name="T74" fmla="*/ 1 w 80"/>
                <a:gd name="T75" fmla="*/ 565 h 670"/>
                <a:gd name="T76" fmla="*/ 5 w 80"/>
                <a:gd name="T77" fmla="*/ 544 h 670"/>
                <a:gd name="T78" fmla="*/ 9 w 80"/>
                <a:gd name="T79" fmla="*/ 515 h 670"/>
                <a:gd name="T80" fmla="*/ 13 w 80"/>
                <a:gd name="T81" fmla="*/ 494 h 670"/>
                <a:gd name="T82" fmla="*/ 15 w 80"/>
                <a:gd name="T83" fmla="*/ 483 h 670"/>
                <a:gd name="T84" fmla="*/ 15 w 80"/>
                <a:gd name="T85" fmla="*/ 469 h 670"/>
                <a:gd name="T86" fmla="*/ 15 w 80"/>
                <a:gd name="T87" fmla="*/ 452 h 670"/>
                <a:gd name="T88" fmla="*/ 17 w 80"/>
                <a:gd name="T89" fmla="*/ 431 h 670"/>
                <a:gd name="T90" fmla="*/ 17 w 80"/>
                <a:gd name="T91" fmla="*/ 410 h 670"/>
                <a:gd name="T92" fmla="*/ 19 w 80"/>
                <a:gd name="T93" fmla="*/ 383 h 670"/>
                <a:gd name="T94" fmla="*/ 19 w 80"/>
                <a:gd name="T95" fmla="*/ 354 h 670"/>
                <a:gd name="T96" fmla="*/ 19 w 80"/>
                <a:gd name="T97" fmla="*/ 324 h 670"/>
                <a:gd name="T98" fmla="*/ 21 w 80"/>
                <a:gd name="T99" fmla="*/ 289 h 670"/>
                <a:gd name="T100" fmla="*/ 21 w 80"/>
                <a:gd name="T101" fmla="*/ 253 h 670"/>
                <a:gd name="T102" fmla="*/ 21 w 80"/>
                <a:gd name="T103" fmla="*/ 212 h 670"/>
                <a:gd name="T104" fmla="*/ 21 w 80"/>
                <a:gd name="T105" fmla="*/ 170 h 670"/>
                <a:gd name="T106" fmla="*/ 21 w 80"/>
                <a:gd name="T107" fmla="*/ 126 h 670"/>
                <a:gd name="T108" fmla="*/ 23 w 80"/>
                <a:gd name="T109" fmla="*/ 78 h 670"/>
                <a:gd name="T110" fmla="*/ 23 w 80"/>
                <a:gd name="T111" fmla="*/ 26 h 670"/>
                <a:gd name="T112" fmla="*/ 23 w 80"/>
                <a:gd name="T113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0" h="670">
                  <a:moveTo>
                    <a:pt x="23" y="0"/>
                  </a:moveTo>
                  <a:lnTo>
                    <a:pt x="34" y="11"/>
                  </a:lnTo>
                  <a:lnTo>
                    <a:pt x="44" y="23"/>
                  </a:lnTo>
                  <a:lnTo>
                    <a:pt x="51" y="30"/>
                  </a:lnTo>
                  <a:lnTo>
                    <a:pt x="59" y="38"/>
                  </a:lnTo>
                  <a:lnTo>
                    <a:pt x="65" y="46"/>
                  </a:lnTo>
                  <a:lnTo>
                    <a:pt x="70" y="51"/>
                  </a:lnTo>
                  <a:lnTo>
                    <a:pt x="74" y="55"/>
                  </a:lnTo>
                  <a:lnTo>
                    <a:pt x="76" y="61"/>
                  </a:lnTo>
                  <a:lnTo>
                    <a:pt x="78" y="63"/>
                  </a:lnTo>
                  <a:lnTo>
                    <a:pt x="78" y="69"/>
                  </a:lnTo>
                  <a:lnTo>
                    <a:pt x="78" y="74"/>
                  </a:lnTo>
                  <a:lnTo>
                    <a:pt x="78" y="82"/>
                  </a:lnTo>
                  <a:lnTo>
                    <a:pt x="80" y="92"/>
                  </a:lnTo>
                  <a:lnTo>
                    <a:pt x="80" y="103"/>
                  </a:lnTo>
                  <a:lnTo>
                    <a:pt x="80" y="117"/>
                  </a:lnTo>
                  <a:lnTo>
                    <a:pt x="80" y="130"/>
                  </a:lnTo>
                  <a:lnTo>
                    <a:pt x="80" y="147"/>
                  </a:lnTo>
                  <a:lnTo>
                    <a:pt x="80" y="164"/>
                  </a:lnTo>
                  <a:lnTo>
                    <a:pt x="80" y="184"/>
                  </a:lnTo>
                  <a:lnTo>
                    <a:pt x="78" y="205"/>
                  </a:lnTo>
                  <a:lnTo>
                    <a:pt x="78" y="228"/>
                  </a:lnTo>
                  <a:lnTo>
                    <a:pt x="78" y="251"/>
                  </a:lnTo>
                  <a:lnTo>
                    <a:pt x="78" y="278"/>
                  </a:lnTo>
                  <a:lnTo>
                    <a:pt x="76" y="304"/>
                  </a:lnTo>
                  <a:lnTo>
                    <a:pt x="76" y="333"/>
                  </a:lnTo>
                  <a:lnTo>
                    <a:pt x="74" y="360"/>
                  </a:lnTo>
                  <a:lnTo>
                    <a:pt x="74" y="385"/>
                  </a:lnTo>
                  <a:lnTo>
                    <a:pt x="72" y="410"/>
                  </a:lnTo>
                  <a:lnTo>
                    <a:pt x="72" y="433"/>
                  </a:lnTo>
                  <a:lnTo>
                    <a:pt x="70" y="454"/>
                  </a:lnTo>
                  <a:lnTo>
                    <a:pt x="70" y="473"/>
                  </a:lnTo>
                  <a:lnTo>
                    <a:pt x="70" y="492"/>
                  </a:lnTo>
                  <a:lnTo>
                    <a:pt x="69" y="511"/>
                  </a:lnTo>
                  <a:lnTo>
                    <a:pt x="69" y="527"/>
                  </a:lnTo>
                  <a:lnTo>
                    <a:pt x="67" y="542"/>
                  </a:lnTo>
                  <a:lnTo>
                    <a:pt x="67" y="557"/>
                  </a:lnTo>
                  <a:lnTo>
                    <a:pt x="65" y="569"/>
                  </a:lnTo>
                  <a:lnTo>
                    <a:pt x="65" y="580"/>
                  </a:lnTo>
                  <a:lnTo>
                    <a:pt x="63" y="592"/>
                  </a:lnTo>
                  <a:lnTo>
                    <a:pt x="63" y="601"/>
                  </a:lnTo>
                  <a:lnTo>
                    <a:pt x="63" y="609"/>
                  </a:lnTo>
                  <a:lnTo>
                    <a:pt x="61" y="617"/>
                  </a:lnTo>
                  <a:lnTo>
                    <a:pt x="59" y="624"/>
                  </a:lnTo>
                  <a:lnTo>
                    <a:pt x="59" y="632"/>
                  </a:lnTo>
                  <a:lnTo>
                    <a:pt x="57" y="638"/>
                  </a:lnTo>
                  <a:lnTo>
                    <a:pt x="57" y="644"/>
                  </a:lnTo>
                  <a:lnTo>
                    <a:pt x="55" y="647"/>
                  </a:lnTo>
                  <a:lnTo>
                    <a:pt x="53" y="653"/>
                  </a:lnTo>
                  <a:lnTo>
                    <a:pt x="53" y="657"/>
                  </a:lnTo>
                  <a:lnTo>
                    <a:pt x="51" y="661"/>
                  </a:lnTo>
                  <a:lnTo>
                    <a:pt x="49" y="663"/>
                  </a:lnTo>
                  <a:lnTo>
                    <a:pt x="49" y="667"/>
                  </a:lnTo>
                  <a:lnTo>
                    <a:pt x="47" y="669"/>
                  </a:lnTo>
                  <a:lnTo>
                    <a:pt x="47" y="669"/>
                  </a:lnTo>
                  <a:lnTo>
                    <a:pt x="46" y="670"/>
                  </a:lnTo>
                  <a:lnTo>
                    <a:pt x="46" y="670"/>
                  </a:lnTo>
                  <a:lnTo>
                    <a:pt x="42" y="670"/>
                  </a:lnTo>
                  <a:lnTo>
                    <a:pt x="38" y="669"/>
                  </a:lnTo>
                  <a:lnTo>
                    <a:pt x="34" y="665"/>
                  </a:lnTo>
                  <a:lnTo>
                    <a:pt x="30" y="661"/>
                  </a:lnTo>
                  <a:lnTo>
                    <a:pt x="28" y="655"/>
                  </a:lnTo>
                  <a:lnTo>
                    <a:pt x="24" y="649"/>
                  </a:lnTo>
                  <a:lnTo>
                    <a:pt x="21" y="642"/>
                  </a:lnTo>
                  <a:lnTo>
                    <a:pt x="17" y="634"/>
                  </a:lnTo>
                  <a:lnTo>
                    <a:pt x="13" y="623"/>
                  </a:lnTo>
                  <a:lnTo>
                    <a:pt x="9" y="615"/>
                  </a:lnTo>
                  <a:lnTo>
                    <a:pt x="5" y="605"/>
                  </a:lnTo>
                  <a:lnTo>
                    <a:pt x="3" y="600"/>
                  </a:lnTo>
                  <a:lnTo>
                    <a:pt x="1" y="594"/>
                  </a:lnTo>
                  <a:lnTo>
                    <a:pt x="0" y="588"/>
                  </a:lnTo>
                  <a:lnTo>
                    <a:pt x="0" y="584"/>
                  </a:lnTo>
                  <a:lnTo>
                    <a:pt x="0" y="582"/>
                  </a:lnTo>
                  <a:lnTo>
                    <a:pt x="0" y="578"/>
                  </a:lnTo>
                  <a:lnTo>
                    <a:pt x="0" y="573"/>
                  </a:lnTo>
                  <a:lnTo>
                    <a:pt x="1" y="565"/>
                  </a:lnTo>
                  <a:lnTo>
                    <a:pt x="3" y="555"/>
                  </a:lnTo>
                  <a:lnTo>
                    <a:pt x="5" y="544"/>
                  </a:lnTo>
                  <a:lnTo>
                    <a:pt x="7" y="531"/>
                  </a:lnTo>
                  <a:lnTo>
                    <a:pt x="9" y="515"/>
                  </a:lnTo>
                  <a:lnTo>
                    <a:pt x="13" y="500"/>
                  </a:lnTo>
                  <a:lnTo>
                    <a:pt x="13" y="494"/>
                  </a:lnTo>
                  <a:lnTo>
                    <a:pt x="13" y="488"/>
                  </a:lnTo>
                  <a:lnTo>
                    <a:pt x="15" y="483"/>
                  </a:lnTo>
                  <a:lnTo>
                    <a:pt x="15" y="477"/>
                  </a:lnTo>
                  <a:lnTo>
                    <a:pt x="15" y="469"/>
                  </a:lnTo>
                  <a:lnTo>
                    <a:pt x="15" y="460"/>
                  </a:lnTo>
                  <a:lnTo>
                    <a:pt x="15" y="452"/>
                  </a:lnTo>
                  <a:lnTo>
                    <a:pt x="17" y="442"/>
                  </a:lnTo>
                  <a:lnTo>
                    <a:pt x="17" y="431"/>
                  </a:lnTo>
                  <a:lnTo>
                    <a:pt x="17" y="421"/>
                  </a:lnTo>
                  <a:lnTo>
                    <a:pt x="17" y="410"/>
                  </a:lnTo>
                  <a:lnTo>
                    <a:pt x="17" y="396"/>
                  </a:lnTo>
                  <a:lnTo>
                    <a:pt x="19" y="383"/>
                  </a:lnTo>
                  <a:lnTo>
                    <a:pt x="19" y="370"/>
                  </a:lnTo>
                  <a:lnTo>
                    <a:pt x="19" y="354"/>
                  </a:lnTo>
                  <a:lnTo>
                    <a:pt x="19" y="339"/>
                  </a:lnTo>
                  <a:lnTo>
                    <a:pt x="19" y="324"/>
                  </a:lnTo>
                  <a:lnTo>
                    <a:pt x="19" y="306"/>
                  </a:lnTo>
                  <a:lnTo>
                    <a:pt x="21" y="289"/>
                  </a:lnTo>
                  <a:lnTo>
                    <a:pt x="21" y="272"/>
                  </a:lnTo>
                  <a:lnTo>
                    <a:pt x="21" y="253"/>
                  </a:lnTo>
                  <a:lnTo>
                    <a:pt x="21" y="233"/>
                  </a:lnTo>
                  <a:lnTo>
                    <a:pt x="21" y="212"/>
                  </a:lnTo>
                  <a:lnTo>
                    <a:pt x="21" y="193"/>
                  </a:lnTo>
                  <a:lnTo>
                    <a:pt x="21" y="170"/>
                  </a:lnTo>
                  <a:lnTo>
                    <a:pt x="21" y="149"/>
                  </a:lnTo>
                  <a:lnTo>
                    <a:pt x="21" y="126"/>
                  </a:lnTo>
                  <a:lnTo>
                    <a:pt x="23" y="101"/>
                  </a:lnTo>
                  <a:lnTo>
                    <a:pt x="23" y="78"/>
                  </a:lnTo>
                  <a:lnTo>
                    <a:pt x="23" y="51"/>
                  </a:lnTo>
                  <a:lnTo>
                    <a:pt x="23" y="26"/>
                  </a:lnTo>
                  <a:lnTo>
                    <a:pt x="23" y="0"/>
                  </a:lnTo>
                  <a:lnTo>
                    <a:pt x="23" y="0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138"/>
            <p:cNvSpPr>
              <a:spLocks/>
            </p:cNvSpPr>
            <p:nvPr/>
          </p:nvSpPr>
          <p:spPr bwMode="auto">
            <a:xfrm>
              <a:off x="5307013" y="3470276"/>
              <a:ext cx="506413" cy="107950"/>
            </a:xfrm>
            <a:custGeom>
              <a:avLst/>
              <a:gdLst>
                <a:gd name="T0" fmla="*/ 17 w 638"/>
                <a:gd name="T1" fmla="*/ 121 h 136"/>
                <a:gd name="T2" fmla="*/ 9 w 638"/>
                <a:gd name="T3" fmla="*/ 115 h 136"/>
                <a:gd name="T4" fmla="*/ 3 w 638"/>
                <a:gd name="T5" fmla="*/ 109 h 136"/>
                <a:gd name="T6" fmla="*/ 0 w 638"/>
                <a:gd name="T7" fmla="*/ 103 h 136"/>
                <a:gd name="T8" fmla="*/ 0 w 638"/>
                <a:gd name="T9" fmla="*/ 99 h 136"/>
                <a:gd name="T10" fmla="*/ 7 w 638"/>
                <a:gd name="T11" fmla="*/ 96 h 136"/>
                <a:gd name="T12" fmla="*/ 19 w 638"/>
                <a:gd name="T13" fmla="*/ 92 h 136"/>
                <a:gd name="T14" fmla="*/ 38 w 638"/>
                <a:gd name="T15" fmla="*/ 90 h 136"/>
                <a:gd name="T16" fmla="*/ 55 w 638"/>
                <a:gd name="T17" fmla="*/ 86 h 136"/>
                <a:gd name="T18" fmla="*/ 71 w 638"/>
                <a:gd name="T19" fmla="*/ 84 h 136"/>
                <a:gd name="T20" fmla="*/ 90 w 638"/>
                <a:gd name="T21" fmla="*/ 82 h 136"/>
                <a:gd name="T22" fmla="*/ 113 w 638"/>
                <a:gd name="T23" fmla="*/ 78 h 136"/>
                <a:gd name="T24" fmla="*/ 138 w 638"/>
                <a:gd name="T25" fmla="*/ 75 h 136"/>
                <a:gd name="T26" fmla="*/ 166 w 638"/>
                <a:gd name="T27" fmla="*/ 71 h 136"/>
                <a:gd name="T28" fmla="*/ 201 w 638"/>
                <a:gd name="T29" fmla="*/ 65 h 136"/>
                <a:gd name="T30" fmla="*/ 237 w 638"/>
                <a:gd name="T31" fmla="*/ 59 h 136"/>
                <a:gd name="T32" fmla="*/ 276 w 638"/>
                <a:gd name="T33" fmla="*/ 52 h 136"/>
                <a:gd name="T34" fmla="*/ 312 w 638"/>
                <a:gd name="T35" fmla="*/ 46 h 136"/>
                <a:gd name="T36" fmla="*/ 346 w 638"/>
                <a:gd name="T37" fmla="*/ 38 h 136"/>
                <a:gd name="T38" fmla="*/ 377 w 638"/>
                <a:gd name="T39" fmla="*/ 34 h 136"/>
                <a:gd name="T40" fmla="*/ 406 w 638"/>
                <a:gd name="T41" fmla="*/ 29 h 136"/>
                <a:gd name="T42" fmla="*/ 433 w 638"/>
                <a:gd name="T43" fmla="*/ 23 h 136"/>
                <a:gd name="T44" fmla="*/ 456 w 638"/>
                <a:gd name="T45" fmla="*/ 19 h 136"/>
                <a:gd name="T46" fmla="*/ 475 w 638"/>
                <a:gd name="T47" fmla="*/ 15 h 136"/>
                <a:gd name="T48" fmla="*/ 498 w 638"/>
                <a:gd name="T49" fmla="*/ 9 h 136"/>
                <a:gd name="T50" fmla="*/ 523 w 638"/>
                <a:gd name="T51" fmla="*/ 6 h 136"/>
                <a:gd name="T52" fmla="*/ 544 w 638"/>
                <a:gd name="T53" fmla="*/ 2 h 136"/>
                <a:gd name="T54" fmla="*/ 555 w 638"/>
                <a:gd name="T55" fmla="*/ 0 h 136"/>
                <a:gd name="T56" fmla="*/ 565 w 638"/>
                <a:gd name="T57" fmla="*/ 0 h 136"/>
                <a:gd name="T58" fmla="*/ 573 w 638"/>
                <a:gd name="T59" fmla="*/ 2 h 136"/>
                <a:gd name="T60" fmla="*/ 584 w 638"/>
                <a:gd name="T61" fmla="*/ 6 h 136"/>
                <a:gd name="T62" fmla="*/ 598 w 638"/>
                <a:gd name="T63" fmla="*/ 9 h 136"/>
                <a:gd name="T64" fmla="*/ 613 w 638"/>
                <a:gd name="T65" fmla="*/ 19 h 136"/>
                <a:gd name="T66" fmla="*/ 626 w 638"/>
                <a:gd name="T67" fmla="*/ 27 h 136"/>
                <a:gd name="T68" fmla="*/ 634 w 638"/>
                <a:gd name="T69" fmla="*/ 34 h 136"/>
                <a:gd name="T70" fmla="*/ 638 w 638"/>
                <a:gd name="T71" fmla="*/ 40 h 136"/>
                <a:gd name="T72" fmla="*/ 638 w 638"/>
                <a:gd name="T73" fmla="*/ 44 h 136"/>
                <a:gd name="T74" fmla="*/ 634 w 638"/>
                <a:gd name="T75" fmla="*/ 46 h 136"/>
                <a:gd name="T76" fmla="*/ 626 w 638"/>
                <a:gd name="T77" fmla="*/ 50 h 136"/>
                <a:gd name="T78" fmla="*/ 617 w 638"/>
                <a:gd name="T79" fmla="*/ 53 h 136"/>
                <a:gd name="T80" fmla="*/ 603 w 638"/>
                <a:gd name="T81" fmla="*/ 55 h 136"/>
                <a:gd name="T82" fmla="*/ 584 w 638"/>
                <a:gd name="T83" fmla="*/ 59 h 136"/>
                <a:gd name="T84" fmla="*/ 563 w 638"/>
                <a:gd name="T85" fmla="*/ 61 h 136"/>
                <a:gd name="T86" fmla="*/ 538 w 638"/>
                <a:gd name="T87" fmla="*/ 63 h 136"/>
                <a:gd name="T88" fmla="*/ 494 w 638"/>
                <a:gd name="T89" fmla="*/ 69 h 136"/>
                <a:gd name="T90" fmla="*/ 431 w 638"/>
                <a:gd name="T91" fmla="*/ 76 h 136"/>
                <a:gd name="T92" fmla="*/ 360 w 638"/>
                <a:gd name="T93" fmla="*/ 86 h 136"/>
                <a:gd name="T94" fmla="*/ 283 w 638"/>
                <a:gd name="T95" fmla="*/ 99 h 136"/>
                <a:gd name="T96" fmla="*/ 224 w 638"/>
                <a:gd name="T97" fmla="*/ 109 h 136"/>
                <a:gd name="T98" fmla="*/ 186 w 638"/>
                <a:gd name="T99" fmla="*/ 115 h 136"/>
                <a:gd name="T100" fmla="*/ 153 w 638"/>
                <a:gd name="T101" fmla="*/ 121 h 136"/>
                <a:gd name="T102" fmla="*/ 126 w 638"/>
                <a:gd name="T103" fmla="*/ 124 h 136"/>
                <a:gd name="T104" fmla="*/ 103 w 638"/>
                <a:gd name="T105" fmla="*/ 128 h 136"/>
                <a:gd name="T106" fmla="*/ 86 w 638"/>
                <a:gd name="T107" fmla="*/ 132 h 136"/>
                <a:gd name="T108" fmla="*/ 72 w 638"/>
                <a:gd name="T109" fmla="*/ 132 h 136"/>
                <a:gd name="T110" fmla="*/ 65 w 638"/>
                <a:gd name="T111" fmla="*/ 134 h 136"/>
                <a:gd name="T112" fmla="*/ 59 w 638"/>
                <a:gd name="T113" fmla="*/ 136 h 136"/>
                <a:gd name="T114" fmla="*/ 51 w 638"/>
                <a:gd name="T115" fmla="*/ 136 h 136"/>
                <a:gd name="T116" fmla="*/ 40 w 638"/>
                <a:gd name="T117" fmla="*/ 132 h 136"/>
                <a:gd name="T118" fmla="*/ 28 w 638"/>
                <a:gd name="T119" fmla="*/ 128 h 136"/>
                <a:gd name="T120" fmla="*/ 23 w 638"/>
                <a:gd name="T121" fmla="*/ 124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38" h="136">
                  <a:moveTo>
                    <a:pt x="23" y="124"/>
                  </a:moveTo>
                  <a:lnTo>
                    <a:pt x="17" y="121"/>
                  </a:lnTo>
                  <a:lnTo>
                    <a:pt x="13" y="117"/>
                  </a:lnTo>
                  <a:lnTo>
                    <a:pt x="9" y="115"/>
                  </a:lnTo>
                  <a:lnTo>
                    <a:pt x="5" y="111"/>
                  </a:lnTo>
                  <a:lnTo>
                    <a:pt x="3" y="109"/>
                  </a:lnTo>
                  <a:lnTo>
                    <a:pt x="2" y="105"/>
                  </a:lnTo>
                  <a:lnTo>
                    <a:pt x="0" y="103"/>
                  </a:lnTo>
                  <a:lnTo>
                    <a:pt x="0" y="101"/>
                  </a:lnTo>
                  <a:lnTo>
                    <a:pt x="0" y="99"/>
                  </a:lnTo>
                  <a:lnTo>
                    <a:pt x="3" y="98"/>
                  </a:lnTo>
                  <a:lnTo>
                    <a:pt x="7" y="96"/>
                  </a:lnTo>
                  <a:lnTo>
                    <a:pt x="13" y="94"/>
                  </a:lnTo>
                  <a:lnTo>
                    <a:pt x="19" y="92"/>
                  </a:lnTo>
                  <a:lnTo>
                    <a:pt x="28" y="92"/>
                  </a:lnTo>
                  <a:lnTo>
                    <a:pt x="38" y="90"/>
                  </a:lnTo>
                  <a:lnTo>
                    <a:pt x="49" y="88"/>
                  </a:lnTo>
                  <a:lnTo>
                    <a:pt x="55" y="86"/>
                  </a:lnTo>
                  <a:lnTo>
                    <a:pt x="63" y="86"/>
                  </a:lnTo>
                  <a:lnTo>
                    <a:pt x="71" y="84"/>
                  </a:lnTo>
                  <a:lnTo>
                    <a:pt x="80" y="82"/>
                  </a:lnTo>
                  <a:lnTo>
                    <a:pt x="90" y="82"/>
                  </a:lnTo>
                  <a:lnTo>
                    <a:pt x="99" y="80"/>
                  </a:lnTo>
                  <a:lnTo>
                    <a:pt x="113" y="78"/>
                  </a:lnTo>
                  <a:lnTo>
                    <a:pt x="124" y="76"/>
                  </a:lnTo>
                  <a:lnTo>
                    <a:pt x="138" y="75"/>
                  </a:lnTo>
                  <a:lnTo>
                    <a:pt x="151" y="73"/>
                  </a:lnTo>
                  <a:lnTo>
                    <a:pt x="166" y="71"/>
                  </a:lnTo>
                  <a:lnTo>
                    <a:pt x="184" y="67"/>
                  </a:lnTo>
                  <a:lnTo>
                    <a:pt x="201" y="65"/>
                  </a:lnTo>
                  <a:lnTo>
                    <a:pt x="218" y="61"/>
                  </a:lnTo>
                  <a:lnTo>
                    <a:pt x="237" y="59"/>
                  </a:lnTo>
                  <a:lnTo>
                    <a:pt x="256" y="55"/>
                  </a:lnTo>
                  <a:lnTo>
                    <a:pt x="276" y="52"/>
                  </a:lnTo>
                  <a:lnTo>
                    <a:pt x="295" y="48"/>
                  </a:lnTo>
                  <a:lnTo>
                    <a:pt x="312" y="46"/>
                  </a:lnTo>
                  <a:lnTo>
                    <a:pt x="329" y="42"/>
                  </a:lnTo>
                  <a:lnTo>
                    <a:pt x="346" y="38"/>
                  </a:lnTo>
                  <a:lnTo>
                    <a:pt x="362" y="36"/>
                  </a:lnTo>
                  <a:lnTo>
                    <a:pt x="377" y="34"/>
                  </a:lnTo>
                  <a:lnTo>
                    <a:pt x="392" y="30"/>
                  </a:lnTo>
                  <a:lnTo>
                    <a:pt x="406" y="29"/>
                  </a:lnTo>
                  <a:lnTo>
                    <a:pt x="419" y="27"/>
                  </a:lnTo>
                  <a:lnTo>
                    <a:pt x="433" y="23"/>
                  </a:lnTo>
                  <a:lnTo>
                    <a:pt x="444" y="21"/>
                  </a:lnTo>
                  <a:lnTo>
                    <a:pt x="456" y="19"/>
                  </a:lnTo>
                  <a:lnTo>
                    <a:pt x="465" y="17"/>
                  </a:lnTo>
                  <a:lnTo>
                    <a:pt x="475" y="15"/>
                  </a:lnTo>
                  <a:lnTo>
                    <a:pt x="484" y="13"/>
                  </a:lnTo>
                  <a:lnTo>
                    <a:pt x="498" y="9"/>
                  </a:lnTo>
                  <a:lnTo>
                    <a:pt x="511" y="7"/>
                  </a:lnTo>
                  <a:lnTo>
                    <a:pt x="523" y="6"/>
                  </a:lnTo>
                  <a:lnTo>
                    <a:pt x="534" y="4"/>
                  </a:lnTo>
                  <a:lnTo>
                    <a:pt x="544" y="2"/>
                  </a:lnTo>
                  <a:lnTo>
                    <a:pt x="550" y="0"/>
                  </a:lnTo>
                  <a:lnTo>
                    <a:pt x="555" y="0"/>
                  </a:lnTo>
                  <a:lnTo>
                    <a:pt x="561" y="0"/>
                  </a:lnTo>
                  <a:lnTo>
                    <a:pt x="565" y="0"/>
                  </a:lnTo>
                  <a:lnTo>
                    <a:pt x="569" y="0"/>
                  </a:lnTo>
                  <a:lnTo>
                    <a:pt x="573" y="2"/>
                  </a:lnTo>
                  <a:lnTo>
                    <a:pt x="578" y="4"/>
                  </a:lnTo>
                  <a:lnTo>
                    <a:pt x="584" y="6"/>
                  </a:lnTo>
                  <a:lnTo>
                    <a:pt x="590" y="7"/>
                  </a:lnTo>
                  <a:lnTo>
                    <a:pt x="598" y="9"/>
                  </a:lnTo>
                  <a:lnTo>
                    <a:pt x="605" y="13"/>
                  </a:lnTo>
                  <a:lnTo>
                    <a:pt x="613" y="19"/>
                  </a:lnTo>
                  <a:lnTo>
                    <a:pt x="621" y="23"/>
                  </a:lnTo>
                  <a:lnTo>
                    <a:pt x="626" y="27"/>
                  </a:lnTo>
                  <a:lnTo>
                    <a:pt x="630" y="30"/>
                  </a:lnTo>
                  <a:lnTo>
                    <a:pt x="634" y="34"/>
                  </a:lnTo>
                  <a:lnTo>
                    <a:pt x="636" y="36"/>
                  </a:lnTo>
                  <a:lnTo>
                    <a:pt x="638" y="40"/>
                  </a:lnTo>
                  <a:lnTo>
                    <a:pt x="638" y="42"/>
                  </a:lnTo>
                  <a:lnTo>
                    <a:pt x="638" y="44"/>
                  </a:lnTo>
                  <a:lnTo>
                    <a:pt x="636" y="44"/>
                  </a:lnTo>
                  <a:lnTo>
                    <a:pt x="634" y="46"/>
                  </a:lnTo>
                  <a:lnTo>
                    <a:pt x="630" y="48"/>
                  </a:lnTo>
                  <a:lnTo>
                    <a:pt x="626" y="50"/>
                  </a:lnTo>
                  <a:lnTo>
                    <a:pt x="622" y="52"/>
                  </a:lnTo>
                  <a:lnTo>
                    <a:pt x="617" y="53"/>
                  </a:lnTo>
                  <a:lnTo>
                    <a:pt x="609" y="55"/>
                  </a:lnTo>
                  <a:lnTo>
                    <a:pt x="603" y="55"/>
                  </a:lnTo>
                  <a:lnTo>
                    <a:pt x="594" y="57"/>
                  </a:lnTo>
                  <a:lnTo>
                    <a:pt x="584" y="59"/>
                  </a:lnTo>
                  <a:lnTo>
                    <a:pt x="575" y="59"/>
                  </a:lnTo>
                  <a:lnTo>
                    <a:pt x="563" y="61"/>
                  </a:lnTo>
                  <a:lnTo>
                    <a:pt x="552" y="63"/>
                  </a:lnTo>
                  <a:lnTo>
                    <a:pt x="538" y="63"/>
                  </a:lnTo>
                  <a:lnTo>
                    <a:pt x="525" y="65"/>
                  </a:lnTo>
                  <a:lnTo>
                    <a:pt x="494" y="69"/>
                  </a:lnTo>
                  <a:lnTo>
                    <a:pt x="463" y="73"/>
                  </a:lnTo>
                  <a:lnTo>
                    <a:pt x="431" y="76"/>
                  </a:lnTo>
                  <a:lnTo>
                    <a:pt x="396" y="82"/>
                  </a:lnTo>
                  <a:lnTo>
                    <a:pt x="360" y="86"/>
                  </a:lnTo>
                  <a:lnTo>
                    <a:pt x="323" y="94"/>
                  </a:lnTo>
                  <a:lnTo>
                    <a:pt x="283" y="99"/>
                  </a:lnTo>
                  <a:lnTo>
                    <a:pt x="243" y="105"/>
                  </a:lnTo>
                  <a:lnTo>
                    <a:pt x="224" y="109"/>
                  </a:lnTo>
                  <a:lnTo>
                    <a:pt x="205" y="113"/>
                  </a:lnTo>
                  <a:lnTo>
                    <a:pt x="186" y="115"/>
                  </a:lnTo>
                  <a:lnTo>
                    <a:pt x="168" y="119"/>
                  </a:lnTo>
                  <a:lnTo>
                    <a:pt x="153" y="121"/>
                  </a:lnTo>
                  <a:lnTo>
                    <a:pt x="140" y="122"/>
                  </a:lnTo>
                  <a:lnTo>
                    <a:pt x="126" y="124"/>
                  </a:lnTo>
                  <a:lnTo>
                    <a:pt x="115" y="126"/>
                  </a:lnTo>
                  <a:lnTo>
                    <a:pt x="103" y="128"/>
                  </a:lnTo>
                  <a:lnTo>
                    <a:pt x="94" y="130"/>
                  </a:lnTo>
                  <a:lnTo>
                    <a:pt x="86" y="132"/>
                  </a:lnTo>
                  <a:lnTo>
                    <a:pt x="78" y="132"/>
                  </a:lnTo>
                  <a:lnTo>
                    <a:pt x="72" y="132"/>
                  </a:lnTo>
                  <a:lnTo>
                    <a:pt x="69" y="134"/>
                  </a:lnTo>
                  <a:lnTo>
                    <a:pt x="65" y="134"/>
                  </a:lnTo>
                  <a:lnTo>
                    <a:pt x="63" y="134"/>
                  </a:lnTo>
                  <a:lnTo>
                    <a:pt x="59" y="136"/>
                  </a:lnTo>
                  <a:lnTo>
                    <a:pt x="55" y="136"/>
                  </a:lnTo>
                  <a:lnTo>
                    <a:pt x="51" y="136"/>
                  </a:lnTo>
                  <a:lnTo>
                    <a:pt x="46" y="134"/>
                  </a:lnTo>
                  <a:lnTo>
                    <a:pt x="40" y="132"/>
                  </a:lnTo>
                  <a:lnTo>
                    <a:pt x="34" y="130"/>
                  </a:lnTo>
                  <a:lnTo>
                    <a:pt x="28" y="128"/>
                  </a:lnTo>
                  <a:lnTo>
                    <a:pt x="23" y="124"/>
                  </a:lnTo>
                  <a:lnTo>
                    <a:pt x="23" y="124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139"/>
            <p:cNvSpPr>
              <a:spLocks/>
            </p:cNvSpPr>
            <p:nvPr/>
          </p:nvSpPr>
          <p:spPr bwMode="auto">
            <a:xfrm>
              <a:off x="5378450" y="3554413"/>
              <a:ext cx="212725" cy="388938"/>
            </a:xfrm>
            <a:custGeom>
              <a:avLst/>
              <a:gdLst>
                <a:gd name="T0" fmla="*/ 149 w 268"/>
                <a:gd name="T1" fmla="*/ 376 h 491"/>
                <a:gd name="T2" fmla="*/ 120 w 268"/>
                <a:gd name="T3" fmla="*/ 401 h 491"/>
                <a:gd name="T4" fmla="*/ 97 w 268"/>
                <a:gd name="T5" fmla="*/ 422 h 491"/>
                <a:gd name="T6" fmla="*/ 80 w 268"/>
                <a:gd name="T7" fmla="*/ 441 h 491"/>
                <a:gd name="T8" fmla="*/ 69 w 268"/>
                <a:gd name="T9" fmla="*/ 456 h 491"/>
                <a:gd name="T10" fmla="*/ 59 w 268"/>
                <a:gd name="T11" fmla="*/ 470 h 491"/>
                <a:gd name="T12" fmla="*/ 50 w 268"/>
                <a:gd name="T13" fmla="*/ 485 h 491"/>
                <a:gd name="T14" fmla="*/ 42 w 268"/>
                <a:gd name="T15" fmla="*/ 491 h 491"/>
                <a:gd name="T16" fmla="*/ 36 w 268"/>
                <a:gd name="T17" fmla="*/ 487 h 491"/>
                <a:gd name="T18" fmla="*/ 28 w 268"/>
                <a:gd name="T19" fmla="*/ 476 h 491"/>
                <a:gd name="T20" fmla="*/ 19 w 268"/>
                <a:gd name="T21" fmla="*/ 458 h 491"/>
                <a:gd name="T22" fmla="*/ 5 w 268"/>
                <a:gd name="T23" fmla="*/ 437 h 491"/>
                <a:gd name="T24" fmla="*/ 2 w 268"/>
                <a:gd name="T25" fmla="*/ 422 h 491"/>
                <a:gd name="T26" fmla="*/ 0 w 268"/>
                <a:gd name="T27" fmla="*/ 414 h 491"/>
                <a:gd name="T28" fmla="*/ 4 w 268"/>
                <a:gd name="T29" fmla="*/ 399 h 491"/>
                <a:gd name="T30" fmla="*/ 13 w 268"/>
                <a:gd name="T31" fmla="*/ 380 h 491"/>
                <a:gd name="T32" fmla="*/ 21 w 268"/>
                <a:gd name="T33" fmla="*/ 366 h 491"/>
                <a:gd name="T34" fmla="*/ 25 w 268"/>
                <a:gd name="T35" fmla="*/ 355 h 491"/>
                <a:gd name="T36" fmla="*/ 27 w 268"/>
                <a:gd name="T37" fmla="*/ 338 h 491"/>
                <a:gd name="T38" fmla="*/ 30 w 268"/>
                <a:gd name="T39" fmla="*/ 315 h 491"/>
                <a:gd name="T40" fmla="*/ 34 w 268"/>
                <a:gd name="T41" fmla="*/ 286 h 491"/>
                <a:gd name="T42" fmla="*/ 38 w 268"/>
                <a:gd name="T43" fmla="*/ 251 h 491"/>
                <a:gd name="T44" fmla="*/ 40 w 268"/>
                <a:gd name="T45" fmla="*/ 213 h 491"/>
                <a:gd name="T46" fmla="*/ 44 w 268"/>
                <a:gd name="T47" fmla="*/ 167 h 491"/>
                <a:gd name="T48" fmla="*/ 48 w 268"/>
                <a:gd name="T49" fmla="*/ 117 h 491"/>
                <a:gd name="T50" fmla="*/ 50 w 268"/>
                <a:gd name="T51" fmla="*/ 62 h 491"/>
                <a:gd name="T52" fmla="*/ 53 w 268"/>
                <a:gd name="T53" fmla="*/ 0 h 491"/>
                <a:gd name="T54" fmla="*/ 88 w 268"/>
                <a:gd name="T55" fmla="*/ 37 h 491"/>
                <a:gd name="T56" fmla="*/ 107 w 268"/>
                <a:gd name="T57" fmla="*/ 60 h 491"/>
                <a:gd name="T58" fmla="*/ 113 w 268"/>
                <a:gd name="T59" fmla="*/ 67 h 491"/>
                <a:gd name="T60" fmla="*/ 111 w 268"/>
                <a:gd name="T61" fmla="*/ 83 h 491"/>
                <a:gd name="T62" fmla="*/ 105 w 268"/>
                <a:gd name="T63" fmla="*/ 106 h 491"/>
                <a:gd name="T64" fmla="*/ 101 w 268"/>
                <a:gd name="T65" fmla="*/ 142 h 491"/>
                <a:gd name="T66" fmla="*/ 96 w 268"/>
                <a:gd name="T67" fmla="*/ 190 h 491"/>
                <a:gd name="T68" fmla="*/ 90 w 268"/>
                <a:gd name="T69" fmla="*/ 246 h 491"/>
                <a:gd name="T70" fmla="*/ 88 w 268"/>
                <a:gd name="T71" fmla="*/ 274 h 491"/>
                <a:gd name="T72" fmla="*/ 88 w 268"/>
                <a:gd name="T73" fmla="*/ 299 h 491"/>
                <a:gd name="T74" fmla="*/ 88 w 268"/>
                <a:gd name="T75" fmla="*/ 316 h 491"/>
                <a:gd name="T76" fmla="*/ 88 w 268"/>
                <a:gd name="T77" fmla="*/ 330 h 491"/>
                <a:gd name="T78" fmla="*/ 90 w 268"/>
                <a:gd name="T79" fmla="*/ 338 h 491"/>
                <a:gd name="T80" fmla="*/ 94 w 268"/>
                <a:gd name="T81" fmla="*/ 339 h 491"/>
                <a:gd name="T82" fmla="*/ 103 w 268"/>
                <a:gd name="T83" fmla="*/ 339 h 491"/>
                <a:gd name="T84" fmla="*/ 117 w 268"/>
                <a:gd name="T85" fmla="*/ 334 h 491"/>
                <a:gd name="T86" fmla="*/ 138 w 268"/>
                <a:gd name="T87" fmla="*/ 326 h 491"/>
                <a:gd name="T88" fmla="*/ 161 w 268"/>
                <a:gd name="T89" fmla="*/ 313 h 491"/>
                <a:gd name="T90" fmla="*/ 199 w 268"/>
                <a:gd name="T91" fmla="*/ 292 h 491"/>
                <a:gd name="T92" fmla="*/ 228 w 268"/>
                <a:gd name="T93" fmla="*/ 278 h 491"/>
                <a:gd name="T94" fmla="*/ 247 w 268"/>
                <a:gd name="T95" fmla="*/ 270 h 491"/>
                <a:gd name="T96" fmla="*/ 258 w 268"/>
                <a:gd name="T97" fmla="*/ 269 h 491"/>
                <a:gd name="T98" fmla="*/ 266 w 268"/>
                <a:gd name="T99" fmla="*/ 269 h 491"/>
                <a:gd name="T100" fmla="*/ 266 w 268"/>
                <a:gd name="T101" fmla="*/ 272 h 491"/>
                <a:gd name="T102" fmla="*/ 260 w 268"/>
                <a:gd name="T103" fmla="*/ 282 h 491"/>
                <a:gd name="T104" fmla="*/ 247 w 268"/>
                <a:gd name="T105" fmla="*/ 295 h 491"/>
                <a:gd name="T106" fmla="*/ 224 w 268"/>
                <a:gd name="T107" fmla="*/ 315 h 491"/>
                <a:gd name="T108" fmla="*/ 195 w 268"/>
                <a:gd name="T109" fmla="*/ 339 h 491"/>
                <a:gd name="T110" fmla="*/ 172 w 268"/>
                <a:gd name="T111" fmla="*/ 357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68" h="491">
                  <a:moveTo>
                    <a:pt x="172" y="357"/>
                  </a:moveTo>
                  <a:lnTo>
                    <a:pt x="161" y="366"/>
                  </a:lnTo>
                  <a:lnTo>
                    <a:pt x="149" y="376"/>
                  </a:lnTo>
                  <a:lnTo>
                    <a:pt x="140" y="384"/>
                  </a:lnTo>
                  <a:lnTo>
                    <a:pt x="130" y="393"/>
                  </a:lnTo>
                  <a:lnTo>
                    <a:pt x="120" y="401"/>
                  </a:lnTo>
                  <a:lnTo>
                    <a:pt x="113" y="408"/>
                  </a:lnTo>
                  <a:lnTo>
                    <a:pt x="105" y="416"/>
                  </a:lnTo>
                  <a:lnTo>
                    <a:pt x="97" y="422"/>
                  </a:lnTo>
                  <a:lnTo>
                    <a:pt x="92" y="430"/>
                  </a:lnTo>
                  <a:lnTo>
                    <a:pt x="84" y="435"/>
                  </a:lnTo>
                  <a:lnTo>
                    <a:pt x="80" y="441"/>
                  </a:lnTo>
                  <a:lnTo>
                    <a:pt x="74" y="447"/>
                  </a:lnTo>
                  <a:lnTo>
                    <a:pt x="71" y="451"/>
                  </a:lnTo>
                  <a:lnTo>
                    <a:pt x="69" y="456"/>
                  </a:lnTo>
                  <a:lnTo>
                    <a:pt x="65" y="460"/>
                  </a:lnTo>
                  <a:lnTo>
                    <a:pt x="63" y="464"/>
                  </a:lnTo>
                  <a:lnTo>
                    <a:pt x="59" y="470"/>
                  </a:lnTo>
                  <a:lnTo>
                    <a:pt x="57" y="476"/>
                  </a:lnTo>
                  <a:lnTo>
                    <a:pt x="53" y="479"/>
                  </a:lnTo>
                  <a:lnTo>
                    <a:pt x="50" y="485"/>
                  </a:lnTo>
                  <a:lnTo>
                    <a:pt x="48" y="487"/>
                  </a:lnTo>
                  <a:lnTo>
                    <a:pt x="44" y="489"/>
                  </a:lnTo>
                  <a:lnTo>
                    <a:pt x="42" y="491"/>
                  </a:lnTo>
                  <a:lnTo>
                    <a:pt x="40" y="491"/>
                  </a:lnTo>
                  <a:lnTo>
                    <a:pt x="38" y="489"/>
                  </a:lnTo>
                  <a:lnTo>
                    <a:pt x="36" y="487"/>
                  </a:lnTo>
                  <a:lnTo>
                    <a:pt x="34" y="483"/>
                  </a:lnTo>
                  <a:lnTo>
                    <a:pt x="30" y="479"/>
                  </a:lnTo>
                  <a:lnTo>
                    <a:pt x="28" y="476"/>
                  </a:lnTo>
                  <a:lnTo>
                    <a:pt x="25" y="472"/>
                  </a:lnTo>
                  <a:lnTo>
                    <a:pt x="21" y="466"/>
                  </a:lnTo>
                  <a:lnTo>
                    <a:pt x="19" y="458"/>
                  </a:lnTo>
                  <a:lnTo>
                    <a:pt x="13" y="451"/>
                  </a:lnTo>
                  <a:lnTo>
                    <a:pt x="9" y="443"/>
                  </a:lnTo>
                  <a:lnTo>
                    <a:pt x="5" y="437"/>
                  </a:lnTo>
                  <a:lnTo>
                    <a:pt x="4" y="431"/>
                  </a:lnTo>
                  <a:lnTo>
                    <a:pt x="2" y="426"/>
                  </a:lnTo>
                  <a:lnTo>
                    <a:pt x="2" y="422"/>
                  </a:lnTo>
                  <a:lnTo>
                    <a:pt x="0" y="420"/>
                  </a:lnTo>
                  <a:lnTo>
                    <a:pt x="0" y="418"/>
                  </a:lnTo>
                  <a:lnTo>
                    <a:pt x="0" y="414"/>
                  </a:lnTo>
                  <a:lnTo>
                    <a:pt x="2" y="408"/>
                  </a:lnTo>
                  <a:lnTo>
                    <a:pt x="2" y="405"/>
                  </a:lnTo>
                  <a:lnTo>
                    <a:pt x="4" y="399"/>
                  </a:lnTo>
                  <a:lnTo>
                    <a:pt x="5" y="393"/>
                  </a:lnTo>
                  <a:lnTo>
                    <a:pt x="9" y="387"/>
                  </a:lnTo>
                  <a:lnTo>
                    <a:pt x="13" y="380"/>
                  </a:lnTo>
                  <a:lnTo>
                    <a:pt x="19" y="370"/>
                  </a:lnTo>
                  <a:lnTo>
                    <a:pt x="19" y="368"/>
                  </a:lnTo>
                  <a:lnTo>
                    <a:pt x="21" y="366"/>
                  </a:lnTo>
                  <a:lnTo>
                    <a:pt x="21" y="362"/>
                  </a:lnTo>
                  <a:lnTo>
                    <a:pt x="23" y="359"/>
                  </a:lnTo>
                  <a:lnTo>
                    <a:pt x="25" y="355"/>
                  </a:lnTo>
                  <a:lnTo>
                    <a:pt x="25" y="349"/>
                  </a:lnTo>
                  <a:lnTo>
                    <a:pt x="27" y="343"/>
                  </a:lnTo>
                  <a:lnTo>
                    <a:pt x="27" y="338"/>
                  </a:lnTo>
                  <a:lnTo>
                    <a:pt x="28" y="330"/>
                  </a:lnTo>
                  <a:lnTo>
                    <a:pt x="30" y="322"/>
                  </a:lnTo>
                  <a:lnTo>
                    <a:pt x="30" y="315"/>
                  </a:lnTo>
                  <a:lnTo>
                    <a:pt x="32" y="305"/>
                  </a:lnTo>
                  <a:lnTo>
                    <a:pt x="32" y="295"/>
                  </a:lnTo>
                  <a:lnTo>
                    <a:pt x="34" y="286"/>
                  </a:lnTo>
                  <a:lnTo>
                    <a:pt x="34" y="274"/>
                  </a:lnTo>
                  <a:lnTo>
                    <a:pt x="36" y="265"/>
                  </a:lnTo>
                  <a:lnTo>
                    <a:pt x="38" y="251"/>
                  </a:lnTo>
                  <a:lnTo>
                    <a:pt x="38" y="240"/>
                  </a:lnTo>
                  <a:lnTo>
                    <a:pt x="40" y="226"/>
                  </a:lnTo>
                  <a:lnTo>
                    <a:pt x="40" y="213"/>
                  </a:lnTo>
                  <a:lnTo>
                    <a:pt x="42" y="198"/>
                  </a:lnTo>
                  <a:lnTo>
                    <a:pt x="42" y="184"/>
                  </a:lnTo>
                  <a:lnTo>
                    <a:pt x="44" y="167"/>
                  </a:lnTo>
                  <a:lnTo>
                    <a:pt x="44" y="152"/>
                  </a:lnTo>
                  <a:lnTo>
                    <a:pt x="46" y="134"/>
                  </a:lnTo>
                  <a:lnTo>
                    <a:pt x="48" y="117"/>
                  </a:lnTo>
                  <a:lnTo>
                    <a:pt x="48" y="100"/>
                  </a:lnTo>
                  <a:lnTo>
                    <a:pt x="50" y="81"/>
                  </a:lnTo>
                  <a:lnTo>
                    <a:pt x="50" y="62"/>
                  </a:lnTo>
                  <a:lnTo>
                    <a:pt x="51" y="42"/>
                  </a:lnTo>
                  <a:lnTo>
                    <a:pt x="53" y="21"/>
                  </a:lnTo>
                  <a:lnTo>
                    <a:pt x="53" y="0"/>
                  </a:lnTo>
                  <a:lnTo>
                    <a:pt x="67" y="14"/>
                  </a:lnTo>
                  <a:lnTo>
                    <a:pt x="78" y="27"/>
                  </a:lnTo>
                  <a:lnTo>
                    <a:pt x="88" y="37"/>
                  </a:lnTo>
                  <a:lnTo>
                    <a:pt x="96" y="46"/>
                  </a:lnTo>
                  <a:lnTo>
                    <a:pt x="101" y="54"/>
                  </a:lnTo>
                  <a:lnTo>
                    <a:pt x="107" y="60"/>
                  </a:lnTo>
                  <a:lnTo>
                    <a:pt x="111" y="63"/>
                  </a:lnTo>
                  <a:lnTo>
                    <a:pt x="113" y="65"/>
                  </a:lnTo>
                  <a:lnTo>
                    <a:pt x="113" y="67"/>
                  </a:lnTo>
                  <a:lnTo>
                    <a:pt x="113" y="71"/>
                  </a:lnTo>
                  <a:lnTo>
                    <a:pt x="111" y="77"/>
                  </a:lnTo>
                  <a:lnTo>
                    <a:pt x="111" y="83"/>
                  </a:lnTo>
                  <a:lnTo>
                    <a:pt x="109" y="90"/>
                  </a:lnTo>
                  <a:lnTo>
                    <a:pt x="107" y="98"/>
                  </a:lnTo>
                  <a:lnTo>
                    <a:pt x="105" y="106"/>
                  </a:lnTo>
                  <a:lnTo>
                    <a:pt x="103" y="117"/>
                  </a:lnTo>
                  <a:lnTo>
                    <a:pt x="101" y="129"/>
                  </a:lnTo>
                  <a:lnTo>
                    <a:pt x="101" y="142"/>
                  </a:lnTo>
                  <a:lnTo>
                    <a:pt x="99" y="157"/>
                  </a:lnTo>
                  <a:lnTo>
                    <a:pt x="97" y="173"/>
                  </a:lnTo>
                  <a:lnTo>
                    <a:pt x="96" y="190"/>
                  </a:lnTo>
                  <a:lnTo>
                    <a:pt x="94" y="207"/>
                  </a:lnTo>
                  <a:lnTo>
                    <a:pt x="92" y="226"/>
                  </a:lnTo>
                  <a:lnTo>
                    <a:pt x="90" y="246"/>
                  </a:lnTo>
                  <a:lnTo>
                    <a:pt x="90" y="257"/>
                  </a:lnTo>
                  <a:lnTo>
                    <a:pt x="88" y="267"/>
                  </a:lnTo>
                  <a:lnTo>
                    <a:pt x="88" y="274"/>
                  </a:lnTo>
                  <a:lnTo>
                    <a:pt x="88" y="284"/>
                  </a:lnTo>
                  <a:lnTo>
                    <a:pt x="88" y="292"/>
                  </a:lnTo>
                  <a:lnTo>
                    <a:pt x="88" y="299"/>
                  </a:lnTo>
                  <a:lnTo>
                    <a:pt x="88" y="305"/>
                  </a:lnTo>
                  <a:lnTo>
                    <a:pt x="86" y="311"/>
                  </a:lnTo>
                  <a:lnTo>
                    <a:pt x="88" y="316"/>
                  </a:lnTo>
                  <a:lnTo>
                    <a:pt x="88" y="322"/>
                  </a:lnTo>
                  <a:lnTo>
                    <a:pt x="88" y="326"/>
                  </a:lnTo>
                  <a:lnTo>
                    <a:pt x="88" y="330"/>
                  </a:lnTo>
                  <a:lnTo>
                    <a:pt x="88" y="334"/>
                  </a:lnTo>
                  <a:lnTo>
                    <a:pt x="88" y="336"/>
                  </a:lnTo>
                  <a:lnTo>
                    <a:pt x="90" y="338"/>
                  </a:lnTo>
                  <a:lnTo>
                    <a:pt x="90" y="339"/>
                  </a:lnTo>
                  <a:lnTo>
                    <a:pt x="92" y="339"/>
                  </a:lnTo>
                  <a:lnTo>
                    <a:pt x="94" y="339"/>
                  </a:lnTo>
                  <a:lnTo>
                    <a:pt x="96" y="339"/>
                  </a:lnTo>
                  <a:lnTo>
                    <a:pt x="99" y="339"/>
                  </a:lnTo>
                  <a:lnTo>
                    <a:pt x="103" y="339"/>
                  </a:lnTo>
                  <a:lnTo>
                    <a:pt x="107" y="338"/>
                  </a:lnTo>
                  <a:lnTo>
                    <a:pt x="111" y="336"/>
                  </a:lnTo>
                  <a:lnTo>
                    <a:pt x="117" y="334"/>
                  </a:lnTo>
                  <a:lnTo>
                    <a:pt x="122" y="332"/>
                  </a:lnTo>
                  <a:lnTo>
                    <a:pt x="130" y="328"/>
                  </a:lnTo>
                  <a:lnTo>
                    <a:pt x="138" y="326"/>
                  </a:lnTo>
                  <a:lnTo>
                    <a:pt x="145" y="322"/>
                  </a:lnTo>
                  <a:lnTo>
                    <a:pt x="153" y="318"/>
                  </a:lnTo>
                  <a:lnTo>
                    <a:pt x="161" y="313"/>
                  </a:lnTo>
                  <a:lnTo>
                    <a:pt x="170" y="307"/>
                  </a:lnTo>
                  <a:lnTo>
                    <a:pt x="182" y="301"/>
                  </a:lnTo>
                  <a:lnTo>
                    <a:pt x="199" y="292"/>
                  </a:lnTo>
                  <a:lnTo>
                    <a:pt x="214" y="284"/>
                  </a:lnTo>
                  <a:lnTo>
                    <a:pt x="222" y="280"/>
                  </a:lnTo>
                  <a:lnTo>
                    <a:pt x="228" y="278"/>
                  </a:lnTo>
                  <a:lnTo>
                    <a:pt x="235" y="274"/>
                  </a:lnTo>
                  <a:lnTo>
                    <a:pt x="241" y="272"/>
                  </a:lnTo>
                  <a:lnTo>
                    <a:pt x="247" y="270"/>
                  </a:lnTo>
                  <a:lnTo>
                    <a:pt x="251" y="270"/>
                  </a:lnTo>
                  <a:lnTo>
                    <a:pt x="255" y="269"/>
                  </a:lnTo>
                  <a:lnTo>
                    <a:pt x="258" y="269"/>
                  </a:lnTo>
                  <a:lnTo>
                    <a:pt x="262" y="269"/>
                  </a:lnTo>
                  <a:lnTo>
                    <a:pt x="264" y="269"/>
                  </a:lnTo>
                  <a:lnTo>
                    <a:pt x="266" y="269"/>
                  </a:lnTo>
                  <a:lnTo>
                    <a:pt x="266" y="269"/>
                  </a:lnTo>
                  <a:lnTo>
                    <a:pt x="268" y="270"/>
                  </a:lnTo>
                  <a:lnTo>
                    <a:pt x="266" y="272"/>
                  </a:lnTo>
                  <a:lnTo>
                    <a:pt x="266" y="274"/>
                  </a:lnTo>
                  <a:lnTo>
                    <a:pt x="264" y="278"/>
                  </a:lnTo>
                  <a:lnTo>
                    <a:pt x="260" y="282"/>
                  </a:lnTo>
                  <a:lnTo>
                    <a:pt x="256" y="286"/>
                  </a:lnTo>
                  <a:lnTo>
                    <a:pt x="253" y="290"/>
                  </a:lnTo>
                  <a:lnTo>
                    <a:pt x="247" y="295"/>
                  </a:lnTo>
                  <a:lnTo>
                    <a:pt x="239" y="301"/>
                  </a:lnTo>
                  <a:lnTo>
                    <a:pt x="233" y="307"/>
                  </a:lnTo>
                  <a:lnTo>
                    <a:pt x="224" y="315"/>
                  </a:lnTo>
                  <a:lnTo>
                    <a:pt x="216" y="322"/>
                  </a:lnTo>
                  <a:lnTo>
                    <a:pt x="207" y="330"/>
                  </a:lnTo>
                  <a:lnTo>
                    <a:pt x="195" y="339"/>
                  </a:lnTo>
                  <a:lnTo>
                    <a:pt x="184" y="347"/>
                  </a:lnTo>
                  <a:lnTo>
                    <a:pt x="172" y="357"/>
                  </a:lnTo>
                  <a:lnTo>
                    <a:pt x="172" y="357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140"/>
            <p:cNvSpPr>
              <a:spLocks/>
            </p:cNvSpPr>
            <p:nvPr/>
          </p:nvSpPr>
          <p:spPr bwMode="auto">
            <a:xfrm>
              <a:off x="5467350" y="3530601"/>
              <a:ext cx="460375" cy="307975"/>
            </a:xfrm>
            <a:custGeom>
              <a:avLst/>
              <a:gdLst>
                <a:gd name="T0" fmla="*/ 30 w 579"/>
                <a:gd name="T1" fmla="*/ 1 h 389"/>
                <a:gd name="T2" fmla="*/ 40 w 579"/>
                <a:gd name="T3" fmla="*/ 9 h 389"/>
                <a:gd name="T4" fmla="*/ 53 w 579"/>
                <a:gd name="T5" fmla="*/ 21 h 389"/>
                <a:gd name="T6" fmla="*/ 69 w 579"/>
                <a:gd name="T7" fmla="*/ 32 h 389"/>
                <a:gd name="T8" fmla="*/ 88 w 579"/>
                <a:gd name="T9" fmla="*/ 49 h 389"/>
                <a:gd name="T10" fmla="*/ 111 w 579"/>
                <a:gd name="T11" fmla="*/ 69 h 389"/>
                <a:gd name="T12" fmla="*/ 136 w 579"/>
                <a:gd name="T13" fmla="*/ 90 h 389"/>
                <a:gd name="T14" fmla="*/ 165 w 579"/>
                <a:gd name="T15" fmla="*/ 115 h 389"/>
                <a:gd name="T16" fmla="*/ 197 w 579"/>
                <a:gd name="T17" fmla="*/ 143 h 389"/>
                <a:gd name="T18" fmla="*/ 230 w 579"/>
                <a:gd name="T19" fmla="*/ 170 h 389"/>
                <a:gd name="T20" fmla="*/ 262 w 579"/>
                <a:gd name="T21" fmla="*/ 195 h 389"/>
                <a:gd name="T22" fmla="*/ 295 w 579"/>
                <a:gd name="T23" fmla="*/ 218 h 389"/>
                <a:gd name="T24" fmla="*/ 327 w 579"/>
                <a:gd name="T25" fmla="*/ 239 h 389"/>
                <a:gd name="T26" fmla="*/ 377 w 579"/>
                <a:gd name="T27" fmla="*/ 268 h 389"/>
                <a:gd name="T28" fmla="*/ 444 w 579"/>
                <a:gd name="T29" fmla="*/ 299 h 389"/>
                <a:gd name="T30" fmla="*/ 475 w 579"/>
                <a:gd name="T31" fmla="*/ 312 h 389"/>
                <a:gd name="T32" fmla="*/ 504 w 579"/>
                <a:gd name="T33" fmla="*/ 323 h 389"/>
                <a:gd name="T34" fmla="*/ 527 w 579"/>
                <a:gd name="T35" fmla="*/ 333 h 389"/>
                <a:gd name="T36" fmla="*/ 546 w 579"/>
                <a:gd name="T37" fmla="*/ 341 h 389"/>
                <a:gd name="T38" fmla="*/ 559 w 579"/>
                <a:gd name="T39" fmla="*/ 348 h 389"/>
                <a:gd name="T40" fmla="*/ 571 w 579"/>
                <a:gd name="T41" fmla="*/ 354 h 389"/>
                <a:gd name="T42" fmla="*/ 577 w 579"/>
                <a:gd name="T43" fmla="*/ 356 h 389"/>
                <a:gd name="T44" fmla="*/ 579 w 579"/>
                <a:gd name="T45" fmla="*/ 360 h 389"/>
                <a:gd name="T46" fmla="*/ 577 w 579"/>
                <a:gd name="T47" fmla="*/ 362 h 389"/>
                <a:gd name="T48" fmla="*/ 571 w 579"/>
                <a:gd name="T49" fmla="*/ 364 h 389"/>
                <a:gd name="T50" fmla="*/ 565 w 579"/>
                <a:gd name="T51" fmla="*/ 366 h 389"/>
                <a:gd name="T52" fmla="*/ 554 w 579"/>
                <a:gd name="T53" fmla="*/ 368 h 389"/>
                <a:gd name="T54" fmla="*/ 542 w 579"/>
                <a:gd name="T55" fmla="*/ 371 h 389"/>
                <a:gd name="T56" fmla="*/ 527 w 579"/>
                <a:gd name="T57" fmla="*/ 373 h 389"/>
                <a:gd name="T58" fmla="*/ 510 w 579"/>
                <a:gd name="T59" fmla="*/ 375 h 389"/>
                <a:gd name="T60" fmla="*/ 488 w 579"/>
                <a:gd name="T61" fmla="*/ 377 h 389"/>
                <a:gd name="T62" fmla="*/ 467 w 579"/>
                <a:gd name="T63" fmla="*/ 381 h 389"/>
                <a:gd name="T64" fmla="*/ 448 w 579"/>
                <a:gd name="T65" fmla="*/ 383 h 389"/>
                <a:gd name="T66" fmla="*/ 433 w 579"/>
                <a:gd name="T67" fmla="*/ 387 h 389"/>
                <a:gd name="T68" fmla="*/ 418 w 579"/>
                <a:gd name="T69" fmla="*/ 387 h 389"/>
                <a:gd name="T70" fmla="*/ 393 w 579"/>
                <a:gd name="T71" fmla="*/ 389 h 389"/>
                <a:gd name="T72" fmla="*/ 375 w 579"/>
                <a:gd name="T73" fmla="*/ 387 h 389"/>
                <a:gd name="T74" fmla="*/ 362 w 579"/>
                <a:gd name="T75" fmla="*/ 383 h 389"/>
                <a:gd name="T76" fmla="*/ 349 w 579"/>
                <a:gd name="T77" fmla="*/ 375 h 389"/>
                <a:gd name="T78" fmla="*/ 339 w 579"/>
                <a:gd name="T79" fmla="*/ 369 h 389"/>
                <a:gd name="T80" fmla="*/ 329 w 579"/>
                <a:gd name="T81" fmla="*/ 360 h 389"/>
                <a:gd name="T82" fmla="*/ 320 w 579"/>
                <a:gd name="T83" fmla="*/ 348 h 389"/>
                <a:gd name="T84" fmla="*/ 308 w 579"/>
                <a:gd name="T85" fmla="*/ 335 h 389"/>
                <a:gd name="T86" fmla="*/ 297 w 579"/>
                <a:gd name="T87" fmla="*/ 318 h 389"/>
                <a:gd name="T88" fmla="*/ 278 w 579"/>
                <a:gd name="T89" fmla="*/ 297 h 389"/>
                <a:gd name="T90" fmla="*/ 253 w 579"/>
                <a:gd name="T91" fmla="*/ 270 h 389"/>
                <a:gd name="T92" fmla="*/ 220 w 579"/>
                <a:gd name="T93" fmla="*/ 235 h 389"/>
                <a:gd name="T94" fmla="*/ 182 w 579"/>
                <a:gd name="T95" fmla="*/ 195 h 389"/>
                <a:gd name="T96" fmla="*/ 138 w 579"/>
                <a:gd name="T97" fmla="*/ 149 h 389"/>
                <a:gd name="T98" fmla="*/ 86 w 579"/>
                <a:gd name="T99" fmla="*/ 97 h 389"/>
                <a:gd name="T100" fmla="*/ 30 w 579"/>
                <a:gd name="T101" fmla="*/ 40 h 389"/>
                <a:gd name="T102" fmla="*/ 13 w 579"/>
                <a:gd name="T103" fmla="*/ 3 h 389"/>
                <a:gd name="T104" fmla="*/ 27 w 579"/>
                <a:gd name="T105" fmla="*/ 0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79" h="389">
                  <a:moveTo>
                    <a:pt x="27" y="0"/>
                  </a:moveTo>
                  <a:lnTo>
                    <a:pt x="30" y="1"/>
                  </a:lnTo>
                  <a:lnTo>
                    <a:pt x="36" y="5"/>
                  </a:lnTo>
                  <a:lnTo>
                    <a:pt x="40" y="9"/>
                  </a:lnTo>
                  <a:lnTo>
                    <a:pt x="48" y="15"/>
                  </a:lnTo>
                  <a:lnTo>
                    <a:pt x="53" y="21"/>
                  </a:lnTo>
                  <a:lnTo>
                    <a:pt x="61" y="26"/>
                  </a:lnTo>
                  <a:lnTo>
                    <a:pt x="69" y="32"/>
                  </a:lnTo>
                  <a:lnTo>
                    <a:pt x="78" y="40"/>
                  </a:lnTo>
                  <a:lnTo>
                    <a:pt x="88" y="49"/>
                  </a:lnTo>
                  <a:lnTo>
                    <a:pt x="99" y="57"/>
                  </a:lnTo>
                  <a:lnTo>
                    <a:pt x="111" y="69"/>
                  </a:lnTo>
                  <a:lnTo>
                    <a:pt x="124" y="78"/>
                  </a:lnTo>
                  <a:lnTo>
                    <a:pt x="136" y="90"/>
                  </a:lnTo>
                  <a:lnTo>
                    <a:pt x="151" y="101"/>
                  </a:lnTo>
                  <a:lnTo>
                    <a:pt x="165" y="115"/>
                  </a:lnTo>
                  <a:lnTo>
                    <a:pt x="182" y="128"/>
                  </a:lnTo>
                  <a:lnTo>
                    <a:pt x="197" y="143"/>
                  </a:lnTo>
                  <a:lnTo>
                    <a:pt x="212" y="157"/>
                  </a:lnTo>
                  <a:lnTo>
                    <a:pt x="230" y="170"/>
                  </a:lnTo>
                  <a:lnTo>
                    <a:pt x="245" y="184"/>
                  </a:lnTo>
                  <a:lnTo>
                    <a:pt x="262" y="195"/>
                  </a:lnTo>
                  <a:lnTo>
                    <a:pt x="278" y="207"/>
                  </a:lnTo>
                  <a:lnTo>
                    <a:pt x="295" y="218"/>
                  </a:lnTo>
                  <a:lnTo>
                    <a:pt x="310" y="230"/>
                  </a:lnTo>
                  <a:lnTo>
                    <a:pt x="327" y="239"/>
                  </a:lnTo>
                  <a:lnTo>
                    <a:pt x="343" y="249"/>
                  </a:lnTo>
                  <a:lnTo>
                    <a:pt x="377" y="268"/>
                  </a:lnTo>
                  <a:lnTo>
                    <a:pt x="410" y="285"/>
                  </a:lnTo>
                  <a:lnTo>
                    <a:pt x="444" y="299"/>
                  </a:lnTo>
                  <a:lnTo>
                    <a:pt x="460" y="306"/>
                  </a:lnTo>
                  <a:lnTo>
                    <a:pt x="475" y="312"/>
                  </a:lnTo>
                  <a:lnTo>
                    <a:pt x="490" y="318"/>
                  </a:lnTo>
                  <a:lnTo>
                    <a:pt x="504" y="323"/>
                  </a:lnTo>
                  <a:lnTo>
                    <a:pt x="515" y="329"/>
                  </a:lnTo>
                  <a:lnTo>
                    <a:pt x="527" y="333"/>
                  </a:lnTo>
                  <a:lnTo>
                    <a:pt x="536" y="337"/>
                  </a:lnTo>
                  <a:lnTo>
                    <a:pt x="546" y="341"/>
                  </a:lnTo>
                  <a:lnTo>
                    <a:pt x="554" y="345"/>
                  </a:lnTo>
                  <a:lnTo>
                    <a:pt x="559" y="348"/>
                  </a:lnTo>
                  <a:lnTo>
                    <a:pt x="565" y="350"/>
                  </a:lnTo>
                  <a:lnTo>
                    <a:pt x="571" y="354"/>
                  </a:lnTo>
                  <a:lnTo>
                    <a:pt x="575" y="356"/>
                  </a:lnTo>
                  <a:lnTo>
                    <a:pt x="577" y="356"/>
                  </a:lnTo>
                  <a:lnTo>
                    <a:pt x="579" y="358"/>
                  </a:lnTo>
                  <a:lnTo>
                    <a:pt x="579" y="360"/>
                  </a:lnTo>
                  <a:lnTo>
                    <a:pt x="579" y="360"/>
                  </a:lnTo>
                  <a:lnTo>
                    <a:pt x="577" y="362"/>
                  </a:lnTo>
                  <a:lnTo>
                    <a:pt x="575" y="362"/>
                  </a:lnTo>
                  <a:lnTo>
                    <a:pt x="571" y="364"/>
                  </a:lnTo>
                  <a:lnTo>
                    <a:pt x="569" y="364"/>
                  </a:lnTo>
                  <a:lnTo>
                    <a:pt x="565" y="366"/>
                  </a:lnTo>
                  <a:lnTo>
                    <a:pt x="559" y="368"/>
                  </a:lnTo>
                  <a:lnTo>
                    <a:pt x="554" y="368"/>
                  </a:lnTo>
                  <a:lnTo>
                    <a:pt x="548" y="369"/>
                  </a:lnTo>
                  <a:lnTo>
                    <a:pt x="542" y="371"/>
                  </a:lnTo>
                  <a:lnTo>
                    <a:pt x="534" y="371"/>
                  </a:lnTo>
                  <a:lnTo>
                    <a:pt x="527" y="373"/>
                  </a:lnTo>
                  <a:lnTo>
                    <a:pt x="519" y="375"/>
                  </a:lnTo>
                  <a:lnTo>
                    <a:pt x="510" y="375"/>
                  </a:lnTo>
                  <a:lnTo>
                    <a:pt x="500" y="377"/>
                  </a:lnTo>
                  <a:lnTo>
                    <a:pt x="488" y="377"/>
                  </a:lnTo>
                  <a:lnTo>
                    <a:pt x="479" y="379"/>
                  </a:lnTo>
                  <a:lnTo>
                    <a:pt x="467" y="381"/>
                  </a:lnTo>
                  <a:lnTo>
                    <a:pt x="458" y="383"/>
                  </a:lnTo>
                  <a:lnTo>
                    <a:pt x="448" y="383"/>
                  </a:lnTo>
                  <a:lnTo>
                    <a:pt x="441" y="385"/>
                  </a:lnTo>
                  <a:lnTo>
                    <a:pt x="433" y="387"/>
                  </a:lnTo>
                  <a:lnTo>
                    <a:pt x="423" y="387"/>
                  </a:lnTo>
                  <a:lnTo>
                    <a:pt x="418" y="387"/>
                  </a:lnTo>
                  <a:lnTo>
                    <a:pt x="404" y="389"/>
                  </a:lnTo>
                  <a:lnTo>
                    <a:pt x="393" y="389"/>
                  </a:lnTo>
                  <a:lnTo>
                    <a:pt x="383" y="389"/>
                  </a:lnTo>
                  <a:lnTo>
                    <a:pt x="375" y="387"/>
                  </a:lnTo>
                  <a:lnTo>
                    <a:pt x="368" y="387"/>
                  </a:lnTo>
                  <a:lnTo>
                    <a:pt x="362" y="383"/>
                  </a:lnTo>
                  <a:lnTo>
                    <a:pt x="352" y="379"/>
                  </a:lnTo>
                  <a:lnTo>
                    <a:pt x="349" y="375"/>
                  </a:lnTo>
                  <a:lnTo>
                    <a:pt x="345" y="373"/>
                  </a:lnTo>
                  <a:lnTo>
                    <a:pt x="339" y="369"/>
                  </a:lnTo>
                  <a:lnTo>
                    <a:pt x="335" y="364"/>
                  </a:lnTo>
                  <a:lnTo>
                    <a:pt x="329" y="360"/>
                  </a:lnTo>
                  <a:lnTo>
                    <a:pt x="326" y="354"/>
                  </a:lnTo>
                  <a:lnTo>
                    <a:pt x="320" y="348"/>
                  </a:lnTo>
                  <a:lnTo>
                    <a:pt x="314" y="341"/>
                  </a:lnTo>
                  <a:lnTo>
                    <a:pt x="308" y="335"/>
                  </a:lnTo>
                  <a:lnTo>
                    <a:pt x="303" y="327"/>
                  </a:lnTo>
                  <a:lnTo>
                    <a:pt x="297" y="318"/>
                  </a:lnTo>
                  <a:lnTo>
                    <a:pt x="287" y="308"/>
                  </a:lnTo>
                  <a:lnTo>
                    <a:pt x="278" y="297"/>
                  </a:lnTo>
                  <a:lnTo>
                    <a:pt x="266" y="283"/>
                  </a:lnTo>
                  <a:lnTo>
                    <a:pt x="253" y="270"/>
                  </a:lnTo>
                  <a:lnTo>
                    <a:pt x="237" y="253"/>
                  </a:lnTo>
                  <a:lnTo>
                    <a:pt x="220" y="235"/>
                  </a:lnTo>
                  <a:lnTo>
                    <a:pt x="203" y="216"/>
                  </a:lnTo>
                  <a:lnTo>
                    <a:pt x="182" y="195"/>
                  </a:lnTo>
                  <a:lnTo>
                    <a:pt x="161" y="174"/>
                  </a:lnTo>
                  <a:lnTo>
                    <a:pt x="138" y="149"/>
                  </a:lnTo>
                  <a:lnTo>
                    <a:pt x="113" y="124"/>
                  </a:lnTo>
                  <a:lnTo>
                    <a:pt x="86" y="97"/>
                  </a:lnTo>
                  <a:lnTo>
                    <a:pt x="59" y="69"/>
                  </a:lnTo>
                  <a:lnTo>
                    <a:pt x="30" y="40"/>
                  </a:lnTo>
                  <a:lnTo>
                    <a:pt x="0" y="7"/>
                  </a:lnTo>
                  <a:lnTo>
                    <a:pt x="13" y="3"/>
                  </a:lnTo>
                  <a:lnTo>
                    <a:pt x="27" y="0"/>
                  </a:lnTo>
                  <a:lnTo>
                    <a:pt x="27" y="0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141"/>
            <p:cNvSpPr>
              <a:spLocks/>
            </p:cNvSpPr>
            <p:nvPr/>
          </p:nvSpPr>
          <p:spPr bwMode="auto">
            <a:xfrm>
              <a:off x="5611813" y="3546476"/>
              <a:ext cx="169863" cy="133350"/>
            </a:xfrm>
            <a:custGeom>
              <a:avLst/>
              <a:gdLst>
                <a:gd name="T0" fmla="*/ 17 w 213"/>
                <a:gd name="T1" fmla="*/ 166 h 166"/>
                <a:gd name="T2" fmla="*/ 0 w 213"/>
                <a:gd name="T3" fmla="*/ 149 h 166"/>
                <a:gd name="T4" fmla="*/ 7 w 213"/>
                <a:gd name="T5" fmla="*/ 143 h 166"/>
                <a:gd name="T6" fmla="*/ 17 w 213"/>
                <a:gd name="T7" fmla="*/ 136 h 166"/>
                <a:gd name="T8" fmla="*/ 29 w 213"/>
                <a:gd name="T9" fmla="*/ 130 h 166"/>
                <a:gd name="T10" fmla="*/ 38 w 213"/>
                <a:gd name="T11" fmla="*/ 120 h 166"/>
                <a:gd name="T12" fmla="*/ 50 w 213"/>
                <a:gd name="T13" fmla="*/ 113 h 166"/>
                <a:gd name="T14" fmla="*/ 61 w 213"/>
                <a:gd name="T15" fmla="*/ 101 h 166"/>
                <a:gd name="T16" fmla="*/ 73 w 213"/>
                <a:gd name="T17" fmla="*/ 92 h 166"/>
                <a:gd name="T18" fmla="*/ 84 w 213"/>
                <a:gd name="T19" fmla="*/ 80 h 166"/>
                <a:gd name="T20" fmla="*/ 96 w 213"/>
                <a:gd name="T21" fmla="*/ 69 h 166"/>
                <a:gd name="T22" fmla="*/ 105 w 213"/>
                <a:gd name="T23" fmla="*/ 59 h 166"/>
                <a:gd name="T24" fmla="*/ 115 w 213"/>
                <a:gd name="T25" fmla="*/ 51 h 166"/>
                <a:gd name="T26" fmla="*/ 121 w 213"/>
                <a:gd name="T27" fmla="*/ 44 h 166"/>
                <a:gd name="T28" fmla="*/ 126 w 213"/>
                <a:gd name="T29" fmla="*/ 36 h 166"/>
                <a:gd name="T30" fmla="*/ 128 w 213"/>
                <a:gd name="T31" fmla="*/ 34 h 166"/>
                <a:gd name="T32" fmla="*/ 130 w 213"/>
                <a:gd name="T33" fmla="*/ 30 h 166"/>
                <a:gd name="T34" fmla="*/ 130 w 213"/>
                <a:gd name="T35" fmla="*/ 28 h 166"/>
                <a:gd name="T36" fmla="*/ 130 w 213"/>
                <a:gd name="T37" fmla="*/ 25 h 166"/>
                <a:gd name="T38" fmla="*/ 130 w 213"/>
                <a:gd name="T39" fmla="*/ 23 h 166"/>
                <a:gd name="T40" fmla="*/ 130 w 213"/>
                <a:gd name="T41" fmla="*/ 19 h 166"/>
                <a:gd name="T42" fmla="*/ 128 w 213"/>
                <a:gd name="T43" fmla="*/ 15 h 166"/>
                <a:gd name="T44" fmla="*/ 128 w 213"/>
                <a:gd name="T45" fmla="*/ 13 h 166"/>
                <a:gd name="T46" fmla="*/ 128 w 213"/>
                <a:gd name="T47" fmla="*/ 11 h 166"/>
                <a:gd name="T48" fmla="*/ 130 w 213"/>
                <a:gd name="T49" fmla="*/ 7 h 166"/>
                <a:gd name="T50" fmla="*/ 132 w 213"/>
                <a:gd name="T51" fmla="*/ 5 h 166"/>
                <a:gd name="T52" fmla="*/ 134 w 213"/>
                <a:gd name="T53" fmla="*/ 3 h 166"/>
                <a:gd name="T54" fmla="*/ 136 w 213"/>
                <a:gd name="T55" fmla="*/ 2 h 166"/>
                <a:gd name="T56" fmla="*/ 140 w 213"/>
                <a:gd name="T57" fmla="*/ 2 h 166"/>
                <a:gd name="T58" fmla="*/ 142 w 213"/>
                <a:gd name="T59" fmla="*/ 0 h 166"/>
                <a:gd name="T60" fmla="*/ 144 w 213"/>
                <a:gd name="T61" fmla="*/ 0 h 166"/>
                <a:gd name="T62" fmla="*/ 147 w 213"/>
                <a:gd name="T63" fmla="*/ 0 h 166"/>
                <a:gd name="T64" fmla="*/ 153 w 213"/>
                <a:gd name="T65" fmla="*/ 0 h 166"/>
                <a:gd name="T66" fmla="*/ 159 w 213"/>
                <a:gd name="T67" fmla="*/ 3 h 166"/>
                <a:gd name="T68" fmla="*/ 165 w 213"/>
                <a:gd name="T69" fmla="*/ 5 h 166"/>
                <a:gd name="T70" fmla="*/ 172 w 213"/>
                <a:gd name="T71" fmla="*/ 9 h 166"/>
                <a:gd name="T72" fmla="*/ 180 w 213"/>
                <a:gd name="T73" fmla="*/ 15 h 166"/>
                <a:gd name="T74" fmla="*/ 186 w 213"/>
                <a:gd name="T75" fmla="*/ 21 h 166"/>
                <a:gd name="T76" fmla="*/ 191 w 213"/>
                <a:gd name="T77" fmla="*/ 25 h 166"/>
                <a:gd name="T78" fmla="*/ 197 w 213"/>
                <a:gd name="T79" fmla="*/ 30 h 166"/>
                <a:gd name="T80" fmla="*/ 201 w 213"/>
                <a:gd name="T81" fmla="*/ 36 h 166"/>
                <a:gd name="T82" fmla="*/ 205 w 213"/>
                <a:gd name="T83" fmla="*/ 40 h 166"/>
                <a:gd name="T84" fmla="*/ 207 w 213"/>
                <a:gd name="T85" fmla="*/ 46 h 166"/>
                <a:gd name="T86" fmla="*/ 211 w 213"/>
                <a:gd name="T87" fmla="*/ 51 h 166"/>
                <a:gd name="T88" fmla="*/ 213 w 213"/>
                <a:gd name="T89" fmla="*/ 57 h 166"/>
                <a:gd name="T90" fmla="*/ 211 w 213"/>
                <a:gd name="T91" fmla="*/ 59 h 166"/>
                <a:gd name="T92" fmla="*/ 209 w 213"/>
                <a:gd name="T93" fmla="*/ 63 h 166"/>
                <a:gd name="T94" fmla="*/ 205 w 213"/>
                <a:gd name="T95" fmla="*/ 67 h 166"/>
                <a:gd name="T96" fmla="*/ 199 w 213"/>
                <a:gd name="T97" fmla="*/ 71 h 166"/>
                <a:gd name="T98" fmla="*/ 193 w 213"/>
                <a:gd name="T99" fmla="*/ 76 h 166"/>
                <a:gd name="T100" fmla="*/ 184 w 213"/>
                <a:gd name="T101" fmla="*/ 82 h 166"/>
                <a:gd name="T102" fmla="*/ 174 w 213"/>
                <a:gd name="T103" fmla="*/ 88 h 166"/>
                <a:gd name="T104" fmla="*/ 163 w 213"/>
                <a:gd name="T105" fmla="*/ 94 h 166"/>
                <a:gd name="T106" fmla="*/ 151 w 213"/>
                <a:gd name="T107" fmla="*/ 101 h 166"/>
                <a:gd name="T108" fmla="*/ 136 w 213"/>
                <a:gd name="T109" fmla="*/ 109 h 166"/>
                <a:gd name="T110" fmla="*/ 121 w 213"/>
                <a:gd name="T111" fmla="*/ 117 h 166"/>
                <a:gd name="T112" fmla="*/ 103 w 213"/>
                <a:gd name="T113" fmla="*/ 126 h 166"/>
                <a:gd name="T114" fmla="*/ 84 w 213"/>
                <a:gd name="T115" fmla="*/ 136 h 166"/>
                <a:gd name="T116" fmla="*/ 63 w 213"/>
                <a:gd name="T117" fmla="*/ 145 h 166"/>
                <a:gd name="T118" fmla="*/ 40 w 213"/>
                <a:gd name="T119" fmla="*/ 157 h 166"/>
                <a:gd name="T120" fmla="*/ 17 w 213"/>
                <a:gd name="T121" fmla="*/ 166 h 166"/>
                <a:gd name="T122" fmla="*/ 17 w 213"/>
                <a:gd name="T123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3" h="166">
                  <a:moveTo>
                    <a:pt x="17" y="166"/>
                  </a:moveTo>
                  <a:lnTo>
                    <a:pt x="0" y="149"/>
                  </a:lnTo>
                  <a:lnTo>
                    <a:pt x="7" y="143"/>
                  </a:lnTo>
                  <a:lnTo>
                    <a:pt x="17" y="136"/>
                  </a:lnTo>
                  <a:lnTo>
                    <a:pt x="29" y="130"/>
                  </a:lnTo>
                  <a:lnTo>
                    <a:pt x="38" y="120"/>
                  </a:lnTo>
                  <a:lnTo>
                    <a:pt x="50" y="113"/>
                  </a:lnTo>
                  <a:lnTo>
                    <a:pt x="61" y="101"/>
                  </a:lnTo>
                  <a:lnTo>
                    <a:pt x="73" y="92"/>
                  </a:lnTo>
                  <a:lnTo>
                    <a:pt x="84" y="80"/>
                  </a:lnTo>
                  <a:lnTo>
                    <a:pt x="96" y="69"/>
                  </a:lnTo>
                  <a:lnTo>
                    <a:pt x="105" y="59"/>
                  </a:lnTo>
                  <a:lnTo>
                    <a:pt x="115" y="51"/>
                  </a:lnTo>
                  <a:lnTo>
                    <a:pt x="121" y="44"/>
                  </a:lnTo>
                  <a:lnTo>
                    <a:pt x="126" y="36"/>
                  </a:lnTo>
                  <a:lnTo>
                    <a:pt x="128" y="34"/>
                  </a:lnTo>
                  <a:lnTo>
                    <a:pt x="130" y="30"/>
                  </a:lnTo>
                  <a:lnTo>
                    <a:pt x="130" y="28"/>
                  </a:lnTo>
                  <a:lnTo>
                    <a:pt x="130" y="25"/>
                  </a:lnTo>
                  <a:lnTo>
                    <a:pt x="130" y="23"/>
                  </a:lnTo>
                  <a:lnTo>
                    <a:pt x="130" y="19"/>
                  </a:lnTo>
                  <a:lnTo>
                    <a:pt x="128" y="15"/>
                  </a:lnTo>
                  <a:lnTo>
                    <a:pt x="128" y="13"/>
                  </a:lnTo>
                  <a:lnTo>
                    <a:pt x="128" y="11"/>
                  </a:lnTo>
                  <a:lnTo>
                    <a:pt x="130" y="7"/>
                  </a:lnTo>
                  <a:lnTo>
                    <a:pt x="132" y="5"/>
                  </a:lnTo>
                  <a:lnTo>
                    <a:pt x="134" y="3"/>
                  </a:lnTo>
                  <a:lnTo>
                    <a:pt x="136" y="2"/>
                  </a:lnTo>
                  <a:lnTo>
                    <a:pt x="140" y="2"/>
                  </a:lnTo>
                  <a:lnTo>
                    <a:pt x="142" y="0"/>
                  </a:lnTo>
                  <a:lnTo>
                    <a:pt x="144" y="0"/>
                  </a:lnTo>
                  <a:lnTo>
                    <a:pt x="147" y="0"/>
                  </a:lnTo>
                  <a:lnTo>
                    <a:pt x="153" y="0"/>
                  </a:lnTo>
                  <a:lnTo>
                    <a:pt x="159" y="3"/>
                  </a:lnTo>
                  <a:lnTo>
                    <a:pt x="165" y="5"/>
                  </a:lnTo>
                  <a:lnTo>
                    <a:pt x="172" y="9"/>
                  </a:lnTo>
                  <a:lnTo>
                    <a:pt x="180" y="15"/>
                  </a:lnTo>
                  <a:lnTo>
                    <a:pt x="186" y="21"/>
                  </a:lnTo>
                  <a:lnTo>
                    <a:pt x="191" y="25"/>
                  </a:lnTo>
                  <a:lnTo>
                    <a:pt x="197" y="30"/>
                  </a:lnTo>
                  <a:lnTo>
                    <a:pt x="201" y="36"/>
                  </a:lnTo>
                  <a:lnTo>
                    <a:pt x="205" y="40"/>
                  </a:lnTo>
                  <a:lnTo>
                    <a:pt x="207" y="46"/>
                  </a:lnTo>
                  <a:lnTo>
                    <a:pt x="211" y="51"/>
                  </a:lnTo>
                  <a:lnTo>
                    <a:pt x="213" y="57"/>
                  </a:lnTo>
                  <a:lnTo>
                    <a:pt x="211" y="59"/>
                  </a:lnTo>
                  <a:lnTo>
                    <a:pt x="209" y="63"/>
                  </a:lnTo>
                  <a:lnTo>
                    <a:pt x="205" y="67"/>
                  </a:lnTo>
                  <a:lnTo>
                    <a:pt x="199" y="71"/>
                  </a:lnTo>
                  <a:lnTo>
                    <a:pt x="193" y="76"/>
                  </a:lnTo>
                  <a:lnTo>
                    <a:pt x="184" y="82"/>
                  </a:lnTo>
                  <a:lnTo>
                    <a:pt x="174" y="88"/>
                  </a:lnTo>
                  <a:lnTo>
                    <a:pt x="163" y="94"/>
                  </a:lnTo>
                  <a:lnTo>
                    <a:pt x="151" y="101"/>
                  </a:lnTo>
                  <a:lnTo>
                    <a:pt x="136" y="109"/>
                  </a:lnTo>
                  <a:lnTo>
                    <a:pt x="121" y="117"/>
                  </a:lnTo>
                  <a:lnTo>
                    <a:pt x="103" y="126"/>
                  </a:lnTo>
                  <a:lnTo>
                    <a:pt x="84" y="136"/>
                  </a:lnTo>
                  <a:lnTo>
                    <a:pt x="63" y="145"/>
                  </a:lnTo>
                  <a:lnTo>
                    <a:pt x="40" y="157"/>
                  </a:lnTo>
                  <a:lnTo>
                    <a:pt x="17" y="166"/>
                  </a:lnTo>
                  <a:lnTo>
                    <a:pt x="17" y="166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142"/>
            <p:cNvSpPr>
              <a:spLocks/>
            </p:cNvSpPr>
            <p:nvPr/>
          </p:nvSpPr>
          <p:spPr bwMode="auto">
            <a:xfrm>
              <a:off x="5376863" y="3227388"/>
              <a:ext cx="87313" cy="242888"/>
            </a:xfrm>
            <a:custGeom>
              <a:avLst/>
              <a:gdLst>
                <a:gd name="T0" fmla="*/ 7 w 111"/>
                <a:gd name="T1" fmla="*/ 38 h 307"/>
                <a:gd name="T2" fmla="*/ 4 w 111"/>
                <a:gd name="T3" fmla="*/ 27 h 307"/>
                <a:gd name="T4" fmla="*/ 0 w 111"/>
                <a:gd name="T5" fmla="*/ 17 h 307"/>
                <a:gd name="T6" fmla="*/ 0 w 111"/>
                <a:gd name="T7" fmla="*/ 10 h 307"/>
                <a:gd name="T8" fmla="*/ 2 w 111"/>
                <a:gd name="T9" fmla="*/ 6 h 307"/>
                <a:gd name="T10" fmla="*/ 4 w 111"/>
                <a:gd name="T11" fmla="*/ 4 h 307"/>
                <a:gd name="T12" fmla="*/ 7 w 111"/>
                <a:gd name="T13" fmla="*/ 2 h 307"/>
                <a:gd name="T14" fmla="*/ 15 w 111"/>
                <a:gd name="T15" fmla="*/ 0 h 307"/>
                <a:gd name="T16" fmla="*/ 23 w 111"/>
                <a:gd name="T17" fmla="*/ 0 h 307"/>
                <a:gd name="T18" fmla="*/ 34 w 111"/>
                <a:gd name="T19" fmla="*/ 0 h 307"/>
                <a:gd name="T20" fmla="*/ 46 w 111"/>
                <a:gd name="T21" fmla="*/ 0 h 307"/>
                <a:gd name="T22" fmla="*/ 61 w 111"/>
                <a:gd name="T23" fmla="*/ 0 h 307"/>
                <a:gd name="T24" fmla="*/ 73 w 111"/>
                <a:gd name="T25" fmla="*/ 19 h 307"/>
                <a:gd name="T26" fmla="*/ 80 w 111"/>
                <a:gd name="T27" fmla="*/ 56 h 307"/>
                <a:gd name="T28" fmla="*/ 86 w 111"/>
                <a:gd name="T29" fmla="*/ 90 h 307"/>
                <a:gd name="T30" fmla="*/ 92 w 111"/>
                <a:gd name="T31" fmla="*/ 121 h 307"/>
                <a:gd name="T32" fmla="*/ 96 w 111"/>
                <a:gd name="T33" fmla="*/ 150 h 307"/>
                <a:gd name="T34" fmla="*/ 101 w 111"/>
                <a:gd name="T35" fmla="*/ 175 h 307"/>
                <a:gd name="T36" fmla="*/ 103 w 111"/>
                <a:gd name="T37" fmla="*/ 199 h 307"/>
                <a:gd name="T38" fmla="*/ 107 w 111"/>
                <a:gd name="T39" fmla="*/ 221 h 307"/>
                <a:gd name="T40" fmla="*/ 109 w 111"/>
                <a:gd name="T41" fmla="*/ 240 h 307"/>
                <a:gd name="T42" fmla="*/ 111 w 111"/>
                <a:gd name="T43" fmla="*/ 257 h 307"/>
                <a:gd name="T44" fmla="*/ 111 w 111"/>
                <a:gd name="T45" fmla="*/ 270 h 307"/>
                <a:gd name="T46" fmla="*/ 111 w 111"/>
                <a:gd name="T47" fmla="*/ 282 h 307"/>
                <a:gd name="T48" fmla="*/ 111 w 111"/>
                <a:gd name="T49" fmla="*/ 291 h 307"/>
                <a:gd name="T50" fmla="*/ 111 w 111"/>
                <a:gd name="T51" fmla="*/ 299 h 307"/>
                <a:gd name="T52" fmla="*/ 109 w 111"/>
                <a:gd name="T53" fmla="*/ 303 h 307"/>
                <a:gd name="T54" fmla="*/ 107 w 111"/>
                <a:gd name="T55" fmla="*/ 307 h 307"/>
                <a:gd name="T56" fmla="*/ 96 w 111"/>
                <a:gd name="T57" fmla="*/ 305 h 307"/>
                <a:gd name="T58" fmla="*/ 82 w 111"/>
                <a:gd name="T59" fmla="*/ 299 h 307"/>
                <a:gd name="T60" fmla="*/ 78 w 111"/>
                <a:gd name="T61" fmla="*/ 291 h 307"/>
                <a:gd name="T62" fmla="*/ 76 w 111"/>
                <a:gd name="T63" fmla="*/ 286 h 307"/>
                <a:gd name="T64" fmla="*/ 73 w 111"/>
                <a:gd name="T65" fmla="*/ 278 h 307"/>
                <a:gd name="T66" fmla="*/ 71 w 111"/>
                <a:gd name="T67" fmla="*/ 267 h 307"/>
                <a:gd name="T68" fmla="*/ 67 w 111"/>
                <a:gd name="T69" fmla="*/ 251 h 307"/>
                <a:gd name="T70" fmla="*/ 63 w 111"/>
                <a:gd name="T71" fmla="*/ 232 h 307"/>
                <a:gd name="T72" fmla="*/ 59 w 111"/>
                <a:gd name="T73" fmla="*/ 211 h 307"/>
                <a:gd name="T74" fmla="*/ 53 w 111"/>
                <a:gd name="T75" fmla="*/ 186 h 307"/>
                <a:gd name="T76" fmla="*/ 50 w 111"/>
                <a:gd name="T77" fmla="*/ 159 h 307"/>
                <a:gd name="T78" fmla="*/ 44 w 111"/>
                <a:gd name="T79" fmla="*/ 134 h 307"/>
                <a:gd name="T80" fmla="*/ 38 w 111"/>
                <a:gd name="T81" fmla="*/ 113 h 307"/>
                <a:gd name="T82" fmla="*/ 34 w 111"/>
                <a:gd name="T83" fmla="*/ 94 h 307"/>
                <a:gd name="T84" fmla="*/ 29 w 111"/>
                <a:gd name="T85" fmla="*/ 77 h 307"/>
                <a:gd name="T86" fmla="*/ 23 w 111"/>
                <a:gd name="T87" fmla="*/ 65 h 307"/>
                <a:gd name="T88" fmla="*/ 19 w 111"/>
                <a:gd name="T89" fmla="*/ 54 h 307"/>
                <a:gd name="T90" fmla="*/ 13 w 111"/>
                <a:gd name="T91" fmla="*/ 46 h 307"/>
                <a:gd name="T92" fmla="*/ 11 w 111"/>
                <a:gd name="T93" fmla="*/ 42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1" h="307">
                  <a:moveTo>
                    <a:pt x="11" y="42"/>
                  </a:moveTo>
                  <a:lnTo>
                    <a:pt x="7" y="38"/>
                  </a:lnTo>
                  <a:lnTo>
                    <a:pt x="6" y="33"/>
                  </a:lnTo>
                  <a:lnTo>
                    <a:pt x="4" y="27"/>
                  </a:lnTo>
                  <a:lnTo>
                    <a:pt x="2" y="23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4"/>
                  </a:lnTo>
                  <a:lnTo>
                    <a:pt x="4" y="4"/>
                  </a:lnTo>
                  <a:lnTo>
                    <a:pt x="6" y="2"/>
                  </a:lnTo>
                  <a:lnTo>
                    <a:pt x="7" y="2"/>
                  </a:lnTo>
                  <a:lnTo>
                    <a:pt x="11" y="2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9" y="0"/>
                  </a:lnTo>
                  <a:lnTo>
                    <a:pt x="34" y="0"/>
                  </a:lnTo>
                  <a:lnTo>
                    <a:pt x="40" y="0"/>
                  </a:lnTo>
                  <a:lnTo>
                    <a:pt x="46" y="0"/>
                  </a:lnTo>
                  <a:lnTo>
                    <a:pt x="53" y="0"/>
                  </a:lnTo>
                  <a:lnTo>
                    <a:pt x="61" y="0"/>
                  </a:lnTo>
                  <a:lnTo>
                    <a:pt x="71" y="2"/>
                  </a:lnTo>
                  <a:lnTo>
                    <a:pt x="73" y="19"/>
                  </a:lnTo>
                  <a:lnTo>
                    <a:pt x="76" y="38"/>
                  </a:lnTo>
                  <a:lnTo>
                    <a:pt x="80" y="56"/>
                  </a:lnTo>
                  <a:lnTo>
                    <a:pt x="84" y="73"/>
                  </a:lnTo>
                  <a:lnTo>
                    <a:pt x="86" y="90"/>
                  </a:lnTo>
                  <a:lnTo>
                    <a:pt x="90" y="106"/>
                  </a:lnTo>
                  <a:lnTo>
                    <a:pt x="92" y="121"/>
                  </a:lnTo>
                  <a:lnTo>
                    <a:pt x="94" y="134"/>
                  </a:lnTo>
                  <a:lnTo>
                    <a:pt x="96" y="150"/>
                  </a:lnTo>
                  <a:lnTo>
                    <a:pt x="98" y="163"/>
                  </a:lnTo>
                  <a:lnTo>
                    <a:pt x="101" y="175"/>
                  </a:lnTo>
                  <a:lnTo>
                    <a:pt x="101" y="188"/>
                  </a:lnTo>
                  <a:lnTo>
                    <a:pt x="103" y="199"/>
                  </a:lnTo>
                  <a:lnTo>
                    <a:pt x="105" y="211"/>
                  </a:lnTo>
                  <a:lnTo>
                    <a:pt x="107" y="221"/>
                  </a:lnTo>
                  <a:lnTo>
                    <a:pt x="107" y="230"/>
                  </a:lnTo>
                  <a:lnTo>
                    <a:pt x="109" y="240"/>
                  </a:lnTo>
                  <a:lnTo>
                    <a:pt x="109" y="247"/>
                  </a:lnTo>
                  <a:lnTo>
                    <a:pt x="111" y="257"/>
                  </a:lnTo>
                  <a:lnTo>
                    <a:pt x="111" y="265"/>
                  </a:lnTo>
                  <a:lnTo>
                    <a:pt x="111" y="270"/>
                  </a:lnTo>
                  <a:lnTo>
                    <a:pt x="111" y="276"/>
                  </a:lnTo>
                  <a:lnTo>
                    <a:pt x="111" y="282"/>
                  </a:lnTo>
                  <a:lnTo>
                    <a:pt x="111" y="288"/>
                  </a:lnTo>
                  <a:lnTo>
                    <a:pt x="111" y="291"/>
                  </a:lnTo>
                  <a:lnTo>
                    <a:pt x="111" y="295"/>
                  </a:lnTo>
                  <a:lnTo>
                    <a:pt x="111" y="299"/>
                  </a:lnTo>
                  <a:lnTo>
                    <a:pt x="109" y="301"/>
                  </a:lnTo>
                  <a:lnTo>
                    <a:pt x="109" y="303"/>
                  </a:lnTo>
                  <a:lnTo>
                    <a:pt x="107" y="305"/>
                  </a:lnTo>
                  <a:lnTo>
                    <a:pt x="107" y="307"/>
                  </a:lnTo>
                  <a:lnTo>
                    <a:pt x="105" y="307"/>
                  </a:lnTo>
                  <a:lnTo>
                    <a:pt x="96" y="305"/>
                  </a:lnTo>
                  <a:lnTo>
                    <a:pt x="88" y="303"/>
                  </a:lnTo>
                  <a:lnTo>
                    <a:pt x="82" y="299"/>
                  </a:lnTo>
                  <a:lnTo>
                    <a:pt x="78" y="293"/>
                  </a:lnTo>
                  <a:lnTo>
                    <a:pt x="78" y="291"/>
                  </a:lnTo>
                  <a:lnTo>
                    <a:pt x="76" y="290"/>
                  </a:lnTo>
                  <a:lnTo>
                    <a:pt x="76" y="286"/>
                  </a:lnTo>
                  <a:lnTo>
                    <a:pt x="75" y="282"/>
                  </a:lnTo>
                  <a:lnTo>
                    <a:pt x="73" y="278"/>
                  </a:lnTo>
                  <a:lnTo>
                    <a:pt x="73" y="272"/>
                  </a:lnTo>
                  <a:lnTo>
                    <a:pt x="71" y="267"/>
                  </a:lnTo>
                  <a:lnTo>
                    <a:pt x="69" y="259"/>
                  </a:lnTo>
                  <a:lnTo>
                    <a:pt x="67" y="251"/>
                  </a:lnTo>
                  <a:lnTo>
                    <a:pt x="65" y="242"/>
                  </a:lnTo>
                  <a:lnTo>
                    <a:pt x="63" y="232"/>
                  </a:lnTo>
                  <a:lnTo>
                    <a:pt x="61" y="222"/>
                  </a:lnTo>
                  <a:lnTo>
                    <a:pt x="59" y="211"/>
                  </a:lnTo>
                  <a:lnTo>
                    <a:pt x="57" y="199"/>
                  </a:lnTo>
                  <a:lnTo>
                    <a:pt x="53" y="186"/>
                  </a:lnTo>
                  <a:lnTo>
                    <a:pt x="52" y="173"/>
                  </a:lnTo>
                  <a:lnTo>
                    <a:pt x="50" y="159"/>
                  </a:lnTo>
                  <a:lnTo>
                    <a:pt x="46" y="146"/>
                  </a:lnTo>
                  <a:lnTo>
                    <a:pt x="44" y="134"/>
                  </a:lnTo>
                  <a:lnTo>
                    <a:pt x="42" y="123"/>
                  </a:lnTo>
                  <a:lnTo>
                    <a:pt x="38" y="113"/>
                  </a:lnTo>
                  <a:lnTo>
                    <a:pt x="36" y="104"/>
                  </a:lnTo>
                  <a:lnTo>
                    <a:pt x="34" y="94"/>
                  </a:lnTo>
                  <a:lnTo>
                    <a:pt x="30" y="84"/>
                  </a:lnTo>
                  <a:lnTo>
                    <a:pt x="29" y="77"/>
                  </a:lnTo>
                  <a:lnTo>
                    <a:pt x="27" y="71"/>
                  </a:lnTo>
                  <a:lnTo>
                    <a:pt x="23" y="65"/>
                  </a:lnTo>
                  <a:lnTo>
                    <a:pt x="21" y="60"/>
                  </a:lnTo>
                  <a:lnTo>
                    <a:pt x="19" y="54"/>
                  </a:lnTo>
                  <a:lnTo>
                    <a:pt x="15" y="50"/>
                  </a:lnTo>
                  <a:lnTo>
                    <a:pt x="13" y="46"/>
                  </a:lnTo>
                  <a:lnTo>
                    <a:pt x="11" y="42"/>
                  </a:lnTo>
                  <a:lnTo>
                    <a:pt x="11" y="42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143"/>
            <p:cNvSpPr>
              <a:spLocks/>
            </p:cNvSpPr>
            <p:nvPr/>
          </p:nvSpPr>
          <p:spPr bwMode="auto">
            <a:xfrm>
              <a:off x="5403850" y="3154363"/>
              <a:ext cx="387350" cy="282575"/>
            </a:xfrm>
            <a:custGeom>
              <a:avLst/>
              <a:gdLst>
                <a:gd name="T0" fmla="*/ 347 w 489"/>
                <a:gd name="T1" fmla="*/ 4 h 357"/>
                <a:gd name="T2" fmla="*/ 357 w 489"/>
                <a:gd name="T3" fmla="*/ 2 h 357"/>
                <a:gd name="T4" fmla="*/ 370 w 489"/>
                <a:gd name="T5" fmla="*/ 2 h 357"/>
                <a:gd name="T6" fmla="*/ 395 w 489"/>
                <a:gd name="T7" fmla="*/ 12 h 357"/>
                <a:gd name="T8" fmla="*/ 433 w 489"/>
                <a:gd name="T9" fmla="*/ 29 h 357"/>
                <a:gd name="T10" fmla="*/ 468 w 489"/>
                <a:gd name="T11" fmla="*/ 52 h 357"/>
                <a:gd name="T12" fmla="*/ 485 w 489"/>
                <a:gd name="T13" fmla="*/ 67 h 357"/>
                <a:gd name="T14" fmla="*/ 489 w 489"/>
                <a:gd name="T15" fmla="*/ 81 h 357"/>
                <a:gd name="T16" fmla="*/ 485 w 489"/>
                <a:gd name="T17" fmla="*/ 92 h 357"/>
                <a:gd name="T18" fmla="*/ 476 w 489"/>
                <a:gd name="T19" fmla="*/ 100 h 357"/>
                <a:gd name="T20" fmla="*/ 464 w 489"/>
                <a:gd name="T21" fmla="*/ 107 h 357"/>
                <a:gd name="T22" fmla="*/ 456 w 489"/>
                <a:gd name="T23" fmla="*/ 123 h 357"/>
                <a:gd name="T24" fmla="*/ 445 w 489"/>
                <a:gd name="T25" fmla="*/ 144 h 357"/>
                <a:gd name="T26" fmla="*/ 433 w 489"/>
                <a:gd name="T27" fmla="*/ 173 h 357"/>
                <a:gd name="T28" fmla="*/ 422 w 489"/>
                <a:gd name="T29" fmla="*/ 209 h 357"/>
                <a:gd name="T30" fmla="*/ 407 w 489"/>
                <a:gd name="T31" fmla="*/ 251 h 357"/>
                <a:gd name="T32" fmla="*/ 393 w 489"/>
                <a:gd name="T33" fmla="*/ 290 h 357"/>
                <a:gd name="T34" fmla="*/ 384 w 489"/>
                <a:gd name="T35" fmla="*/ 318 h 357"/>
                <a:gd name="T36" fmla="*/ 376 w 489"/>
                <a:gd name="T37" fmla="*/ 339 h 357"/>
                <a:gd name="T38" fmla="*/ 370 w 489"/>
                <a:gd name="T39" fmla="*/ 353 h 357"/>
                <a:gd name="T40" fmla="*/ 366 w 489"/>
                <a:gd name="T41" fmla="*/ 357 h 357"/>
                <a:gd name="T42" fmla="*/ 359 w 489"/>
                <a:gd name="T43" fmla="*/ 355 h 357"/>
                <a:gd name="T44" fmla="*/ 353 w 489"/>
                <a:gd name="T45" fmla="*/ 347 h 357"/>
                <a:gd name="T46" fmla="*/ 345 w 489"/>
                <a:gd name="T47" fmla="*/ 332 h 357"/>
                <a:gd name="T48" fmla="*/ 339 w 489"/>
                <a:gd name="T49" fmla="*/ 316 h 357"/>
                <a:gd name="T50" fmla="*/ 339 w 489"/>
                <a:gd name="T51" fmla="*/ 309 h 357"/>
                <a:gd name="T52" fmla="*/ 343 w 489"/>
                <a:gd name="T53" fmla="*/ 295 h 357"/>
                <a:gd name="T54" fmla="*/ 347 w 489"/>
                <a:gd name="T55" fmla="*/ 276 h 357"/>
                <a:gd name="T56" fmla="*/ 353 w 489"/>
                <a:gd name="T57" fmla="*/ 247 h 357"/>
                <a:gd name="T58" fmla="*/ 359 w 489"/>
                <a:gd name="T59" fmla="*/ 209 h 357"/>
                <a:gd name="T60" fmla="*/ 366 w 489"/>
                <a:gd name="T61" fmla="*/ 167 h 357"/>
                <a:gd name="T62" fmla="*/ 372 w 489"/>
                <a:gd name="T63" fmla="*/ 132 h 357"/>
                <a:gd name="T64" fmla="*/ 378 w 489"/>
                <a:gd name="T65" fmla="*/ 106 h 357"/>
                <a:gd name="T66" fmla="*/ 380 w 489"/>
                <a:gd name="T67" fmla="*/ 86 h 357"/>
                <a:gd name="T68" fmla="*/ 382 w 489"/>
                <a:gd name="T69" fmla="*/ 73 h 357"/>
                <a:gd name="T70" fmla="*/ 376 w 489"/>
                <a:gd name="T71" fmla="*/ 67 h 357"/>
                <a:gd name="T72" fmla="*/ 366 w 489"/>
                <a:gd name="T73" fmla="*/ 60 h 357"/>
                <a:gd name="T74" fmla="*/ 355 w 489"/>
                <a:gd name="T75" fmla="*/ 56 h 357"/>
                <a:gd name="T76" fmla="*/ 347 w 489"/>
                <a:gd name="T77" fmla="*/ 56 h 357"/>
                <a:gd name="T78" fmla="*/ 332 w 489"/>
                <a:gd name="T79" fmla="*/ 58 h 357"/>
                <a:gd name="T80" fmla="*/ 313 w 489"/>
                <a:gd name="T81" fmla="*/ 61 h 357"/>
                <a:gd name="T82" fmla="*/ 288 w 489"/>
                <a:gd name="T83" fmla="*/ 65 h 357"/>
                <a:gd name="T84" fmla="*/ 257 w 489"/>
                <a:gd name="T85" fmla="*/ 73 h 357"/>
                <a:gd name="T86" fmla="*/ 221 w 489"/>
                <a:gd name="T87" fmla="*/ 81 h 357"/>
                <a:gd name="T88" fmla="*/ 178 w 489"/>
                <a:gd name="T89" fmla="*/ 90 h 357"/>
                <a:gd name="T90" fmla="*/ 131 w 489"/>
                <a:gd name="T91" fmla="*/ 102 h 357"/>
                <a:gd name="T92" fmla="*/ 77 w 489"/>
                <a:gd name="T93" fmla="*/ 115 h 357"/>
                <a:gd name="T94" fmla="*/ 19 w 489"/>
                <a:gd name="T95" fmla="*/ 130 h 357"/>
                <a:gd name="T96" fmla="*/ 23 w 489"/>
                <a:gd name="T97" fmla="*/ 92 h 357"/>
                <a:gd name="T98" fmla="*/ 102 w 489"/>
                <a:gd name="T99" fmla="*/ 77 h 357"/>
                <a:gd name="T100" fmla="*/ 186 w 489"/>
                <a:gd name="T101" fmla="*/ 56 h 357"/>
                <a:gd name="T102" fmla="*/ 244 w 489"/>
                <a:gd name="T103" fmla="*/ 40 h 357"/>
                <a:gd name="T104" fmla="*/ 278 w 489"/>
                <a:gd name="T105" fmla="*/ 31 h 357"/>
                <a:gd name="T106" fmla="*/ 305 w 489"/>
                <a:gd name="T107" fmla="*/ 23 h 357"/>
                <a:gd name="T108" fmla="*/ 324 w 489"/>
                <a:gd name="T109" fmla="*/ 17 h 357"/>
                <a:gd name="T110" fmla="*/ 336 w 489"/>
                <a:gd name="T111" fmla="*/ 12 h 357"/>
                <a:gd name="T112" fmla="*/ 339 w 489"/>
                <a:gd name="T113" fmla="*/ 1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89" h="357">
                  <a:moveTo>
                    <a:pt x="339" y="10"/>
                  </a:moveTo>
                  <a:lnTo>
                    <a:pt x="343" y="8"/>
                  </a:lnTo>
                  <a:lnTo>
                    <a:pt x="347" y="4"/>
                  </a:lnTo>
                  <a:lnTo>
                    <a:pt x="349" y="2"/>
                  </a:lnTo>
                  <a:lnTo>
                    <a:pt x="353" y="2"/>
                  </a:lnTo>
                  <a:lnTo>
                    <a:pt x="357" y="2"/>
                  </a:lnTo>
                  <a:lnTo>
                    <a:pt x="362" y="0"/>
                  </a:lnTo>
                  <a:lnTo>
                    <a:pt x="366" y="2"/>
                  </a:lnTo>
                  <a:lnTo>
                    <a:pt x="370" y="2"/>
                  </a:lnTo>
                  <a:lnTo>
                    <a:pt x="378" y="4"/>
                  </a:lnTo>
                  <a:lnTo>
                    <a:pt x="385" y="8"/>
                  </a:lnTo>
                  <a:lnTo>
                    <a:pt x="395" y="12"/>
                  </a:lnTo>
                  <a:lnTo>
                    <a:pt x="407" y="17"/>
                  </a:lnTo>
                  <a:lnTo>
                    <a:pt x="420" y="23"/>
                  </a:lnTo>
                  <a:lnTo>
                    <a:pt x="433" y="29"/>
                  </a:lnTo>
                  <a:lnTo>
                    <a:pt x="447" y="37"/>
                  </a:lnTo>
                  <a:lnTo>
                    <a:pt x="458" y="44"/>
                  </a:lnTo>
                  <a:lnTo>
                    <a:pt x="468" y="52"/>
                  </a:lnTo>
                  <a:lnTo>
                    <a:pt x="476" y="58"/>
                  </a:lnTo>
                  <a:lnTo>
                    <a:pt x="481" y="63"/>
                  </a:lnTo>
                  <a:lnTo>
                    <a:pt x="485" y="67"/>
                  </a:lnTo>
                  <a:lnTo>
                    <a:pt x="487" y="71"/>
                  </a:lnTo>
                  <a:lnTo>
                    <a:pt x="489" y="75"/>
                  </a:lnTo>
                  <a:lnTo>
                    <a:pt x="489" y="81"/>
                  </a:lnTo>
                  <a:lnTo>
                    <a:pt x="487" y="84"/>
                  </a:lnTo>
                  <a:lnTo>
                    <a:pt x="487" y="88"/>
                  </a:lnTo>
                  <a:lnTo>
                    <a:pt x="485" y="92"/>
                  </a:lnTo>
                  <a:lnTo>
                    <a:pt x="481" y="96"/>
                  </a:lnTo>
                  <a:lnTo>
                    <a:pt x="479" y="98"/>
                  </a:lnTo>
                  <a:lnTo>
                    <a:pt x="476" y="100"/>
                  </a:lnTo>
                  <a:lnTo>
                    <a:pt x="470" y="104"/>
                  </a:lnTo>
                  <a:lnTo>
                    <a:pt x="468" y="106"/>
                  </a:lnTo>
                  <a:lnTo>
                    <a:pt x="464" y="107"/>
                  </a:lnTo>
                  <a:lnTo>
                    <a:pt x="462" y="111"/>
                  </a:lnTo>
                  <a:lnTo>
                    <a:pt x="458" y="117"/>
                  </a:lnTo>
                  <a:lnTo>
                    <a:pt x="456" y="123"/>
                  </a:lnTo>
                  <a:lnTo>
                    <a:pt x="453" y="129"/>
                  </a:lnTo>
                  <a:lnTo>
                    <a:pt x="449" y="136"/>
                  </a:lnTo>
                  <a:lnTo>
                    <a:pt x="445" y="144"/>
                  </a:lnTo>
                  <a:lnTo>
                    <a:pt x="441" y="153"/>
                  </a:lnTo>
                  <a:lnTo>
                    <a:pt x="437" y="163"/>
                  </a:lnTo>
                  <a:lnTo>
                    <a:pt x="433" y="173"/>
                  </a:lnTo>
                  <a:lnTo>
                    <a:pt x="430" y="184"/>
                  </a:lnTo>
                  <a:lnTo>
                    <a:pt x="426" y="196"/>
                  </a:lnTo>
                  <a:lnTo>
                    <a:pt x="422" y="209"/>
                  </a:lnTo>
                  <a:lnTo>
                    <a:pt x="416" y="222"/>
                  </a:lnTo>
                  <a:lnTo>
                    <a:pt x="412" y="238"/>
                  </a:lnTo>
                  <a:lnTo>
                    <a:pt x="407" y="251"/>
                  </a:lnTo>
                  <a:lnTo>
                    <a:pt x="403" y="265"/>
                  </a:lnTo>
                  <a:lnTo>
                    <a:pt x="397" y="278"/>
                  </a:lnTo>
                  <a:lnTo>
                    <a:pt x="393" y="290"/>
                  </a:lnTo>
                  <a:lnTo>
                    <a:pt x="389" y="299"/>
                  </a:lnTo>
                  <a:lnTo>
                    <a:pt x="387" y="309"/>
                  </a:lnTo>
                  <a:lnTo>
                    <a:pt x="384" y="318"/>
                  </a:lnTo>
                  <a:lnTo>
                    <a:pt x="380" y="326"/>
                  </a:lnTo>
                  <a:lnTo>
                    <a:pt x="378" y="334"/>
                  </a:lnTo>
                  <a:lnTo>
                    <a:pt x="376" y="339"/>
                  </a:lnTo>
                  <a:lnTo>
                    <a:pt x="374" y="345"/>
                  </a:lnTo>
                  <a:lnTo>
                    <a:pt x="372" y="349"/>
                  </a:lnTo>
                  <a:lnTo>
                    <a:pt x="370" y="353"/>
                  </a:lnTo>
                  <a:lnTo>
                    <a:pt x="368" y="355"/>
                  </a:lnTo>
                  <a:lnTo>
                    <a:pt x="366" y="357"/>
                  </a:lnTo>
                  <a:lnTo>
                    <a:pt x="366" y="357"/>
                  </a:lnTo>
                  <a:lnTo>
                    <a:pt x="364" y="357"/>
                  </a:lnTo>
                  <a:lnTo>
                    <a:pt x="362" y="357"/>
                  </a:lnTo>
                  <a:lnTo>
                    <a:pt x="359" y="355"/>
                  </a:lnTo>
                  <a:lnTo>
                    <a:pt x="357" y="353"/>
                  </a:lnTo>
                  <a:lnTo>
                    <a:pt x="355" y="351"/>
                  </a:lnTo>
                  <a:lnTo>
                    <a:pt x="353" y="347"/>
                  </a:lnTo>
                  <a:lnTo>
                    <a:pt x="349" y="343"/>
                  </a:lnTo>
                  <a:lnTo>
                    <a:pt x="347" y="339"/>
                  </a:lnTo>
                  <a:lnTo>
                    <a:pt x="345" y="332"/>
                  </a:lnTo>
                  <a:lnTo>
                    <a:pt x="341" y="326"/>
                  </a:lnTo>
                  <a:lnTo>
                    <a:pt x="339" y="320"/>
                  </a:lnTo>
                  <a:lnTo>
                    <a:pt x="339" y="316"/>
                  </a:lnTo>
                  <a:lnTo>
                    <a:pt x="339" y="314"/>
                  </a:lnTo>
                  <a:lnTo>
                    <a:pt x="339" y="313"/>
                  </a:lnTo>
                  <a:lnTo>
                    <a:pt x="339" y="309"/>
                  </a:lnTo>
                  <a:lnTo>
                    <a:pt x="341" y="305"/>
                  </a:lnTo>
                  <a:lnTo>
                    <a:pt x="341" y="301"/>
                  </a:lnTo>
                  <a:lnTo>
                    <a:pt x="343" y="295"/>
                  </a:lnTo>
                  <a:lnTo>
                    <a:pt x="343" y="290"/>
                  </a:lnTo>
                  <a:lnTo>
                    <a:pt x="345" y="284"/>
                  </a:lnTo>
                  <a:lnTo>
                    <a:pt x="347" y="276"/>
                  </a:lnTo>
                  <a:lnTo>
                    <a:pt x="349" y="267"/>
                  </a:lnTo>
                  <a:lnTo>
                    <a:pt x="351" y="257"/>
                  </a:lnTo>
                  <a:lnTo>
                    <a:pt x="353" y="247"/>
                  </a:lnTo>
                  <a:lnTo>
                    <a:pt x="355" y="236"/>
                  </a:lnTo>
                  <a:lnTo>
                    <a:pt x="357" y="222"/>
                  </a:lnTo>
                  <a:lnTo>
                    <a:pt x="359" y="209"/>
                  </a:lnTo>
                  <a:lnTo>
                    <a:pt x="362" y="196"/>
                  </a:lnTo>
                  <a:lnTo>
                    <a:pt x="364" y="180"/>
                  </a:lnTo>
                  <a:lnTo>
                    <a:pt x="366" y="167"/>
                  </a:lnTo>
                  <a:lnTo>
                    <a:pt x="368" y="155"/>
                  </a:lnTo>
                  <a:lnTo>
                    <a:pt x="370" y="144"/>
                  </a:lnTo>
                  <a:lnTo>
                    <a:pt x="372" y="132"/>
                  </a:lnTo>
                  <a:lnTo>
                    <a:pt x="374" y="123"/>
                  </a:lnTo>
                  <a:lnTo>
                    <a:pt x="376" y="113"/>
                  </a:lnTo>
                  <a:lnTo>
                    <a:pt x="378" y="106"/>
                  </a:lnTo>
                  <a:lnTo>
                    <a:pt x="378" y="98"/>
                  </a:lnTo>
                  <a:lnTo>
                    <a:pt x="380" y="92"/>
                  </a:lnTo>
                  <a:lnTo>
                    <a:pt x="380" y="86"/>
                  </a:lnTo>
                  <a:lnTo>
                    <a:pt x="382" y="81"/>
                  </a:lnTo>
                  <a:lnTo>
                    <a:pt x="382" y="77"/>
                  </a:lnTo>
                  <a:lnTo>
                    <a:pt x="382" y="73"/>
                  </a:lnTo>
                  <a:lnTo>
                    <a:pt x="380" y="71"/>
                  </a:lnTo>
                  <a:lnTo>
                    <a:pt x="380" y="71"/>
                  </a:lnTo>
                  <a:lnTo>
                    <a:pt x="376" y="67"/>
                  </a:lnTo>
                  <a:lnTo>
                    <a:pt x="372" y="63"/>
                  </a:lnTo>
                  <a:lnTo>
                    <a:pt x="368" y="61"/>
                  </a:lnTo>
                  <a:lnTo>
                    <a:pt x="366" y="60"/>
                  </a:lnTo>
                  <a:lnTo>
                    <a:pt x="362" y="58"/>
                  </a:lnTo>
                  <a:lnTo>
                    <a:pt x="357" y="56"/>
                  </a:lnTo>
                  <a:lnTo>
                    <a:pt x="355" y="56"/>
                  </a:lnTo>
                  <a:lnTo>
                    <a:pt x="353" y="56"/>
                  </a:lnTo>
                  <a:lnTo>
                    <a:pt x="351" y="56"/>
                  </a:lnTo>
                  <a:lnTo>
                    <a:pt x="347" y="56"/>
                  </a:lnTo>
                  <a:lnTo>
                    <a:pt x="343" y="56"/>
                  </a:lnTo>
                  <a:lnTo>
                    <a:pt x="338" y="58"/>
                  </a:lnTo>
                  <a:lnTo>
                    <a:pt x="332" y="58"/>
                  </a:lnTo>
                  <a:lnTo>
                    <a:pt x="326" y="60"/>
                  </a:lnTo>
                  <a:lnTo>
                    <a:pt x="320" y="60"/>
                  </a:lnTo>
                  <a:lnTo>
                    <a:pt x="313" y="61"/>
                  </a:lnTo>
                  <a:lnTo>
                    <a:pt x="305" y="63"/>
                  </a:lnTo>
                  <a:lnTo>
                    <a:pt x="297" y="63"/>
                  </a:lnTo>
                  <a:lnTo>
                    <a:pt x="288" y="65"/>
                  </a:lnTo>
                  <a:lnTo>
                    <a:pt x="278" y="69"/>
                  </a:lnTo>
                  <a:lnTo>
                    <a:pt x="267" y="71"/>
                  </a:lnTo>
                  <a:lnTo>
                    <a:pt x="257" y="73"/>
                  </a:lnTo>
                  <a:lnTo>
                    <a:pt x="246" y="75"/>
                  </a:lnTo>
                  <a:lnTo>
                    <a:pt x="232" y="79"/>
                  </a:lnTo>
                  <a:lnTo>
                    <a:pt x="221" y="81"/>
                  </a:lnTo>
                  <a:lnTo>
                    <a:pt x="207" y="84"/>
                  </a:lnTo>
                  <a:lnTo>
                    <a:pt x="192" y="88"/>
                  </a:lnTo>
                  <a:lnTo>
                    <a:pt x="178" y="90"/>
                  </a:lnTo>
                  <a:lnTo>
                    <a:pt x="163" y="94"/>
                  </a:lnTo>
                  <a:lnTo>
                    <a:pt x="146" y="98"/>
                  </a:lnTo>
                  <a:lnTo>
                    <a:pt x="131" y="102"/>
                  </a:lnTo>
                  <a:lnTo>
                    <a:pt x="113" y="106"/>
                  </a:lnTo>
                  <a:lnTo>
                    <a:pt x="96" y="111"/>
                  </a:lnTo>
                  <a:lnTo>
                    <a:pt x="77" y="115"/>
                  </a:lnTo>
                  <a:lnTo>
                    <a:pt x="60" y="121"/>
                  </a:lnTo>
                  <a:lnTo>
                    <a:pt x="41" y="125"/>
                  </a:lnTo>
                  <a:lnTo>
                    <a:pt x="19" y="130"/>
                  </a:lnTo>
                  <a:lnTo>
                    <a:pt x="0" y="134"/>
                  </a:lnTo>
                  <a:lnTo>
                    <a:pt x="0" y="98"/>
                  </a:lnTo>
                  <a:lnTo>
                    <a:pt x="23" y="92"/>
                  </a:lnTo>
                  <a:lnTo>
                    <a:pt x="48" y="88"/>
                  </a:lnTo>
                  <a:lnTo>
                    <a:pt x="75" y="83"/>
                  </a:lnTo>
                  <a:lnTo>
                    <a:pt x="102" y="77"/>
                  </a:lnTo>
                  <a:lnTo>
                    <a:pt x="129" y="69"/>
                  </a:lnTo>
                  <a:lnTo>
                    <a:pt x="157" y="63"/>
                  </a:lnTo>
                  <a:lnTo>
                    <a:pt x="186" y="56"/>
                  </a:lnTo>
                  <a:lnTo>
                    <a:pt x="217" y="48"/>
                  </a:lnTo>
                  <a:lnTo>
                    <a:pt x="230" y="44"/>
                  </a:lnTo>
                  <a:lnTo>
                    <a:pt x="244" y="40"/>
                  </a:lnTo>
                  <a:lnTo>
                    <a:pt x="255" y="37"/>
                  </a:lnTo>
                  <a:lnTo>
                    <a:pt x="267" y="35"/>
                  </a:lnTo>
                  <a:lnTo>
                    <a:pt x="278" y="31"/>
                  </a:lnTo>
                  <a:lnTo>
                    <a:pt x="288" y="29"/>
                  </a:lnTo>
                  <a:lnTo>
                    <a:pt x="297" y="25"/>
                  </a:lnTo>
                  <a:lnTo>
                    <a:pt x="305" y="23"/>
                  </a:lnTo>
                  <a:lnTo>
                    <a:pt x="313" y="21"/>
                  </a:lnTo>
                  <a:lnTo>
                    <a:pt x="318" y="19"/>
                  </a:lnTo>
                  <a:lnTo>
                    <a:pt x="324" y="17"/>
                  </a:lnTo>
                  <a:lnTo>
                    <a:pt x="328" y="15"/>
                  </a:lnTo>
                  <a:lnTo>
                    <a:pt x="332" y="14"/>
                  </a:lnTo>
                  <a:lnTo>
                    <a:pt x="336" y="12"/>
                  </a:lnTo>
                  <a:lnTo>
                    <a:pt x="338" y="12"/>
                  </a:lnTo>
                  <a:lnTo>
                    <a:pt x="339" y="10"/>
                  </a:lnTo>
                  <a:lnTo>
                    <a:pt x="339" y="10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144"/>
            <p:cNvSpPr>
              <a:spLocks/>
            </p:cNvSpPr>
            <p:nvPr/>
          </p:nvSpPr>
          <p:spPr bwMode="auto">
            <a:xfrm>
              <a:off x="5543550" y="3203576"/>
              <a:ext cx="46038" cy="220663"/>
            </a:xfrm>
            <a:custGeom>
              <a:avLst/>
              <a:gdLst>
                <a:gd name="T0" fmla="*/ 7 w 57"/>
                <a:gd name="T1" fmla="*/ 278 h 278"/>
                <a:gd name="T2" fmla="*/ 7 w 57"/>
                <a:gd name="T3" fmla="*/ 255 h 278"/>
                <a:gd name="T4" fmla="*/ 7 w 57"/>
                <a:gd name="T5" fmla="*/ 232 h 278"/>
                <a:gd name="T6" fmla="*/ 5 w 57"/>
                <a:gd name="T7" fmla="*/ 211 h 278"/>
                <a:gd name="T8" fmla="*/ 5 w 57"/>
                <a:gd name="T9" fmla="*/ 190 h 278"/>
                <a:gd name="T10" fmla="*/ 5 w 57"/>
                <a:gd name="T11" fmla="*/ 171 h 278"/>
                <a:gd name="T12" fmla="*/ 5 w 57"/>
                <a:gd name="T13" fmla="*/ 152 h 278"/>
                <a:gd name="T14" fmla="*/ 3 w 57"/>
                <a:gd name="T15" fmla="*/ 135 h 278"/>
                <a:gd name="T16" fmla="*/ 3 w 57"/>
                <a:gd name="T17" fmla="*/ 117 h 278"/>
                <a:gd name="T18" fmla="*/ 3 w 57"/>
                <a:gd name="T19" fmla="*/ 102 h 278"/>
                <a:gd name="T20" fmla="*/ 3 w 57"/>
                <a:gd name="T21" fmla="*/ 87 h 278"/>
                <a:gd name="T22" fmla="*/ 1 w 57"/>
                <a:gd name="T23" fmla="*/ 73 h 278"/>
                <a:gd name="T24" fmla="*/ 1 w 57"/>
                <a:gd name="T25" fmla="*/ 60 h 278"/>
                <a:gd name="T26" fmla="*/ 1 w 57"/>
                <a:gd name="T27" fmla="*/ 46 h 278"/>
                <a:gd name="T28" fmla="*/ 0 w 57"/>
                <a:gd name="T29" fmla="*/ 35 h 278"/>
                <a:gd name="T30" fmla="*/ 0 w 57"/>
                <a:gd name="T31" fmla="*/ 23 h 278"/>
                <a:gd name="T32" fmla="*/ 0 w 57"/>
                <a:gd name="T33" fmla="*/ 14 h 278"/>
                <a:gd name="T34" fmla="*/ 57 w 57"/>
                <a:gd name="T35" fmla="*/ 0 h 278"/>
                <a:gd name="T36" fmla="*/ 57 w 57"/>
                <a:gd name="T37" fmla="*/ 27 h 278"/>
                <a:gd name="T38" fmla="*/ 57 w 57"/>
                <a:gd name="T39" fmla="*/ 54 h 278"/>
                <a:gd name="T40" fmla="*/ 55 w 57"/>
                <a:gd name="T41" fmla="*/ 79 h 278"/>
                <a:gd name="T42" fmla="*/ 55 w 57"/>
                <a:gd name="T43" fmla="*/ 104 h 278"/>
                <a:gd name="T44" fmla="*/ 53 w 57"/>
                <a:gd name="T45" fmla="*/ 125 h 278"/>
                <a:gd name="T46" fmla="*/ 53 w 57"/>
                <a:gd name="T47" fmla="*/ 146 h 278"/>
                <a:gd name="T48" fmla="*/ 53 w 57"/>
                <a:gd name="T49" fmla="*/ 165 h 278"/>
                <a:gd name="T50" fmla="*/ 51 w 57"/>
                <a:gd name="T51" fmla="*/ 183 h 278"/>
                <a:gd name="T52" fmla="*/ 51 w 57"/>
                <a:gd name="T53" fmla="*/ 200 h 278"/>
                <a:gd name="T54" fmla="*/ 51 w 57"/>
                <a:gd name="T55" fmla="*/ 215 h 278"/>
                <a:gd name="T56" fmla="*/ 49 w 57"/>
                <a:gd name="T57" fmla="*/ 229 h 278"/>
                <a:gd name="T58" fmla="*/ 49 w 57"/>
                <a:gd name="T59" fmla="*/ 240 h 278"/>
                <a:gd name="T60" fmla="*/ 49 w 57"/>
                <a:gd name="T61" fmla="*/ 250 h 278"/>
                <a:gd name="T62" fmla="*/ 49 w 57"/>
                <a:gd name="T63" fmla="*/ 259 h 278"/>
                <a:gd name="T64" fmla="*/ 49 w 57"/>
                <a:gd name="T65" fmla="*/ 267 h 278"/>
                <a:gd name="T66" fmla="*/ 49 w 57"/>
                <a:gd name="T67" fmla="*/ 273 h 278"/>
                <a:gd name="T68" fmla="*/ 7 w 57"/>
                <a:gd name="T69" fmla="*/ 278 h 278"/>
                <a:gd name="T70" fmla="*/ 7 w 57"/>
                <a:gd name="T71" fmla="*/ 278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7" h="278">
                  <a:moveTo>
                    <a:pt x="7" y="278"/>
                  </a:moveTo>
                  <a:lnTo>
                    <a:pt x="7" y="255"/>
                  </a:lnTo>
                  <a:lnTo>
                    <a:pt x="7" y="232"/>
                  </a:lnTo>
                  <a:lnTo>
                    <a:pt x="5" y="211"/>
                  </a:lnTo>
                  <a:lnTo>
                    <a:pt x="5" y="190"/>
                  </a:lnTo>
                  <a:lnTo>
                    <a:pt x="5" y="171"/>
                  </a:lnTo>
                  <a:lnTo>
                    <a:pt x="5" y="152"/>
                  </a:lnTo>
                  <a:lnTo>
                    <a:pt x="3" y="135"/>
                  </a:lnTo>
                  <a:lnTo>
                    <a:pt x="3" y="117"/>
                  </a:lnTo>
                  <a:lnTo>
                    <a:pt x="3" y="102"/>
                  </a:lnTo>
                  <a:lnTo>
                    <a:pt x="3" y="87"/>
                  </a:lnTo>
                  <a:lnTo>
                    <a:pt x="1" y="73"/>
                  </a:lnTo>
                  <a:lnTo>
                    <a:pt x="1" y="60"/>
                  </a:lnTo>
                  <a:lnTo>
                    <a:pt x="1" y="46"/>
                  </a:lnTo>
                  <a:lnTo>
                    <a:pt x="0" y="35"/>
                  </a:lnTo>
                  <a:lnTo>
                    <a:pt x="0" y="23"/>
                  </a:lnTo>
                  <a:lnTo>
                    <a:pt x="0" y="14"/>
                  </a:lnTo>
                  <a:lnTo>
                    <a:pt x="57" y="0"/>
                  </a:lnTo>
                  <a:lnTo>
                    <a:pt x="57" y="27"/>
                  </a:lnTo>
                  <a:lnTo>
                    <a:pt x="57" y="54"/>
                  </a:lnTo>
                  <a:lnTo>
                    <a:pt x="55" y="79"/>
                  </a:lnTo>
                  <a:lnTo>
                    <a:pt x="55" y="104"/>
                  </a:lnTo>
                  <a:lnTo>
                    <a:pt x="53" y="125"/>
                  </a:lnTo>
                  <a:lnTo>
                    <a:pt x="53" y="146"/>
                  </a:lnTo>
                  <a:lnTo>
                    <a:pt x="53" y="165"/>
                  </a:lnTo>
                  <a:lnTo>
                    <a:pt x="51" y="183"/>
                  </a:lnTo>
                  <a:lnTo>
                    <a:pt x="51" y="200"/>
                  </a:lnTo>
                  <a:lnTo>
                    <a:pt x="51" y="215"/>
                  </a:lnTo>
                  <a:lnTo>
                    <a:pt x="49" y="229"/>
                  </a:lnTo>
                  <a:lnTo>
                    <a:pt x="49" y="240"/>
                  </a:lnTo>
                  <a:lnTo>
                    <a:pt x="49" y="250"/>
                  </a:lnTo>
                  <a:lnTo>
                    <a:pt x="49" y="259"/>
                  </a:lnTo>
                  <a:lnTo>
                    <a:pt x="49" y="267"/>
                  </a:lnTo>
                  <a:lnTo>
                    <a:pt x="49" y="273"/>
                  </a:lnTo>
                  <a:lnTo>
                    <a:pt x="7" y="278"/>
                  </a:lnTo>
                  <a:lnTo>
                    <a:pt x="7" y="278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145"/>
            <p:cNvSpPr>
              <a:spLocks/>
            </p:cNvSpPr>
            <p:nvPr/>
          </p:nvSpPr>
          <p:spPr bwMode="auto">
            <a:xfrm>
              <a:off x="5478463" y="3286126"/>
              <a:ext cx="173038" cy="57150"/>
            </a:xfrm>
            <a:custGeom>
              <a:avLst/>
              <a:gdLst>
                <a:gd name="T0" fmla="*/ 217 w 219"/>
                <a:gd name="T1" fmla="*/ 21 h 71"/>
                <a:gd name="T2" fmla="*/ 215 w 219"/>
                <a:gd name="T3" fmla="*/ 25 h 71"/>
                <a:gd name="T4" fmla="*/ 209 w 219"/>
                <a:gd name="T5" fmla="*/ 29 h 71"/>
                <a:gd name="T6" fmla="*/ 201 w 219"/>
                <a:gd name="T7" fmla="*/ 31 h 71"/>
                <a:gd name="T8" fmla="*/ 192 w 219"/>
                <a:gd name="T9" fmla="*/ 34 h 71"/>
                <a:gd name="T10" fmla="*/ 178 w 219"/>
                <a:gd name="T11" fmla="*/ 40 h 71"/>
                <a:gd name="T12" fmla="*/ 163 w 219"/>
                <a:gd name="T13" fmla="*/ 44 h 71"/>
                <a:gd name="T14" fmla="*/ 146 w 219"/>
                <a:gd name="T15" fmla="*/ 50 h 71"/>
                <a:gd name="T16" fmla="*/ 125 w 219"/>
                <a:gd name="T17" fmla="*/ 54 h 71"/>
                <a:gd name="T18" fmla="*/ 106 w 219"/>
                <a:gd name="T19" fmla="*/ 57 h 71"/>
                <a:gd name="T20" fmla="*/ 90 w 219"/>
                <a:gd name="T21" fmla="*/ 61 h 71"/>
                <a:gd name="T22" fmla="*/ 77 w 219"/>
                <a:gd name="T23" fmla="*/ 65 h 71"/>
                <a:gd name="T24" fmla="*/ 65 w 219"/>
                <a:gd name="T25" fmla="*/ 67 h 71"/>
                <a:gd name="T26" fmla="*/ 58 w 219"/>
                <a:gd name="T27" fmla="*/ 69 h 71"/>
                <a:gd name="T28" fmla="*/ 50 w 219"/>
                <a:gd name="T29" fmla="*/ 69 h 71"/>
                <a:gd name="T30" fmla="*/ 46 w 219"/>
                <a:gd name="T31" fmla="*/ 69 h 71"/>
                <a:gd name="T32" fmla="*/ 42 w 219"/>
                <a:gd name="T33" fmla="*/ 69 h 71"/>
                <a:gd name="T34" fmla="*/ 27 w 219"/>
                <a:gd name="T35" fmla="*/ 67 h 71"/>
                <a:gd name="T36" fmla="*/ 14 w 219"/>
                <a:gd name="T37" fmla="*/ 63 h 71"/>
                <a:gd name="T38" fmla="*/ 8 w 219"/>
                <a:gd name="T39" fmla="*/ 59 h 71"/>
                <a:gd name="T40" fmla="*/ 2 w 219"/>
                <a:gd name="T41" fmla="*/ 57 h 71"/>
                <a:gd name="T42" fmla="*/ 0 w 219"/>
                <a:gd name="T43" fmla="*/ 54 h 71"/>
                <a:gd name="T44" fmla="*/ 0 w 219"/>
                <a:gd name="T45" fmla="*/ 50 h 71"/>
                <a:gd name="T46" fmla="*/ 4 w 219"/>
                <a:gd name="T47" fmla="*/ 48 h 71"/>
                <a:gd name="T48" fmla="*/ 8 w 219"/>
                <a:gd name="T49" fmla="*/ 46 h 71"/>
                <a:gd name="T50" fmla="*/ 17 w 219"/>
                <a:gd name="T51" fmla="*/ 42 h 71"/>
                <a:gd name="T52" fmla="*/ 27 w 219"/>
                <a:gd name="T53" fmla="*/ 40 h 71"/>
                <a:gd name="T54" fmla="*/ 40 w 219"/>
                <a:gd name="T55" fmla="*/ 36 h 71"/>
                <a:gd name="T56" fmla="*/ 58 w 219"/>
                <a:gd name="T57" fmla="*/ 31 h 71"/>
                <a:gd name="T58" fmla="*/ 75 w 219"/>
                <a:gd name="T59" fmla="*/ 27 h 71"/>
                <a:gd name="T60" fmla="*/ 106 w 219"/>
                <a:gd name="T61" fmla="*/ 19 h 71"/>
                <a:gd name="T62" fmla="*/ 140 w 219"/>
                <a:gd name="T63" fmla="*/ 9 h 71"/>
                <a:gd name="T64" fmla="*/ 167 w 219"/>
                <a:gd name="T65" fmla="*/ 4 h 71"/>
                <a:gd name="T66" fmla="*/ 188 w 219"/>
                <a:gd name="T67" fmla="*/ 0 h 71"/>
                <a:gd name="T68" fmla="*/ 199 w 219"/>
                <a:gd name="T69" fmla="*/ 0 h 71"/>
                <a:gd name="T70" fmla="*/ 209 w 219"/>
                <a:gd name="T71" fmla="*/ 2 h 71"/>
                <a:gd name="T72" fmla="*/ 215 w 219"/>
                <a:gd name="T73" fmla="*/ 8 h 71"/>
                <a:gd name="T74" fmla="*/ 217 w 219"/>
                <a:gd name="T75" fmla="*/ 13 h 71"/>
                <a:gd name="T76" fmla="*/ 219 w 219"/>
                <a:gd name="T77" fmla="*/ 19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19" h="71">
                  <a:moveTo>
                    <a:pt x="219" y="19"/>
                  </a:moveTo>
                  <a:lnTo>
                    <a:pt x="217" y="21"/>
                  </a:lnTo>
                  <a:lnTo>
                    <a:pt x="217" y="23"/>
                  </a:lnTo>
                  <a:lnTo>
                    <a:pt x="215" y="25"/>
                  </a:lnTo>
                  <a:lnTo>
                    <a:pt x="213" y="27"/>
                  </a:lnTo>
                  <a:lnTo>
                    <a:pt x="209" y="29"/>
                  </a:lnTo>
                  <a:lnTo>
                    <a:pt x="207" y="29"/>
                  </a:lnTo>
                  <a:lnTo>
                    <a:pt x="201" y="31"/>
                  </a:lnTo>
                  <a:lnTo>
                    <a:pt x="198" y="32"/>
                  </a:lnTo>
                  <a:lnTo>
                    <a:pt x="192" y="34"/>
                  </a:lnTo>
                  <a:lnTo>
                    <a:pt x="186" y="38"/>
                  </a:lnTo>
                  <a:lnTo>
                    <a:pt x="178" y="40"/>
                  </a:lnTo>
                  <a:lnTo>
                    <a:pt x="173" y="42"/>
                  </a:lnTo>
                  <a:lnTo>
                    <a:pt x="163" y="44"/>
                  </a:lnTo>
                  <a:lnTo>
                    <a:pt x="155" y="46"/>
                  </a:lnTo>
                  <a:lnTo>
                    <a:pt x="146" y="50"/>
                  </a:lnTo>
                  <a:lnTo>
                    <a:pt x="136" y="52"/>
                  </a:lnTo>
                  <a:lnTo>
                    <a:pt x="125" y="54"/>
                  </a:lnTo>
                  <a:lnTo>
                    <a:pt x="115" y="55"/>
                  </a:lnTo>
                  <a:lnTo>
                    <a:pt x="106" y="57"/>
                  </a:lnTo>
                  <a:lnTo>
                    <a:pt x="98" y="59"/>
                  </a:lnTo>
                  <a:lnTo>
                    <a:pt x="90" y="61"/>
                  </a:lnTo>
                  <a:lnTo>
                    <a:pt x="83" y="63"/>
                  </a:lnTo>
                  <a:lnTo>
                    <a:pt x="77" y="65"/>
                  </a:lnTo>
                  <a:lnTo>
                    <a:pt x="71" y="65"/>
                  </a:lnTo>
                  <a:lnTo>
                    <a:pt x="65" y="67"/>
                  </a:lnTo>
                  <a:lnTo>
                    <a:pt x="61" y="67"/>
                  </a:lnTo>
                  <a:lnTo>
                    <a:pt x="58" y="69"/>
                  </a:lnTo>
                  <a:lnTo>
                    <a:pt x="54" y="69"/>
                  </a:lnTo>
                  <a:lnTo>
                    <a:pt x="50" y="69"/>
                  </a:lnTo>
                  <a:lnTo>
                    <a:pt x="48" y="69"/>
                  </a:lnTo>
                  <a:lnTo>
                    <a:pt x="46" y="69"/>
                  </a:lnTo>
                  <a:lnTo>
                    <a:pt x="46" y="71"/>
                  </a:lnTo>
                  <a:lnTo>
                    <a:pt x="42" y="69"/>
                  </a:lnTo>
                  <a:lnTo>
                    <a:pt x="35" y="69"/>
                  </a:lnTo>
                  <a:lnTo>
                    <a:pt x="27" y="67"/>
                  </a:lnTo>
                  <a:lnTo>
                    <a:pt x="19" y="65"/>
                  </a:lnTo>
                  <a:lnTo>
                    <a:pt x="14" y="63"/>
                  </a:lnTo>
                  <a:lnTo>
                    <a:pt x="10" y="61"/>
                  </a:lnTo>
                  <a:lnTo>
                    <a:pt x="8" y="59"/>
                  </a:lnTo>
                  <a:lnTo>
                    <a:pt x="4" y="57"/>
                  </a:lnTo>
                  <a:lnTo>
                    <a:pt x="2" y="57"/>
                  </a:lnTo>
                  <a:lnTo>
                    <a:pt x="2" y="55"/>
                  </a:lnTo>
                  <a:lnTo>
                    <a:pt x="0" y="54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2" y="50"/>
                  </a:lnTo>
                  <a:lnTo>
                    <a:pt x="4" y="48"/>
                  </a:lnTo>
                  <a:lnTo>
                    <a:pt x="6" y="48"/>
                  </a:lnTo>
                  <a:lnTo>
                    <a:pt x="8" y="46"/>
                  </a:lnTo>
                  <a:lnTo>
                    <a:pt x="12" y="44"/>
                  </a:lnTo>
                  <a:lnTo>
                    <a:pt x="17" y="42"/>
                  </a:lnTo>
                  <a:lnTo>
                    <a:pt x="21" y="40"/>
                  </a:lnTo>
                  <a:lnTo>
                    <a:pt x="27" y="40"/>
                  </a:lnTo>
                  <a:lnTo>
                    <a:pt x="33" y="38"/>
                  </a:lnTo>
                  <a:lnTo>
                    <a:pt x="40" y="36"/>
                  </a:lnTo>
                  <a:lnTo>
                    <a:pt x="48" y="32"/>
                  </a:lnTo>
                  <a:lnTo>
                    <a:pt x="58" y="31"/>
                  </a:lnTo>
                  <a:lnTo>
                    <a:pt x="65" y="29"/>
                  </a:lnTo>
                  <a:lnTo>
                    <a:pt x="75" y="27"/>
                  </a:lnTo>
                  <a:lnTo>
                    <a:pt x="86" y="23"/>
                  </a:lnTo>
                  <a:lnTo>
                    <a:pt x="106" y="19"/>
                  </a:lnTo>
                  <a:lnTo>
                    <a:pt x="125" y="13"/>
                  </a:lnTo>
                  <a:lnTo>
                    <a:pt x="140" y="9"/>
                  </a:lnTo>
                  <a:lnTo>
                    <a:pt x="153" y="8"/>
                  </a:lnTo>
                  <a:lnTo>
                    <a:pt x="167" y="4"/>
                  </a:lnTo>
                  <a:lnTo>
                    <a:pt x="178" y="2"/>
                  </a:lnTo>
                  <a:lnTo>
                    <a:pt x="188" y="0"/>
                  </a:lnTo>
                  <a:lnTo>
                    <a:pt x="196" y="0"/>
                  </a:lnTo>
                  <a:lnTo>
                    <a:pt x="199" y="0"/>
                  </a:lnTo>
                  <a:lnTo>
                    <a:pt x="205" y="2"/>
                  </a:lnTo>
                  <a:lnTo>
                    <a:pt x="209" y="2"/>
                  </a:lnTo>
                  <a:lnTo>
                    <a:pt x="211" y="4"/>
                  </a:lnTo>
                  <a:lnTo>
                    <a:pt x="215" y="8"/>
                  </a:lnTo>
                  <a:lnTo>
                    <a:pt x="217" y="9"/>
                  </a:lnTo>
                  <a:lnTo>
                    <a:pt x="217" y="13"/>
                  </a:lnTo>
                  <a:lnTo>
                    <a:pt x="219" y="19"/>
                  </a:lnTo>
                  <a:lnTo>
                    <a:pt x="219" y="19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146"/>
            <p:cNvSpPr>
              <a:spLocks/>
            </p:cNvSpPr>
            <p:nvPr/>
          </p:nvSpPr>
          <p:spPr bwMode="auto">
            <a:xfrm>
              <a:off x="5449888" y="3390901"/>
              <a:ext cx="236538" cy="61913"/>
            </a:xfrm>
            <a:custGeom>
              <a:avLst/>
              <a:gdLst>
                <a:gd name="T0" fmla="*/ 0 w 299"/>
                <a:gd name="T1" fmla="*/ 46 h 79"/>
                <a:gd name="T2" fmla="*/ 11 w 299"/>
                <a:gd name="T3" fmla="*/ 46 h 79"/>
                <a:gd name="T4" fmla="*/ 23 w 299"/>
                <a:gd name="T5" fmla="*/ 46 h 79"/>
                <a:gd name="T6" fmla="*/ 36 w 299"/>
                <a:gd name="T7" fmla="*/ 44 h 79"/>
                <a:gd name="T8" fmla="*/ 51 w 299"/>
                <a:gd name="T9" fmla="*/ 42 h 79"/>
                <a:gd name="T10" fmla="*/ 67 w 299"/>
                <a:gd name="T11" fmla="*/ 40 h 79"/>
                <a:gd name="T12" fmla="*/ 82 w 299"/>
                <a:gd name="T13" fmla="*/ 37 h 79"/>
                <a:gd name="T14" fmla="*/ 99 w 299"/>
                <a:gd name="T15" fmla="*/ 33 h 79"/>
                <a:gd name="T16" fmla="*/ 119 w 299"/>
                <a:gd name="T17" fmla="*/ 27 h 79"/>
                <a:gd name="T18" fmla="*/ 138 w 299"/>
                <a:gd name="T19" fmla="*/ 23 h 79"/>
                <a:gd name="T20" fmla="*/ 157 w 299"/>
                <a:gd name="T21" fmla="*/ 21 h 79"/>
                <a:gd name="T22" fmla="*/ 178 w 299"/>
                <a:gd name="T23" fmla="*/ 17 h 79"/>
                <a:gd name="T24" fmla="*/ 199 w 299"/>
                <a:gd name="T25" fmla="*/ 14 h 79"/>
                <a:gd name="T26" fmla="*/ 224 w 299"/>
                <a:gd name="T27" fmla="*/ 10 h 79"/>
                <a:gd name="T28" fmla="*/ 247 w 299"/>
                <a:gd name="T29" fmla="*/ 8 h 79"/>
                <a:gd name="T30" fmla="*/ 272 w 299"/>
                <a:gd name="T31" fmla="*/ 4 h 79"/>
                <a:gd name="T32" fmla="*/ 299 w 299"/>
                <a:gd name="T33" fmla="*/ 0 h 79"/>
                <a:gd name="T34" fmla="*/ 299 w 299"/>
                <a:gd name="T35" fmla="*/ 42 h 79"/>
                <a:gd name="T36" fmla="*/ 295 w 299"/>
                <a:gd name="T37" fmla="*/ 42 h 79"/>
                <a:gd name="T38" fmla="*/ 289 w 299"/>
                <a:gd name="T39" fmla="*/ 42 h 79"/>
                <a:gd name="T40" fmla="*/ 283 w 299"/>
                <a:gd name="T41" fmla="*/ 42 h 79"/>
                <a:gd name="T42" fmla="*/ 278 w 299"/>
                <a:gd name="T43" fmla="*/ 42 h 79"/>
                <a:gd name="T44" fmla="*/ 272 w 299"/>
                <a:gd name="T45" fmla="*/ 42 h 79"/>
                <a:gd name="T46" fmla="*/ 264 w 299"/>
                <a:gd name="T47" fmla="*/ 44 h 79"/>
                <a:gd name="T48" fmla="*/ 257 w 299"/>
                <a:gd name="T49" fmla="*/ 44 h 79"/>
                <a:gd name="T50" fmla="*/ 249 w 299"/>
                <a:gd name="T51" fmla="*/ 46 h 79"/>
                <a:gd name="T52" fmla="*/ 239 w 299"/>
                <a:gd name="T53" fmla="*/ 46 h 79"/>
                <a:gd name="T54" fmla="*/ 230 w 299"/>
                <a:gd name="T55" fmla="*/ 48 h 79"/>
                <a:gd name="T56" fmla="*/ 220 w 299"/>
                <a:gd name="T57" fmla="*/ 50 h 79"/>
                <a:gd name="T58" fmla="*/ 211 w 299"/>
                <a:gd name="T59" fmla="*/ 52 h 79"/>
                <a:gd name="T60" fmla="*/ 199 w 299"/>
                <a:gd name="T61" fmla="*/ 54 h 79"/>
                <a:gd name="T62" fmla="*/ 188 w 299"/>
                <a:gd name="T63" fmla="*/ 56 h 79"/>
                <a:gd name="T64" fmla="*/ 176 w 299"/>
                <a:gd name="T65" fmla="*/ 58 h 79"/>
                <a:gd name="T66" fmla="*/ 163 w 299"/>
                <a:gd name="T67" fmla="*/ 60 h 79"/>
                <a:gd name="T68" fmla="*/ 138 w 299"/>
                <a:gd name="T69" fmla="*/ 65 h 79"/>
                <a:gd name="T70" fmla="*/ 115 w 299"/>
                <a:gd name="T71" fmla="*/ 69 h 79"/>
                <a:gd name="T72" fmla="*/ 94 w 299"/>
                <a:gd name="T73" fmla="*/ 73 h 79"/>
                <a:gd name="T74" fmla="*/ 74 w 299"/>
                <a:gd name="T75" fmla="*/ 75 h 79"/>
                <a:gd name="T76" fmla="*/ 55 w 299"/>
                <a:gd name="T77" fmla="*/ 77 h 79"/>
                <a:gd name="T78" fmla="*/ 38 w 299"/>
                <a:gd name="T79" fmla="*/ 77 h 79"/>
                <a:gd name="T80" fmla="*/ 21 w 299"/>
                <a:gd name="T81" fmla="*/ 79 h 79"/>
                <a:gd name="T82" fmla="*/ 6 w 299"/>
                <a:gd name="T83" fmla="*/ 79 h 79"/>
                <a:gd name="T84" fmla="*/ 0 w 299"/>
                <a:gd name="T85" fmla="*/ 46 h 79"/>
                <a:gd name="T86" fmla="*/ 0 w 299"/>
                <a:gd name="T87" fmla="*/ 46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99" h="79">
                  <a:moveTo>
                    <a:pt x="0" y="46"/>
                  </a:moveTo>
                  <a:lnTo>
                    <a:pt x="11" y="46"/>
                  </a:lnTo>
                  <a:lnTo>
                    <a:pt x="23" y="46"/>
                  </a:lnTo>
                  <a:lnTo>
                    <a:pt x="36" y="44"/>
                  </a:lnTo>
                  <a:lnTo>
                    <a:pt x="51" y="42"/>
                  </a:lnTo>
                  <a:lnTo>
                    <a:pt x="67" y="40"/>
                  </a:lnTo>
                  <a:lnTo>
                    <a:pt x="82" y="37"/>
                  </a:lnTo>
                  <a:lnTo>
                    <a:pt x="99" y="33"/>
                  </a:lnTo>
                  <a:lnTo>
                    <a:pt x="119" y="27"/>
                  </a:lnTo>
                  <a:lnTo>
                    <a:pt x="138" y="23"/>
                  </a:lnTo>
                  <a:lnTo>
                    <a:pt x="157" y="21"/>
                  </a:lnTo>
                  <a:lnTo>
                    <a:pt x="178" y="17"/>
                  </a:lnTo>
                  <a:lnTo>
                    <a:pt x="199" y="14"/>
                  </a:lnTo>
                  <a:lnTo>
                    <a:pt x="224" y="10"/>
                  </a:lnTo>
                  <a:lnTo>
                    <a:pt x="247" y="8"/>
                  </a:lnTo>
                  <a:lnTo>
                    <a:pt x="272" y="4"/>
                  </a:lnTo>
                  <a:lnTo>
                    <a:pt x="299" y="0"/>
                  </a:lnTo>
                  <a:lnTo>
                    <a:pt x="299" y="42"/>
                  </a:lnTo>
                  <a:lnTo>
                    <a:pt x="295" y="42"/>
                  </a:lnTo>
                  <a:lnTo>
                    <a:pt x="289" y="42"/>
                  </a:lnTo>
                  <a:lnTo>
                    <a:pt x="283" y="42"/>
                  </a:lnTo>
                  <a:lnTo>
                    <a:pt x="278" y="42"/>
                  </a:lnTo>
                  <a:lnTo>
                    <a:pt x="272" y="42"/>
                  </a:lnTo>
                  <a:lnTo>
                    <a:pt x="264" y="44"/>
                  </a:lnTo>
                  <a:lnTo>
                    <a:pt x="257" y="44"/>
                  </a:lnTo>
                  <a:lnTo>
                    <a:pt x="249" y="46"/>
                  </a:lnTo>
                  <a:lnTo>
                    <a:pt x="239" y="46"/>
                  </a:lnTo>
                  <a:lnTo>
                    <a:pt x="230" y="48"/>
                  </a:lnTo>
                  <a:lnTo>
                    <a:pt x="220" y="50"/>
                  </a:lnTo>
                  <a:lnTo>
                    <a:pt x="211" y="52"/>
                  </a:lnTo>
                  <a:lnTo>
                    <a:pt x="199" y="54"/>
                  </a:lnTo>
                  <a:lnTo>
                    <a:pt x="188" y="56"/>
                  </a:lnTo>
                  <a:lnTo>
                    <a:pt x="176" y="58"/>
                  </a:lnTo>
                  <a:lnTo>
                    <a:pt x="163" y="60"/>
                  </a:lnTo>
                  <a:lnTo>
                    <a:pt x="138" y="65"/>
                  </a:lnTo>
                  <a:lnTo>
                    <a:pt x="115" y="69"/>
                  </a:lnTo>
                  <a:lnTo>
                    <a:pt x="94" y="73"/>
                  </a:lnTo>
                  <a:lnTo>
                    <a:pt x="74" y="75"/>
                  </a:lnTo>
                  <a:lnTo>
                    <a:pt x="55" y="77"/>
                  </a:lnTo>
                  <a:lnTo>
                    <a:pt x="38" y="77"/>
                  </a:lnTo>
                  <a:lnTo>
                    <a:pt x="21" y="79"/>
                  </a:lnTo>
                  <a:lnTo>
                    <a:pt x="6" y="79"/>
                  </a:lnTo>
                  <a:lnTo>
                    <a:pt x="0" y="46"/>
                  </a:lnTo>
                  <a:lnTo>
                    <a:pt x="0" y="46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34" name="Freeform 140"/>
          <p:cNvSpPr>
            <a:spLocks/>
          </p:cNvSpPr>
          <p:nvPr/>
        </p:nvSpPr>
        <p:spPr bwMode="auto">
          <a:xfrm>
            <a:off x="2111922" y="2634746"/>
            <a:ext cx="926885" cy="620054"/>
          </a:xfrm>
          <a:custGeom>
            <a:avLst/>
            <a:gdLst>
              <a:gd name="T0" fmla="*/ 30 w 579"/>
              <a:gd name="T1" fmla="*/ 1 h 389"/>
              <a:gd name="T2" fmla="*/ 40 w 579"/>
              <a:gd name="T3" fmla="*/ 9 h 389"/>
              <a:gd name="T4" fmla="*/ 53 w 579"/>
              <a:gd name="T5" fmla="*/ 21 h 389"/>
              <a:gd name="T6" fmla="*/ 69 w 579"/>
              <a:gd name="T7" fmla="*/ 32 h 389"/>
              <a:gd name="T8" fmla="*/ 88 w 579"/>
              <a:gd name="T9" fmla="*/ 49 h 389"/>
              <a:gd name="T10" fmla="*/ 111 w 579"/>
              <a:gd name="T11" fmla="*/ 69 h 389"/>
              <a:gd name="T12" fmla="*/ 136 w 579"/>
              <a:gd name="T13" fmla="*/ 90 h 389"/>
              <a:gd name="T14" fmla="*/ 165 w 579"/>
              <a:gd name="T15" fmla="*/ 115 h 389"/>
              <a:gd name="T16" fmla="*/ 197 w 579"/>
              <a:gd name="T17" fmla="*/ 143 h 389"/>
              <a:gd name="T18" fmla="*/ 230 w 579"/>
              <a:gd name="T19" fmla="*/ 170 h 389"/>
              <a:gd name="T20" fmla="*/ 262 w 579"/>
              <a:gd name="T21" fmla="*/ 195 h 389"/>
              <a:gd name="T22" fmla="*/ 295 w 579"/>
              <a:gd name="T23" fmla="*/ 218 h 389"/>
              <a:gd name="T24" fmla="*/ 327 w 579"/>
              <a:gd name="T25" fmla="*/ 239 h 389"/>
              <a:gd name="T26" fmla="*/ 377 w 579"/>
              <a:gd name="T27" fmla="*/ 268 h 389"/>
              <a:gd name="T28" fmla="*/ 444 w 579"/>
              <a:gd name="T29" fmla="*/ 299 h 389"/>
              <a:gd name="T30" fmla="*/ 475 w 579"/>
              <a:gd name="T31" fmla="*/ 312 h 389"/>
              <a:gd name="T32" fmla="*/ 504 w 579"/>
              <a:gd name="T33" fmla="*/ 323 h 389"/>
              <a:gd name="T34" fmla="*/ 527 w 579"/>
              <a:gd name="T35" fmla="*/ 333 h 389"/>
              <a:gd name="T36" fmla="*/ 546 w 579"/>
              <a:gd name="T37" fmla="*/ 341 h 389"/>
              <a:gd name="T38" fmla="*/ 559 w 579"/>
              <a:gd name="T39" fmla="*/ 348 h 389"/>
              <a:gd name="T40" fmla="*/ 571 w 579"/>
              <a:gd name="T41" fmla="*/ 354 h 389"/>
              <a:gd name="T42" fmla="*/ 577 w 579"/>
              <a:gd name="T43" fmla="*/ 356 h 389"/>
              <a:gd name="T44" fmla="*/ 579 w 579"/>
              <a:gd name="T45" fmla="*/ 360 h 389"/>
              <a:gd name="T46" fmla="*/ 577 w 579"/>
              <a:gd name="T47" fmla="*/ 362 h 389"/>
              <a:gd name="T48" fmla="*/ 571 w 579"/>
              <a:gd name="T49" fmla="*/ 364 h 389"/>
              <a:gd name="T50" fmla="*/ 565 w 579"/>
              <a:gd name="T51" fmla="*/ 366 h 389"/>
              <a:gd name="T52" fmla="*/ 554 w 579"/>
              <a:gd name="T53" fmla="*/ 368 h 389"/>
              <a:gd name="T54" fmla="*/ 542 w 579"/>
              <a:gd name="T55" fmla="*/ 371 h 389"/>
              <a:gd name="T56" fmla="*/ 527 w 579"/>
              <a:gd name="T57" fmla="*/ 373 h 389"/>
              <a:gd name="T58" fmla="*/ 510 w 579"/>
              <a:gd name="T59" fmla="*/ 375 h 389"/>
              <a:gd name="T60" fmla="*/ 488 w 579"/>
              <a:gd name="T61" fmla="*/ 377 h 389"/>
              <a:gd name="T62" fmla="*/ 467 w 579"/>
              <a:gd name="T63" fmla="*/ 381 h 389"/>
              <a:gd name="T64" fmla="*/ 448 w 579"/>
              <a:gd name="T65" fmla="*/ 383 h 389"/>
              <a:gd name="T66" fmla="*/ 433 w 579"/>
              <a:gd name="T67" fmla="*/ 387 h 389"/>
              <a:gd name="T68" fmla="*/ 418 w 579"/>
              <a:gd name="T69" fmla="*/ 387 h 389"/>
              <a:gd name="T70" fmla="*/ 393 w 579"/>
              <a:gd name="T71" fmla="*/ 389 h 389"/>
              <a:gd name="T72" fmla="*/ 375 w 579"/>
              <a:gd name="T73" fmla="*/ 387 h 389"/>
              <a:gd name="T74" fmla="*/ 362 w 579"/>
              <a:gd name="T75" fmla="*/ 383 h 389"/>
              <a:gd name="T76" fmla="*/ 349 w 579"/>
              <a:gd name="T77" fmla="*/ 375 h 389"/>
              <a:gd name="T78" fmla="*/ 339 w 579"/>
              <a:gd name="T79" fmla="*/ 369 h 389"/>
              <a:gd name="T80" fmla="*/ 329 w 579"/>
              <a:gd name="T81" fmla="*/ 360 h 389"/>
              <a:gd name="T82" fmla="*/ 320 w 579"/>
              <a:gd name="T83" fmla="*/ 348 h 389"/>
              <a:gd name="T84" fmla="*/ 308 w 579"/>
              <a:gd name="T85" fmla="*/ 335 h 389"/>
              <a:gd name="T86" fmla="*/ 297 w 579"/>
              <a:gd name="T87" fmla="*/ 318 h 389"/>
              <a:gd name="T88" fmla="*/ 278 w 579"/>
              <a:gd name="T89" fmla="*/ 297 h 389"/>
              <a:gd name="T90" fmla="*/ 253 w 579"/>
              <a:gd name="T91" fmla="*/ 270 h 389"/>
              <a:gd name="T92" fmla="*/ 220 w 579"/>
              <a:gd name="T93" fmla="*/ 235 h 389"/>
              <a:gd name="T94" fmla="*/ 182 w 579"/>
              <a:gd name="T95" fmla="*/ 195 h 389"/>
              <a:gd name="T96" fmla="*/ 138 w 579"/>
              <a:gd name="T97" fmla="*/ 149 h 389"/>
              <a:gd name="T98" fmla="*/ 86 w 579"/>
              <a:gd name="T99" fmla="*/ 97 h 389"/>
              <a:gd name="T100" fmla="*/ 30 w 579"/>
              <a:gd name="T101" fmla="*/ 40 h 389"/>
              <a:gd name="T102" fmla="*/ 13 w 579"/>
              <a:gd name="T103" fmla="*/ 3 h 389"/>
              <a:gd name="T104" fmla="*/ 27 w 579"/>
              <a:gd name="T105" fmla="*/ 0 h 3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579" h="389">
                <a:moveTo>
                  <a:pt x="27" y="0"/>
                </a:moveTo>
                <a:lnTo>
                  <a:pt x="30" y="1"/>
                </a:lnTo>
                <a:lnTo>
                  <a:pt x="36" y="5"/>
                </a:lnTo>
                <a:lnTo>
                  <a:pt x="40" y="9"/>
                </a:lnTo>
                <a:lnTo>
                  <a:pt x="48" y="15"/>
                </a:lnTo>
                <a:lnTo>
                  <a:pt x="53" y="21"/>
                </a:lnTo>
                <a:lnTo>
                  <a:pt x="61" y="26"/>
                </a:lnTo>
                <a:lnTo>
                  <a:pt x="69" y="32"/>
                </a:lnTo>
                <a:lnTo>
                  <a:pt x="78" y="40"/>
                </a:lnTo>
                <a:lnTo>
                  <a:pt x="88" y="49"/>
                </a:lnTo>
                <a:lnTo>
                  <a:pt x="99" y="57"/>
                </a:lnTo>
                <a:lnTo>
                  <a:pt x="111" y="69"/>
                </a:lnTo>
                <a:lnTo>
                  <a:pt x="124" y="78"/>
                </a:lnTo>
                <a:lnTo>
                  <a:pt x="136" y="90"/>
                </a:lnTo>
                <a:lnTo>
                  <a:pt x="151" y="101"/>
                </a:lnTo>
                <a:lnTo>
                  <a:pt x="165" y="115"/>
                </a:lnTo>
                <a:lnTo>
                  <a:pt x="182" y="128"/>
                </a:lnTo>
                <a:lnTo>
                  <a:pt x="197" y="143"/>
                </a:lnTo>
                <a:lnTo>
                  <a:pt x="212" y="157"/>
                </a:lnTo>
                <a:lnTo>
                  <a:pt x="230" y="170"/>
                </a:lnTo>
                <a:lnTo>
                  <a:pt x="245" y="184"/>
                </a:lnTo>
                <a:lnTo>
                  <a:pt x="262" y="195"/>
                </a:lnTo>
                <a:lnTo>
                  <a:pt x="278" y="207"/>
                </a:lnTo>
                <a:lnTo>
                  <a:pt x="295" y="218"/>
                </a:lnTo>
                <a:lnTo>
                  <a:pt x="310" y="230"/>
                </a:lnTo>
                <a:lnTo>
                  <a:pt x="327" y="239"/>
                </a:lnTo>
                <a:lnTo>
                  <a:pt x="343" y="249"/>
                </a:lnTo>
                <a:lnTo>
                  <a:pt x="377" y="268"/>
                </a:lnTo>
                <a:lnTo>
                  <a:pt x="410" y="285"/>
                </a:lnTo>
                <a:lnTo>
                  <a:pt x="444" y="299"/>
                </a:lnTo>
                <a:lnTo>
                  <a:pt x="460" y="306"/>
                </a:lnTo>
                <a:lnTo>
                  <a:pt x="475" y="312"/>
                </a:lnTo>
                <a:lnTo>
                  <a:pt x="490" y="318"/>
                </a:lnTo>
                <a:lnTo>
                  <a:pt x="504" y="323"/>
                </a:lnTo>
                <a:lnTo>
                  <a:pt x="515" y="329"/>
                </a:lnTo>
                <a:lnTo>
                  <a:pt x="527" y="333"/>
                </a:lnTo>
                <a:lnTo>
                  <a:pt x="536" y="337"/>
                </a:lnTo>
                <a:lnTo>
                  <a:pt x="546" y="341"/>
                </a:lnTo>
                <a:lnTo>
                  <a:pt x="554" y="345"/>
                </a:lnTo>
                <a:lnTo>
                  <a:pt x="559" y="348"/>
                </a:lnTo>
                <a:lnTo>
                  <a:pt x="565" y="350"/>
                </a:lnTo>
                <a:lnTo>
                  <a:pt x="571" y="354"/>
                </a:lnTo>
                <a:lnTo>
                  <a:pt x="575" y="356"/>
                </a:lnTo>
                <a:lnTo>
                  <a:pt x="577" y="356"/>
                </a:lnTo>
                <a:lnTo>
                  <a:pt x="579" y="358"/>
                </a:lnTo>
                <a:lnTo>
                  <a:pt x="579" y="360"/>
                </a:lnTo>
                <a:lnTo>
                  <a:pt x="579" y="360"/>
                </a:lnTo>
                <a:lnTo>
                  <a:pt x="577" y="362"/>
                </a:lnTo>
                <a:lnTo>
                  <a:pt x="575" y="362"/>
                </a:lnTo>
                <a:lnTo>
                  <a:pt x="571" y="364"/>
                </a:lnTo>
                <a:lnTo>
                  <a:pt x="569" y="364"/>
                </a:lnTo>
                <a:lnTo>
                  <a:pt x="565" y="366"/>
                </a:lnTo>
                <a:lnTo>
                  <a:pt x="559" y="368"/>
                </a:lnTo>
                <a:lnTo>
                  <a:pt x="554" y="368"/>
                </a:lnTo>
                <a:lnTo>
                  <a:pt x="548" y="369"/>
                </a:lnTo>
                <a:lnTo>
                  <a:pt x="542" y="371"/>
                </a:lnTo>
                <a:lnTo>
                  <a:pt x="534" y="371"/>
                </a:lnTo>
                <a:lnTo>
                  <a:pt x="527" y="373"/>
                </a:lnTo>
                <a:lnTo>
                  <a:pt x="519" y="375"/>
                </a:lnTo>
                <a:lnTo>
                  <a:pt x="510" y="375"/>
                </a:lnTo>
                <a:lnTo>
                  <a:pt x="500" y="377"/>
                </a:lnTo>
                <a:lnTo>
                  <a:pt x="488" y="377"/>
                </a:lnTo>
                <a:lnTo>
                  <a:pt x="479" y="379"/>
                </a:lnTo>
                <a:lnTo>
                  <a:pt x="467" y="381"/>
                </a:lnTo>
                <a:lnTo>
                  <a:pt x="458" y="383"/>
                </a:lnTo>
                <a:lnTo>
                  <a:pt x="448" y="383"/>
                </a:lnTo>
                <a:lnTo>
                  <a:pt x="441" y="385"/>
                </a:lnTo>
                <a:lnTo>
                  <a:pt x="433" y="387"/>
                </a:lnTo>
                <a:lnTo>
                  <a:pt x="423" y="387"/>
                </a:lnTo>
                <a:lnTo>
                  <a:pt x="418" y="387"/>
                </a:lnTo>
                <a:lnTo>
                  <a:pt x="404" y="389"/>
                </a:lnTo>
                <a:lnTo>
                  <a:pt x="393" y="389"/>
                </a:lnTo>
                <a:lnTo>
                  <a:pt x="383" y="389"/>
                </a:lnTo>
                <a:lnTo>
                  <a:pt x="375" y="387"/>
                </a:lnTo>
                <a:lnTo>
                  <a:pt x="368" y="387"/>
                </a:lnTo>
                <a:lnTo>
                  <a:pt x="362" y="383"/>
                </a:lnTo>
                <a:lnTo>
                  <a:pt x="352" y="379"/>
                </a:lnTo>
                <a:lnTo>
                  <a:pt x="349" y="375"/>
                </a:lnTo>
                <a:lnTo>
                  <a:pt x="345" y="373"/>
                </a:lnTo>
                <a:lnTo>
                  <a:pt x="339" y="369"/>
                </a:lnTo>
                <a:lnTo>
                  <a:pt x="335" y="364"/>
                </a:lnTo>
                <a:lnTo>
                  <a:pt x="329" y="360"/>
                </a:lnTo>
                <a:lnTo>
                  <a:pt x="326" y="354"/>
                </a:lnTo>
                <a:lnTo>
                  <a:pt x="320" y="348"/>
                </a:lnTo>
                <a:lnTo>
                  <a:pt x="314" y="341"/>
                </a:lnTo>
                <a:lnTo>
                  <a:pt x="308" y="335"/>
                </a:lnTo>
                <a:lnTo>
                  <a:pt x="303" y="327"/>
                </a:lnTo>
                <a:lnTo>
                  <a:pt x="297" y="318"/>
                </a:lnTo>
                <a:lnTo>
                  <a:pt x="287" y="308"/>
                </a:lnTo>
                <a:lnTo>
                  <a:pt x="278" y="297"/>
                </a:lnTo>
                <a:lnTo>
                  <a:pt x="266" y="283"/>
                </a:lnTo>
                <a:lnTo>
                  <a:pt x="253" y="270"/>
                </a:lnTo>
                <a:lnTo>
                  <a:pt x="237" y="253"/>
                </a:lnTo>
                <a:lnTo>
                  <a:pt x="220" y="235"/>
                </a:lnTo>
                <a:lnTo>
                  <a:pt x="203" y="216"/>
                </a:lnTo>
                <a:lnTo>
                  <a:pt x="182" y="195"/>
                </a:lnTo>
                <a:lnTo>
                  <a:pt x="161" y="174"/>
                </a:lnTo>
                <a:lnTo>
                  <a:pt x="138" y="149"/>
                </a:lnTo>
                <a:lnTo>
                  <a:pt x="113" y="124"/>
                </a:lnTo>
                <a:lnTo>
                  <a:pt x="86" y="97"/>
                </a:lnTo>
                <a:lnTo>
                  <a:pt x="59" y="69"/>
                </a:lnTo>
                <a:lnTo>
                  <a:pt x="30" y="40"/>
                </a:lnTo>
                <a:lnTo>
                  <a:pt x="0" y="7"/>
                </a:lnTo>
                <a:lnTo>
                  <a:pt x="13" y="3"/>
                </a:lnTo>
                <a:lnTo>
                  <a:pt x="27" y="0"/>
                </a:lnTo>
                <a:lnTo>
                  <a:pt x="27" y="0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9" name="TextBox 48"/>
          <p:cNvSpPr txBox="1"/>
          <p:nvPr/>
        </p:nvSpPr>
        <p:spPr>
          <a:xfrm>
            <a:off x="3635896" y="1707654"/>
            <a:ext cx="51482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    注意右下部分不要多写一撇，最后一笔捺要写得舒展，不宜过长。</a:t>
            </a:r>
            <a:endParaRPr lang="zh-CN" altLang="en-US" sz="3600" b="1" dirty="0"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87041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4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737087F0-05A3-5A44-856F-C41399ED8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504" y="222989"/>
            <a:ext cx="2268000" cy="692577"/>
          </a:xfrm>
          <a:prstGeom prst="rect">
            <a:avLst/>
          </a:prstGeom>
        </p:spPr>
      </p:pic>
      <p:sp>
        <p:nvSpPr>
          <p:cNvPr id="3" name="文本框 14">
            <a:extLst>
              <a:ext uri="{FF2B5EF4-FFF2-40B4-BE49-F238E27FC236}">
                <a16:creationId xmlns="" xmlns:a16="http://schemas.microsoft.com/office/drawing/2014/main" id="{BBA2FD5C-C51E-D445-8A16-7059B950F227}"/>
              </a:ext>
            </a:extLst>
          </p:cNvPr>
          <p:cNvSpPr txBox="1"/>
          <p:nvPr/>
        </p:nvSpPr>
        <p:spPr>
          <a:xfrm>
            <a:off x="738869" y="19548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互动</a:t>
            </a:r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课堂</a:t>
            </a:r>
            <a:endParaRPr lang="zh-CN" altLang="en-US" sz="3600" b="1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FFAE2F21-1109-864F-AE35-E487F1430E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7232"/>
            <a:ext cx="450000" cy="5597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2584" y="1131589"/>
            <a:ext cx="7956376" cy="122341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>
              <a:lnSpc>
                <a:spcPts val="4500"/>
              </a:lnSpc>
            </a:pPr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    默读课文，思考：这篇课文可以划分为几个部分？每个部分讲了什么内容？</a:t>
            </a:r>
            <a:endParaRPr lang="en-US" altLang="zh-CN" sz="3200" b="1" dirty="0"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9989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1470"/>
            <a:ext cx="3412764" cy="5020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002" y="51470"/>
            <a:ext cx="3448333" cy="5056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899593" y="1275606"/>
            <a:ext cx="28733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en-US" altLang="zh-CN" sz="1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</a:t>
            </a:r>
            <a:endParaRPr lang="zh-CN" altLang="en-US" sz="12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899592" y="2139702"/>
            <a:ext cx="2873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en-US" altLang="zh-CN" sz="1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</a:t>
            </a:r>
            <a:endParaRPr lang="zh-CN" altLang="en-US" sz="12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899592" y="3159031"/>
            <a:ext cx="2873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en-US" altLang="zh-CN" sz="1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4</a:t>
            </a:r>
            <a:endParaRPr lang="zh-CN" altLang="en-US" sz="12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4364067" y="3152165"/>
            <a:ext cx="2873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en-US" altLang="zh-CN" sz="1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5</a:t>
            </a:r>
            <a:endParaRPr lang="zh-CN" altLang="en-US" sz="12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899592" y="872572"/>
            <a:ext cx="2873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en-US" altLang="zh-CN" sz="1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</a:t>
            </a:r>
            <a:endParaRPr lang="zh-CN" altLang="en-US" sz="12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4364067" y="4515966"/>
            <a:ext cx="2873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en-US" altLang="zh-CN" sz="1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6</a:t>
            </a:r>
            <a:endParaRPr lang="zh-CN" altLang="en-US" sz="12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="" xmlns:a16="http://schemas.microsoft.com/office/drawing/2014/main" id="{5658C673-0275-4714-9B92-67939B3C784E}"/>
              </a:ext>
            </a:extLst>
          </p:cNvPr>
          <p:cNvSpPr/>
          <p:nvPr/>
        </p:nvSpPr>
        <p:spPr>
          <a:xfrm>
            <a:off x="899592" y="872571"/>
            <a:ext cx="3096344" cy="4030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1" name="圆角矩形 20"/>
          <p:cNvSpPr/>
          <p:nvPr/>
        </p:nvSpPr>
        <p:spPr>
          <a:xfrm>
            <a:off x="4035520" y="699542"/>
            <a:ext cx="4208888" cy="912608"/>
          </a:xfrm>
          <a:prstGeom prst="roundRect">
            <a:avLst/>
          </a:prstGeom>
          <a:solidFill>
            <a:srgbClr val="FF0000"/>
          </a:solidFill>
          <a:ln w="12700">
            <a:solidFill>
              <a:schemeClr val="bg1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 smtClean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概述“我”在“那个星期天”经历了一场“期盼”。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="" xmlns:a16="http://schemas.microsoft.com/office/drawing/2014/main" id="{5658C673-0275-4714-9B92-67939B3C784E}"/>
              </a:ext>
            </a:extLst>
          </p:cNvPr>
          <p:cNvSpPr/>
          <p:nvPr/>
        </p:nvSpPr>
        <p:spPr>
          <a:xfrm>
            <a:off x="899592" y="1310050"/>
            <a:ext cx="3096344" cy="30619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="" xmlns:a16="http://schemas.microsoft.com/office/drawing/2014/main" id="{5658C673-0275-4714-9B92-67939B3C784E}"/>
              </a:ext>
            </a:extLst>
          </p:cNvPr>
          <p:cNvSpPr/>
          <p:nvPr/>
        </p:nvSpPr>
        <p:spPr>
          <a:xfrm>
            <a:off x="4283968" y="2736525"/>
            <a:ext cx="3096344" cy="205644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30219" y="4700523"/>
            <a:ext cx="288032" cy="18488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7088765" y="4835139"/>
            <a:ext cx="288032" cy="18488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7717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299" y="51470"/>
            <a:ext cx="3406627" cy="4930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900" y="51470"/>
            <a:ext cx="3447452" cy="5016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矩形 24">
            <a:extLst>
              <a:ext uri="{FF2B5EF4-FFF2-40B4-BE49-F238E27FC236}">
                <a16:creationId xmlns="" xmlns:a16="http://schemas.microsoft.com/office/drawing/2014/main" id="{5658C673-0275-4714-9B92-67939B3C784E}"/>
              </a:ext>
            </a:extLst>
          </p:cNvPr>
          <p:cNvSpPr/>
          <p:nvPr/>
        </p:nvSpPr>
        <p:spPr>
          <a:xfrm>
            <a:off x="1094440" y="276196"/>
            <a:ext cx="3096344" cy="172819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7" name="圆角矩形 26"/>
          <p:cNvSpPr/>
          <p:nvPr/>
        </p:nvSpPr>
        <p:spPr>
          <a:xfrm>
            <a:off x="395536" y="2559607"/>
            <a:ext cx="3672408" cy="1296144"/>
          </a:xfrm>
          <a:prstGeom prst="roundRect">
            <a:avLst/>
          </a:prstGeom>
          <a:solidFill>
            <a:srgbClr val="0070C0"/>
          </a:solidFill>
          <a:ln w="12700">
            <a:solidFill>
              <a:schemeClr val="bg1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 smtClean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“我”从满怀期待、兴奋雀跃到焦急、无奈，最终失望、委屈的过程。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="" xmlns:a16="http://schemas.microsoft.com/office/drawing/2014/main" id="{5658C673-0275-4714-9B92-67939B3C784E}"/>
              </a:ext>
            </a:extLst>
          </p:cNvPr>
          <p:cNvSpPr/>
          <p:nvPr/>
        </p:nvSpPr>
        <p:spPr>
          <a:xfrm>
            <a:off x="1094440" y="2004388"/>
            <a:ext cx="3096344" cy="35133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="" xmlns:a16="http://schemas.microsoft.com/office/drawing/2014/main" id="{5658C673-0275-4714-9B92-67939B3C784E}"/>
              </a:ext>
            </a:extLst>
          </p:cNvPr>
          <p:cNvSpPr/>
          <p:nvPr/>
        </p:nvSpPr>
        <p:spPr>
          <a:xfrm>
            <a:off x="4468454" y="282098"/>
            <a:ext cx="3096344" cy="128154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0" name="圆角矩形 29"/>
          <p:cNvSpPr/>
          <p:nvPr/>
        </p:nvSpPr>
        <p:spPr>
          <a:xfrm>
            <a:off x="4499992" y="1587565"/>
            <a:ext cx="3672408" cy="931970"/>
          </a:xfrm>
          <a:prstGeom prst="roundRect">
            <a:avLst/>
          </a:prstGeom>
          <a:solidFill>
            <a:srgbClr val="00B050"/>
          </a:solidFill>
          <a:ln w="12700">
            <a:solidFill>
              <a:schemeClr val="bg1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 smtClean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“我”的情绪郁积到顶点以致情感爆发的样子。</a:t>
            </a:r>
          </a:p>
        </p:txBody>
      </p:sp>
      <p:sp>
        <p:nvSpPr>
          <p:cNvPr id="9" name="矩形 8"/>
          <p:cNvSpPr/>
          <p:nvPr/>
        </p:nvSpPr>
        <p:spPr>
          <a:xfrm>
            <a:off x="1187624" y="4659982"/>
            <a:ext cx="288032" cy="18488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7164288" y="4700523"/>
            <a:ext cx="288032" cy="18488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457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987574"/>
            <a:ext cx="5923632" cy="64633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>
              <a:lnSpc>
                <a:spcPts val="4500"/>
              </a:lnSpc>
            </a:pPr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思考：本文的行文线索是什么？</a:t>
            </a:r>
            <a:endParaRPr lang="en-US" altLang="zh-CN" sz="32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" name="云形标注 2"/>
          <p:cNvSpPr/>
          <p:nvPr/>
        </p:nvSpPr>
        <p:spPr>
          <a:xfrm>
            <a:off x="2699792" y="2067694"/>
            <a:ext cx="3816424" cy="936103"/>
          </a:xfrm>
          <a:prstGeom prst="cloudCallout">
            <a:avLst>
              <a:gd name="adj1" fmla="val -12282"/>
              <a:gd name="adj2" fmla="val 33840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“我”的心情</a:t>
            </a:r>
          </a:p>
        </p:txBody>
      </p:sp>
    </p:spTree>
    <p:extLst>
      <p:ext uri="{BB962C8B-B14F-4D97-AF65-F5344CB8AC3E}">
        <p14:creationId xmlns:p14="http://schemas.microsoft.com/office/powerpoint/2010/main" val="3220629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2584" y="1131589"/>
            <a:ext cx="7956376" cy="18004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>
              <a:lnSpc>
                <a:spcPts val="4500"/>
              </a:lnSpc>
            </a:pPr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    默读课文，思考：这一天“我”的心情经历了怎样的变化？在文中圈画相关语句，并作简单批注。</a:t>
            </a:r>
            <a:endParaRPr lang="en-US" altLang="zh-CN" sz="3200" b="1" dirty="0"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7452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1470"/>
            <a:ext cx="3412764" cy="5020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002" y="51470"/>
            <a:ext cx="3448333" cy="5056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899593" y="1275606"/>
            <a:ext cx="28733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en-US" altLang="zh-CN" sz="1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</a:t>
            </a:r>
            <a:endParaRPr lang="zh-CN" altLang="en-US" sz="12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899592" y="2139702"/>
            <a:ext cx="2873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en-US" altLang="zh-CN" sz="1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</a:t>
            </a:r>
            <a:endParaRPr lang="zh-CN" altLang="en-US" sz="12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899592" y="3159031"/>
            <a:ext cx="2873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en-US" altLang="zh-CN" sz="1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4</a:t>
            </a:r>
            <a:endParaRPr lang="zh-CN" altLang="en-US" sz="12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4364067" y="3152165"/>
            <a:ext cx="2873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en-US" altLang="zh-CN" sz="1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5</a:t>
            </a:r>
            <a:endParaRPr lang="zh-CN" altLang="en-US" sz="12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899592" y="872572"/>
            <a:ext cx="2873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en-US" altLang="zh-CN" sz="1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</a:t>
            </a:r>
            <a:endParaRPr lang="zh-CN" altLang="en-US" sz="12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4364067" y="4515966"/>
            <a:ext cx="2873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en-US" altLang="zh-CN" sz="1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6</a:t>
            </a:r>
            <a:endParaRPr lang="zh-CN" altLang="en-US" sz="12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17" name="直接连接符 16"/>
          <p:cNvCxnSpPr/>
          <p:nvPr/>
        </p:nvCxnSpPr>
        <p:spPr>
          <a:xfrm>
            <a:off x="1324024" y="2167750"/>
            <a:ext cx="113793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1115616" y="3436028"/>
            <a:ext cx="864096" cy="0"/>
          </a:xfrm>
          <a:prstGeom prst="line">
            <a:avLst/>
          </a:prstGeom>
          <a:ln w="25400">
            <a:solidFill>
              <a:srgbClr val="2060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3131840" y="2561656"/>
            <a:ext cx="79208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986024" y="2714211"/>
            <a:ext cx="20090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2562873" y="2722482"/>
            <a:ext cx="136105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4364067" y="4022417"/>
            <a:ext cx="351949" cy="0"/>
          </a:xfrm>
          <a:prstGeom prst="line">
            <a:avLst/>
          </a:prstGeom>
          <a:ln w="25400">
            <a:solidFill>
              <a:srgbClr val="2060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2755208" y="3637514"/>
            <a:ext cx="568967" cy="0"/>
          </a:xfrm>
          <a:prstGeom prst="line">
            <a:avLst/>
          </a:prstGeom>
          <a:ln w="25400">
            <a:solidFill>
              <a:srgbClr val="2060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>
            <a:off x="5508104" y="3867894"/>
            <a:ext cx="1800200" cy="0"/>
          </a:xfrm>
          <a:prstGeom prst="line">
            <a:avLst/>
          </a:prstGeom>
          <a:ln w="25400">
            <a:solidFill>
              <a:srgbClr val="2060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圆角矩形 37"/>
          <p:cNvSpPr/>
          <p:nvPr/>
        </p:nvSpPr>
        <p:spPr>
          <a:xfrm>
            <a:off x="41430" y="1424512"/>
            <a:ext cx="971827" cy="912608"/>
          </a:xfrm>
          <a:prstGeom prst="roundRect">
            <a:avLst/>
          </a:prstGeom>
          <a:solidFill>
            <a:srgbClr val="FF0000"/>
          </a:solidFill>
          <a:ln w="12700">
            <a:solidFill>
              <a:schemeClr val="bg1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兴奋</a:t>
            </a:r>
            <a:endParaRPr lang="en-US" altLang="zh-CN" sz="2400" b="1" dirty="0" smtClean="0">
              <a:solidFill>
                <a:schemeClr val="bg1"/>
              </a:solidFill>
              <a:latin typeface="楷体" pitchFamily="49" charset="-122"/>
              <a:ea typeface="楷体" pitchFamily="49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急切</a:t>
            </a:r>
          </a:p>
        </p:txBody>
      </p:sp>
      <p:sp>
        <p:nvSpPr>
          <p:cNvPr id="39" name="圆角矩形 38"/>
          <p:cNvSpPr/>
          <p:nvPr/>
        </p:nvSpPr>
        <p:spPr>
          <a:xfrm>
            <a:off x="7498273" y="3429164"/>
            <a:ext cx="971827" cy="552568"/>
          </a:xfrm>
          <a:prstGeom prst="roundRect">
            <a:avLst/>
          </a:prstGeom>
          <a:solidFill>
            <a:srgbClr val="2060BE"/>
          </a:solidFill>
          <a:ln w="12700">
            <a:solidFill>
              <a:schemeClr val="bg1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焦急</a:t>
            </a:r>
            <a:endParaRPr lang="zh-CN" altLang="en-US" sz="2400" b="1" dirty="0" smtClean="0">
              <a:solidFill>
                <a:schemeClr val="bg1"/>
              </a:solidFill>
              <a:latin typeface="楷体" pitchFamily="49" charset="-122"/>
              <a:ea typeface="楷体" pitchFamily="49" charset="-122"/>
            </a:endParaRPr>
          </a:p>
        </p:txBody>
      </p:sp>
      <p:cxnSp>
        <p:nvCxnSpPr>
          <p:cNvPr id="40" name="直接连接符 39"/>
          <p:cNvCxnSpPr/>
          <p:nvPr/>
        </p:nvCxnSpPr>
        <p:spPr>
          <a:xfrm>
            <a:off x="971600" y="2877879"/>
            <a:ext cx="20090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/>
          <p:cNvSpPr/>
          <p:nvPr/>
        </p:nvSpPr>
        <p:spPr>
          <a:xfrm>
            <a:off x="930219" y="4700523"/>
            <a:ext cx="288032" cy="18488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7092280" y="4803998"/>
            <a:ext cx="288032" cy="18488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7259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299" y="51470"/>
            <a:ext cx="3406627" cy="4930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900" y="51470"/>
            <a:ext cx="3447452" cy="5016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146508" y="1984412"/>
            <a:ext cx="2873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en-US" altLang="zh-CN" sz="1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7</a:t>
            </a:r>
            <a:endParaRPr lang="zh-CN" altLang="en-US" sz="12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1227331" y="1851670"/>
            <a:ext cx="288032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1227331" y="2004070"/>
            <a:ext cx="792088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1947411" y="1185242"/>
            <a:ext cx="216024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1227331" y="1347614"/>
            <a:ext cx="208823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2523475" y="1707654"/>
            <a:ext cx="158417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1379731" y="1500014"/>
            <a:ext cx="232817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4755723" y="694715"/>
            <a:ext cx="187220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圆角矩形 22"/>
          <p:cNvSpPr/>
          <p:nvPr/>
        </p:nvSpPr>
        <p:spPr>
          <a:xfrm>
            <a:off x="179512" y="647529"/>
            <a:ext cx="971827" cy="916109"/>
          </a:xfrm>
          <a:prstGeom prst="roundRect">
            <a:avLst/>
          </a:prstGeom>
          <a:solidFill>
            <a:srgbClr val="00B050"/>
          </a:solidFill>
          <a:ln w="12700">
            <a:solidFill>
              <a:schemeClr val="bg1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焦急</a:t>
            </a:r>
            <a:endParaRPr lang="en-US" altLang="zh-CN" sz="2400" b="1" dirty="0" smtClean="0">
              <a:solidFill>
                <a:schemeClr val="bg1"/>
              </a:solidFill>
              <a:latin typeface="楷体" pitchFamily="49" charset="-122"/>
              <a:ea typeface="楷体" pitchFamily="49" charset="-122"/>
            </a:endParaRPr>
          </a:p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惆怅</a:t>
            </a:r>
            <a:endParaRPr lang="zh-CN" altLang="en-US" sz="2400" b="1" dirty="0" smtClean="0">
              <a:solidFill>
                <a:schemeClr val="bg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4" name="圆角矩形 23"/>
          <p:cNvSpPr/>
          <p:nvPr/>
        </p:nvSpPr>
        <p:spPr>
          <a:xfrm>
            <a:off x="7596336" y="755046"/>
            <a:ext cx="971827" cy="8806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12700">
            <a:solidFill>
              <a:schemeClr val="bg1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失望委屈</a:t>
            </a:r>
          </a:p>
        </p:txBody>
      </p:sp>
      <p:graphicFrame>
        <p:nvGraphicFramePr>
          <p:cNvPr id="20" name="表格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1153548"/>
              </p:ext>
            </p:extLst>
          </p:nvPr>
        </p:nvGraphicFramePr>
        <p:xfrm>
          <a:off x="4427984" y="2503398"/>
          <a:ext cx="3600400" cy="1940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4136"/>
                <a:gridCol w="2376264"/>
              </a:tblGrid>
              <a:tr h="16916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latin typeface="宋体" pitchFamily="2" charset="-122"/>
                          <a:ea typeface="宋体" pitchFamily="2" charset="-122"/>
                        </a:rPr>
                        <a:t>时间</a:t>
                      </a:r>
                      <a:endParaRPr lang="zh-CN" altLang="en-US" sz="2400" b="1" dirty="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latin typeface="宋体" pitchFamily="2" charset="-122"/>
                          <a:ea typeface="宋体" pitchFamily="2" charset="-122"/>
                        </a:rPr>
                        <a:t>“我”的心情</a:t>
                      </a:r>
                      <a:endParaRPr lang="zh-CN" altLang="en-US" sz="2400" b="1" dirty="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2" name="矩形 21"/>
          <p:cNvSpPr/>
          <p:nvPr/>
        </p:nvSpPr>
        <p:spPr>
          <a:xfrm>
            <a:off x="4695491" y="2931790"/>
            <a:ext cx="7008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早晨</a:t>
            </a:r>
          </a:p>
        </p:txBody>
      </p:sp>
      <p:sp>
        <p:nvSpPr>
          <p:cNvPr id="27" name="矩形 26"/>
          <p:cNvSpPr/>
          <p:nvPr/>
        </p:nvSpPr>
        <p:spPr>
          <a:xfrm>
            <a:off x="5940152" y="2944820"/>
            <a:ext cx="18088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兴奋、急切</a:t>
            </a:r>
            <a:endParaRPr lang="zh-CN" altLang="en-US" sz="20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4693949" y="3302988"/>
            <a:ext cx="7008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上午</a:t>
            </a:r>
            <a:endParaRPr lang="zh-CN" altLang="en-US" sz="20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5796136" y="3347463"/>
            <a:ext cx="13767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焦急</a:t>
            </a:r>
            <a:endParaRPr lang="zh-CN" altLang="en-US" sz="20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4357518" y="3686174"/>
            <a:ext cx="13767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下午</a:t>
            </a:r>
            <a:endParaRPr lang="zh-CN" altLang="en-US" sz="20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5916320" y="3703098"/>
            <a:ext cx="19125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焦急、惆怅</a:t>
            </a:r>
            <a:endParaRPr lang="zh-CN" altLang="en-US" sz="20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4355976" y="4083918"/>
            <a:ext cx="13767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黄昏</a:t>
            </a:r>
            <a:endParaRPr lang="zh-CN" altLang="en-US" sz="20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5868144" y="4089985"/>
            <a:ext cx="20088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失望、委屈</a:t>
            </a:r>
            <a:endParaRPr lang="zh-CN" altLang="en-US" sz="20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cxnSp>
        <p:nvCxnSpPr>
          <p:cNvPr id="35" name="直接连接符 34"/>
          <p:cNvCxnSpPr/>
          <p:nvPr/>
        </p:nvCxnSpPr>
        <p:spPr>
          <a:xfrm>
            <a:off x="6016626" y="1367914"/>
            <a:ext cx="1435694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>
            <a:off x="4566426" y="1518755"/>
            <a:ext cx="11663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24"/>
          <p:cNvSpPr/>
          <p:nvPr/>
        </p:nvSpPr>
        <p:spPr>
          <a:xfrm>
            <a:off x="1187624" y="4659982"/>
            <a:ext cx="288032" cy="18488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7236296" y="4700523"/>
            <a:ext cx="288032" cy="18488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5523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2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="" xmlns:a16="http://schemas.microsoft.com/office/drawing/2014/main" id="{A77779B6-88A4-B44C-95DC-D476ED0E3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512" y="222989"/>
            <a:ext cx="2268000" cy="692577"/>
          </a:xfrm>
          <a:prstGeom prst="rect">
            <a:avLst/>
          </a:prstGeom>
        </p:spPr>
      </p:pic>
      <p:sp>
        <p:nvSpPr>
          <p:cNvPr id="12" name="文本框 14">
            <a:extLst>
              <a:ext uri="{FF2B5EF4-FFF2-40B4-BE49-F238E27FC236}">
                <a16:creationId xmlns="" xmlns:a16="http://schemas.microsoft.com/office/drawing/2014/main" id="{A1C94D41-07F7-0242-ACCC-6D928AE8147C}"/>
              </a:ext>
            </a:extLst>
          </p:cNvPr>
          <p:cNvSpPr txBox="1"/>
          <p:nvPr/>
        </p:nvSpPr>
        <p:spPr>
          <a:xfrm>
            <a:off x="810877" y="19548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课堂演练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BE2CD37B-5586-F743-9620-591602E4A6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27200"/>
            <a:ext cx="450000" cy="55975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29512" y="1059581"/>
            <a:ext cx="7361523" cy="64633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>
              <a:lnSpc>
                <a:spcPts val="4500"/>
              </a:lnSpc>
            </a:pPr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下列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哪句</a:t>
            </a:r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话比较好？为什么？</a:t>
            </a:r>
            <a:endParaRPr lang="en-US" altLang="zh-CN" sz="32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8528" y="1686541"/>
            <a:ext cx="8307103" cy="122341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457200" indent="-457200" algn="just">
              <a:lnSpc>
                <a:spcPts val="4500"/>
              </a:lnSpc>
              <a:buFont typeface="Wingdings" pitchFamily="2" charset="2"/>
              <a:buChar char="Ø"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那是一个星期天，我从早等到晚。</a:t>
            </a:r>
            <a:endParaRPr lang="en-US" altLang="zh-CN" sz="2400" b="1" dirty="0" smtClean="0">
              <a:latin typeface="楷体" pitchFamily="49" charset="-122"/>
              <a:ea typeface="楷体" pitchFamily="49" charset="-122"/>
            </a:endParaRPr>
          </a:p>
          <a:p>
            <a:pPr marL="457200" indent="-457200" algn="just">
              <a:lnSpc>
                <a:spcPts val="4500"/>
              </a:lnSpc>
              <a:buFont typeface="Wingdings" pitchFamily="2" charset="2"/>
              <a:buChar char="Ø"/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那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是一个星期天，从早晨到下午，一直到天色昏暗下去。</a:t>
            </a:r>
            <a:endParaRPr lang="en-US" altLang="zh-CN" sz="24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66144" y="3106819"/>
            <a:ext cx="8011536" cy="1551771"/>
          </a:xfrm>
          <a:prstGeom prst="rect">
            <a:avLst/>
          </a:prstGeom>
          <a:solidFill>
            <a:srgbClr val="CCFFFF"/>
          </a:solidFill>
        </p:spPr>
        <p:txBody>
          <a:bodyPr wrap="square" lIns="68580" tIns="34290" rIns="68580" bIns="3429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    第二句话比较好。这个句子通过罗列时间点，突出时间特别漫长，体现了等待过程中的煎熬和“我”的期盼。</a:t>
            </a:r>
            <a:endParaRPr lang="en-US" altLang="zh-CN" sz="28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15">
            <a:extLst>
              <a:ext uri="{FF2B5EF4-FFF2-40B4-BE49-F238E27FC236}">
                <a16:creationId xmlns:a16="http://schemas.microsoft.com/office/drawing/2014/main" xmlns="" id="{16858B89-BDB1-8C4A-8D9E-56121C0B06FB}"/>
              </a:ext>
            </a:extLst>
          </p:cNvPr>
          <p:cNvSpPr txBox="1"/>
          <p:nvPr/>
        </p:nvSpPr>
        <p:spPr>
          <a:xfrm>
            <a:off x="6282183" y="4083918"/>
            <a:ext cx="25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latin typeface="宋体" pitchFamily="2" charset="-122"/>
                <a:ea typeface="宋体" pitchFamily="2" charset="-122"/>
              </a:rPr>
              <a:t>第二课时</a:t>
            </a:r>
          </a:p>
        </p:txBody>
      </p:sp>
      <p:sp>
        <p:nvSpPr>
          <p:cNvPr id="12" name="iconfont-1191-870150">
            <a:extLst>
              <a:ext uri="{FF2B5EF4-FFF2-40B4-BE49-F238E27FC236}">
                <a16:creationId xmlns:a16="http://schemas.microsoft.com/office/drawing/2014/main" xmlns="" id="{7AAE159F-5394-C24A-93F3-E47D82FB2E14}"/>
              </a:ext>
            </a:extLst>
          </p:cNvPr>
          <p:cNvSpPr>
            <a:spLocks noChangeAspect="1"/>
          </p:cNvSpPr>
          <p:nvPr/>
        </p:nvSpPr>
        <p:spPr bwMode="auto">
          <a:xfrm>
            <a:off x="8681518" y="4194856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13" name="iconfont-1191-870150">
            <a:extLst>
              <a:ext uri="{FF2B5EF4-FFF2-40B4-BE49-F238E27FC236}">
                <a16:creationId xmlns:a16="http://schemas.microsoft.com/office/drawing/2014/main" xmlns="" id="{35033BCA-351E-6340-85ED-58A3775834A0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6147724" y="4194857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14" name="TextBox 13"/>
          <p:cNvSpPr txBox="1"/>
          <p:nvPr/>
        </p:nvSpPr>
        <p:spPr>
          <a:xfrm>
            <a:off x="99170" y="52631"/>
            <a:ext cx="24561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200" b="1" dirty="0">
                <a:latin typeface="黑体" pitchFamily="49" charset="-122"/>
                <a:ea typeface="黑体" pitchFamily="49" charset="-122"/>
              </a:rPr>
              <a:t>语文 </a:t>
            </a:r>
            <a:r>
              <a:rPr lang="zh-CN" altLang="en-US" sz="2200" b="1" dirty="0" smtClean="0">
                <a:latin typeface="黑体" pitchFamily="49" charset="-122"/>
                <a:ea typeface="黑体" pitchFamily="49" charset="-122"/>
              </a:rPr>
              <a:t>六年级 下册</a:t>
            </a:r>
            <a:endParaRPr lang="zh-CN" altLang="en-US" sz="22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99792" y="1641598"/>
            <a:ext cx="5328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7200" b="1" dirty="0">
                <a:latin typeface="宋体" pitchFamily="2" charset="-122"/>
                <a:ea typeface="宋体" pitchFamily="2" charset="-122"/>
              </a:rPr>
              <a:t>那个星期天 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21C207CD-389A-984C-84E3-DBB453B649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631164"/>
            <a:ext cx="1228618" cy="1228618"/>
          </a:xfrm>
          <a:prstGeom prst="rect">
            <a:avLst/>
          </a:prstGeom>
        </p:spPr>
      </p:pic>
      <p:sp>
        <p:nvSpPr>
          <p:cNvPr id="17" name="文本框 6">
            <a:extLst>
              <a:ext uri="{FF2B5EF4-FFF2-40B4-BE49-F238E27FC236}">
                <a16:creationId xmlns:lc="http://schemas.openxmlformats.org/drawingml/2006/lockedCanvas" xmlns="" xmlns:a16="http://schemas.microsoft.com/office/drawing/2014/main" id="{D72EACE4-6DBD-7247-92D1-5B31521A4382}"/>
              </a:ext>
            </a:extLst>
          </p:cNvPr>
          <p:cNvSpPr txBox="1"/>
          <p:nvPr/>
        </p:nvSpPr>
        <p:spPr>
          <a:xfrm>
            <a:off x="1763688" y="1715946"/>
            <a:ext cx="57259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zh-CN" sz="6000" b="1" dirty="0" smtClean="0">
                <a:solidFill>
                  <a:srgbClr val="FF6E00"/>
                </a:solidFill>
                <a:latin typeface="宋体" pitchFamily="2" charset="-122"/>
                <a:ea typeface="宋体" pitchFamily="2" charset="-122"/>
              </a:rPr>
              <a:t>9</a:t>
            </a:r>
            <a:endParaRPr kumimoji="1" lang="zh-CN" altLang="en-US" sz="6600" b="1" dirty="0">
              <a:solidFill>
                <a:srgbClr val="FF6E00"/>
              </a:solidFill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352" y="51470"/>
            <a:ext cx="1282378" cy="5040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文本框 15">
            <a:hlinkClick r:id="rId5" action="ppaction://hlinksldjump"/>
            <a:extLst>
              <a:ext uri="{FF2B5EF4-FFF2-40B4-BE49-F238E27FC236}">
                <a16:creationId xmlns:a16="http://schemas.microsoft.com/office/drawing/2014/main" xmlns="" id="{9C981370-7B25-6046-AAD2-15F68199B5FF}"/>
              </a:ext>
            </a:extLst>
          </p:cNvPr>
          <p:cNvSpPr txBox="1"/>
          <p:nvPr/>
        </p:nvSpPr>
        <p:spPr>
          <a:xfrm>
            <a:off x="6282183" y="3539620"/>
            <a:ext cx="25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latin typeface="宋体" pitchFamily="2" charset="-122"/>
                <a:ea typeface="宋体" pitchFamily="2" charset="-122"/>
              </a:rPr>
              <a:t>第一课时</a:t>
            </a:r>
          </a:p>
        </p:txBody>
      </p:sp>
      <p:sp>
        <p:nvSpPr>
          <p:cNvPr id="19" name="iconfont-1191-870150">
            <a:extLst>
              <a:ext uri="{FF2B5EF4-FFF2-40B4-BE49-F238E27FC236}">
                <a16:creationId xmlns:a16="http://schemas.microsoft.com/office/drawing/2014/main" xmlns="" id="{C8C09073-AA8C-4144-88FE-B260358CA63E}"/>
              </a:ext>
            </a:extLst>
          </p:cNvPr>
          <p:cNvSpPr>
            <a:spLocks noChangeAspect="1"/>
          </p:cNvSpPr>
          <p:nvPr/>
        </p:nvSpPr>
        <p:spPr bwMode="auto">
          <a:xfrm>
            <a:off x="8681518" y="3650558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20" name="iconfont-1191-870150">
            <a:extLst>
              <a:ext uri="{FF2B5EF4-FFF2-40B4-BE49-F238E27FC236}">
                <a16:creationId xmlns:a16="http://schemas.microsoft.com/office/drawing/2014/main" xmlns="" id="{7F5D856B-4E91-7743-BDEC-A4F2EDEE17CC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6147724" y="3650559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21" name="文本框 15">
            <a:hlinkClick r:id="rId6" action="ppaction://hlinksldjump"/>
            <a:extLst>
              <a:ext uri="{FF2B5EF4-FFF2-40B4-BE49-F238E27FC236}">
                <a16:creationId xmlns:a16="http://schemas.microsoft.com/office/drawing/2014/main" xmlns="" id="{16858B89-BDB1-8C4A-8D9E-56121C0B06FB}"/>
              </a:ext>
            </a:extLst>
          </p:cNvPr>
          <p:cNvSpPr txBox="1"/>
          <p:nvPr/>
        </p:nvSpPr>
        <p:spPr>
          <a:xfrm>
            <a:off x="6282183" y="4301683"/>
            <a:ext cx="25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latin typeface="宋体" pitchFamily="2" charset="-122"/>
                <a:ea typeface="宋体" pitchFamily="2" charset="-122"/>
              </a:rPr>
              <a:t>第二课时</a:t>
            </a:r>
          </a:p>
        </p:txBody>
      </p:sp>
      <p:sp>
        <p:nvSpPr>
          <p:cNvPr id="22" name="iconfont-1191-870150">
            <a:extLst>
              <a:ext uri="{FF2B5EF4-FFF2-40B4-BE49-F238E27FC236}">
                <a16:creationId xmlns:a16="http://schemas.microsoft.com/office/drawing/2014/main" xmlns="" id="{7AAE159F-5394-C24A-93F3-E47D82FB2E14}"/>
              </a:ext>
            </a:extLst>
          </p:cNvPr>
          <p:cNvSpPr>
            <a:spLocks noChangeAspect="1"/>
          </p:cNvSpPr>
          <p:nvPr/>
        </p:nvSpPr>
        <p:spPr bwMode="auto">
          <a:xfrm>
            <a:off x="8681518" y="4412621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23" name="iconfont-1191-870150">
            <a:extLst>
              <a:ext uri="{FF2B5EF4-FFF2-40B4-BE49-F238E27FC236}">
                <a16:creationId xmlns:a16="http://schemas.microsoft.com/office/drawing/2014/main" xmlns="" id="{35033BCA-351E-6340-85ED-58A3775834A0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6147724" y="4412622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24" name="TextBox 23"/>
          <p:cNvSpPr txBox="1"/>
          <p:nvPr/>
        </p:nvSpPr>
        <p:spPr>
          <a:xfrm>
            <a:off x="99170" y="52631"/>
            <a:ext cx="24561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200" b="1" dirty="0">
                <a:latin typeface="黑体" pitchFamily="49" charset="-122"/>
                <a:ea typeface="黑体" pitchFamily="49" charset="-122"/>
              </a:rPr>
              <a:t>语文 </a:t>
            </a:r>
            <a:r>
              <a:rPr lang="zh-CN" altLang="en-US" sz="2200" b="1" dirty="0" smtClean="0">
                <a:latin typeface="黑体" pitchFamily="49" charset="-122"/>
                <a:ea typeface="黑体" pitchFamily="49" charset="-122"/>
              </a:rPr>
              <a:t>六年级 下册</a:t>
            </a:r>
            <a:endParaRPr lang="zh-CN" altLang="en-US" sz="22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99792" y="1641598"/>
            <a:ext cx="5328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7200" b="1" dirty="0">
                <a:latin typeface="宋体" pitchFamily="2" charset="-122"/>
                <a:ea typeface="宋体" pitchFamily="2" charset="-122"/>
              </a:rPr>
              <a:t>那个星期天 </a:t>
            </a:r>
          </a:p>
        </p:txBody>
      </p:sp>
      <p:pic>
        <p:nvPicPr>
          <p:cNvPr id="26" name="图片 25">
            <a:extLst>
              <a:ext uri="{FF2B5EF4-FFF2-40B4-BE49-F238E27FC236}">
                <a16:creationId xmlns="" xmlns:a16="http://schemas.microsoft.com/office/drawing/2014/main" id="{21C207CD-389A-984C-84E3-DBB453B6490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631164"/>
            <a:ext cx="1228618" cy="1228618"/>
          </a:xfrm>
          <a:prstGeom prst="rect">
            <a:avLst/>
          </a:prstGeom>
        </p:spPr>
      </p:pic>
      <p:sp>
        <p:nvSpPr>
          <p:cNvPr id="27" name="文本框 6">
            <a:extLst>
              <a:ext uri="{FF2B5EF4-FFF2-40B4-BE49-F238E27FC236}">
                <a16:creationId xmlns:lc="http://schemas.openxmlformats.org/drawingml/2006/lockedCanvas" xmlns="" xmlns:a16="http://schemas.microsoft.com/office/drawing/2014/main" id="{D72EACE4-6DBD-7247-92D1-5B31521A4382}"/>
              </a:ext>
            </a:extLst>
          </p:cNvPr>
          <p:cNvSpPr txBox="1"/>
          <p:nvPr/>
        </p:nvSpPr>
        <p:spPr>
          <a:xfrm>
            <a:off x="1763688" y="1715946"/>
            <a:ext cx="57259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zh-CN" sz="6000" b="1" dirty="0" smtClean="0">
                <a:solidFill>
                  <a:srgbClr val="FF6E00"/>
                </a:solidFill>
                <a:latin typeface="宋体" pitchFamily="2" charset="-122"/>
                <a:ea typeface="宋体" pitchFamily="2" charset="-122"/>
              </a:rPr>
              <a:t>9</a:t>
            </a:r>
            <a:endParaRPr kumimoji="1" lang="zh-CN" altLang="en-US" sz="6600" b="1" dirty="0">
              <a:solidFill>
                <a:srgbClr val="FF6E00"/>
              </a:solidFill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352" y="51470"/>
            <a:ext cx="1282378" cy="5040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827584" y="1203598"/>
            <a:ext cx="7560840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上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节课，我们一起感受了“我”在等待中的心路历程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，“我”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的心情经历了怎样的变化过程？  </a:t>
            </a:r>
          </a:p>
        </p:txBody>
      </p:sp>
    </p:spTree>
    <p:extLst>
      <p:ext uri="{BB962C8B-B14F-4D97-AF65-F5344CB8AC3E}">
        <p14:creationId xmlns:p14="http://schemas.microsoft.com/office/powerpoint/2010/main" val="381656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右箭头 1"/>
          <p:cNvSpPr/>
          <p:nvPr/>
        </p:nvSpPr>
        <p:spPr>
          <a:xfrm>
            <a:off x="1483002" y="3219472"/>
            <a:ext cx="6337895" cy="126014"/>
          </a:xfrm>
          <a:prstGeom prst="rightArrow">
            <a:avLst/>
          </a:prstGeom>
          <a:solidFill>
            <a:srgbClr val="0070C0"/>
          </a:solidFill>
          <a:ln w="12700">
            <a:solidFill>
              <a:srgbClr val="0070C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sz="2000" b="1" dirty="0" smtClean="0">
              <a:solidFill>
                <a:schemeClr val="tx1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2095701" y="3219472"/>
            <a:ext cx="144016" cy="144016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 smtClean="0">
              <a:solidFill>
                <a:schemeClr val="tx1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4" name="椭圆 3"/>
          <p:cNvSpPr/>
          <p:nvPr/>
        </p:nvSpPr>
        <p:spPr>
          <a:xfrm>
            <a:off x="3751478" y="3219822"/>
            <a:ext cx="144016" cy="144016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 smtClean="0">
              <a:solidFill>
                <a:schemeClr val="tx1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5407662" y="3214249"/>
            <a:ext cx="144016" cy="144016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 smtClean="0">
              <a:solidFill>
                <a:schemeClr val="tx1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7063846" y="3219822"/>
            <a:ext cx="144016" cy="144016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 smtClean="0">
              <a:solidFill>
                <a:schemeClr val="tx1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1681795" y="3579862"/>
            <a:ext cx="971827" cy="504056"/>
          </a:xfrm>
          <a:prstGeom prst="roundRect">
            <a:avLst/>
          </a:prstGeom>
          <a:solidFill>
            <a:srgbClr val="FFFFCC"/>
          </a:solidFill>
          <a:ln w="12700">
            <a:solidFill>
              <a:schemeClr val="bg1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早晨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3319487" y="3579862"/>
            <a:ext cx="971827" cy="504056"/>
          </a:xfrm>
          <a:prstGeom prst="roundRect">
            <a:avLst/>
          </a:prstGeom>
          <a:solidFill>
            <a:srgbClr val="FFFFCC"/>
          </a:solidFill>
          <a:ln w="12700">
            <a:solidFill>
              <a:schemeClr val="bg1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上午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4993756" y="3579862"/>
            <a:ext cx="971827" cy="504056"/>
          </a:xfrm>
          <a:prstGeom prst="roundRect">
            <a:avLst/>
          </a:prstGeom>
          <a:solidFill>
            <a:srgbClr val="FFFFCC"/>
          </a:solidFill>
          <a:ln w="12700">
            <a:solidFill>
              <a:schemeClr val="bg1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下午</a:t>
            </a:r>
          </a:p>
        </p:txBody>
      </p:sp>
      <p:sp>
        <p:nvSpPr>
          <p:cNvPr id="10" name="圆角矩形 9"/>
          <p:cNvSpPr/>
          <p:nvPr/>
        </p:nvSpPr>
        <p:spPr>
          <a:xfrm>
            <a:off x="6721948" y="3579862"/>
            <a:ext cx="971827" cy="504056"/>
          </a:xfrm>
          <a:prstGeom prst="roundRect">
            <a:avLst/>
          </a:prstGeom>
          <a:solidFill>
            <a:srgbClr val="FFFFCC"/>
          </a:solidFill>
          <a:ln w="12700">
            <a:solidFill>
              <a:schemeClr val="bg1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黄昏</a:t>
            </a:r>
          </a:p>
        </p:txBody>
      </p:sp>
      <p:sp>
        <p:nvSpPr>
          <p:cNvPr id="11" name="矩形 10"/>
          <p:cNvSpPr/>
          <p:nvPr/>
        </p:nvSpPr>
        <p:spPr>
          <a:xfrm>
            <a:off x="906938" y="443712"/>
            <a:ext cx="25202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兴奋、急切</a:t>
            </a:r>
            <a:endParaRPr lang="zh-CN" altLang="en-US" sz="28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063089" y="2141003"/>
            <a:ext cx="13767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焦急</a:t>
            </a:r>
            <a:endParaRPr lang="zh-CN" altLang="en-US" sz="28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847096" y="1005759"/>
            <a:ext cx="25358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焦急、惆怅</a:t>
            </a:r>
            <a:endParaRPr lang="zh-CN" altLang="en-US" sz="28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091514" y="2675960"/>
            <a:ext cx="20088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失望、委屈</a:t>
            </a:r>
            <a:endParaRPr lang="zh-CN" altLang="en-US" sz="28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5" name="任意多边形 14"/>
          <p:cNvSpPr/>
          <p:nvPr/>
        </p:nvSpPr>
        <p:spPr>
          <a:xfrm>
            <a:off x="2152676" y="1005759"/>
            <a:ext cx="4925683" cy="1742536"/>
          </a:xfrm>
          <a:custGeom>
            <a:avLst/>
            <a:gdLst>
              <a:gd name="connsiteX0" fmla="*/ 0 w 4925683"/>
              <a:gd name="connsiteY0" fmla="*/ 0 h 1742536"/>
              <a:gd name="connsiteX1" fmla="*/ 1199072 w 4925683"/>
              <a:gd name="connsiteY1" fmla="*/ 983411 h 1742536"/>
              <a:gd name="connsiteX2" fmla="*/ 2889849 w 4925683"/>
              <a:gd name="connsiteY2" fmla="*/ 655608 h 1742536"/>
              <a:gd name="connsiteX3" fmla="*/ 4925683 w 4925683"/>
              <a:gd name="connsiteY3" fmla="*/ 1742536 h 1742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25683" h="1742536">
                <a:moveTo>
                  <a:pt x="0" y="0"/>
                </a:moveTo>
                <a:cubicBezTo>
                  <a:pt x="358715" y="437071"/>
                  <a:pt x="717431" y="874143"/>
                  <a:pt x="1199072" y="983411"/>
                </a:cubicBezTo>
                <a:cubicBezTo>
                  <a:pt x="1680714" y="1092679"/>
                  <a:pt x="2268747" y="529087"/>
                  <a:pt x="2889849" y="655608"/>
                </a:cubicBezTo>
                <a:cubicBezTo>
                  <a:pt x="3510951" y="782129"/>
                  <a:pt x="4218317" y="1262332"/>
                  <a:pt x="4925683" y="1742536"/>
                </a:cubicBezTo>
              </a:path>
            </a:pathLst>
          </a:custGeom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accent4">
                    <a:lumMod val="7500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468399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578052" y="771257"/>
            <a:ext cx="7956376" cy="18004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>
              <a:lnSpc>
                <a:spcPts val="4500"/>
              </a:lnSpc>
            </a:pPr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    你是否有过同样的经历呢？如果让你写快乐的心情，不直接表现出“高兴”“开心”</a:t>
            </a:r>
            <a:endParaRPr lang="en-US" altLang="zh-CN" sz="3200" b="1" dirty="0" smtClean="0">
              <a:latin typeface="宋体" pitchFamily="2" charset="-122"/>
              <a:ea typeface="宋体" pitchFamily="2" charset="-122"/>
            </a:endParaRPr>
          </a:p>
          <a:p>
            <a:pPr algn="just">
              <a:lnSpc>
                <a:spcPts val="4500"/>
              </a:lnSpc>
            </a:pPr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“快乐”等字眼，你会怎么表达？</a:t>
            </a:r>
            <a:endParaRPr lang="en-US" altLang="zh-CN" sz="32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16" name="文本框 8"/>
          <p:cNvSpPr txBox="1"/>
          <p:nvPr/>
        </p:nvSpPr>
        <p:spPr>
          <a:xfrm>
            <a:off x="633984" y="2813440"/>
            <a:ext cx="7702476" cy="1126462"/>
          </a:xfrm>
          <a:prstGeom prst="rect">
            <a:avLst/>
          </a:prstGeom>
          <a:solidFill>
            <a:srgbClr val="FEFCDE"/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</a:t>
            </a:r>
            <a:r>
              <a:rPr lang="zh-CN" altLang="en-US" sz="2800" b="1" dirty="0" smtClean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可以写人的动作、神态或描述对身边景物的感受。</a:t>
            </a:r>
            <a:endParaRPr lang="zh-CN" altLang="en-US" sz="28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52239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059582"/>
            <a:ext cx="7594348" cy="18004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>
              <a:lnSpc>
                <a:spcPts val="4500"/>
              </a:lnSpc>
            </a:pPr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    默读课文，思考：作者是通过哪些具体、细致的描写表现“我”的心情的？圈画相关语句，并作简单批注。</a:t>
            </a:r>
            <a:endParaRPr lang="en-US" altLang="zh-CN" sz="3200" b="1" dirty="0"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842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Administrator\Desktop\新建文件夹\人六下课题图（20张）\9  那个星期天.tif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2" y="-11184"/>
            <a:ext cx="9180512" cy="315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-60000">
            <a:off x="1423084" y="973053"/>
            <a:ext cx="6552803" cy="2284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228" y="3095224"/>
            <a:ext cx="6593591" cy="805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1692374" y="973053"/>
            <a:ext cx="2873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en-US" altLang="zh-CN" sz="20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4</a:t>
            </a:r>
            <a:endParaRPr lang="zh-CN" altLang="en-US" sz="20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2051720" y="1317972"/>
            <a:ext cx="165618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圆角矩形 15"/>
          <p:cNvSpPr/>
          <p:nvPr/>
        </p:nvSpPr>
        <p:spPr>
          <a:xfrm>
            <a:off x="5890939" y="1028243"/>
            <a:ext cx="720080" cy="289729"/>
          </a:xfrm>
          <a:prstGeom prst="roundRect">
            <a:avLst/>
          </a:prstGeom>
          <a:noFill/>
          <a:ln w="28575">
            <a:solidFill>
              <a:srgbClr val="2060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8" name="圆角矩形 15"/>
          <p:cNvSpPr/>
          <p:nvPr/>
        </p:nvSpPr>
        <p:spPr>
          <a:xfrm>
            <a:off x="2879812" y="1398633"/>
            <a:ext cx="1103410" cy="289729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9" name="圆角矩形 15"/>
          <p:cNvSpPr/>
          <p:nvPr/>
        </p:nvSpPr>
        <p:spPr>
          <a:xfrm>
            <a:off x="3107763" y="1754856"/>
            <a:ext cx="1491296" cy="289729"/>
          </a:xfrm>
          <a:prstGeom prst="roundRect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12" name="圆角矩形 15"/>
          <p:cNvSpPr/>
          <p:nvPr/>
        </p:nvSpPr>
        <p:spPr>
          <a:xfrm>
            <a:off x="5364088" y="2113304"/>
            <a:ext cx="1296144" cy="289729"/>
          </a:xfrm>
          <a:prstGeom prst="round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13" name="圆角矩形 15"/>
          <p:cNvSpPr/>
          <p:nvPr/>
        </p:nvSpPr>
        <p:spPr>
          <a:xfrm>
            <a:off x="539552" y="1037730"/>
            <a:ext cx="720080" cy="1077526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14" name="圆角矩形 15"/>
          <p:cNvSpPr/>
          <p:nvPr/>
        </p:nvSpPr>
        <p:spPr>
          <a:xfrm>
            <a:off x="972294" y="123478"/>
            <a:ext cx="720080" cy="914252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15" name="圆角矩形 15"/>
          <p:cNvSpPr/>
          <p:nvPr/>
        </p:nvSpPr>
        <p:spPr>
          <a:xfrm>
            <a:off x="7995322" y="1609991"/>
            <a:ext cx="897157" cy="889751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16" name="圆角矩形 15"/>
          <p:cNvSpPr/>
          <p:nvPr/>
        </p:nvSpPr>
        <p:spPr>
          <a:xfrm>
            <a:off x="8244408" y="123394"/>
            <a:ext cx="792088" cy="1049713"/>
          </a:xfrm>
          <a:prstGeom prst="round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3" name="矩形 2"/>
          <p:cNvSpPr/>
          <p:nvPr/>
        </p:nvSpPr>
        <p:spPr>
          <a:xfrm>
            <a:off x="667037" y="3900833"/>
            <a:ext cx="8064896" cy="1077218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    这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段文字要表达的主要意思是什么？是怎样把这个意思表达出来的？</a:t>
            </a:r>
            <a:endParaRPr lang="zh-CN" altLang="en-US" sz="3200" dirty="0"/>
          </a:p>
        </p:txBody>
      </p:sp>
      <p:sp>
        <p:nvSpPr>
          <p:cNvPr id="18" name="云形标注 17"/>
          <p:cNvSpPr/>
          <p:nvPr/>
        </p:nvSpPr>
        <p:spPr>
          <a:xfrm>
            <a:off x="1862755" y="23616"/>
            <a:ext cx="5472608" cy="1008112"/>
          </a:xfrm>
          <a:prstGeom prst="cloudCallout">
            <a:avLst>
              <a:gd name="adj1" fmla="val -12282"/>
              <a:gd name="adj2" fmla="val 33840"/>
            </a:avLst>
          </a:prstGeom>
          <a:solidFill>
            <a:schemeClr val="tx2">
              <a:lumMod val="20000"/>
              <a:lumOff val="8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 将焦急的心情融入</a:t>
            </a:r>
            <a:r>
              <a:rPr lang="zh-CN" altLang="en-US" sz="2800" b="1" dirty="0" smtClean="0">
                <a:solidFill>
                  <a:schemeClr val="accent2">
                    <a:lumMod val="75000"/>
                  </a:schemeClr>
                </a:solidFill>
                <a:latin typeface="楷体" pitchFamily="49" charset="-122"/>
                <a:ea typeface="楷体" pitchFamily="49" charset="-122"/>
              </a:rPr>
              <a:t>具体事例</a:t>
            </a:r>
            <a:r>
              <a:rPr lang="zh-CN" altLang="en-US" sz="2800" b="1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的叙述中。</a:t>
            </a:r>
          </a:p>
        </p:txBody>
      </p:sp>
      <p:cxnSp>
        <p:nvCxnSpPr>
          <p:cNvPr id="19" name="直接连接符 18"/>
          <p:cNvCxnSpPr/>
          <p:nvPr/>
        </p:nvCxnSpPr>
        <p:spPr>
          <a:xfrm>
            <a:off x="6787716" y="2403033"/>
            <a:ext cx="952636" cy="0"/>
          </a:xfrm>
          <a:prstGeom prst="line">
            <a:avLst/>
          </a:prstGeom>
          <a:ln w="254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1692374" y="2787774"/>
            <a:ext cx="2161037" cy="0"/>
          </a:xfrm>
          <a:prstGeom prst="line">
            <a:avLst/>
          </a:prstGeom>
          <a:ln w="254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6993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92339"/>
            <a:ext cx="6840760" cy="3032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矩形 7"/>
          <p:cNvSpPr/>
          <p:nvPr/>
        </p:nvSpPr>
        <p:spPr>
          <a:xfrm>
            <a:off x="1748340" y="267494"/>
            <a:ext cx="59766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这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段</a:t>
            </a:r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文字在表达上有什么特点？</a:t>
            </a:r>
            <a:endParaRPr lang="zh-CN" altLang="en-US" sz="3200" dirty="0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1763687" y="852269"/>
            <a:ext cx="2873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en-US" altLang="zh-CN" sz="20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5</a:t>
            </a:r>
            <a:endParaRPr lang="zh-CN" altLang="en-US" sz="20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5328084" y="1267762"/>
            <a:ext cx="244827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1619672" y="1644357"/>
            <a:ext cx="3600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5292080" y="1638443"/>
            <a:ext cx="2520280" cy="0"/>
          </a:xfrm>
          <a:prstGeom prst="line">
            <a:avLst/>
          </a:prstGeom>
          <a:ln w="25400">
            <a:solidFill>
              <a:srgbClr val="2060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1619672" y="2004397"/>
            <a:ext cx="5400600" cy="0"/>
          </a:xfrm>
          <a:prstGeom prst="line">
            <a:avLst/>
          </a:prstGeom>
          <a:ln w="25400">
            <a:solidFill>
              <a:srgbClr val="2060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4067944" y="2364437"/>
            <a:ext cx="374441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1619672" y="2724477"/>
            <a:ext cx="64807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云形标注 23"/>
          <p:cNvSpPr/>
          <p:nvPr/>
        </p:nvSpPr>
        <p:spPr>
          <a:xfrm>
            <a:off x="28950" y="720479"/>
            <a:ext cx="1728192" cy="936104"/>
          </a:xfrm>
          <a:prstGeom prst="cloudCallout">
            <a:avLst>
              <a:gd name="adj1" fmla="val -12282"/>
              <a:gd name="adj2" fmla="val 33840"/>
            </a:avLst>
          </a:prstGeom>
          <a:solidFill>
            <a:schemeClr val="tx2">
              <a:lumMod val="20000"/>
              <a:lumOff val="8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语言描写</a:t>
            </a:r>
          </a:p>
        </p:txBody>
      </p:sp>
      <p:sp>
        <p:nvSpPr>
          <p:cNvPr id="26" name="云形标注 25"/>
          <p:cNvSpPr/>
          <p:nvPr/>
        </p:nvSpPr>
        <p:spPr>
          <a:xfrm>
            <a:off x="7236296" y="1536345"/>
            <a:ext cx="1728192" cy="936104"/>
          </a:xfrm>
          <a:prstGeom prst="cloudCallout">
            <a:avLst>
              <a:gd name="adj1" fmla="val -12282"/>
              <a:gd name="adj2" fmla="val 33840"/>
            </a:avLst>
          </a:prstGeom>
          <a:solidFill>
            <a:schemeClr val="tx2">
              <a:lumMod val="20000"/>
              <a:lumOff val="8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内心独白</a:t>
            </a: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9425" t="15201" r="7411" b="15497"/>
          <a:stretch>
            <a:fillRect/>
          </a:stretch>
        </p:blipFill>
        <p:spPr>
          <a:xfrm>
            <a:off x="323528" y="3795886"/>
            <a:ext cx="8748464" cy="1368152"/>
          </a:xfrm>
          <a:prstGeom prst="rect">
            <a:avLst/>
          </a:prstGeom>
        </p:spPr>
      </p:pic>
      <p:sp>
        <p:nvSpPr>
          <p:cNvPr id="29" name="矩形 28"/>
          <p:cNvSpPr/>
          <p:nvPr/>
        </p:nvSpPr>
        <p:spPr>
          <a:xfrm>
            <a:off x="1115792" y="3916731"/>
            <a:ext cx="7217990" cy="11264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 smtClean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    语言和内心独白交织在一起，表现出“我”焦急的心情。</a:t>
            </a:r>
            <a:endParaRPr lang="zh-CN" altLang="en-US" sz="2800" b="1" dirty="0">
              <a:solidFill>
                <a:schemeClr val="bg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0" name="等腰三角形 29"/>
          <p:cNvSpPr/>
          <p:nvPr/>
        </p:nvSpPr>
        <p:spPr>
          <a:xfrm>
            <a:off x="3131840" y="2675736"/>
            <a:ext cx="144015" cy="97482"/>
          </a:xfrm>
          <a:prstGeom prst="triangl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等腰三角形 30"/>
          <p:cNvSpPr/>
          <p:nvPr/>
        </p:nvSpPr>
        <p:spPr>
          <a:xfrm>
            <a:off x="3365445" y="2675736"/>
            <a:ext cx="144015" cy="97482"/>
          </a:xfrm>
          <a:prstGeom prst="triangl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等腰三角形 31"/>
          <p:cNvSpPr/>
          <p:nvPr/>
        </p:nvSpPr>
        <p:spPr>
          <a:xfrm>
            <a:off x="3617188" y="2675736"/>
            <a:ext cx="144015" cy="97482"/>
          </a:xfrm>
          <a:prstGeom prst="triangl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等腰三角形 32"/>
          <p:cNvSpPr/>
          <p:nvPr/>
        </p:nvSpPr>
        <p:spPr>
          <a:xfrm>
            <a:off x="3818556" y="2668552"/>
            <a:ext cx="144015" cy="97482"/>
          </a:xfrm>
          <a:prstGeom prst="triangl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458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9" grpId="0"/>
      <p:bldP spid="30" grpId="0" animBg="1"/>
      <p:bldP spid="31" grpId="0" animBg="1"/>
      <p:bldP spid="32" grpId="0" animBg="1"/>
      <p:bldP spid="3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7"/>
          <p:cNvSpPr txBox="1"/>
          <p:nvPr/>
        </p:nvSpPr>
        <p:spPr>
          <a:xfrm>
            <a:off x="761691" y="216443"/>
            <a:ext cx="1980221" cy="646986"/>
          </a:xfrm>
          <a:prstGeom prst="roundRect">
            <a:avLst/>
          </a:prstGeom>
          <a:noFill/>
          <a:ln w="19050"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 smtClean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读一读</a:t>
            </a:r>
            <a:endParaRPr lang="zh-CN" altLang="en-US" sz="3200" b="1" dirty="0">
              <a:solidFill>
                <a:prstClr val="black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-20538"/>
            <a:ext cx="733349" cy="936346"/>
          </a:xfrm>
          <a:prstGeom prst="rect">
            <a:avLst/>
          </a:prstGeom>
        </p:spPr>
      </p:pic>
      <p:pic>
        <p:nvPicPr>
          <p:cNvPr id="6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310" y="3935802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92339"/>
            <a:ext cx="6840760" cy="3032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763687" y="852269"/>
            <a:ext cx="2873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en-US" altLang="zh-CN" sz="20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5</a:t>
            </a:r>
            <a:endParaRPr lang="zh-CN" altLang="en-US" sz="20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971600" y="3828825"/>
            <a:ext cx="6696744" cy="1105770"/>
          </a:xfrm>
          <a:prstGeom prst="wedgeRoundRectCallout">
            <a:avLst>
              <a:gd name="adj1" fmla="val 53038"/>
              <a:gd name="adj2" fmla="val 3502"/>
              <a:gd name="adj3" fmla="val 16667"/>
            </a:avLst>
          </a:prstGeom>
          <a:solidFill>
            <a:srgbClr val="FFFFC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 dirty="0" smtClean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    读这段话时，要读出“念念叨叨”、越来越着急、甚至有些不耐烦的感觉。</a:t>
            </a:r>
            <a:endParaRPr lang="zh-CN" altLang="en-US" sz="28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2" name="课文朗读-9那个星期天 (第5自然段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43808" y="2164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56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20195"/>
            <a:ext cx="6334054" cy="43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827584" y="411510"/>
            <a:ext cx="75608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    请找一找文中其他描写内心独白的语句，感受“我”焦急的心情。</a:t>
            </a:r>
            <a:endParaRPr lang="zh-CN" altLang="en-US" sz="3200" b="1" dirty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298" y="1779662"/>
            <a:ext cx="6334054" cy="3292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直接连接符 3"/>
          <p:cNvCxnSpPr/>
          <p:nvPr/>
        </p:nvCxnSpPr>
        <p:spPr>
          <a:xfrm>
            <a:off x="4501317" y="3065570"/>
            <a:ext cx="277230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1801017" y="3402120"/>
            <a:ext cx="547260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1801017" y="3713642"/>
            <a:ext cx="403244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等腰三角形 9"/>
          <p:cNvSpPr/>
          <p:nvPr/>
        </p:nvSpPr>
        <p:spPr>
          <a:xfrm>
            <a:off x="5120470" y="3334238"/>
            <a:ext cx="144015" cy="97482"/>
          </a:xfrm>
          <a:prstGeom prst="triangle">
            <a:avLst/>
          </a:prstGeom>
          <a:solidFill>
            <a:srgbClr val="2060BE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等腰三角形 10"/>
          <p:cNvSpPr/>
          <p:nvPr/>
        </p:nvSpPr>
        <p:spPr>
          <a:xfrm>
            <a:off x="5346990" y="3328238"/>
            <a:ext cx="144015" cy="97482"/>
          </a:xfrm>
          <a:prstGeom prst="triangle">
            <a:avLst/>
          </a:prstGeom>
          <a:solidFill>
            <a:srgbClr val="2060BE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等腰三角形 11"/>
          <p:cNvSpPr/>
          <p:nvPr/>
        </p:nvSpPr>
        <p:spPr>
          <a:xfrm>
            <a:off x="2030293" y="3674464"/>
            <a:ext cx="144015" cy="97482"/>
          </a:xfrm>
          <a:prstGeom prst="triangle">
            <a:avLst/>
          </a:prstGeom>
          <a:solidFill>
            <a:srgbClr val="2060BE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等腰三角形 12"/>
          <p:cNvSpPr/>
          <p:nvPr/>
        </p:nvSpPr>
        <p:spPr>
          <a:xfrm>
            <a:off x="2234368" y="3674464"/>
            <a:ext cx="144015" cy="97482"/>
          </a:xfrm>
          <a:prstGeom prst="triangle">
            <a:avLst/>
          </a:prstGeom>
          <a:solidFill>
            <a:srgbClr val="2060BE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等腰三角形 13"/>
          <p:cNvSpPr/>
          <p:nvPr/>
        </p:nvSpPr>
        <p:spPr>
          <a:xfrm>
            <a:off x="2449088" y="3677913"/>
            <a:ext cx="144015" cy="97482"/>
          </a:xfrm>
          <a:prstGeom prst="triangle">
            <a:avLst/>
          </a:prstGeom>
          <a:solidFill>
            <a:srgbClr val="2060BE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等腰三角形 14"/>
          <p:cNvSpPr/>
          <p:nvPr/>
        </p:nvSpPr>
        <p:spPr>
          <a:xfrm>
            <a:off x="2820831" y="3674464"/>
            <a:ext cx="144015" cy="97482"/>
          </a:xfrm>
          <a:prstGeom prst="triangle">
            <a:avLst/>
          </a:prstGeom>
          <a:solidFill>
            <a:srgbClr val="2060BE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等腰三角形 15"/>
          <p:cNvSpPr/>
          <p:nvPr/>
        </p:nvSpPr>
        <p:spPr>
          <a:xfrm>
            <a:off x="3009614" y="3677913"/>
            <a:ext cx="144015" cy="97482"/>
          </a:xfrm>
          <a:prstGeom prst="triangle">
            <a:avLst/>
          </a:prstGeom>
          <a:solidFill>
            <a:srgbClr val="2060BE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等腰三角形 16"/>
          <p:cNvSpPr/>
          <p:nvPr/>
        </p:nvSpPr>
        <p:spPr>
          <a:xfrm>
            <a:off x="3814990" y="3685602"/>
            <a:ext cx="144015" cy="97482"/>
          </a:xfrm>
          <a:prstGeom prst="triangle">
            <a:avLst/>
          </a:prstGeom>
          <a:solidFill>
            <a:srgbClr val="2060BE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等腰三角形 17"/>
          <p:cNvSpPr/>
          <p:nvPr/>
        </p:nvSpPr>
        <p:spPr>
          <a:xfrm>
            <a:off x="4334551" y="3684719"/>
            <a:ext cx="144015" cy="97482"/>
          </a:xfrm>
          <a:prstGeom prst="triangle">
            <a:avLst/>
          </a:prstGeom>
          <a:solidFill>
            <a:srgbClr val="2060BE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等腰三角形 18"/>
          <p:cNvSpPr/>
          <p:nvPr/>
        </p:nvSpPr>
        <p:spPr>
          <a:xfrm>
            <a:off x="4538626" y="3684719"/>
            <a:ext cx="144015" cy="97482"/>
          </a:xfrm>
          <a:prstGeom prst="triangle">
            <a:avLst/>
          </a:prstGeom>
          <a:solidFill>
            <a:srgbClr val="2060BE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等腰三角形 19"/>
          <p:cNvSpPr/>
          <p:nvPr/>
        </p:nvSpPr>
        <p:spPr>
          <a:xfrm>
            <a:off x="4753346" y="3688168"/>
            <a:ext cx="144015" cy="97482"/>
          </a:xfrm>
          <a:prstGeom prst="triangle">
            <a:avLst/>
          </a:prstGeom>
          <a:solidFill>
            <a:srgbClr val="2060BE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对话气泡: 圆角矩形 14"/>
          <p:cNvSpPr/>
          <p:nvPr/>
        </p:nvSpPr>
        <p:spPr>
          <a:xfrm>
            <a:off x="432865" y="3507854"/>
            <a:ext cx="1120838" cy="736697"/>
          </a:xfrm>
          <a:prstGeom prst="wedgeRoundRectCallout">
            <a:avLst>
              <a:gd name="adj1" fmla="val 62066"/>
              <a:gd name="adj2" fmla="val -24691"/>
              <a:gd name="adj3" fmla="val 16667"/>
            </a:avLst>
          </a:prstGeom>
          <a:solidFill>
            <a:schemeClr val="lt1"/>
          </a:solidFill>
          <a:ln w="25400">
            <a:solidFill>
              <a:srgbClr val="2060BE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迫切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337521" y="4819750"/>
            <a:ext cx="720080" cy="2520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>
            <a:spLocks noChangeArrowheads="1"/>
          </p:cNvSpPr>
          <p:nvPr/>
        </p:nvSpPr>
        <p:spPr bwMode="auto">
          <a:xfrm>
            <a:off x="1849589" y="1414974"/>
            <a:ext cx="2873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en-US" altLang="zh-CN" sz="20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6</a:t>
            </a:r>
            <a:endParaRPr lang="zh-CN" altLang="en-US" sz="20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4573325" y="4896406"/>
            <a:ext cx="2736304" cy="2160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7789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2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19622"/>
            <a:ext cx="6334054" cy="43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矩形 17"/>
          <p:cNvSpPr/>
          <p:nvPr/>
        </p:nvSpPr>
        <p:spPr>
          <a:xfrm>
            <a:off x="755576" y="339502"/>
            <a:ext cx="75608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    读一读画“</a:t>
            </a:r>
            <a:r>
              <a:rPr lang="zh-CN" altLang="en-US" sz="3200" b="1" u="sng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   </a:t>
            </a:r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”的句子，想一想：作者运用了什么方法来体现“我”的心情？</a:t>
            </a:r>
            <a:endParaRPr lang="zh-CN" altLang="en-US" sz="3200" b="1" dirty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55481"/>
            <a:ext cx="6334054" cy="3292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6334871" y="4795569"/>
            <a:ext cx="720080" cy="2520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6694911" y="4059737"/>
            <a:ext cx="57606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1798367" y="4347769"/>
            <a:ext cx="547260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1798367" y="4707809"/>
            <a:ext cx="547260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1798367" y="4995841"/>
            <a:ext cx="151216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圆角矩形 15"/>
          <p:cNvSpPr/>
          <p:nvPr/>
        </p:nvSpPr>
        <p:spPr>
          <a:xfrm>
            <a:off x="5779679" y="4058040"/>
            <a:ext cx="1384609" cy="289729"/>
          </a:xfrm>
          <a:prstGeom prst="roundRect">
            <a:avLst/>
          </a:prstGeom>
          <a:noFill/>
          <a:ln w="28575">
            <a:solidFill>
              <a:srgbClr val="2060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13" name="圆角矩形 15"/>
          <p:cNvSpPr/>
          <p:nvPr/>
        </p:nvSpPr>
        <p:spPr>
          <a:xfrm>
            <a:off x="1796912" y="4418080"/>
            <a:ext cx="1982999" cy="289729"/>
          </a:xfrm>
          <a:prstGeom prst="roundRect">
            <a:avLst/>
          </a:prstGeom>
          <a:noFill/>
          <a:ln w="28575">
            <a:solidFill>
              <a:srgbClr val="2060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14" name="对话气泡: 圆角矩形 14"/>
          <p:cNvSpPr/>
          <p:nvPr/>
        </p:nvSpPr>
        <p:spPr>
          <a:xfrm>
            <a:off x="24964" y="3555681"/>
            <a:ext cx="1552886" cy="1491916"/>
          </a:xfrm>
          <a:prstGeom prst="wedgeRoundRectCallout">
            <a:avLst>
              <a:gd name="adj1" fmla="val 59288"/>
              <a:gd name="adj2" fmla="val -2141"/>
              <a:gd name="adj3" fmla="val 16667"/>
            </a:avLst>
          </a:prstGeom>
          <a:solidFill>
            <a:schemeClr val="lt1"/>
          </a:solidFill>
          <a:ln w="25400">
            <a:solidFill>
              <a:srgbClr val="2060BE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我的心情越来越沮丧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云形标注 14"/>
          <p:cNvSpPr/>
          <p:nvPr/>
        </p:nvSpPr>
        <p:spPr>
          <a:xfrm>
            <a:off x="7236296" y="1872204"/>
            <a:ext cx="1728192" cy="936104"/>
          </a:xfrm>
          <a:prstGeom prst="cloudCallout">
            <a:avLst>
              <a:gd name="adj1" fmla="val -12282"/>
              <a:gd name="adj2" fmla="val 33840"/>
            </a:avLst>
          </a:prstGeom>
          <a:solidFill>
            <a:schemeClr val="tx2">
              <a:lumMod val="20000"/>
              <a:lumOff val="8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融情于景</a:t>
            </a:r>
            <a:endParaRPr lang="zh-CN" altLang="en-US" sz="2800" b="1" dirty="0" smtClean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849589" y="1414974"/>
            <a:ext cx="2873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en-US" altLang="zh-CN" sz="20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6</a:t>
            </a:r>
            <a:endParaRPr lang="zh-CN" altLang="en-US" sz="20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4716016" y="4901635"/>
            <a:ext cx="2736304" cy="2160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55576" y="411510"/>
            <a:ext cx="75608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    找一找课文中其他运用融情于景这种表达方法的句子，并说说你有什么发现。</a:t>
            </a:r>
            <a:endParaRPr lang="zh-CN" altLang="en-US" sz="32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78328" y="1488728"/>
            <a:ext cx="7560840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sz="2000" b="1" dirty="0" smtClean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①那</a:t>
            </a:r>
            <a:r>
              <a:rPr lang="zh-CN" altLang="en-US" sz="2000" b="1" dirty="0" smtClean="0">
                <a:latin typeface="楷体" pitchFamily="49" charset="-122"/>
                <a:ea typeface="楷体" pitchFamily="49" charset="-122"/>
              </a:rPr>
              <a:t>是个春天的早晨，阳光明媚。</a:t>
            </a:r>
            <a:endParaRPr lang="zh-CN" altLang="en-US" sz="20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98402" y="2028785"/>
            <a:ext cx="756084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sz="2000" b="1" dirty="0" smtClean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②我</a:t>
            </a:r>
            <a:r>
              <a:rPr lang="zh-CN" altLang="en-US" sz="2000" b="1" dirty="0" smtClean="0">
                <a:latin typeface="楷体" pitchFamily="49" charset="-122"/>
                <a:ea typeface="楷体" pitchFamily="49" charset="-122"/>
              </a:rPr>
              <a:t>现在还能感觉到那光线漫长而急遽的变化，孤独而惆怅的黄昏的到来。</a:t>
            </a:r>
            <a:endParaRPr lang="en-US" altLang="zh-CN" sz="2000" b="1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98402" y="2859782"/>
            <a:ext cx="756084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sz="2000" b="1" dirty="0" smtClean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③男孩儿</a:t>
            </a:r>
            <a:r>
              <a:rPr lang="zh-CN" altLang="en-US" sz="2000" b="1" dirty="0" smtClean="0">
                <a:latin typeface="楷体" pitchFamily="49" charset="-122"/>
                <a:ea typeface="楷体" pitchFamily="49" charset="-122"/>
              </a:rPr>
              <a:t>蹲在那个又大又重的洗衣盆旁，依偎在母亲怀里，闭上眼睛不再看太阳，光线正无可挽回地消逝，一派荒凉。</a:t>
            </a:r>
            <a:endParaRPr lang="en-US" altLang="zh-CN" sz="2000" b="1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文本框 8"/>
          <p:cNvSpPr txBox="1"/>
          <p:nvPr/>
        </p:nvSpPr>
        <p:spPr>
          <a:xfrm>
            <a:off x="1664841" y="3826200"/>
            <a:ext cx="1656184" cy="609398"/>
          </a:xfrm>
          <a:prstGeom prst="rect">
            <a:avLst/>
          </a:prstGeom>
          <a:solidFill>
            <a:srgbClr val="FEFCDE"/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 smtClean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心情不同</a:t>
            </a:r>
            <a:endParaRPr lang="zh-CN" altLang="en-US" sz="28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7" name="文本框 8"/>
          <p:cNvSpPr txBox="1"/>
          <p:nvPr/>
        </p:nvSpPr>
        <p:spPr>
          <a:xfrm>
            <a:off x="4562966" y="3567668"/>
            <a:ext cx="2529314" cy="11264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800" b="1" dirty="0" smtClean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对身边景物的</a:t>
            </a:r>
            <a:endParaRPr lang="en-US" altLang="zh-CN" sz="2800" b="1" dirty="0" smtClean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800" b="1" dirty="0" smtClean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感受也不同</a:t>
            </a:r>
            <a:endParaRPr lang="zh-CN" altLang="en-US" sz="28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8" name="右箭头 7"/>
          <p:cNvSpPr/>
          <p:nvPr/>
        </p:nvSpPr>
        <p:spPr>
          <a:xfrm>
            <a:off x="3635896" y="3917761"/>
            <a:ext cx="620738" cy="313439"/>
          </a:xfrm>
          <a:prstGeom prst="rightArrow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2629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5536" y="1339829"/>
            <a:ext cx="8460432" cy="245605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同学们，上学期我们学习了铁凝的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《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盼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》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，“我”盼望穿上新的雨衣，并最终实现了愿望。今天我们还要学习一篇与“盼望”有关的文章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——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史铁生的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《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那个星期天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》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en-US" altLang="zh-CN" sz="2800" b="1" dirty="0">
              <a:effectLst/>
              <a:latin typeface="黑体" panose="02010609060101010101" pitchFamily="49" charset="-122"/>
              <a:ea typeface="黑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文本框 15">
            <a:extLst>
              <a:ext uri="{FF2B5EF4-FFF2-40B4-BE49-F238E27FC236}">
                <a16:creationId xmlns:a16="http://schemas.microsoft.com/office/drawing/2014/main" xmlns="" id="{C4820A00-1270-3341-B3CB-DF9D8AADA3A5}"/>
              </a:ext>
            </a:extLst>
          </p:cNvPr>
          <p:cNvSpPr txBox="1"/>
          <p:nvPr/>
        </p:nvSpPr>
        <p:spPr>
          <a:xfrm>
            <a:off x="3122283" y="123478"/>
            <a:ext cx="25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latin typeface="宋体" pitchFamily="2" charset="-122"/>
                <a:ea typeface="宋体" pitchFamily="2" charset="-122"/>
              </a:rPr>
              <a:t>第一课时</a:t>
            </a:r>
          </a:p>
        </p:txBody>
      </p:sp>
      <p:sp>
        <p:nvSpPr>
          <p:cNvPr id="4" name="iconfont-1191-870150">
            <a:extLst>
              <a:ext uri="{FF2B5EF4-FFF2-40B4-BE49-F238E27FC236}">
                <a16:creationId xmlns:a16="http://schemas.microsoft.com/office/drawing/2014/main" xmlns="" id="{8DC53F25-DED2-DA46-A4CB-A40AD6E89874}"/>
              </a:ext>
            </a:extLst>
          </p:cNvPr>
          <p:cNvSpPr>
            <a:spLocks noChangeAspect="1"/>
          </p:cNvSpPr>
          <p:nvPr/>
        </p:nvSpPr>
        <p:spPr bwMode="auto">
          <a:xfrm>
            <a:off x="5521618" y="234416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5" name="iconfont-1191-870150">
            <a:extLst>
              <a:ext uri="{FF2B5EF4-FFF2-40B4-BE49-F238E27FC236}">
                <a16:creationId xmlns:a16="http://schemas.microsoft.com/office/drawing/2014/main" xmlns="" id="{6E6BA608-A5BF-9B48-B337-CDFFE90586CE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2987824" y="234417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28205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755576" y="342404"/>
            <a:ext cx="75608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    默读第</a:t>
            </a:r>
            <a:r>
              <a:rPr lang="en-US" altLang="zh-CN" sz="3200" b="1" dirty="0" smtClean="0">
                <a:latin typeface="宋体" pitchFamily="2" charset="-122"/>
                <a:ea typeface="宋体" pitchFamily="2" charset="-122"/>
              </a:rPr>
              <a:t>6</a:t>
            </a:r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自然段，想一想：作者是如何综合运用多种方法表达自己的感情的？</a:t>
            </a:r>
            <a:endParaRPr lang="zh-CN" altLang="en-US" sz="3200" b="1" dirty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306" y="1712302"/>
            <a:ext cx="6334054" cy="3292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352262"/>
            <a:ext cx="6334054" cy="43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1921597" y="1347614"/>
            <a:ext cx="2873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en-US" altLang="zh-CN" sz="20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6</a:t>
            </a:r>
            <a:endParaRPr lang="zh-CN" altLang="en-US" sz="20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716016" y="4788394"/>
            <a:ext cx="2736304" cy="2160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" name="直接连接符 15"/>
          <p:cNvCxnSpPr/>
          <p:nvPr/>
        </p:nvCxnSpPr>
        <p:spPr>
          <a:xfrm>
            <a:off x="4535996" y="3009215"/>
            <a:ext cx="286727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1873025" y="3352926"/>
            <a:ext cx="125881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云形标注 18"/>
          <p:cNvSpPr/>
          <p:nvPr/>
        </p:nvSpPr>
        <p:spPr>
          <a:xfrm>
            <a:off x="189869" y="2459039"/>
            <a:ext cx="1728192" cy="936104"/>
          </a:xfrm>
          <a:prstGeom prst="cloudCallout">
            <a:avLst>
              <a:gd name="adj1" fmla="val -12282"/>
              <a:gd name="adj2" fmla="val 33840"/>
            </a:avLst>
          </a:prstGeom>
          <a:solidFill>
            <a:schemeClr val="tx2">
              <a:lumMod val="20000"/>
              <a:lumOff val="8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动作描写</a:t>
            </a:r>
          </a:p>
        </p:txBody>
      </p:sp>
      <p:sp>
        <p:nvSpPr>
          <p:cNvPr id="29" name="云形标注 28"/>
          <p:cNvSpPr/>
          <p:nvPr/>
        </p:nvSpPr>
        <p:spPr>
          <a:xfrm>
            <a:off x="7452320" y="3147814"/>
            <a:ext cx="1728192" cy="936104"/>
          </a:xfrm>
          <a:prstGeom prst="cloudCallout">
            <a:avLst>
              <a:gd name="adj1" fmla="val -12282"/>
              <a:gd name="adj2" fmla="val 33840"/>
            </a:avLst>
          </a:prstGeom>
          <a:solidFill>
            <a:schemeClr val="tx2">
              <a:lumMod val="20000"/>
              <a:lumOff val="8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内心独白</a:t>
            </a:r>
          </a:p>
        </p:txBody>
      </p:sp>
      <p:cxnSp>
        <p:nvCxnSpPr>
          <p:cNvPr id="30" name="直接连接符 29"/>
          <p:cNvCxnSpPr/>
          <p:nvPr/>
        </p:nvCxnSpPr>
        <p:spPr>
          <a:xfrm>
            <a:off x="3216895" y="3336355"/>
            <a:ext cx="4186374" cy="0"/>
          </a:xfrm>
          <a:prstGeom prst="line">
            <a:avLst/>
          </a:prstGeom>
          <a:ln w="25400">
            <a:solidFill>
              <a:srgbClr val="2060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>
            <a:off x="1873025" y="3651870"/>
            <a:ext cx="3995119" cy="0"/>
          </a:xfrm>
          <a:prstGeom prst="line">
            <a:avLst/>
          </a:prstGeom>
          <a:ln w="25400">
            <a:solidFill>
              <a:srgbClr val="2060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>
            <a:off x="4427984" y="4299942"/>
            <a:ext cx="2975285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>
            <a:off x="1921597" y="4659982"/>
            <a:ext cx="2093187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云形标注 37"/>
          <p:cNvSpPr/>
          <p:nvPr/>
        </p:nvSpPr>
        <p:spPr>
          <a:xfrm>
            <a:off x="144833" y="3957937"/>
            <a:ext cx="1728192" cy="936104"/>
          </a:xfrm>
          <a:prstGeom prst="cloudCallout">
            <a:avLst>
              <a:gd name="adj1" fmla="val -12282"/>
              <a:gd name="adj2" fmla="val 33840"/>
            </a:avLst>
          </a:prstGeom>
          <a:solidFill>
            <a:schemeClr val="tx2">
              <a:lumMod val="20000"/>
              <a:lumOff val="8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融情于景</a:t>
            </a:r>
          </a:p>
        </p:txBody>
      </p:sp>
      <p:cxnSp>
        <p:nvCxnSpPr>
          <p:cNvPr id="39" name="直接连接符 38"/>
          <p:cNvCxnSpPr/>
          <p:nvPr/>
        </p:nvCxnSpPr>
        <p:spPr>
          <a:xfrm>
            <a:off x="5915626" y="3651870"/>
            <a:ext cx="148764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>
            <a:off x="1873025" y="4011910"/>
            <a:ext cx="471519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0228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9" grpId="0" animBg="1"/>
      <p:bldP spid="3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827584" y="699542"/>
            <a:ext cx="75608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    想一想：作者表达内心感情的基本方法有哪些？</a:t>
            </a:r>
            <a:endParaRPr lang="zh-CN" altLang="en-US" sz="32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13" name="文本框 8"/>
          <p:cNvSpPr txBox="1"/>
          <p:nvPr/>
        </p:nvSpPr>
        <p:spPr>
          <a:xfrm>
            <a:off x="710373" y="2296551"/>
            <a:ext cx="7702476" cy="1126462"/>
          </a:xfrm>
          <a:prstGeom prst="rect">
            <a:avLst/>
          </a:prstGeom>
          <a:solidFill>
            <a:srgbClr val="FEFCDE"/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 smtClean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    把情感融入具体的人、事、景物之中，自然地表达情感。</a:t>
            </a:r>
            <a:endParaRPr lang="zh-CN" altLang="en-US" sz="28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5498" y="-92546"/>
            <a:ext cx="2736302" cy="1152128"/>
            <a:chOff x="590149" y="1521371"/>
            <a:chExt cx="2189041" cy="937544"/>
          </a:xfrm>
        </p:grpSpPr>
        <p:sp>
          <p:nvSpPr>
            <p:cNvPr id="3" name="文本框 7"/>
            <p:cNvSpPr txBox="1"/>
            <p:nvPr/>
          </p:nvSpPr>
          <p:spPr>
            <a:xfrm>
              <a:off x="1195014" y="1784612"/>
              <a:ext cx="1584176" cy="526485"/>
            </a:xfrm>
            <a:prstGeom prst="roundRect">
              <a:avLst/>
            </a:prstGeom>
            <a:noFill/>
            <a:ln w="19050">
              <a:solidFill>
                <a:schemeClr val="accent3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 algn="ctr"/>
              <a:r>
                <a:rPr kumimoji="0" lang="zh-CN" altLang="en-US" sz="3200" b="1" i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黑体" pitchFamily="49" charset="-122"/>
                  <a:ea typeface="黑体" pitchFamily="49" charset="-122"/>
                </a:rPr>
                <a:t>合作探究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黑体" pitchFamily="49" charset="-122"/>
                <a:ea typeface="黑体" pitchFamily="49" charset="-122"/>
              </a:endParaRPr>
            </a:p>
          </p:txBody>
        </p:sp>
        <p:pic>
          <p:nvPicPr>
            <p:cNvPr id="4" name="Picture 3" descr="https://timgsa.baidu.com/timg?image&amp;quality=80&amp;size=b9999_10000&amp;sec=1564661228970&amp;di=80439a8e5dc7f7a81aa206ca0148b991&amp;imgtype=0&amp;src=http%3A%2F%2Fku.90sjimg.com%2Felement_origin_min_pic%2F16%2F11%2F26%2F1aadfa254caf57802d14a23dd7d48b76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90149" y="1521371"/>
              <a:ext cx="936104" cy="937544"/>
            </a:xfrm>
            <a:prstGeom prst="rect">
              <a:avLst/>
            </a:prstGeom>
            <a:noFill/>
          </p:spPr>
        </p:pic>
      </p:grpSp>
      <p:sp>
        <p:nvSpPr>
          <p:cNvPr id="5" name="矩形 4"/>
          <p:cNvSpPr/>
          <p:nvPr/>
        </p:nvSpPr>
        <p:spPr>
          <a:xfrm>
            <a:off x="620563" y="1265876"/>
            <a:ext cx="7792153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00025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 smtClean="0">
                <a:solidFill>
                  <a:srgbClr val="000000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  《匆匆》</a:t>
            </a:r>
            <a:r>
              <a:rPr lang="zh-CN" altLang="en-US" sz="3200" b="1" dirty="0">
                <a:solidFill>
                  <a:srgbClr val="000000"/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和《那个星期天》都表达了作者真实的情感，它们在表达情感的方式上，有哪些相同点和不同点？</a:t>
            </a:r>
          </a:p>
        </p:txBody>
      </p:sp>
    </p:spTree>
    <p:extLst>
      <p:ext uri="{BB962C8B-B14F-4D97-AF65-F5344CB8AC3E}">
        <p14:creationId xmlns:p14="http://schemas.microsoft.com/office/powerpoint/2010/main" val="76952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7635215"/>
              </p:ext>
            </p:extLst>
          </p:nvPr>
        </p:nvGraphicFramePr>
        <p:xfrm>
          <a:off x="-36512" y="-20537"/>
          <a:ext cx="9217024" cy="51845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4176">
                  <a:extLst>
                    <a:ext uri="{9D8B030D-6E8A-4147-A177-3AD203B41FA5}">
                      <a16:colId xmlns="" xmlns:a16="http://schemas.microsoft.com/office/drawing/2014/main" val="1733192498"/>
                    </a:ext>
                  </a:extLst>
                </a:gridCol>
                <a:gridCol w="1656184">
                  <a:extLst>
                    <a:ext uri="{9D8B030D-6E8A-4147-A177-3AD203B41FA5}">
                      <a16:colId xmlns="" xmlns:a16="http://schemas.microsoft.com/office/drawing/2014/main" val="1573226000"/>
                    </a:ext>
                  </a:extLst>
                </a:gridCol>
                <a:gridCol w="2376264">
                  <a:extLst>
                    <a:ext uri="{9D8B030D-6E8A-4147-A177-3AD203B41FA5}">
                      <a16:colId xmlns="" xmlns:a16="http://schemas.microsoft.com/office/drawing/2014/main" val="358989288"/>
                    </a:ext>
                  </a:extLst>
                </a:gridCol>
                <a:gridCol w="3600400">
                  <a:extLst>
                    <a:ext uri="{9D8B030D-6E8A-4147-A177-3AD203B41FA5}">
                      <a16:colId xmlns="" xmlns:a16="http://schemas.microsoft.com/office/drawing/2014/main" val="3112438113"/>
                    </a:ext>
                  </a:extLst>
                </a:gridCol>
              </a:tblGrid>
              <a:tr h="648071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1" dirty="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zh-CN" altLang="en-US" sz="2800" b="1" dirty="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84489905"/>
                  </a:ext>
                </a:extLst>
              </a:tr>
              <a:tr h="543895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latin typeface="宋体" pitchFamily="2" charset="-122"/>
                          <a:ea typeface="宋体" pitchFamily="2" charset="-122"/>
                        </a:rPr>
                        <a:t>内容</a:t>
                      </a:r>
                      <a:endParaRPr lang="zh-CN" altLang="en-US" sz="2400" b="1" dirty="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latin typeface="宋体" pitchFamily="2" charset="-122"/>
                          <a:ea typeface="宋体" pitchFamily="2" charset="-122"/>
                        </a:rPr>
                        <a:t>表达感情的方法</a:t>
                      </a:r>
                      <a:endParaRPr lang="zh-CN" altLang="en-US" sz="2400" b="1" dirty="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48443847"/>
                  </a:ext>
                </a:extLst>
              </a:tr>
              <a:tr h="1669788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75108468"/>
                  </a:ext>
                </a:extLst>
              </a:tr>
              <a:tr h="2322821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3289118"/>
                  </a:ext>
                </a:extLst>
              </a:tr>
            </a:tbl>
          </a:graphicData>
        </a:graphic>
      </p:graphicFrame>
      <p:sp>
        <p:nvSpPr>
          <p:cNvPr id="8" name="矩形 7"/>
          <p:cNvSpPr/>
          <p:nvPr/>
        </p:nvSpPr>
        <p:spPr>
          <a:xfrm>
            <a:off x="0" y="1904514"/>
            <a:ext cx="13681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宋体" pitchFamily="2" charset="-122"/>
                <a:ea typeface="宋体" pitchFamily="2" charset="-122"/>
              </a:rPr>
              <a:t>《</a:t>
            </a:r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匆匆</a:t>
            </a:r>
            <a:r>
              <a:rPr lang="en-US" altLang="zh-CN" sz="2400" b="1" dirty="0">
                <a:latin typeface="宋体" pitchFamily="2" charset="-122"/>
                <a:ea typeface="宋体" pitchFamily="2" charset="-122"/>
              </a:rPr>
              <a:t>》</a:t>
            </a:r>
            <a:endParaRPr lang="zh-CN" altLang="en-US" sz="24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3710459"/>
            <a:ext cx="15026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宋体" pitchFamily="2" charset="-122"/>
                <a:ea typeface="宋体" pitchFamily="2" charset="-122"/>
              </a:rPr>
              <a:t>《</a:t>
            </a:r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那个星期天</a:t>
            </a:r>
            <a:r>
              <a:rPr lang="en-US" altLang="zh-CN" sz="2400" b="1" dirty="0">
                <a:latin typeface="宋体" pitchFamily="2" charset="-122"/>
                <a:ea typeface="宋体" pitchFamily="2" charset="-122"/>
              </a:rPr>
              <a:t>》</a:t>
            </a:r>
            <a:endParaRPr lang="zh-CN" altLang="en-US" sz="24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619672" y="1609053"/>
            <a:ext cx="143546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都运用了融情于景的表达方法；都运用了内心独白写出了自己的心声</a:t>
            </a:r>
            <a:endParaRPr lang="zh-CN" altLang="en-US" sz="24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213262" y="1253182"/>
            <a:ext cx="247402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楷体" pitchFamily="49" charset="-122"/>
                <a:ea typeface="楷体" pitchFamily="49" charset="-122"/>
                <a:cs typeface="宋体" pitchFamily="2" charset="-122"/>
              </a:rPr>
              <a:t>写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宋体" pitchFamily="2" charset="-122"/>
              </a:rPr>
              <a:t>了时光匆匆的特点，表达了“我”对时光流逝的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  <a:cs typeface="宋体" pitchFamily="2" charset="-122"/>
              </a:rPr>
              <a:t>感慨</a:t>
            </a:r>
            <a:endParaRPr lang="zh-CN" altLang="en-US" sz="24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213262" y="2816183"/>
            <a:ext cx="24740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写了“我”第一次的盼望，然而盼望最终落空，表现了“我”从盼望到失望的内心变化</a:t>
            </a:r>
            <a:endParaRPr lang="zh-CN" altLang="en-US" sz="24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580112" y="1244773"/>
            <a:ext cx="34563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运用一连串的问句，以及排比、比喻、拟人等修辞手法直接表达自己的感情</a:t>
            </a:r>
            <a:endParaRPr lang="zh-CN" altLang="en-US" sz="24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602907" y="2881342"/>
            <a:ext cx="336158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侧重把情感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融入所描写的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人、事、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景物中，通过动作、内心独白、环境描写等，间接表达自己不断变化的情感</a:t>
            </a:r>
            <a:endParaRPr lang="zh-CN" altLang="en-US" sz="24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686987" y="51182"/>
            <a:ext cx="13681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宋体" pitchFamily="2" charset="-122"/>
                <a:ea typeface="宋体" pitchFamily="2" charset="-122"/>
              </a:rPr>
              <a:t>相同点</a:t>
            </a:r>
            <a:endParaRPr lang="zh-CN" altLang="en-US" sz="28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292080" y="0"/>
            <a:ext cx="13681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宋体" pitchFamily="2" charset="-122"/>
                <a:ea typeface="宋体" pitchFamily="2" charset="-122"/>
              </a:rPr>
              <a:t>不同点</a:t>
            </a:r>
            <a:endParaRPr lang="zh-CN" altLang="en-US" sz="2800" b="1" dirty="0"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6030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7" grpId="0"/>
      <p:bldP spid="10" grpId="0"/>
      <p:bldP spid="11" grpId="0"/>
      <p:bldP spid="12" grpId="0"/>
      <p:bldP spid="1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F8D620C8-24F7-C94A-ABC7-FD7FC9B62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808" y="222989"/>
            <a:ext cx="2268000" cy="69257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D3EC9424-3499-8349-9874-2175203673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16931"/>
            <a:ext cx="450000" cy="559756"/>
          </a:xfrm>
          <a:prstGeom prst="rect">
            <a:avLst/>
          </a:prstGeom>
        </p:spPr>
      </p:pic>
      <p:sp>
        <p:nvSpPr>
          <p:cNvPr id="4" name="文本框 14">
            <a:extLst>
              <a:ext uri="{FF2B5EF4-FFF2-40B4-BE49-F238E27FC236}">
                <a16:creationId xmlns:a16="http://schemas.microsoft.com/office/drawing/2014/main" xmlns="" id="{AD809E10-4CA3-BC48-A019-BDFE045C1624}"/>
              </a:ext>
            </a:extLst>
          </p:cNvPr>
          <p:cNvSpPr txBox="1"/>
          <p:nvPr/>
        </p:nvSpPr>
        <p:spPr>
          <a:xfrm>
            <a:off x="755576" y="175805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结构梳理</a:t>
            </a:r>
          </a:p>
        </p:txBody>
      </p:sp>
      <p:sp>
        <p:nvSpPr>
          <p:cNvPr id="5" name="圆角矩形 4"/>
          <p:cNvSpPr/>
          <p:nvPr/>
        </p:nvSpPr>
        <p:spPr>
          <a:xfrm>
            <a:off x="755576" y="1419622"/>
            <a:ext cx="685421" cy="2548755"/>
          </a:xfrm>
          <a:prstGeom prst="roundRect">
            <a:avLst/>
          </a:prstGeom>
          <a:solidFill>
            <a:schemeClr val="bg1">
              <a:alpha val="5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Tahoma" pitchFamily="34" charset="0"/>
              </a:rPr>
              <a:t>那个星期天</a:t>
            </a:r>
          </a:p>
        </p:txBody>
      </p:sp>
      <p:sp>
        <p:nvSpPr>
          <p:cNvPr id="6" name="左大括号 5"/>
          <p:cNvSpPr/>
          <p:nvPr/>
        </p:nvSpPr>
        <p:spPr>
          <a:xfrm>
            <a:off x="1650468" y="1347614"/>
            <a:ext cx="363991" cy="2709774"/>
          </a:xfrm>
          <a:prstGeom prst="leftBrac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流程图: 可选过程 7"/>
          <p:cNvSpPr/>
          <p:nvPr/>
        </p:nvSpPr>
        <p:spPr>
          <a:xfrm>
            <a:off x="2075103" y="1347614"/>
            <a:ext cx="930942" cy="568183"/>
          </a:xfrm>
          <a:prstGeom prst="flowChartAlternateProcess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早晨</a:t>
            </a:r>
          </a:p>
        </p:txBody>
      </p:sp>
      <p:sp>
        <p:nvSpPr>
          <p:cNvPr id="10" name="流程图: 可选过程 9"/>
          <p:cNvSpPr/>
          <p:nvPr/>
        </p:nvSpPr>
        <p:spPr>
          <a:xfrm>
            <a:off x="2075103" y="2055227"/>
            <a:ext cx="930942" cy="568183"/>
          </a:xfrm>
          <a:prstGeom prst="flowChartAlternateProcess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上午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流程图: 可选过程 10"/>
          <p:cNvSpPr/>
          <p:nvPr/>
        </p:nvSpPr>
        <p:spPr>
          <a:xfrm>
            <a:off x="2091541" y="2789005"/>
            <a:ext cx="930942" cy="568183"/>
          </a:xfrm>
          <a:prstGeom prst="flowChartAlternateProcess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下午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流程图: 可选过程 11"/>
          <p:cNvSpPr/>
          <p:nvPr/>
        </p:nvSpPr>
        <p:spPr>
          <a:xfrm>
            <a:off x="2091541" y="3489205"/>
            <a:ext cx="930942" cy="568183"/>
          </a:xfrm>
          <a:prstGeom prst="flowChartAlternateProcess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黄昏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圆角矩形 13"/>
          <p:cNvSpPr/>
          <p:nvPr/>
        </p:nvSpPr>
        <p:spPr>
          <a:xfrm>
            <a:off x="3203848" y="1328726"/>
            <a:ext cx="1872208" cy="491589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楷体" pitchFamily="49" charset="-122"/>
                <a:ea typeface="楷体" pitchFamily="49" charset="-122"/>
                <a:cs typeface="Tahoma" pitchFamily="34" charset="0"/>
              </a:rPr>
              <a:t>兴奋、急切</a:t>
            </a:r>
          </a:p>
        </p:txBody>
      </p:sp>
      <p:sp>
        <p:nvSpPr>
          <p:cNvPr id="15" name="弧形 14"/>
          <p:cNvSpPr/>
          <p:nvPr/>
        </p:nvSpPr>
        <p:spPr>
          <a:xfrm>
            <a:off x="2540574" y="1030141"/>
            <a:ext cx="3583087" cy="3517727"/>
          </a:xfrm>
          <a:prstGeom prst="arc">
            <a:avLst>
              <a:gd name="adj1" fmla="val 18536131"/>
              <a:gd name="adj2" fmla="val 3307438"/>
            </a:avLst>
          </a:prstGeom>
          <a:ln w="38100" cap="sq">
            <a:solidFill>
              <a:schemeClr val="tx2">
                <a:lumMod val="60000"/>
                <a:lumOff val="40000"/>
              </a:schemeClr>
            </a:solidFill>
            <a:miter lim="800000"/>
            <a:headEnd type="none" w="lg" len="sm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五边形 15"/>
          <p:cNvSpPr/>
          <p:nvPr/>
        </p:nvSpPr>
        <p:spPr>
          <a:xfrm>
            <a:off x="6304758" y="2514743"/>
            <a:ext cx="308044" cy="468000"/>
          </a:xfrm>
          <a:prstGeom prst="homePlat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圆角矩形 16"/>
          <p:cNvSpPr/>
          <p:nvPr/>
        </p:nvSpPr>
        <p:spPr>
          <a:xfrm>
            <a:off x="6732240" y="1744888"/>
            <a:ext cx="1800200" cy="208823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把情感融入具体的人、事、景物之中</a:t>
            </a:r>
            <a:endParaRPr lang="zh-CN" altLang="en-US" sz="2400" b="1" dirty="0" smtClean="0">
              <a:solidFill>
                <a:schemeClr val="bg1"/>
              </a:solidFill>
              <a:latin typeface="楷体" pitchFamily="49" charset="-122"/>
              <a:ea typeface="楷体" pitchFamily="49" charset="-122"/>
              <a:cs typeface="Tahoma" pitchFamily="34" charset="0"/>
            </a:endParaRPr>
          </a:p>
        </p:txBody>
      </p:sp>
      <p:sp>
        <p:nvSpPr>
          <p:cNvPr id="19" name="圆角矩形 18"/>
          <p:cNvSpPr/>
          <p:nvPr/>
        </p:nvSpPr>
        <p:spPr>
          <a:xfrm>
            <a:off x="3205390" y="2055227"/>
            <a:ext cx="1872208" cy="491589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楷体" pitchFamily="49" charset="-122"/>
                <a:ea typeface="楷体" pitchFamily="49" charset="-122"/>
                <a:cs typeface="Tahoma" pitchFamily="34" charset="0"/>
              </a:rPr>
              <a:t>焦急</a:t>
            </a:r>
          </a:p>
        </p:txBody>
      </p:sp>
      <p:sp>
        <p:nvSpPr>
          <p:cNvPr id="20" name="圆角矩形 19"/>
          <p:cNvSpPr/>
          <p:nvPr/>
        </p:nvSpPr>
        <p:spPr>
          <a:xfrm>
            <a:off x="3206569" y="2789004"/>
            <a:ext cx="1872208" cy="491589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楷体" pitchFamily="49" charset="-122"/>
                <a:ea typeface="楷体" pitchFamily="49" charset="-122"/>
                <a:cs typeface="Tahoma" pitchFamily="34" charset="0"/>
              </a:rPr>
              <a:t>焦急、惆怅</a:t>
            </a:r>
          </a:p>
        </p:txBody>
      </p:sp>
      <p:sp>
        <p:nvSpPr>
          <p:cNvPr id="21" name="圆角矩形 20"/>
          <p:cNvSpPr/>
          <p:nvPr/>
        </p:nvSpPr>
        <p:spPr>
          <a:xfrm>
            <a:off x="3263142" y="3497781"/>
            <a:ext cx="1872208" cy="491589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楷体" pitchFamily="49" charset="-122"/>
                <a:ea typeface="楷体" pitchFamily="49" charset="-122"/>
                <a:cs typeface="Tahoma" pitchFamily="34" charset="0"/>
              </a:rPr>
              <a:t>失望、委屈</a:t>
            </a:r>
          </a:p>
        </p:txBody>
      </p:sp>
    </p:spTree>
    <p:extLst>
      <p:ext uri="{BB962C8B-B14F-4D97-AF65-F5344CB8AC3E}">
        <p14:creationId xmlns:p14="http://schemas.microsoft.com/office/powerpoint/2010/main" val="1893836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683716" y="1059582"/>
            <a:ext cx="7920732" cy="319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本文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写了一个小男孩在一个星期天里等候母亲带他出去玩的经历。一开始他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既</a:t>
            </a:r>
            <a:r>
              <a:rPr lang="zh-CN" altLang="en-US" sz="2800" b="1" u="sng" dirty="0" smtClean="0">
                <a:latin typeface="楷体" pitchFamily="49" charset="-122"/>
                <a:ea typeface="楷体" pitchFamily="49" charset="-122"/>
              </a:rPr>
              <a:t>     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又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满怀期待，后来因为母亲一拖再拖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而</a:t>
            </a:r>
            <a:r>
              <a:rPr lang="zh-CN" altLang="en-US" sz="2800" b="1" u="sng" dirty="0" smtClean="0">
                <a:latin typeface="楷体" pitchFamily="49" charset="-122"/>
                <a:ea typeface="楷体" pitchFamily="49" charset="-122"/>
              </a:rPr>
              <a:t>         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，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最后因母亲没有兑现承诺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而</a:t>
            </a:r>
            <a:r>
              <a:rPr lang="zh-CN" altLang="en-US" sz="2800" b="1" u="sng" dirty="0" smtClean="0">
                <a:latin typeface="楷体" pitchFamily="49" charset="-122"/>
                <a:ea typeface="楷体" pitchFamily="49" charset="-122"/>
              </a:rPr>
              <a:t>           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乃至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“绝望”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。本文通过大量的</a:t>
            </a:r>
            <a:r>
              <a:rPr lang="zh-CN" altLang="en-US" sz="2800" b="1" u="sng" dirty="0" smtClean="0">
                <a:latin typeface="楷体" pitchFamily="49" charset="-122"/>
                <a:ea typeface="楷体" pitchFamily="49" charset="-122"/>
              </a:rPr>
              <a:t>         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，细腻而生动地表现了小男孩的心理变化过程。</a:t>
            </a:r>
            <a:endParaRPr lang="zh-CN" altLang="en-US" sz="2800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F8D620C8-24F7-C94A-ABC7-FD7FC9B62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800" y="222989"/>
            <a:ext cx="2268000" cy="69257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D3EC9424-3499-8349-9874-2175203673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6931"/>
            <a:ext cx="450000" cy="559756"/>
          </a:xfrm>
          <a:prstGeom prst="rect">
            <a:avLst/>
          </a:prstGeom>
        </p:spPr>
      </p:pic>
      <p:sp>
        <p:nvSpPr>
          <p:cNvPr id="5" name="文本框 14">
            <a:extLst>
              <a:ext uri="{FF2B5EF4-FFF2-40B4-BE49-F238E27FC236}">
                <a16:creationId xmlns:a16="http://schemas.microsoft.com/office/drawing/2014/main" xmlns="" id="{AD809E10-4CA3-BC48-A019-BDFE045C1624}"/>
              </a:ext>
            </a:extLst>
          </p:cNvPr>
          <p:cNvSpPr txBox="1"/>
          <p:nvPr/>
        </p:nvSpPr>
        <p:spPr>
          <a:xfrm>
            <a:off x="683568" y="175805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主题概括</a:t>
            </a:r>
            <a:endParaRPr lang="zh-CN" altLang="en-US" sz="36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109379" y="1605223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兴奋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5436096" y="2120538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焦急万分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3961504" y="2624594"/>
            <a:ext cx="19880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失望、委屈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75856" y="3128650"/>
            <a:ext cx="18085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细节描写 </a:t>
            </a:r>
            <a:endParaRPr lang="zh-CN" altLang="en-US" sz="28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0254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187624" y="293448"/>
            <a:ext cx="6880860" cy="472283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 dirty="0">
                <a:latin typeface="宋体" pitchFamily="2" charset="-122"/>
                <a:ea typeface="宋体" pitchFamily="2" charset="-122"/>
              </a:rPr>
              <a:t>可爱的</a:t>
            </a:r>
            <a:endParaRPr lang="en-US" altLang="zh-CN" sz="2000" b="1" dirty="0">
              <a:latin typeface="宋体" pitchFamily="2" charset="-122"/>
              <a:ea typeface="宋体" pitchFamily="2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1800" b="1" dirty="0">
                <a:latin typeface="仿宋" pitchFamily="49" charset="-122"/>
                <a:ea typeface="仿宋" pitchFamily="49" charset="-122"/>
              </a:rPr>
              <a:t>冰心</a:t>
            </a:r>
          </a:p>
          <a:p>
            <a:pPr algn="ctr">
              <a:lnSpc>
                <a:spcPct val="120000"/>
              </a:lnSpc>
            </a:pPr>
            <a:r>
              <a:rPr lang="zh-CN" altLang="en-US" sz="1800" b="1" dirty="0">
                <a:latin typeface="楷体" pitchFamily="49" charset="-122"/>
                <a:ea typeface="楷体" pitchFamily="49" charset="-122"/>
              </a:rPr>
              <a:t>除了宇宙，</a:t>
            </a:r>
          </a:p>
          <a:p>
            <a:pPr algn="ctr">
              <a:lnSpc>
                <a:spcPct val="120000"/>
              </a:lnSpc>
            </a:pPr>
            <a:r>
              <a:rPr lang="zh-CN" altLang="en-US" sz="1800" b="1" dirty="0">
                <a:latin typeface="楷体" pitchFamily="49" charset="-122"/>
                <a:ea typeface="楷体" pitchFamily="49" charset="-122"/>
              </a:rPr>
              <a:t>最可爱的只有孩子。</a:t>
            </a:r>
          </a:p>
          <a:p>
            <a:pPr algn="ctr">
              <a:lnSpc>
                <a:spcPct val="120000"/>
              </a:lnSpc>
            </a:pPr>
            <a:r>
              <a:rPr lang="zh-CN" altLang="en-US" sz="1800" b="1" dirty="0">
                <a:latin typeface="楷体" pitchFamily="49" charset="-122"/>
                <a:ea typeface="楷体" pitchFamily="49" charset="-122"/>
              </a:rPr>
              <a:t>和他说话不必思索，</a:t>
            </a:r>
          </a:p>
          <a:p>
            <a:pPr algn="ctr">
              <a:lnSpc>
                <a:spcPct val="120000"/>
              </a:lnSpc>
            </a:pPr>
            <a:r>
              <a:rPr lang="zh-CN" altLang="en-US" sz="1800" b="1" dirty="0">
                <a:latin typeface="楷体" pitchFamily="49" charset="-122"/>
                <a:ea typeface="楷体" pitchFamily="49" charset="-122"/>
              </a:rPr>
              <a:t>态度不必矜持。</a:t>
            </a:r>
          </a:p>
          <a:p>
            <a:pPr algn="ctr">
              <a:lnSpc>
                <a:spcPct val="120000"/>
              </a:lnSpc>
            </a:pPr>
            <a:r>
              <a:rPr lang="zh-CN" altLang="en-US" sz="1800" b="1" dirty="0">
                <a:latin typeface="楷体" pitchFamily="49" charset="-122"/>
                <a:ea typeface="楷体" pitchFamily="49" charset="-122"/>
              </a:rPr>
              <a:t>抬起头来说笑，</a:t>
            </a:r>
          </a:p>
          <a:p>
            <a:pPr algn="ctr">
              <a:lnSpc>
                <a:spcPct val="120000"/>
              </a:lnSpc>
            </a:pPr>
            <a:r>
              <a:rPr lang="zh-CN" altLang="en-US" sz="1800" b="1" dirty="0">
                <a:latin typeface="楷体" pitchFamily="49" charset="-122"/>
                <a:ea typeface="楷体" pitchFamily="49" charset="-122"/>
              </a:rPr>
              <a:t>低下头去弄水。</a:t>
            </a:r>
          </a:p>
          <a:p>
            <a:pPr algn="ctr">
              <a:lnSpc>
                <a:spcPct val="120000"/>
              </a:lnSpc>
            </a:pPr>
            <a:r>
              <a:rPr lang="zh-CN" altLang="en-US" sz="1800" b="1" dirty="0">
                <a:latin typeface="楷体" pitchFamily="49" charset="-122"/>
                <a:ea typeface="楷体" pitchFamily="49" charset="-122"/>
              </a:rPr>
              <a:t>任你深思也好，</a:t>
            </a:r>
          </a:p>
          <a:p>
            <a:pPr algn="ctr">
              <a:lnSpc>
                <a:spcPct val="120000"/>
              </a:lnSpc>
            </a:pPr>
            <a:r>
              <a:rPr lang="zh-CN" altLang="en-US" sz="1800" b="1" dirty="0">
                <a:latin typeface="楷体" pitchFamily="49" charset="-122"/>
                <a:ea typeface="楷体" pitchFamily="49" charset="-122"/>
              </a:rPr>
              <a:t>微讴也好;</a:t>
            </a:r>
          </a:p>
          <a:p>
            <a:pPr algn="ctr">
              <a:lnSpc>
                <a:spcPct val="120000"/>
              </a:lnSpc>
            </a:pPr>
            <a:r>
              <a:rPr lang="zh-CN" altLang="en-US" sz="1800" b="1" dirty="0">
                <a:latin typeface="楷体" pitchFamily="49" charset="-122"/>
                <a:ea typeface="楷体" pitchFamily="49" charset="-122"/>
              </a:rPr>
              <a:t>驴背山,山门下，</a:t>
            </a:r>
          </a:p>
          <a:p>
            <a:pPr algn="ctr">
              <a:lnSpc>
                <a:spcPct val="120000"/>
              </a:lnSpc>
            </a:pPr>
            <a:r>
              <a:rPr lang="zh-CN" altLang="en-US" sz="1800" b="1" dirty="0">
                <a:latin typeface="楷体" pitchFamily="49" charset="-122"/>
                <a:ea typeface="楷体" pitchFamily="49" charset="-122"/>
              </a:rPr>
              <a:t>偶一回头望时，</a:t>
            </a:r>
          </a:p>
          <a:p>
            <a:pPr algn="ctr">
              <a:lnSpc>
                <a:spcPct val="120000"/>
              </a:lnSpc>
            </a:pPr>
            <a:r>
              <a:rPr lang="zh-CN" altLang="en-US" sz="1800" b="1" dirty="0">
                <a:latin typeface="楷体" pitchFamily="49" charset="-122"/>
                <a:ea typeface="楷体" pitchFamily="49" charset="-122"/>
              </a:rPr>
              <a:t>总是活泼泼地，</a:t>
            </a:r>
          </a:p>
          <a:p>
            <a:pPr algn="ctr">
              <a:lnSpc>
                <a:spcPct val="120000"/>
              </a:lnSpc>
            </a:pPr>
            <a:r>
              <a:rPr lang="zh-CN" altLang="en-US" sz="1800" b="1" dirty="0">
                <a:latin typeface="楷体" pitchFamily="49" charset="-122"/>
                <a:ea typeface="楷体" pitchFamily="49" charset="-122"/>
              </a:rPr>
              <a:t>笑嘻嘻地。</a:t>
            </a:r>
          </a:p>
        </p:txBody>
      </p:sp>
      <p:pic>
        <p:nvPicPr>
          <p:cNvPr id="3" name="图片 2" descr="14681096-262c-4492-8717-130e58da711c_size113_w400_h583[1]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7624" y="1419622"/>
            <a:ext cx="2183269" cy="318160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B2966E2C-EBBC-D947-8B33-433064B05F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616" y="150858"/>
            <a:ext cx="2268000" cy="692577"/>
          </a:xfrm>
          <a:prstGeom prst="rect">
            <a:avLst/>
          </a:prstGeom>
        </p:spPr>
      </p:pic>
      <p:sp>
        <p:nvSpPr>
          <p:cNvPr id="9" name="文本框 14">
            <a:extLst>
              <a:ext uri="{FF2B5EF4-FFF2-40B4-BE49-F238E27FC236}">
                <a16:creationId xmlns:a16="http://schemas.microsoft.com/office/drawing/2014/main" xmlns="" id="{F676DB18-A8E7-EF49-935A-1773895EFDAA}"/>
              </a:ext>
            </a:extLst>
          </p:cNvPr>
          <p:cNvSpPr txBox="1"/>
          <p:nvPr/>
        </p:nvSpPr>
        <p:spPr>
          <a:xfrm>
            <a:off x="573662" y="119112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拓展延伸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2EDBBAFB-55B6-1B40-BF37-0820FFA69F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40" y="150858"/>
            <a:ext cx="450000" cy="5597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A77779B6-88A4-B44C-95DC-D476ED0E3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50981"/>
            <a:ext cx="2268000" cy="692577"/>
          </a:xfrm>
          <a:prstGeom prst="rect">
            <a:avLst/>
          </a:prstGeom>
        </p:spPr>
      </p:pic>
      <p:sp>
        <p:nvSpPr>
          <p:cNvPr id="14" name="文本框 14">
            <a:extLst>
              <a:ext uri="{FF2B5EF4-FFF2-40B4-BE49-F238E27FC236}">
                <a16:creationId xmlns:a16="http://schemas.microsoft.com/office/drawing/2014/main" xmlns="" id="{A1C94D41-07F7-0242-ACCC-6D928AE8147C}"/>
              </a:ext>
            </a:extLst>
          </p:cNvPr>
          <p:cNvSpPr txBox="1"/>
          <p:nvPr/>
        </p:nvSpPr>
        <p:spPr>
          <a:xfrm>
            <a:off x="864933" y="123478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课堂演练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BE2CD37B-5586-F743-9620-591602E4A6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84" y="155192"/>
            <a:ext cx="450000" cy="559757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98883" y="987574"/>
            <a:ext cx="1832553" cy="6417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一、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仿</a:t>
            </a:r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写</a:t>
            </a:r>
            <a:endParaRPr lang="zh-CN" altLang="en-US" sz="32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18" name="文本框 6"/>
          <p:cNvSpPr txBox="1"/>
          <p:nvPr/>
        </p:nvSpPr>
        <p:spPr>
          <a:xfrm>
            <a:off x="676571" y="1707654"/>
            <a:ext cx="7842250" cy="11331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 dirty="0" smtClean="0">
                <a:latin typeface="楷体" pitchFamily="49" charset="-122"/>
                <a:ea typeface="楷体" pitchFamily="49" charset="-122"/>
              </a:rPr>
              <a:t>    </a:t>
            </a:r>
            <a:r>
              <a:rPr sz="2800" b="1" dirty="0" err="1" smtClean="0">
                <a:latin typeface="楷体" pitchFamily="49" charset="-122"/>
                <a:ea typeface="楷体" pitchFamily="49" charset="-122"/>
              </a:rPr>
              <a:t>我感觉到周围的光线渐渐暗下去</a:t>
            </a:r>
            <a:r>
              <a:rPr sz="2800" b="1" dirty="0" err="1">
                <a:latin typeface="楷体" pitchFamily="49" charset="-122"/>
                <a:ea typeface="楷体" pitchFamily="49" charset="-122"/>
              </a:rPr>
              <a:t>，渐渐地凉下去沉郁下去，越来越远越来越缥缈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。</a:t>
            </a:r>
            <a:endParaRPr lang="en-US" altLang="zh-CN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9" name="文本框 6"/>
          <p:cNvSpPr txBox="1"/>
          <p:nvPr/>
        </p:nvSpPr>
        <p:spPr>
          <a:xfrm>
            <a:off x="752077" y="3147814"/>
            <a:ext cx="7691237" cy="1057790"/>
          </a:xfrm>
          <a:prstGeom prst="rect">
            <a:avLst/>
          </a:prstGeom>
          <a:solidFill>
            <a:srgbClr val="FFFFCC"/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我感觉到会场里的气氛渐渐热起来，渐渐地活跃起来愉快起来，越来越热闹越来越欢腾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4"/>
          <p:cNvSpPr txBox="1"/>
          <p:nvPr/>
        </p:nvSpPr>
        <p:spPr>
          <a:xfrm>
            <a:off x="528684" y="483518"/>
            <a:ext cx="8208912" cy="125111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二、有人说，文中的母亲没有兑现承若，不是一个爱孩子的好母亲，对此，你怎么看？</a:t>
            </a:r>
            <a:endParaRPr lang="en-US" altLang="zh-CN" sz="32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" name="文本框 8"/>
          <p:cNvSpPr txBox="1"/>
          <p:nvPr/>
        </p:nvSpPr>
        <p:spPr>
          <a:xfrm>
            <a:off x="309360" y="1766302"/>
            <a:ext cx="8511112" cy="2677656"/>
          </a:xfrm>
          <a:prstGeom prst="rect">
            <a:avLst/>
          </a:prstGeom>
          <a:solidFill>
            <a:srgbClr val="FEFCDE"/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 smtClean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    文中的母亲很忙碌，买菜、翻箱倒柜、洗衣服，做完一件事情，又接着去做另一件事情。从她发现孩子在哭就马上安慰孩子，并不停道歉，可以看出她内心对自己没有兑现承诺的自责和不安。文中的母亲还是非常爱孩子的，但是迫于生计只能不停地劳作。</a:t>
            </a:r>
            <a:endParaRPr lang="zh-CN" altLang="en-US" sz="28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1714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02163" y="1198052"/>
            <a:ext cx="8044180" cy="2165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00025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   小练笔：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人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的心情不同，对身边事物的感受也会有所不同。请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你寻找一处景物，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分别描写心情“好”与“不好”两种状态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下你眼中的这个景物的样子。</a:t>
            </a:r>
            <a:endParaRPr lang="zh-CN" altLang="en-US" sz="2800" b="1" dirty="0">
              <a:solidFill>
                <a:srgbClr val="000000"/>
              </a:solidFill>
              <a:latin typeface="楷体" pitchFamily="49" charset="-122"/>
              <a:ea typeface="楷体" pitchFamily="49" charset="-122"/>
              <a:cs typeface="宋体" panose="02010600030101010101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A77779B6-88A4-B44C-95DC-D476ED0E3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504" y="150981"/>
            <a:ext cx="2268000" cy="692577"/>
          </a:xfrm>
          <a:prstGeom prst="rect">
            <a:avLst/>
          </a:prstGeom>
        </p:spPr>
      </p:pic>
      <p:sp>
        <p:nvSpPr>
          <p:cNvPr id="4" name="文本框 14">
            <a:extLst>
              <a:ext uri="{FF2B5EF4-FFF2-40B4-BE49-F238E27FC236}">
                <a16:creationId xmlns:a16="http://schemas.microsoft.com/office/drawing/2014/main" xmlns="" id="{A1C94D41-07F7-0242-ACCC-6D928AE8147C}"/>
              </a:ext>
            </a:extLst>
          </p:cNvPr>
          <p:cNvSpPr txBox="1"/>
          <p:nvPr/>
        </p:nvSpPr>
        <p:spPr>
          <a:xfrm>
            <a:off x="738869" y="123478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课后作业</a:t>
            </a:r>
            <a:endParaRPr lang="zh-CN" altLang="en-US" sz="3600" b="1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BE2CD37B-5586-F743-9620-591602E4A6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5192"/>
            <a:ext cx="450000" cy="5597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3768" y="843558"/>
            <a:ext cx="625570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sz="3200" b="1" u="sng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史铁</a:t>
            </a:r>
            <a:r>
              <a:rPr lang="zh-CN" sz="3200" b="1" u="sng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生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1951—2010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）中国作家、散文家。他与疾病抗争多年，并在病榻上创作了大量优秀作品。自称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职业是生病，业余在写作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。代表作有</a:t>
            </a:r>
            <a:r>
              <a:rPr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我遥远的清平湾》《我与地坛》《</a:t>
            </a:r>
            <a:r>
              <a:rPr sz="2800" b="1" dirty="0" err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务虚笔记</a:t>
            </a:r>
            <a:r>
              <a:rPr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等，本文是史铁生的长篇小说</a:t>
            </a:r>
            <a:r>
              <a:rPr lang="en-US" altLang="zh-CN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务虚笔记</a:t>
            </a:r>
            <a:r>
              <a:rPr lang="en-US" altLang="zh-CN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第四章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童年之门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中的一部分。</a:t>
            </a:r>
            <a:endParaRPr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44045"/>
            <a:ext cx="1944216" cy="2690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112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85835" y="1419622"/>
            <a:ext cx="7764780" cy="110680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6600" b="1" dirty="0">
                <a:solidFill>
                  <a:srgbClr val="FF6600"/>
                </a:solidFill>
                <a:latin typeface="Xingkai SC" panose="02010800040101010101" pitchFamily="2" charset="-122"/>
                <a:ea typeface="Xingkai SC" panose="02010800040101010101" pitchFamily="2" charset="-122"/>
              </a:rPr>
              <a:t>七彩课堂  伴你成长</a:t>
            </a:r>
          </a:p>
        </p:txBody>
      </p:sp>
      <p:grpSp>
        <p:nvGrpSpPr>
          <p:cNvPr id="33" name="组合 32"/>
          <p:cNvGrpSpPr/>
          <p:nvPr/>
        </p:nvGrpSpPr>
        <p:grpSpPr>
          <a:xfrm>
            <a:off x="6968256" y="-1"/>
            <a:ext cx="1927372" cy="771551"/>
            <a:chOff x="6968256" y="-1"/>
            <a:chExt cx="1927372" cy="771551"/>
          </a:xfrm>
        </p:grpSpPr>
        <p:pic>
          <p:nvPicPr>
            <p:cNvPr id="34" name="图片 3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68"/>
            <a:stretch>
              <a:fillRect/>
            </a:stretch>
          </p:blipFill>
          <p:spPr>
            <a:xfrm>
              <a:off x="6968256" y="-1"/>
              <a:ext cx="961585" cy="771551"/>
            </a:xfrm>
            <a:prstGeom prst="rect">
              <a:avLst/>
            </a:prstGeom>
          </p:spPr>
        </p:pic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9408" y="124932"/>
              <a:ext cx="1346220" cy="553738"/>
            </a:xfrm>
            <a:prstGeom prst="rect">
              <a:avLst/>
            </a:prstGeom>
          </p:spPr>
        </p:pic>
        <p:sp>
          <p:nvSpPr>
            <p:cNvPr id="36" name="文本框 35"/>
            <p:cNvSpPr txBox="1"/>
            <p:nvPr/>
          </p:nvSpPr>
          <p:spPr>
            <a:xfrm>
              <a:off x="7164288" y="509940"/>
              <a:ext cx="98135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dist"/>
              <a:r>
                <a:rPr kumimoji="1" lang="en-US" altLang="zh-CN" sz="1050" dirty="0">
                  <a:solidFill>
                    <a:prstClr val="white">
                      <a:lumMod val="75000"/>
                    </a:prstClr>
                  </a:solidFill>
                </a:rPr>
                <a:t>QICAIKETANG</a:t>
              </a:r>
              <a:endParaRPr kumimoji="1" lang="zh-CN" altLang="en-US" sz="1050" dirty="0">
                <a:solidFill>
                  <a:prstClr val="white">
                    <a:lumMod val="75000"/>
                  </a:prst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F292E2DA-D76A-F64F-A0B1-FE3BB425F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921" y="188822"/>
            <a:ext cx="2269879" cy="693151"/>
          </a:xfrm>
          <a:prstGeom prst="rect">
            <a:avLst/>
          </a:prstGeom>
        </p:spPr>
      </p:pic>
      <p:sp>
        <p:nvSpPr>
          <p:cNvPr id="3" name="文本框 14">
            <a:hlinkClick r:id="rId3" action="ppaction://hlinkfile"/>
          </p:cNvPr>
          <p:cNvSpPr txBox="1"/>
          <p:nvPr/>
        </p:nvSpPr>
        <p:spPr>
          <a:xfrm>
            <a:off x="720917" y="169325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初读课文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BE959814-26B7-6146-BD57-0DF3F8959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7292"/>
            <a:ext cx="443315" cy="551442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27161" y="1151362"/>
            <a:ext cx="8318551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 smtClean="0">
                <a:latin typeface="宋体" pitchFamily="2" charset="-122"/>
                <a:ea typeface="宋体" pitchFamily="2" charset="-122"/>
              </a:rPr>
              <a:t>    自由读课文，读准字音，读通句子。思考：课文主要写了一件什么事？是按什么顺序写的？</a:t>
            </a:r>
            <a:endParaRPr lang="zh-CN" altLang="en-US" sz="32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6" name="文本框 14"/>
          <p:cNvSpPr txBox="1"/>
          <p:nvPr/>
        </p:nvSpPr>
        <p:spPr>
          <a:xfrm>
            <a:off x="3306896" y="383938"/>
            <a:ext cx="1093515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1600" b="1" dirty="0">
                <a:latin typeface="Kaiti SC" panose="02010600040101010101" pitchFamily="2" charset="-122"/>
                <a:ea typeface="Kaiti SC" panose="02010600040101010101" pitchFamily="2" charset="-122"/>
              </a:rPr>
              <a:t>点击图标</a:t>
            </a:r>
            <a:r>
              <a:rPr lang="zh-CN" altLang="en-US" sz="1600" b="1" dirty="0" smtClean="0">
                <a:latin typeface="Kaiti SC" panose="02010600040101010101" pitchFamily="2" charset="-122"/>
                <a:ea typeface="Kaiti SC" panose="02010600040101010101" pitchFamily="2" charset="-122"/>
              </a:rPr>
              <a:t>，</a:t>
            </a:r>
            <a:endParaRPr lang="en-US" altLang="zh-CN" sz="1600" b="1" dirty="0" smtClean="0">
              <a:latin typeface="Kaiti SC" panose="02010600040101010101" pitchFamily="2" charset="-122"/>
              <a:ea typeface="Kaiti SC" panose="02010600040101010101" pitchFamily="2" charset="-122"/>
            </a:endParaRPr>
          </a:p>
          <a:p>
            <a:r>
              <a:rPr lang="zh-CN" altLang="en-US" sz="1600" b="1" dirty="0" smtClean="0">
                <a:latin typeface="Kaiti SC" panose="02010600040101010101" pitchFamily="2" charset="-122"/>
                <a:ea typeface="Kaiti SC" panose="02010600040101010101" pitchFamily="2" charset="-122"/>
              </a:rPr>
              <a:t>听</a:t>
            </a:r>
            <a:r>
              <a:rPr lang="zh-CN" altLang="en-US" sz="1600" b="1" dirty="0">
                <a:latin typeface="Kaiti SC" panose="02010600040101010101" pitchFamily="2" charset="-122"/>
                <a:ea typeface="Kaiti SC" panose="02010600040101010101" pitchFamily="2" charset="-122"/>
              </a:rPr>
              <a:t>范读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385CD3A3-5D36-8E4B-ADC1-4FBCDE4D67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6040">
            <a:off x="2363208" y="2918"/>
            <a:ext cx="1059582" cy="1059582"/>
          </a:xfrm>
          <a:prstGeom prst="rect">
            <a:avLst/>
          </a:prstGeom>
        </p:spPr>
      </p:pic>
      <p:sp>
        <p:nvSpPr>
          <p:cNvPr id="8" name="文本框 8"/>
          <p:cNvSpPr txBox="1"/>
          <p:nvPr/>
        </p:nvSpPr>
        <p:spPr>
          <a:xfrm>
            <a:off x="725180" y="3363838"/>
            <a:ext cx="7702476" cy="1126462"/>
          </a:xfrm>
          <a:prstGeom prst="rect">
            <a:avLst/>
          </a:prstGeom>
          <a:solidFill>
            <a:srgbClr val="FEFCDE"/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</a:t>
            </a:r>
            <a:r>
              <a:rPr lang="zh-CN" altLang="en-US" sz="2800" b="1" dirty="0" smtClean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课文主要写了“我”在那个星期天里等候母亲带“我”出去玩的经历。</a:t>
            </a:r>
            <a:endParaRPr lang="zh-CN" altLang="en-US" sz="28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0" name="云形标注 9"/>
          <p:cNvSpPr/>
          <p:nvPr/>
        </p:nvSpPr>
        <p:spPr>
          <a:xfrm>
            <a:off x="2627784" y="2355726"/>
            <a:ext cx="5400600" cy="936103"/>
          </a:xfrm>
          <a:prstGeom prst="cloudCallout">
            <a:avLst>
              <a:gd name="adj1" fmla="val -12282"/>
              <a:gd name="adj2" fmla="val 33840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时间顺序：从早到晚</a:t>
            </a:r>
          </a:p>
        </p:txBody>
      </p:sp>
    </p:spTree>
    <p:extLst>
      <p:ext uri="{BB962C8B-B14F-4D97-AF65-F5344CB8AC3E}">
        <p14:creationId xmlns:p14="http://schemas.microsoft.com/office/powerpoint/2010/main" val="249632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7C5E194C-9341-0F4E-ADDE-4400D3F03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213472"/>
            <a:ext cx="431626" cy="558077"/>
          </a:xfrm>
          <a:prstGeom prst="rect">
            <a:avLst/>
          </a:prstGeom>
        </p:spPr>
      </p:pic>
      <p:sp>
        <p:nvSpPr>
          <p:cNvPr id="3" name="文本框 15">
            <a:extLst>
              <a:ext uri="{FF2B5EF4-FFF2-40B4-BE49-F238E27FC236}">
                <a16:creationId xmlns:a16="http://schemas.microsoft.com/office/drawing/2014/main" xmlns="" id="{59E5E49B-C5CE-9047-A49B-3D00DDB31B47}"/>
              </a:ext>
            </a:extLst>
          </p:cNvPr>
          <p:cNvSpPr txBox="1"/>
          <p:nvPr/>
        </p:nvSpPr>
        <p:spPr>
          <a:xfrm>
            <a:off x="585812" y="125219"/>
            <a:ext cx="2252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 smtClean="0">
                <a:latin typeface="宋体" pitchFamily="2" charset="-122"/>
                <a:ea typeface="宋体" pitchFamily="2" charset="-122"/>
              </a:rPr>
              <a:t>我会读</a:t>
            </a:r>
            <a:endParaRPr kumimoji="1" lang="zh-CN" altLang="en-US" sz="36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915566"/>
            <a:ext cx="8184993" cy="378565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spcBef>
                <a:spcPct val="0"/>
              </a:spcBef>
            </a:pPr>
            <a:r>
              <a:rPr lang="zh-CN" altLang="en-US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原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谅</a:t>
            </a:r>
            <a:r>
              <a:rPr lang="zh-CN" altLang="en-US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缥缈</a:t>
            </a:r>
            <a:r>
              <a:rPr lang="zh-CN" altLang="en-US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急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遽</a:t>
            </a:r>
            <a:r>
              <a:rPr lang="zh-CN" altLang="en-US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惆怅</a:t>
            </a:r>
            <a:r>
              <a:rPr lang="zh-CN" altLang="en-US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咔嚓</a:t>
            </a:r>
            <a:r>
              <a:rPr lang="zh-CN" altLang="en-US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消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逝</a:t>
            </a:r>
            <a:endParaRPr lang="en-US" altLang="zh-CN" sz="32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200000"/>
              </a:lnSpc>
              <a:spcBef>
                <a:spcPct val="0"/>
              </a:spcBef>
            </a:pPr>
            <a:r>
              <a:rPr lang="zh-CN" altLang="en-US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明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媚</a:t>
            </a:r>
            <a:r>
              <a:rPr lang="zh-CN" altLang="en-US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拨弄   念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叨</a:t>
            </a:r>
            <a:r>
              <a:rPr lang="zh-CN" altLang="en-US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停顿   晃动   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耽搁</a:t>
            </a:r>
            <a:endParaRPr lang="en-US" altLang="zh-CN" sz="32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200000"/>
              </a:lnSpc>
              <a:spcBef>
                <a:spcPct val="0"/>
              </a:spcBef>
            </a:pPr>
            <a:r>
              <a:rPr lang="zh-CN" altLang="en-US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沉郁   惊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惶</a:t>
            </a:r>
            <a:r>
              <a:rPr lang="zh-CN" altLang="en-US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亲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吻</a:t>
            </a:r>
            <a:r>
              <a:rPr lang="zh-CN" altLang="en-US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依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偎</a:t>
            </a:r>
            <a:r>
              <a:rPr lang="zh-CN" altLang="en-US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挽</a:t>
            </a:r>
            <a:r>
              <a:rPr lang="zh-CN" altLang="en-US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回   荒凉</a:t>
            </a:r>
            <a:endParaRPr lang="en-US" altLang="zh-CN" sz="3200" b="1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翻箱倒柜</a:t>
            </a:r>
            <a:r>
              <a:rPr lang="zh-CN" altLang="en-US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en-US" altLang="zh-CN" sz="3200" b="1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3672" y="885949"/>
            <a:ext cx="1100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 smtClean="0">
                <a:latin typeface="汉语拼音" pitchFamily="34" charset="0"/>
                <a:cs typeface="汉语拼音" pitchFamily="34" charset="0"/>
              </a:rPr>
              <a:t>liàng</a:t>
            </a:r>
            <a:endParaRPr lang="zh-CN" altLang="en-US" sz="2400" dirty="0"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83351" y="872702"/>
            <a:ext cx="1648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 smtClean="0">
                <a:latin typeface="汉语拼音" pitchFamily="34" charset="0"/>
                <a:cs typeface="汉语拼音" pitchFamily="34" charset="0"/>
              </a:rPr>
              <a:t>piāo</a:t>
            </a:r>
            <a:r>
              <a:rPr lang="en-US" altLang="zh-CN" sz="2400" dirty="0">
                <a:latin typeface="汉语拼音" pitchFamily="34" charset="0"/>
                <a:cs typeface="汉语拼音" pitchFamily="34" charset="0"/>
              </a:rPr>
              <a:t> </a:t>
            </a:r>
            <a:r>
              <a:rPr lang="en-US" altLang="zh-CN" sz="2400" dirty="0" err="1" smtClean="0">
                <a:latin typeface="汉语拼音" pitchFamily="34" charset="0"/>
                <a:cs typeface="汉语拼音" pitchFamily="34" charset="0"/>
              </a:rPr>
              <a:t>miǎo</a:t>
            </a:r>
            <a:r>
              <a:rPr lang="en-US" altLang="zh-CN" sz="2400" dirty="0" smtClean="0">
                <a:latin typeface="汉语拼音" pitchFamily="34" charset="0"/>
                <a:cs typeface="汉语拼音" pitchFamily="34" charset="0"/>
              </a:rPr>
              <a:t> </a:t>
            </a:r>
            <a:endParaRPr lang="zh-CN" altLang="en-US" sz="2400" dirty="0"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83985" y="882794"/>
            <a:ext cx="9345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>
                <a:latin typeface="汉语拼音" pitchFamily="34" charset="0"/>
                <a:cs typeface="汉语拼音" pitchFamily="34" charset="0"/>
              </a:rPr>
              <a:t>jù</a:t>
            </a:r>
            <a:endParaRPr lang="zh-CN" altLang="en-US" sz="2400" dirty="0"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51665" y="882794"/>
            <a:ext cx="2096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 smtClean="0">
                <a:latin typeface="汉语拼音" pitchFamily="34" charset="0"/>
                <a:cs typeface="汉语拼音" pitchFamily="34" charset="0"/>
              </a:rPr>
              <a:t>chóu</a:t>
            </a:r>
            <a:r>
              <a:rPr lang="en-US" altLang="zh-CN" sz="2400" dirty="0" smtClean="0">
                <a:latin typeface="汉语拼音" pitchFamily="34" charset="0"/>
                <a:cs typeface="汉语拼音" pitchFamily="34" charset="0"/>
              </a:rPr>
              <a:t> </a:t>
            </a:r>
            <a:r>
              <a:rPr lang="en-US" altLang="zh-CN" sz="2400" dirty="0" err="1" smtClean="0">
                <a:latin typeface="汉语拼音" pitchFamily="34" charset="0"/>
                <a:cs typeface="汉语拼音" pitchFamily="34" charset="0"/>
              </a:rPr>
              <a:t>chàng</a:t>
            </a:r>
            <a:endParaRPr lang="zh-CN" altLang="en-US" sz="2400" dirty="0"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68633" y="885949"/>
            <a:ext cx="1341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 smtClean="0">
                <a:latin typeface="汉语拼音" pitchFamily="34" charset="0"/>
                <a:cs typeface="汉语拼音" pitchFamily="34" charset="0"/>
              </a:rPr>
              <a:t>kā</a:t>
            </a:r>
            <a:r>
              <a:rPr lang="en-US" altLang="zh-CN" sz="2400" dirty="0" smtClean="0">
                <a:latin typeface="汉语拼音" pitchFamily="34" charset="0"/>
                <a:cs typeface="汉语拼音" pitchFamily="34" charset="0"/>
              </a:rPr>
              <a:t> </a:t>
            </a:r>
            <a:r>
              <a:rPr lang="en-US" altLang="zh-CN" sz="2400" dirty="0" err="1" smtClean="0">
                <a:latin typeface="汉语拼音" pitchFamily="34" charset="0"/>
                <a:cs typeface="汉语拼音" pitchFamily="34" charset="0"/>
              </a:rPr>
              <a:t>chā</a:t>
            </a:r>
            <a:endParaRPr lang="zh-CN" altLang="en-US" sz="2400" dirty="0"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59509" y="872702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>
                <a:latin typeface="汉语拼音" pitchFamily="34" charset="0"/>
                <a:cs typeface="汉语拼音" pitchFamily="34" charset="0"/>
              </a:rPr>
              <a:t>shì</a:t>
            </a:r>
            <a:endParaRPr lang="zh-CN" altLang="en-US" sz="2400" dirty="0"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2049" y="188180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 smtClean="0">
                <a:latin typeface="汉语拼音" pitchFamily="34" charset="0"/>
                <a:cs typeface="汉语拼音" pitchFamily="34" charset="0"/>
              </a:rPr>
              <a:t>mèi</a:t>
            </a:r>
            <a:endParaRPr lang="zh-CN" altLang="en-US" sz="2400" dirty="0"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52320" y="1884739"/>
            <a:ext cx="1302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>
                <a:latin typeface="汉语拼音" pitchFamily="34" charset="0"/>
                <a:cs typeface="汉语拼音" pitchFamily="34" charset="0"/>
              </a:rPr>
              <a:t>dān</a:t>
            </a:r>
            <a:r>
              <a:rPr lang="en-US" altLang="zh-CN" sz="2400" dirty="0">
                <a:latin typeface="汉语拼音" pitchFamily="34" charset="0"/>
                <a:cs typeface="汉语拼音" pitchFamily="34" charset="0"/>
              </a:rPr>
              <a:t> </a:t>
            </a:r>
            <a:r>
              <a:rPr lang="en-US" altLang="zh-CN" sz="2400" dirty="0" err="1" smtClean="0">
                <a:latin typeface="汉语拼音" pitchFamily="34" charset="0"/>
                <a:cs typeface="汉语拼音" pitchFamily="34" charset="0"/>
              </a:rPr>
              <a:t>ge</a:t>
            </a:r>
            <a:endParaRPr lang="zh-CN" altLang="en-US" sz="2400" dirty="0"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5671" y="2889399"/>
            <a:ext cx="1485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 smtClean="0">
                <a:latin typeface="汉语拼音" pitchFamily="34" charset="0"/>
                <a:cs typeface="汉语拼音" pitchFamily="34" charset="0"/>
              </a:rPr>
              <a:t>huáng</a:t>
            </a:r>
            <a:endParaRPr lang="zh-CN" altLang="en-US" sz="2400" dirty="0"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68633" y="2859782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>
                <a:latin typeface="汉语拼音" pitchFamily="34" charset="0"/>
                <a:cs typeface="汉语拼音" pitchFamily="34" charset="0"/>
              </a:rPr>
              <a:t>wǎn</a:t>
            </a:r>
            <a:endParaRPr lang="zh-CN" altLang="en-US" sz="2400" dirty="0"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60521" y="2889399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>
                <a:latin typeface="汉语拼音" pitchFamily="34" charset="0"/>
                <a:cs typeface="汉语拼音" pitchFamily="34" charset="0"/>
              </a:rPr>
              <a:t>wēi</a:t>
            </a:r>
            <a:endParaRPr lang="zh-CN" altLang="en-US" sz="2400" dirty="0"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20361" y="2889399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 smtClean="0">
                <a:latin typeface="汉语拼音" pitchFamily="34" charset="0"/>
                <a:cs typeface="汉语拼音" pitchFamily="34" charset="0"/>
              </a:rPr>
              <a:t>wěn</a:t>
            </a:r>
            <a:endParaRPr lang="zh-CN" altLang="en-US" sz="2400" dirty="0"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20361" y="192367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>
                <a:latin typeface="汉语拼音" pitchFamily="34" charset="0"/>
                <a:cs typeface="汉语拼音" pitchFamily="34" charset="0"/>
              </a:rPr>
              <a:t>dāo</a:t>
            </a:r>
            <a:endParaRPr lang="zh-CN" altLang="en-US" sz="2400" dirty="0">
              <a:latin typeface="汉语拼音" pitchFamily="34" charset="0"/>
              <a:cs typeface="汉语拼音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159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5">
            <a:hlinkClick r:id="" action="ppaction://noaction"/>
            <a:extLst>
              <a:ext uri="{FF2B5EF4-FFF2-40B4-BE49-F238E27FC236}">
                <a16:creationId xmlns="" xmlns:a16="http://schemas.microsoft.com/office/drawing/2014/main" id="{C7EB58DB-C3C4-5141-A93F-59E2D703A6F0}"/>
              </a:ext>
            </a:extLst>
          </p:cNvPr>
          <p:cNvSpPr txBox="1"/>
          <p:nvPr/>
        </p:nvSpPr>
        <p:spPr>
          <a:xfrm>
            <a:off x="672551" y="-20538"/>
            <a:ext cx="2252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+mn-ea"/>
              </a:rPr>
              <a:t>词语解释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E44C0038-74A9-2F43-B850-CDF3FA28D24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89952"/>
            <a:ext cx="433956" cy="535841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653204" y="719666"/>
            <a:ext cx="1568276" cy="57293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bg1"/>
            </a:solidFill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缥缈</a:t>
            </a:r>
            <a:endParaRPr lang="zh-CN" altLang="en-US" sz="2400" b="1" dirty="0">
              <a:solidFill>
                <a:schemeClr val="tx1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617553" y="3291830"/>
            <a:ext cx="1568276" cy="5829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bg1"/>
            </a:solidFill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急遽</a:t>
            </a:r>
            <a:endParaRPr lang="zh-CN" altLang="en-US" sz="2400" b="1" dirty="0">
              <a:solidFill>
                <a:schemeClr val="tx1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632348" y="1995686"/>
            <a:ext cx="1568276" cy="5829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bg1"/>
            </a:solidFill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惆怅</a:t>
            </a:r>
            <a:endParaRPr lang="zh-CN" altLang="en-US" sz="2400" b="1" dirty="0">
              <a:solidFill>
                <a:schemeClr val="tx1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617553" y="2643758"/>
            <a:ext cx="1568276" cy="5829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bg1"/>
            </a:solidFill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耽搁</a:t>
            </a:r>
            <a:endParaRPr lang="zh-CN" altLang="en-US" sz="2400" b="1" dirty="0">
              <a:solidFill>
                <a:schemeClr val="tx1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407259" y="767796"/>
            <a:ext cx="3897221" cy="4766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zh-CN" altLang="en-US" sz="24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形容隐隐约约，若有若无。</a:t>
            </a:r>
            <a:endParaRPr lang="en-US" altLang="zh-CN" sz="24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381656" y="3291830"/>
            <a:ext cx="644420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极快地；匆忙，仓促。本文是说光线变化快。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407259" y="2023904"/>
            <a:ext cx="29690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感伤；愁闷；失意。</a:t>
            </a:r>
            <a:endParaRPr lang="zh-CN" altLang="en-US" sz="24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407259" y="2617320"/>
            <a:ext cx="2969083" cy="4766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zh-CN" altLang="en-US" sz="24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停留；拖延；耽误。</a:t>
            </a:r>
            <a:endParaRPr lang="en-US" altLang="zh-CN" sz="24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472761" y="4014668"/>
            <a:ext cx="1880295" cy="5829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bg1"/>
            </a:solidFill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翻箱倒柜</a:t>
            </a:r>
            <a:endParaRPr lang="zh-CN" altLang="en-US" sz="2400" b="1" dirty="0">
              <a:solidFill>
                <a:schemeClr val="tx1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407259" y="3939902"/>
            <a:ext cx="6280859" cy="919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zh-CN" altLang="en-US" sz="24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形容彻底地翻检、搜查、本文是说母亲家务忙碌。</a:t>
            </a:r>
            <a:endParaRPr lang="en-US" altLang="zh-CN" sz="24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圆角矩形 14"/>
          <p:cNvSpPr/>
          <p:nvPr/>
        </p:nvSpPr>
        <p:spPr>
          <a:xfrm>
            <a:off x="653204" y="1342628"/>
            <a:ext cx="1568276" cy="5829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bg1"/>
            </a:solidFill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沉郁</a:t>
            </a:r>
          </a:p>
        </p:txBody>
      </p:sp>
      <p:sp>
        <p:nvSpPr>
          <p:cNvPr id="16" name="矩形 15"/>
          <p:cNvSpPr/>
          <p:nvPr/>
        </p:nvSpPr>
        <p:spPr>
          <a:xfrm>
            <a:off x="2407259" y="1366342"/>
            <a:ext cx="1731564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zh-CN" altLang="en-US" sz="24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低沉郁闷。</a:t>
            </a:r>
            <a:endParaRPr lang="en-US" altLang="zh-CN" sz="24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5937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4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组合 7"/>
          <p:cNvGrpSpPr/>
          <p:nvPr/>
        </p:nvGrpSpPr>
        <p:grpSpPr>
          <a:xfrm>
            <a:off x="1810835" y="1686867"/>
            <a:ext cx="1029163" cy="1085656"/>
            <a:chOff x="2437" y="2032"/>
            <a:chExt cx="1244" cy="1264"/>
          </a:xfrm>
        </p:grpSpPr>
        <p:sp>
          <p:nvSpPr>
            <p:cNvPr id="77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78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79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95" name="组合 7"/>
          <p:cNvGrpSpPr/>
          <p:nvPr/>
        </p:nvGrpSpPr>
        <p:grpSpPr>
          <a:xfrm>
            <a:off x="5298155" y="1705030"/>
            <a:ext cx="1029163" cy="1085656"/>
            <a:chOff x="2437" y="2032"/>
            <a:chExt cx="1244" cy="1264"/>
          </a:xfrm>
        </p:grpSpPr>
        <p:sp>
          <p:nvSpPr>
            <p:cNvPr id="96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97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98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99" name="组合 7"/>
          <p:cNvGrpSpPr/>
          <p:nvPr/>
        </p:nvGrpSpPr>
        <p:grpSpPr>
          <a:xfrm>
            <a:off x="4135867" y="1696775"/>
            <a:ext cx="1029163" cy="1085656"/>
            <a:chOff x="2437" y="2032"/>
            <a:chExt cx="1244" cy="1264"/>
          </a:xfrm>
        </p:grpSpPr>
        <p:sp>
          <p:nvSpPr>
            <p:cNvPr id="100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01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02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03" name="组合 7"/>
          <p:cNvGrpSpPr/>
          <p:nvPr/>
        </p:nvGrpSpPr>
        <p:grpSpPr>
          <a:xfrm>
            <a:off x="3017265" y="1705030"/>
            <a:ext cx="1029990" cy="1086515"/>
            <a:chOff x="2437" y="2032"/>
            <a:chExt cx="1245" cy="1265"/>
          </a:xfrm>
        </p:grpSpPr>
        <p:sp>
          <p:nvSpPr>
            <p:cNvPr id="10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0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0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6" name="组合 7"/>
          <p:cNvGrpSpPr/>
          <p:nvPr/>
        </p:nvGrpSpPr>
        <p:grpSpPr>
          <a:xfrm>
            <a:off x="611464" y="1686867"/>
            <a:ext cx="1029163" cy="1085656"/>
            <a:chOff x="2437" y="2032"/>
            <a:chExt cx="1244" cy="1264"/>
          </a:xfrm>
        </p:grpSpPr>
        <p:sp>
          <p:nvSpPr>
            <p:cNvPr id="7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9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1" name="组合 7"/>
          <p:cNvGrpSpPr/>
          <p:nvPr/>
        </p:nvGrpSpPr>
        <p:grpSpPr>
          <a:xfrm>
            <a:off x="611560" y="3347298"/>
            <a:ext cx="1029163" cy="1085656"/>
            <a:chOff x="2437" y="2032"/>
            <a:chExt cx="1244" cy="1264"/>
          </a:xfrm>
        </p:grpSpPr>
        <p:sp>
          <p:nvSpPr>
            <p:cNvPr id="12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3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9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22" name="组合 7"/>
          <p:cNvGrpSpPr/>
          <p:nvPr/>
        </p:nvGrpSpPr>
        <p:grpSpPr>
          <a:xfrm>
            <a:off x="1765336" y="3339154"/>
            <a:ext cx="1029163" cy="1085656"/>
            <a:chOff x="2437" y="2032"/>
            <a:chExt cx="1244" cy="1264"/>
          </a:xfrm>
        </p:grpSpPr>
        <p:sp>
          <p:nvSpPr>
            <p:cNvPr id="23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4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25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80" name="组合 7"/>
          <p:cNvGrpSpPr/>
          <p:nvPr/>
        </p:nvGrpSpPr>
        <p:grpSpPr>
          <a:xfrm>
            <a:off x="6488905" y="3357443"/>
            <a:ext cx="1029163" cy="1085656"/>
            <a:chOff x="2437" y="2032"/>
            <a:chExt cx="1244" cy="1264"/>
          </a:xfrm>
        </p:grpSpPr>
        <p:sp>
          <p:nvSpPr>
            <p:cNvPr id="81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2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83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84" name="组合 7"/>
          <p:cNvGrpSpPr/>
          <p:nvPr/>
        </p:nvGrpSpPr>
        <p:grpSpPr>
          <a:xfrm>
            <a:off x="5300155" y="3349188"/>
            <a:ext cx="1029163" cy="1085656"/>
            <a:chOff x="2437" y="2032"/>
            <a:chExt cx="1244" cy="1264"/>
          </a:xfrm>
        </p:grpSpPr>
        <p:sp>
          <p:nvSpPr>
            <p:cNvPr id="85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6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87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88" name="组合 7"/>
          <p:cNvGrpSpPr/>
          <p:nvPr/>
        </p:nvGrpSpPr>
        <p:grpSpPr>
          <a:xfrm>
            <a:off x="4146367" y="3357443"/>
            <a:ext cx="1029990" cy="1086515"/>
            <a:chOff x="2437" y="2032"/>
            <a:chExt cx="1245" cy="1265"/>
          </a:xfrm>
        </p:grpSpPr>
        <p:sp>
          <p:nvSpPr>
            <p:cNvPr id="89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90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11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12" name="组合 7"/>
          <p:cNvGrpSpPr/>
          <p:nvPr/>
        </p:nvGrpSpPr>
        <p:grpSpPr>
          <a:xfrm>
            <a:off x="2962618" y="3357155"/>
            <a:ext cx="1029163" cy="1085656"/>
            <a:chOff x="2437" y="2032"/>
            <a:chExt cx="1244" cy="1264"/>
          </a:xfrm>
        </p:grpSpPr>
        <p:sp>
          <p:nvSpPr>
            <p:cNvPr id="113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14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15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91" name="组合 7"/>
          <p:cNvGrpSpPr/>
          <p:nvPr/>
        </p:nvGrpSpPr>
        <p:grpSpPr>
          <a:xfrm>
            <a:off x="6450516" y="1688341"/>
            <a:ext cx="1029163" cy="1085656"/>
            <a:chOff x="2437" y="2032"/>
            <a:chExt cx="1244" cy="1264"/>
          </a:xfrm>
        </p:grpSpPr>
        <p:sp>
          <p:nvSpPr>
            <p:cNvPr id="92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93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94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2292" name="文本框 64">
            <a:hlinkClick r:id="rId3" action="ppaction://hlinkfile"/>
          </p:cNvPr>
          <p:cNvSpPr txBox="1"/>
          <p:nvPr/>
        </p:nvSpPr>
        <p:spPr>
          <a:xfrm>
            <a:off x="607019" y="1660767"/>
            <a:ext cx="1034435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媚</a:t>
            </a:r>
          </a:p>
        </p:txBody>
      </p:sp>
      <p:sp>
        <p:nvSpPr>
          <p:cNvPr id="12294" name="文本框 64">
            <a:hlinkClick r:id="rId4" action="ppaction://hlinkfile"/>
          </p:cNvPr>
          <p:cNvSpPr txBox="1"/>
          <p:nvPr/>
        </p:nvSpPr>
        <p:spPr>
          <a:xfrm>
            <a:off x="3068641" y="1709302"/>
            <a:ext cx="999303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kumimoji="1" lang="zh-CN" altLang="en-US" sz="66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蚁</a:t>
            </a:r>
            <a:endParaRPr lang="zh-CN" altLang="en-US" sz="6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296" name="文本框 64">
            <a:hlinkClick r:id="rId5" action="ppaction://hlinkfile"/>
          </p:cNvPr>
          <p:cNvSpPr txBox="1"/>
          <p:nvPr/>
        </p:nvSpPr>
        <p:spPr>
          <a:xfrm>
            <a:off x="4135485" y="1697866"/>
            <a:ext cx="94452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latin typeface="楷体" panose="02010609060101010101" pitchFamily="49" charset="-122"/>
                <a:ea typeface="楷体" panose="02010609060101010101" pitchFamily="49" charset="-122"/>
              </a:rPr>
              <a:t>叨</a:t>
            </a:r>
          </a:p>
        </p:txBody>
      </p:sp>
      <p:sp>
        <p:nvSpPr>
          <p:cNvPr id="12298" name="文本框 64">
            <a:hlinkClick r:id="rId6" action="ppaction://hlinkfile"/>
          </p:cNvPr>
          <p:cNvSpPr txBox="1"/>
          <p:nvPr/>
        </p:nvSpPr>
        <p:spPr>
          <a:xfrm>
            <a:off x="5292080" y="1696596"/>
            <a:ext cx="1036065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绊</a:t>
            </a:r>
          </a:p>
        </p:txBody>
      </p:sp>
      <p:sp>
        <p:nvSpPr>
          <p:cNvPr id="12300" name="文本框 64">
            <a:hlinkClick r:id="rId7" action="ppaction://hlinkfile"/>
          </p:cNvPr>
          <p:cNvSpPr txBox="1"/>
          <p:nvPr/>
        </p:nvSpPr>
        <p:spPr>
          <a:xfrm>
            <a:off x="6468610" y="1636419"/>
            <a:ext cx="93547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latin typeface="楷体" panose="02010609060101010101" pitchFamily="49" charset="-122"/>
                <a:ea typeface="楷体" panose="02010609060101010101" pitchFamily="49" charset="-122"/>
              </a:rPr>
              <a:t>绞</a:t>
            </a:r>
          </a:p>
        </p:txBody>
      </p:sp>
      <p:grpSp>
        <p:nvGrpSpPr>
          <p:cNvPr id="107" name="组合 7"/>
          <p:cNvGrpSpPr/>
          <p:nvPr/>
        </p:nvGrpSpPr>
        <p:grpSpPr>
          <a:xfrm>
            <a:off x="7575285" y="1679342"/>
            <a:ext cx="1029163" cy="1085656"/>
            <a:chOff x="2437" y="2032"/>
            <a:chExt cx="1244" cy="1264"/>
          </a:xfrm>
        </p:grpSpPr>
        <p:sp>
          <p:nvSpPr>
            <p:cNvPr id="108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09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10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4" name="矩形 13"/>
          <p:cNvSpPr/>
          <p:nvPr/>
        </p:nvSpPr>
        <p:spPr>
          <a:xfrm>
            <a:off x="729273" y="1137753"/>
            <a:ext cx="103441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汉语拼音" pitchFamily="34" charset="0"/>
                <a:ea typeface="黑体" panose="02010609060101010101" pitchFamily="49" charset="-122"/>
                <a:cs typeface="汉语拼音" pitchFamily="34" charset="0"/>
                <a:sym typeface="+mn-ea"/>
              </a:rPr>
              <a:t>mèi</a:t>
            </a:r>
            <a:endParaRPr lang="en-US" sz="3000" dirty="0" err="1">
              <a:solidFill>
                <a:srgbClr val="FF0000"/>
              </a:solidFill>
              <a:latin typeface="汉语拼音" pitchFamily="34" charset="0"/>
              <a:ea typeface="黑体" panose="02010609060101010101" pitchFamily="49" charset="-122"/>
              <a:cs typeface="汉语拼音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280206" y="1137063"/>
            <a:ext cx="767049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汉语拼音" pitchFamily="34" charset="0"/>
                <a:ea typeface="黑体" panose="02010609060101010101" pitchFamily="49" charset="-122"/>
                <a:cs typeface="汉语拼音" pitchFamily="34" charset="0"/>
              </a:rPr>
              <a:t>yǐ</a:t>
            </a:r>
          </a:p>
        </p:txBody>
      </p:sp>
      <p:sp>
        <p:nvSpPr>
          <p:cNvPr id="16" name="矩形 15"/>
          <p:cNvSpPr/>
          <p:nvPr/>
        </p:nvSpPr>
        <p:spPr>
          <a:xfrm>
            <a:off x="4288953" y="1137753"/>
            <a:ext cx="1311437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汉语拼音" pitchFamily="34" charset="0"/>
                <a:ea typeface="黑体" panose="02010609060101010101" pitchFamily="49" charset="-122"/>
                <a:cs typeface="汉语拼音" pitchFamily="34" charset="0"/>
              </a:rPr>
              <a:t>dāo</a:t>
            </a:r>
          </a:p>
        </p:txBody>
      </p:sp>
      <p:sp>
        <p:nvSpPr>
          <p:cNvPr id="17" name="矩形 16"/>
          <p:cNvSpPr/>
          <p:nvPr/>
        </p:nvSpPr>
        <p:spPr>
          <a:xfrm>
            <a:off x="5406906" y="1137753"/>
            <a:ext cx="1104836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汉语拼音" pitchFamily="34" charset="0"/>
                <a:ea typeface="黑体" panose="02010609060101010101" pitchFamily="49" charset="-122"/>
                <a:cs typeface="汉语拼音" pitchFamily="34" charset="0"/>
              </a:rPr>
              <a:t>bàn</a:t>
            </a:r>
          </a:p>
        </p:txBody>
      </p:sp>
      <p:sp>
        <p:nvSpPr>
          <p:cNvPr id="18" name="矩形 17"/>
          <p:cNvSpPr/>
          <p:nvPr/>
        </p:nvSpPr>
        <p:spPr>
          <a:xfrm>
            <a:off x="6532453" y="1137753"/>
            <a:ext cx="131381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solidFill>
                  <a:srgbClr val="FF0000"/>
                </a:solidFill>
                <a:latin typeface="汉语拼音" pitchFamily="34" charset="0"/>
                <a:ea typeface="黑体" panose="02010609060101010101" pitchFamily="49" charset="-122"/>
                <a:cs typeface="汉语拼音" pitchFamily="34" charset="0"/>
              </a:rPr>
              <a:t>jiǎo</a:t>
            </a:r>
            <a:endParaRPr lang="en-US" sz="3000" dirty="0">
              <a:solidFill>
                <a:srgbClr val="FF0000"/>
              </a:solidFill>
              <a:latin typeface="汉语拼音" pitchFamily="34" charset="0"/>
              <a:ea typeface="黑体" panose="02010609060101010101" pitchFamily="49" charset="-122"/>
              <a:cs typeface="汉语拼音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702018" y="1137753"/>
            <a:ext cx="1046446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汉语拼音" pitchFamily="34" charset="0"/>
                <a:ea typeface="黑体" panose="02010609060101010101" pitchFamily="49" charset="-122"/>
                <a:cs typeface="汉语拼音" pitchFamily="34" charset="0"/>
                <a:sym typeface="+mn-ea"/>
              </a:rPr>
              <a:t>dān</a:t>
            </a:r>
            <a:endParaRPr lang="en-US" sz="3000" dirty="0" err="1">
              <a:solidFill>
                <a:srgbClr val="FF0000"/>
              </a:solidFill>
              <a:latin typeface="汉语拼音" pitchFamily="34" charset="0"/>
              <a:ea typeface="黑体" panose="02010609060101010101" pitchFamily="49" charset="-122"/>
              <a:cs typeface="汉语拼音" pitchFamily="34" charset="0"/>
            </a:endParaRPr>
          </a:p>
        </p:txBody>
      </p:sp>
      <p:sp>
        <p:nvSpPr>
          <p:cNvPr id="10" name="文本框 64">
            <a:hlinkClick r:id="rId8" action="ppaction://hlinkfile"/>
          </p:cNvPr>
          <p:cNvSpPr txBox="1"/>
          <p:nvPr/>
        </p:nvSpPr>
        <p:spPr>
          <a:xfrm>
            <a:off x="7623434" y="1660767"/>
            <a:ext cx="1025545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耽</a:t>
            </a:r>
          </a:p>
        </p:txBody>
      </p:sp>
      <p:sp>
        <p:nvSpPr>
          <p:cNvPr id="20" name="矩形 19"/>
          <p:cNvSpPr/>
          <p:nvPr/>
        </p:nvSpPr>
        <p:spPr>
          <a:xfrm>
            <a:off x="755576" y="2833613"/>
            <a:ext cx="103441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汉语拼音" pitchFamily="34" charset="0"/>
                <a:ea typeface="黑体" panose="02010609060101010101" pitchFamily="49" charset="-122"/>
                <a:cs typeface="汉语拼音" pitchFamily="34" charset="0"/>
                <a:sym typeface="+mn-ea"/>
              </a:rPr>
              <a:t>róu</a:t>
            </a:r>
          </a:p>
        </p:txBody>
      </p:sp>
      <p:sp>
        <p:nvSpPr>
          <p:cNvPr id="21" name="文本框 64">
            <a:hlinkClick r:id="rId9" action="ppaction://hlinkfile"/>
          </p:cNvPr>
          <p:cNvSpPr txBox="1"/>
          <p:nvPr/>
        </p:nvSpPr>
        <p:spPr>
          <a:xfrm>
            <a:off x="611560" y="3323387"/>
            <a:ext cx="1029894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揉</a:t>
            </a:r>
          </a:p>
        </p:txBody>
      </p:sp>
      <p:sp>
        <p:nvSpPr>
          <p:cNvPr id="26" name="矩形 25"/>
          <p:cNvSpPr/>
          <p:nvPr/>
        </p:nvSpPr>
        <p:spPr>
          <a:xfrm>
            <a:off x="1810835" y="2826930"/>
            <a:ext cx="1214132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汉语拼音" pitchFamily="34" charset="0"/>
                <a:ea typeface="黑体" panose="02010609060101010101" pitchFamily="49" charset="-122"/>
                <a:cs typeface="汉语拼音" pitchFamily="34" charset="0"/>
                <a:sym typeface="+mn-ea"/>
              </a:rPr>
              <a:t>zhàn</a:t>
            </a:r>
          </a:p>
        </p:txBody>
      </p:sp>
      <p:sp>
        <p:nvSpPr>
          <p:cNvPr id="27" name="文本框 64">
            <a:hlinkClick r:id="rId10" action="ppaction://hlinkfile"/>
          </p:cNvPr>
          <p:cNvSpPr txBox="1"/>
          <p:nvPr/>
        </p:nvSpPr>
        <p:spPr>
          <a:xfrm>
            <a:off x="1775980" y="3323388"/>
            <a:ext cx="987445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绽</a:t>
            </a:r>
          </a:p>
        </p:txBody>
      </p:sp>
      <p:sp>
        <p:nvSpPr>
          <p:cNvPr id="71" name="文本框 64">
            <a:hlinkClick r:id="rId11" action="ppaction://hlinkfile"/>
          </p:cNvPr>
          <p:cNvSpPr txBox="1"/>
          <p:nvPr/>
        </p:nvSpPr>
        <p:spPr>
          <a:xfrm>
            <a:off x="2962618" y="3307984"/>
            <a:ext cx="1029990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搓</a:t>
            </a:r>
          </a:p>
        </p:txBody>
      </p:sp>
      <p:sp>
        <p:nvSpPr>
          <p:cNvPr id="72" name="文本框 64">
            <a:hlinkClick r:id="rId12" action="ppaction://hlinkfile"/>
          </p:cNvPr>
          <p:cNvSpPr txBox="1"/>
          <p:nvPr/>
        </p:nvSpPr>
        <p:spPr>
          <a:xfrm>
            <a:off x="4154931" y="3308245"/>
            <a:ext cx="999303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kumimoji="1" lang="zh-CN" altLang="en-US" sz="66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惶</a:t>
            </a:r>
          </a:p>
        </p:txBody>
      </p:sp>
      <p:sp>
        <p:nvSpPr>
          <p:cNvPr id="73" name="文本框 64">
            <a:hlinkClick r:id="rId13" action="ppaction://hlinkfile"/>
          </p:cNvPr>
          <p:cNvSpPr txBox="1"/>
          <p:nvPr/>
        </p:nvSpPr>
        <p:spPr>
          <a:xfrm>
            <a:off x="5355665" y="3307983"/>
            <a:ext cx="94452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latin typeface="楷体" panose="02010609060101010101" pitchFamily="49" charset="-122"/>
                <a:ea typeface="楷体" panose="02010609060101010101" pitchFamily="49" charset="-122"/>
              </a:rPr>
              <a:t>吻</a:t>
            </a:r>
          </a:p>
        </p:txBody>
      </p:sp>
      <p:sp>
        <p:nvSpPr>
          <p:cNvPr id="74" name="文本框 64">
            <a:hlinkClick r:id="rId14" action="ppaction://hlinkfile"/>
          </p:cNvPr>
          <p:cNvSpPr txBox="1"/>
          <p:nvPr/>
        </p:nvSpPr>
        <p:spPr>
          <a:xfrm>
            <a:off x="6511742" y="3333724"/>
            <a:ext cx="94452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偎</a:t>
            </a:r>
          </a:p>
        </p:txBody>
      </p:sp>
      <p:sp>
        <p:nvSpPr>
          <p:cNvPr id="75" name="文本框 64">
            <a:hlinkClick r:id="rId15" action="ppaction://hlinkfile"/>
          </p:cNvPr>
          <p:cNvSpPr txBox="1"/>
          <p:nvPr/>
        </p:nvSpPr>
        <p:spPr>
          <a:xfrm>
            <a:off x="1835696" y="1641119"/>
            <a:ext cx="93547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latin typeface="楷体" panose="02010609060101010101" pitchFamily="49" charset="-122"/>
                <a:ea typeface="楷体" panose="02010609060101010101" pitchFamily="49" charset="-122"/>
              </a:rPr>
              <a:t>砖</a:t>
            </a:r>
          </a:p>
        </p:txBody>
      </p:sp>
      <p:sp>
        <p:nvSpPr>
          <p:cNvPr id="116" name="矩形 115"/>
          <p:cNvSpPr/>
          <p:nvPr/>
        </p:nvSpPr>
        <p:spPr>
          <a:xfrm>
            <a:off x="3059832" y="2834181"/>
            <a:ext cx="103441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汉语拼音" pitchFamily="34" charset="0"/>
                <a:ea typeface="黑体" panose="02010609060101010101" pitchFamily="49" charset="-122"/>
                <a:cs typeface="汉语拼音" pitchFamily="34" charset="0"/>
                <a:sym typeface="+mn-ea"/>
              </a:rPr>
              <a:t>cuō</a:t>
            </a:r>
          </a:p>
        </p:txBody>
      </p:sp>
      <p:sp>
        <p:nvSpPr>
          <p:cNvPr id="117" name="矩形 116"/>
          <p:cNvSpPr/>
          <p:nvPr/>
        </p:nvSpPr>
        <p:spPr>
          <a:xfrm>
            <a:off x="4067944" y="2834251"/>
            <a:ext cx="1506343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汉语拼音" pitchFamily="34" charset="0"/>
                <a:ea typeface="黑体" panose="02010609060101010101" pitchFamily="49" charset="-122"/>
                <a:cs typeface="汉语拼音" pitchFamily="34" charset="0"/>
              </a:rPr>
              <a:t>huánɡ</a:t>
            </a:r>
          </a:p>
        </p:txBody>
      </p:sp>
      <p:sp>
        <p:nvSpPr>
          <p:cNvPr id="118" name="矩形 117"/>
          <p:cNvSpPr/>
          <p:nvPr/>
        </p:nvSpPr>
        <p:spPr>
          <a:xfrm>
            <a:off x="5364088" y="2820138"/>
            <a:ext cx="131381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汉语拼音" pitchFamily="34" charset="0"/>
                <a:ea typeface="黑体" panose="02010609060101010101" pitchFamily="49" charset="-122"/>
                <a:cs typeface="汉语拼音" pitchFamily="34" charset="0"/>
              </a:rPr>
              <a:t>wěn</a:t>
            </a:r>
          </a:p>
        </p:txBody>
      </p:sp>
      <p:sp>
        <p:nvSpPr>
          <p:cNvPr id="119" name="矩形 118"/>
          <p:cNvSpPr/>
          <p:nvPr/>
        </p:nvSpPr>
        <p:spPr>
          <a:xfrm>
            <a:off x="6588224" y="2836013"/>
            <a:ext cx="131381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汉语拼音" pitchFamily="34" charset="0"/>
                <a:ea typeface="黑体" panose="02010609060101010101" pitchFamily="49" charset="-122"/>
                <a:cs typeface="汉语拼音" pitchFamily="34" charset="0"/>
              </a:rPr>
              <a:t>wēi</a:t>
            </a:r>
          </a:p>
        </p:txBody>
      </p:sp>
      <p:sp>
        <p:nvSpPr>
          <p:cNvPr id="120" name="矩形 119"/>
          <p:cNvSpPr/>
          <p:nvPr/>
        </p:nvSpPr>
        <p:spPr>
          <a:xfrm>
            <a:off x="1762321" y="1148108"/>
            <a:ext cx="148261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solidFill>
                  <a:srgbClr val="FF0000"/>
                </a:solidFill>
                <a:latin typeface="汉语拼音" pitchFamily="34" charset="0"/>
                <a:ea typeface="黑体" panose="02010609060101010101" pitchFamily="49" charset="-122"/>
                <a:cs typeface="汉语拼音" pitchFamily="34" charset="0"/>
              </a:rPr>
              <a:t>zhuān</a:t>
            </a:r>
            <a:endParaRPr lang="en-US" sz="3000" dirty="0">
              <a:solidFill>
                <a:srgbClr val="FF0000"/>
              </a:solidFill>
              <a:latin typeface="汉语拼音" pitchFamily="34" charset="0"/>
              <a:ea typeface="黑体" panose="02010609060101010101" pitchFamily="49" charset="-122"/>
              <a:cs typeface="汉语拼音" pitchFamily="34" charset="0"/>
            </a:endParaRPr>
          </a:p>
        </p:txBody>
      </p:sp>
      <p:sp>
        <p:nvSpPr>
          <p:cNvPr id="144" name="文本框 15">
            <a:extLst>
              <a:ext uri="{FF2B5EF4-FFF2-40B4-BE49-F238E27FC236}">
                <a16:creationId xmlns:a16="http://schemas.microsoft.com/office/drawing/2014/main" xmlns="" id="{E33993B6-6C04-E04B-BC02-4E2B1F03206C}"/>
              </a:ext>
            </a:extLst>
          </p:cNvPr>
          <p:cNvSpPr txBox="1"/>
          <p:nvPr/>
        </p:nvSpPr>
        <p:spPr>
          <a:xfrm>
            <a:off x="716090" y="195486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宋体" pitchFamily="2" charset="-122"/>
                <a:ea typeface="宋体" pitchFamily="2" charset="-122"/>
              </a:rPr>
              <a:t>学写字</a:t>
            </a:r>
          </a:p>
        </p:txBody>
      </p:sp>
      <p:pic>
        <p:nvPicPr>
          <p:cNvPr id="145" name="图片 144">
            <a:extLst>
              <a:ext uri="{FF2B5EF4-FFF2-40B4-BE49-F238E27FC236}">
                <a16:creationId xmlns:a16="http://schemas.microsoft.com/office/drawing/2014/main" xmlns="" id="{6FCBF092-178B-4543-9ECC-8FD64DFCF327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95486"/>
            <a:ext cx="864096" cy="819783"/>
          </a:xfrm>
          <a:prstGeom prst="rect">
            <a:avLst/>
          </a:prstGeom>
        </p:spPr>
      </p:pic>
      <p:sp>
        <p:nvSpPr>
          <p:cNvPr id="146" name="矩形 145"/>
          <p:cNvSpPr/>
          <p:nvPr/>
        </p:nvSpPr>
        <p:spPr>
          <a:xfrm>
            <a:off x="2817018" y="443131"/>
            <a:ext cx="2783372" cy="369332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0">
                <a:srgbClr val="C4D6EB"/>
              </a:gs>
              <a:gs pos="100000">
                <a:srgbClr val="FFEBFA"/>
              </a:gs>
            </a:gsLst>
            <a:lin ang="5400000" scaled="0"/>
          </a:gra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CN" altLang="en-US" sz="1800" b="1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点击生字，观看生字视频</a:t>
            </a:r>
            <a:endParaRPr lang="zh-CN" altLang="en-US" sz="1800" b="1" dirty="0">
              <a:solidFill>
                <a:srgbClr val="0000FF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147" name="拼音开关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324" y="510375"/>
            <a:ext cx="1682398" cy="60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"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5" grpId="0"/>
      <p:bldP spid="5" grpId="1"/>
      <p:bldP spid="20" grpId="0"/>
      <p:bldP spid="20" grpId="1"/>
      <p:bldP spid="26" grpId="0"/>
      <p:bldP spid="26" grpId="1"/>
      <p:bldP spid="116" grpId="0"/>
      <p:bldP spid="116" grpId="1"/>
      <p:bldP spid="117" grpId="0"/>
      <p:bldP spid="117" grpId="1"/>
      <p:bldP spid="118" grpId="0"/>
      <p:bldP spid="118" grpId="1"/>
      <p:bldP spid="119" grpId="0"/>
      <p:bldP spid="119" grpId="1"/>
      <p:bldP spid="120" grpId="0"/>
      <p:bldP spid="12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1">
            <a:extLst>
              <a:ext uri="{FF2B5EF4-FFF2-40B4-BE49-F238E27FC236}">
                <a16:creationId xmlns="" xmlns:a16="http://schemas.microsoft.com/office/drawing/2014/main" id="{8FE0BFC7-B61D-5A47-A831-C6B4E031AE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2227" y="267494"/>
            <a:ext cx="3975051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重难点字书写指导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="" xmlns:a16="http://schemas.microsoft.com/office/drawing/2014/main" id="{41E85033-E8C0-9343-9B46-5C9FD264E333}"/>
              </a:ext>
            </a:extLst>
          </p:cNvPr>
          <p:cNvGrpSpPr/>
          <p:nvPr/>
        </p:nvGrpSpPr>
        <p:grpSpPr>
          <a:xfrm>
            <a:off x="2742782" y="340519"/>
            <a:ext cx="456833" cy="456366"/>
            <a:chOff x="631825" y="5181600"/>
            <a:chExt cx="1554163" cy="1552575"/>
          </a:xfrm>
        </p:grpSpPr>
        <p:sp>
          <p:nvSpPr>
            <p:cNvPr id="10" name="Oval 10">
              <a:extLst>
                <a:ext uri="{FF2B5EF4-FFF2-40B4-BE49-F238E27FC236}">
                  <a16:creationId xmlns="" xmlns:a16="http://schemas.microsoft.com/office/drawing/2014/main" id="{9B30D802-19E3-6A45-9C32-26CEF49CCC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" name="Freeform 11">
              <a:extLst>
                <a:ext uri="{FF2B5EF4-FFF2-40B4-BE49-F238E27FC236}">
                  <a16:creationId xmlns="" xmlns:a16="http://schemas.microsoft.com/office/drawing/2014/main" id="{42765D81-EE69-414F-B4DF-F1CB5278348F}"/>
                </a:ext>
              </a:extLst>
            </p:cNvPr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" name="Freeform 12">
              <a:extLst>
                <a:ext uri="{FF2B5EF4-FFF2-40B4-BE49-F238E27FC236}">
                  <a16:creationId xmlns="" xmlns:a16="http://schemas.microsoft.com/office/drawing/2014/main" id="{48DDAF00-5010-4D4D-814D-604C701FE49E}"/>
                </a:ext>
              </a:extLst>
            </p:cNvPr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" name="Freeform 13">
              <a:extLst>
                <a:ext uri="{FF2B5EF4-FFF2-40B4-BE49-F238E27FC236}">
                  <a16:creationId xmlns="" xmlns:a16="http://schemas.microsoft.com/office/drawing/2014/main" id="{0A106DC2-2737-3C4D-BD9B-250E930A2313}"/>
                </a:ext>
              </a:extLst>
            </p:cNvPr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" name="Freeform 14">
              <a:extLst>
                <a:ext uri="{FF2B5EF4-FFF2-40B4-BE49-F238E27FC236}">
                  <a16:creationId xmlns="" xmlns:a16="http://schemas.microsoft.com/office/drawing/2014/main" id="{9535B714-72F2-AD42-AE7C-F16244161E45}"/>
                </a:ext>
              </a:extLst>
            </p:cNvPr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" name="Freeform 15">
              <a:extLst>
                <a:ext uri="{FF2B5EF4-FFF2-40B4-BE49-F238E27FC236}">
                  <a16:creationId xmlns="" xmlns:a16="http://schemas.microsoft.com/office/drawing/2014/main" id="{751FB210-F2D6-F346-901C-C4551F6FD566}"/>
                </a:ext>
              </a:extLst>
            </p:cNvPr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6" name="Rectangle 16">
              <a:extLst>
                <a:ext uri="{FF2B5EF4-FFF2-40B4-BE49-F238E27FC236}">
                  <a16:creationId xmlns="" xmlns:a16="http://schemas.microsoft.com/office/drawing/2014/main" id="{49906E3E-7773-C04F-934C-BDF75303F7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7" name="Rectangle 17">
              <a:extLst>
                <a:ext uri="{FF2B5EF4-FFF2-40B4-BE49-F238E27FC236}">
                  <a16:creationId xmlns="" xmlns:a16="http://schemas.microsoft.com/office/drawing/2014/main" id="{39E4B783-960D-F045-8C54-54A7530F99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8" name="Rectangle 18">
              <a:extLst>
                <a:ext uri="{FF2B5EF4-FFF2-40B4-BE49-F238E27FC236}">
                  <a16:creationId xmlns="" xmlns:a16="http://schemas.microsoft.com/office/drawing/2014/main" id="{04E61CE1-192F-B641-8C2D-A0F725180C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9" name="Rectangle 19">
              <a:extLst>
                <a:ext uri="{FF2B5EF4-FFF2-40B4-BE49-F238E27FC236}">
                  <a16:creationId xmlns="" xmlns:a16="http://schemas.microsoft.com/office/drawing/2014/main" id="{406042AE-8660-B044-83C3-34306D8F40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="" xmlns:a16="http://schemas.microsoft.com/office/drawing/2014/main" id="{1EA32813-1F5F-6B4A-93EC-26B9AC8AE0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4" name="Rectangle 21">
              <a:extLst>
                <a:ext uri="{FF2B5EF4-FFF2-40B4-BE49-F238E27FC236}">
                  <a16:creationId xmlns="" xmlns:a16="http://schemas.microsoft.com/office/drawing/2014/main" id="{8153D62C-B881-1744-921F-61870E7E3C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5" name="Rectangle 22">
              <a:extLst>
                <a:ext uri="{FF2B5EF4-FFF2-40B4-BE49-F238E27FC236}">
                  <a16:creationId xmlns="" xmlns:a16="http://schemas.microsoft.com/office/drawing/2014/main" id="{E10DA7BB-C4F6-1F45-A5E3-74D772C8CA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6" name="Rectangle 23">
              <a:extLst>
                <a:ext uri="{FF2B5EF4-FFF2-40B4-BE49-F238E27FC236}">
                  <a16:creationId xmlns="" xmlns:a16="http://schemas.microsoft.com/office/drawing/2014/main" id="{A86D8FA8-1228-8B47-B415-B4B1FC7863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7" name="Rectangle 24">
              <a:extLst>
                <a:ext uri="{FF2B5EF4-FFF2-40B4-BE49-F238E27FC236}">
                  <a16:creationId xmlns="" xmlns:a16="http://schemas.microsoft.com/office/drawing/2014/main" id="{82289460-1D79-2C42-9F11-F67B2A786D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8" name="Rectangle 25">
              <a:extLst>
                <a:ext uri="{FF2B5EF4-FFF2-40B4-BE49-F238E27FC236}">
                  <a16:creationId xmlns="" xmlns:a16="http://schemas.microsoft.com/office/drawing/2014/main" id="{4024BD79-9059-B944-AE8F-80B3518DB9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9" name="Rectangle 26">
              <a:extLst>
                <a:ext uri="{FF2B5EF4-FFF2-40B4-BE49-F238E27FC236}">
                  <a16:creationId xmlns="" xmlns:a16="http://schemas.microsoft.com/office/drawing/2014/main" id="{8B49C1D7-1F25-264C-8A43-A8128C0EE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0" name="Rectangle 27">
              <a:extLst>
                <a:ext uri="{FF2B5EF4-FFF2-40B4-BE49-F238E27FC236}">
                  <a16:creationId xmlns="" xmlns:a16="http://schemas.microsoft.com/office/drawing/2014/main" id="{782FD89F-DF09-7943-A17D-A8E3D35F83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1" name="Rectangle 28">
              <a:extLst>
                <a:ext uri="{FF2B5EF4-FFF2-40B4-BE49-F238E27FC236}">
                  <a16:creationId xmlns="" xmlns:a16="http://schemas.microsoft.com/office/drawing/2014/main" id="{C2D2BE2B-1EC7-064B-A229-9BB045DA19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2" name="Rectangle 29">
              <a:extLst>
                <a:ext uri="{FF2B5EF4-FFF2-40B4-BE49-F238E27FC236}">
                  <a16:creationId xmlns="" xmlns:a16="http://schemas.microsoft.com/office/drawing/2014/main" id="{A3D0AA8D-C0D2-5245-BC02-391AEF43C5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3" name="Rectangle 30">
              <a:extLst>
                <a:ext uri="{FF2B5EF4-FFF2-40B4-BE49-F238E27FC236}">
                  <a16:creationId xmlns="" xmlns:a16="http://schemas.microsoft.com/office/drawing/2014/main" id="{618D25E3-9D00-1342-B38A-07863043BB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4" name="Rectangle 31">
              <a:extLst>
                <a:ext uri="{FF2B5EF4-FFF2-40B4-BE49-F238E27FC236}">
                  <a16:creationId xmlns="" xmlns:a16="http://schemas.microsoft.com/office/drawing/2014/main" id="{3F94CBDD-CE78-174C-851C-99DCA3FE96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5" name="Rectangle 32">
              <a:extLst>
                <a:ext uri="{FF2B5EF4-FFF2-40B4-BE49-F238E27FC236}">
                  <a16:creationId xmlns="" xmlns:a16="http://schemas.microsoft.com/office/drawing/2014/main" id="{BFA21128-5DC5-0F49-A229-E265A09713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6" name="Rectangle 33">
              <a:extLst>
                <a:ext uri="{FF2B5EF4-FFF2-40B4-BE49-F238E27FC236}">
                  <a16:creationId xmlns="" xmlns:a16="http://schemas.microsoft.com/office/drawing/2014/main" id="{E895F796-DD04-A94A-BA15-3244291E7E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7" name="Rectangle 34">
              <a:extLst>
                <a:ext uri="{FF2B5EF4-FFF2-40B4-BE49-F238E27FC236}">
                  <a16:creationId xmlns="" xmlns:a16="http://schemas.microsoft.com/office/drawing/2014/main" id="{297390B9-9FE5-094B-BCC8-0507677D52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8" name="Rectangle 35">
              <a:extLst>
                <a:ext uri="{FF2B5EF4-FFF2-40B4-BE49-F238E27FC236}">
                  <a16:creationId xmlns="" xmlns:a16="http://schemas.microsoft.com/office/drawing/2014/main" id="{F61888FE-0143-5649-AE95-CE63A593AA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9" name="Rectangle 36">
              <a:extLst>
                <a:ext uri="{FF2B5EF4-FFF2-40B4-BE49-F238E27FC236}">
                  <a16:creationId xmlns="" xmlns:a16="http://schemas.microsoft.com/office/drawing/2014/main" id="{A0A523CB-76FB-7143-98D2-341378AE6C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0" name="Rectangle 37">
              <a:extLst>
                <a:ext uri="{FF2B5EF4-FFF2-40B4-BE49-F238E27FC236}">
                  <a16:creationId xmlns="" xmlns:a16="http://schemas.microsoft.com/office/drawing/2014/main" id="{81D96A4B-12B1-9346-AD78-6B47016748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1" name="Rectangle 38">
              <a:extLst>
                <a:ext uri="{FF2B5EF4-FFF2-40B4-BE49-F238E27FC236}">
                  <a16:creationId xmlns="" xmlns:a16="http://schemas.microsoft.com/office/drawing/2014/main" id="{A84FE305-594D-A541-816F-D7D6A91B91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3" name="Rectangle 39">
              <a:extLst>
                <a:ext uri="{FF2B5EF4-FFF2-40B4-BE49-F238E27FC236}">
                  <a16:creationId xmlns="" xmlns:a16="http://schemas.microsoft.com/office/drawing/2014/main" id="{2D42DD71-FF50-CA41-991F-40BA09C867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4" name="Freeform 40">
              <a:extLst>
                <a:ext uri="{FF2B5EF4-FFF2-40B4-BE49-F238E27FC236}">
                  <a16:creationId xmlns="" xmlns:a16="http://schemas.microsoft.com/office/drawing/2014/main" id="{C057316A-2842-EA49-AE84-97C616769143}"/>
                </a:ext>
              </a:extLst>
            </p:cNvPr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5" name="Freeform 41">
              <a:extLst>
                <a:ext uri="{FF2B5EF4-FFF2-40B4-BE49-F238E27FC236}">
                  <a16:creationId xmlns="" xmlns:a16="http://schemas.microsoft.com/office/drawing/2014/main" id="{B3745C81-0F3C-574B-B1EE-BC6F8661A403}"/>
                </a:ext>
              </a:extLst>
            </p:cNvPr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46" name="文本框 8"/>
          <p:cNvSpPr txBox="1">
            <a:spLocks noChangeArrowheads="1"/>
          </p:cNvSpPr>
          <p:nvPr/>
        </p:nvSpPr>
        <p:spPr bwMode="auto">
          <a:xfrm>
            <a:off x="395536" y="768741"/>
            <a:ext cx="328494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6000" dirty="0" err="1">
                <a:latin typeface="汉语拼音" panose="020B0604020202020204" pitchFamily="34" charset="0"/>
                <a:ea typeface="GB Pinyinok-B" panose="02010601030101010101" pitchFamily="2" charset="-122"/>
                <a:cs typeface="汉语拼音" panose="020B0604020202020204" pitchFamily="34" charset="0"/>
              </a:rPr>
              <a:t>wěn</a:t>
            </a:r>
            <a:r>
              <a:rPr lang="en-US" altLang="zh-CN" sz="6000" dirty="0">
                <a:latin typeface="汉语拼音" panose="020B0604020202020204" pitchFamily="34" charset="0"/>
                <a:ea typeface="GB Pinyinok-B" panose="02010601030101010101" pitchFamily="2" charset="-122"/>
                <a:cs typeface="汉语拼音" panose="020B0604020202020204" pitchFamily="34" charset="0"/>
              </a:rPr>
              <a:t> </a:t>
            </a:r>
            <a:endParaRPr lang="zh-CN" altLang="en-US" sz="6000" dirty="0">
              <a:latin typeface="汉语拼音" panose="020B0604020202020204" pitchFamily="34" charset="0"/>
              <a:ea typeface="GB Pinyinok-B" panose="02010601030101010101" pitchFamily="2" charset="-122"/>
              <a:cs typeface="汉语拼音" panose="020B0604020202020204" pitchFamily="34" charset="0"/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899592" y="1757249"/>
            <a:ext cx="2318547" cy="2326669"/>
            <a:chOff x="5534807" y="1672548"/>
            <a:chExt cx="2318547" cy="2326669"/>
          </a:xfrm>
        </p:grpSpPr>
        <p:sp>
          <p:nvSpPr>
            <p:cNvPr id="48" name="矩形 47"/>
            <p:cNvSpPr>
              <a:spLocks noChangeAspect="1"/>
            </p:cNvSpPr>
            <p:nvPr>
              <p:custDataLst>
                <p:tags r:id="rId1"/>
              </p:custDataLst>
            </p:nvPr>
          </p:nvSpPr>
          <p:spPr>
            <a:xfrm>
              <a:off x="5534807" y="1672548"/>
              <a:ext cx="2304000" cy="230400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9" name="直接连接符 48"/>
            <p:cNvCxnSpPr/>
            <p:nvPr>
              <p:custDataLst>
                <p:tags r:id="rId2"/>
              </p:custDataLst>
            </p:nvPr>
          </p:nvCxnSpPr>
          <p:spPr>
            <a:xfrm>
              <a:off x="5549354" y="2824548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/>
            <p:cNvCxnSpPr/>
            <p:nvPr>
              <p:custDataLst>
                <p:tags r:id="rId3"/>
              </p:custDataLst>
            </p:nvPr>
          </p:nvCxnSpPr>
          <p:spPr>
            <a:xfrm rot="5400000">
              <a:off x="5508232" y="2847217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组合 52"/>
          <p:cNvGrpSpPr/>
          <p:nvPr/>
        </p:nvGrpSpPr>
        <p:grpSpPr>
          <a:xfrm>
            <a:off x="1275096" y="2149823"/>
            <a:ext cx="1567538" cy="1541520"/>
            <a:chOff x="4175125" y="3149601"/>
            <a:chExt cx="765175" cy="752475"/>
          </a:xfrm>
        </p:grpSpPr>
        <p:sp>
          <p:nvSpPr>
            <p:cNvPr id="54" name="Freeform 129"/>
            <p:cNvSpPr>
              <a:spLocks/>
            </p:cNvSpPr>
            <p:nvPr/>
          </p:nvSpPr>
          <p:spPr bwMode="auto">
            <a:xfrm>
              <a:off x="4440238" y="3149601"/>
              <a:ext cx="244475" cy="354013"/>
            </a:xfrm>
            <a:custGeom>
              <a:avLst/>
              <a:gdLst>
                <a:gd name="T0" fmla="*/ 200 w 309"/>
                <a:gd name="T1" fmla="*/ 257 h 447"/>
                <a:gd name="T2" fmla="*/ 173 w 309"/>
                <a:gd name="T3" fmla="*/ 288 h 447"/>
                <a:gd name="T4" fmla="*/ 144 w 309"/>
                <a:gd name="T5" fmla="*/ 322 h 447"/>
                <a:gd name="T6" fmla="*/ 110 w 309"/>
                <a:gd name="T7" fmla="*/ 359 h 447"/>
                <a:gd name="T8" fmla="*/ 83 w 309"/>
                <a:gd name="T9" fmla="*/ 386 h 447"/>
                <a:gd name="T10" fmla="*/ 64 w 309"/>
                <a:gd name="T11" fmla="*/ 403 h 447"/>
                <a:gd name="T12" fmla="*/ 48 w 309"/>
                <a:gd name="T13" fmla="*/ 416 h 447"/>
                <a:gd name="T14" fmla="*/ 35 w 309"/>
                <a:gd name="T15" fmla="*/ 428 h 447"/>
                <a:gd name="T16" fmla="*/ 23 w 309"/>
                <a:gd name="T17" fmla="*/ 437 h 447"/>
                <a:gd name="T18" fmla="*/ 14 w 309"/>
                <a:gd name="T19" fmla="*/ 443 h 447"/>
                <a:gd name="T20" fmla="*/ 6 w 309"/>
                <a:gd name="T21" fmla="*/ 445 h 447"/>
                <a:gd name="T22" fmla="*/ 2 w 309"/>
                <a:gd name="T23" fmla="*/ 447 h 447"/>
                <a:gd name="T24" fmla="*/ 0 w 309"/>
                <a:gd name="T25" fmla="*/ 445 h 447"/>
                <a:gd name="T26" fmla="*/ 0 w 309"/>
                <a:gd name="T27" fmla="*/ 441 h 447"/>
                <a:gd name="T28" fmla="*/ 2 w 309"/>
                <a:gd name="T29" fmla="*/ 435 h 447"/>
                <a:gd name="T30" fmla="*/ 6 w 309"/>
                <a:gd name="T31" fmla="*/ 428 h 447"/>
                <a:gd name="T32" fmla="*/ 12 w 309"/>
                <a:gd name="T33" fmla="*/ 416 h 447"/>
                <a:gd name="T34" fmla="*/ 21 w 309"/>
                <a:gd name="T35" fmla="*/ 405 h 447"/>
                <a:gd name="T36" fmla="*/ 31 w 309"/>
                <a:gd name="T37" fmla="*/ 389 h 447"/>
                <a:gd name="T38" fmla="*/ 44 w 309"/>
                <a:gd name="T39" fmla="*/ 372 h 447"/>
                <a:gd name="T40" fmla="*/ 65 w 309"/>
                <a:gd name="T41" fmla="*/ 343 h 447"/>
                <a:gd name="T42" fmla="*/ 94 w 309"/>
                <a:gd name="T43" fmla="*/ 305 h 447"/>
                <a:gd name="T44" fmla="*/ 131 w 309"/>
                <a:gd name="T45" fmla="*/ 250 h 447"/>
                <a:gd name="T46" fmla="*/ 167 w 309"/>
                <a:gd name="T47" fmla="*/ 192 h 447"/>
                <a:gd name="T48" fmla="*/ 186 w 309"/>
                <a:gd name="T49" fmla="*/ 158 h 447"/>
                <a:gd name="T50" fmla="*/ 201 w 309"/>
                <a:gd name="T51" fmla="*/ 125 h 447"/>
                <a:gd name="T52" fmla="*/ 213 w 309"/>
                <a:gd name="T53" fmla="*/ 98 h 447"/>
                <a:gd name="T54" fmla="*/ 221 w 309"/>
                <a:gd name="T55" fmla="*/ 73 h 447"/>
                <a:gd name="T56" fmla="*/ 224 w 309"/>
                <a:gd name="T57" fmla="*/ 54 h 447"/>
                <a:gd name="T58" fmla="*/ 224 w 309"/>
                <a:gd name="T59" fmla="*/ 41 h 447"/>
                <a:gd name="T60" fmla="*/ 221 w 309"/>
                <a:gd name="T61" fmla="*/ 29 h 447"/>
                <a:gd name="T62" fmla="*/ 215 w 309"/>
                <a:gd name="T63" fmla="*/ 23 h 447"/>
                <a:gd name="T64" fmla="*/ 213 w 309"/>
                <a:gd name="T65" fmla="*/ 18 h 447"/>
                <a:gd name="T66" fmla="*/ 213 w 309"/>
                <a:gd name="T67" fmla="*/ 12 h 447"/>
                <a:gd name="T68" fmla="*/ 215 w 309"/>
                <a:gd name="T69" fmla="*/ 6 h 447"/>
                <a:gd name="T70" fmla="*/ 221 w 309"/>
                <a:gd name="T71" fmla="*/ 0 h 447"/>
                <a:gd name="T72" fmla="*/ 228 w 309"/>
                <a:gd name="T73" fmla="*/ 0 h 447"/>
                <a:gd name="T74" fmla="*/ 242 w 309"/>
                <a:gd name="T75" fmla="*/ 4 h 447"/>
                <a:gd name="T76" fmla="*/ 259 w 309"/>
                <a:gd name="T77" fmla="*/ 12 h 447"/>
                <a:gd name="T78" fmla="*/ 278 w 309"/>
                <a:gd name="T79" fmla="*/ 23 h 447"/>
                <a:gd name="T80" fmla="*/ 293 w 309"/>
                <a:gd name="T81" fmla="*/ 35 h 447"/>
                <a:gd name="T82" fmla="*/ 303 w 309"/>
                <a:gd name="T83" fmla="*/ 46 h 447"/>
                <a:gd name="T84" fmla="*/ 309 w 309"/>
                <a:gd name="T85" fmla="*/ 54 h 447"/>
                <a:gd name="T86" fmla="*/ 309 w 309"/>
                <a:gd name="T87" fmla="*/ 64 h 447"/>
                <a:gd name="T88" fmla="*/ 305 w 309"/>
                <a:gd name="T89" fmla="*/ 77 h 447"/>
                <a:gd name="T90" fmla="*/ 299 w 309"/>
                <a:gd name="T91" fmla="*/ 96 h 447"/>
                <a:gd name="T92" fmla="*/ 288 w 309"/>
                <a:gd name="T93" fmla="*/ 119 h 447"/>
                <a:gd name="T94" fmla="*/ 265 w 309"/>
                <a:gd name="T95" fmla="*/ 159 h 447"/>
                <a:gd name="T96" fmla="*/ 228 w 309"/>
                <a:gd name="T97" fmla="*/ 215 h 447"/>
                <a:gd name="T98" fmla="*/ 209 w 309"/>
                <a:gd name="T99" fmla="*/ 242 h 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09" h="447">
                  <a:moveTo>
                    <a:pt x="209" y="242"/>
                  </a:moveTo>
                  <a:lnTo>
                    <a:pt x="200" y="257"/>
                  </a:lnTo>
                  <a:lnTo>
                    <a:pt x="186" y="273"/>
                  </a:lnTo>
                  <a:lnTo>
                    <a:pt x="173" y="288"/>
                  </a:lnTo>
                  <a:lnTo>
                    <a:pt x="159" y="305"/>
                  </a:lnTo>
                  <a:lnTo>
                    <a:pt x="144" y="322"/>
                  </a:lnTo>
                  <a:lnTo>
                    <a:pt x="127" y="340"/>
                  </a:lnTo>
                  <a:lnTo>
                    <a:pt x="110" y="359"/>
                  </a:lnTo>
                  <a:lnTo>
                    <a:pt x="92" y="376"/>
                  </a:lnTo>
                  <a:lnTo>
                    <a:pt x="83" y="386"/>
                  </a:lnTo>
                  <a:lnTo>
                    <a:pt x="73" y="395"/>
                  </a:lnTo>
                  <a:lnTo>
                    <a:pt x="64" y="403"/>
                  </a:lnTo>
                  <a:lnTo>
                    <a:pt x="56" y="411"/>
                  </a:lnTo>
                  <a:lnTo>
                    <a:pt x="48" y="416"/>
                  </a:lnTo>
                  <a:lnTo>
                    <a:pt x="41" y="422"/>
                  </a:lnTo>
                  <a:lnTo>
                    <a:pt x="35" y="428"/>
                  </a:lnTo>
                  <a:lnTo>
                    <a:pt x="27" y="432"/>
                  </a:lnTo>
                  <a:lnTo>
                    <a:pt x="23" y="437"/>
                  </a:lnTo>
                  <a:lnTo>
                    <a:pt x="18" y="439"/>
                  </a:lnTo>
                  <a:lnTo>
                    <a:pt x="14" y="443"/>
                  </a:lnTo>
                  <a:lnTo>
                    <a:pt x="10" y="445"/>
                  </a:lnTo>
                  <a:lnTo>
                    <a:pt x="6" y="445"/>
                  </a:lnTo>
                  <a:lnTo>
                    <a:pt x="4" y="447"/>
                  </a:lnTo>
                  <a:lnTo>
                    <a:pt x="2" y="447"/>
                  </a:lnTo>
                  <a:lnTo>
                    <a:pt x="0" y="447"/>
                  </a:lnTo>
                  <a:lnTo>
                    <a:pt x="0" y="445"/>
                  </a:lnTo>
                  <a:lnTo>
                    <a:pt x="0" y="443"/>
                  </a:lnTo>
                  <a:lnTo>
                    <a:pt x="0" y="441"/>
                  </a:lnTo>
                  <a:lnTo>
                    <a:pt x="2" y="439"/>
                  </a:lnTo>
                  <a:lnTo>
                    <a:pt x="2" y="435"/>
                  </a:lnTo>
                  <a:lnTo>
                    <a:pt x="4" y="432"/>
                  </a:lnTo>
                  <a:lnTo>
                    <a:pt x="6" y="428"/>
                  </a:lnTo>
                  <a:lnTo>
                    <a:pt x="10" y="422"/>
                  </a:lnTo>
                  <a:lnTo>
                    <a:pt x="12" y="416"/>
                  </a:lnTo>
                  <a:lnTo>
                    <a:pt x="16" y="411"/>
                  </a:lnTo>
                  <a:lnTo>
                    <a:pt x="21" y="405"/>
                  </a:lnTo>
                  <a:lnTo>
                    <a:pt x="25" y="397"/>
                  </a:lnTo>
                  <a:lnTo>
                    <a:pt x="31" y="389"/>
                  </a:lnTo>
                  <a:lnTo>
                    <a:pt x="37" y="382"/>
                  </a:lnTo>
                  <a:lnTo>
                    <a:pt x="44" y="372"/>
                  </a:lnTo>
                  <a:lnTo>
                    <a:pt x="50" y="363"/>
                  </a:lnTo>
                  <a:lnTo>
                    <a:pt x="65" y="343"/>
                  </a:lnTo>
                  <a:lnTo>
                    <a:pt x="81" y="324"/>
                  </a:lnTo>
                  <a:lnTo>
                    <a:pt x="94" y="305"/>
                  </a:lnTo>
                  <a:lnTo>
                    <a:pt x="106" y="286"/>
                  </a:lnTo>
                  <a:lnTo>
                    <a:pt x="131" y="250"/>
                  </a:lnTo>
                  <a:lnTo>
                    <a:pt x="156" y="211"/>
                  </a:lnTo>
                  <a:lnTo>
                    <a:pt x="167" y="192"/>
                  </a:lnTo>
                  <a:lnTo>
                    <a:pt x="177" y="175"/>
                  </a:lnTo>
                  <a:lnTo>
                    <a:pt x="186" y="158"/>
                  </a:lnTo>
                  <a:lnTo>
                    <a:pt x="194" y="140"/>
                  </a:lnTo>
                  <a:lnTo>
                    <a:pt x="201" y="125"/>
                  </a:lnTo>
                  <a:lnTo>
                    <a:pt x="207" y="112"/>
                  </a:lnTo>
                  <a:lnTo>
                    <a:pt x="213" y="98"/>
                  </a:lnTo>
                  <a:lnTo>
                    <a:pt x="219" y="85"/>
                  </a:lnTo>
                  <a:lnTo>
                    <a:pt x="221" y="73"/>
                  </a:lnTo>
                  <a:lnTo>
                    <a:pt x="223" y="64"/>
                  </a:lnTo>
                  <a:lnTo>
                    <a:pt x="224" y="54"/>
                  </a:lnTo>
                  <a:lnTo>
                    <a:pt x="224" y="46"/>
                  </a:lnTo>
                  <a:lnTo>
                    <a:pt x="224" y="41"/>
                  </a:lnTo>
                  <a:lnTo>
                    <a:pt x="223" y="35"/>
                  </a:lnTo>
                  <a:lnTo>
                    <a:pt x="221" y="29"/>
                  </a:lnTo>
                  <a:lnTo>
                    <a:pt x="219" y="25"/>
                  </a:lnTo>
                  <a:lnTo>
                    <a:pt x="215" y="23"/>
                  </a:lnTo>
                  <a:lnTo>
                    <a:pt x="213" y="21"/>
                  </a:lnTo>
                  <a:lnTo>
                    <a:pt x="213" y="18"/>
                  </a:lnTo>
                  <a:lnTo>
                    <a:pt x="211" y="16"/>
                  </a:lnTo>
                  <a:lnTo>
                    <a:pt x="213" y="12"/>
                  </a:lnTo>
                  <a:lnTo>
                    <a:pt x="213" y="10"/>
                  </a:lnTo>
                  <a:lnTo>
                    <a:pt x="215" y="6"/>
                  </a:lnTo>
                  <a:lnTo>
                    <a:pt x="219" y="2"/>
                  </a:lnTo>
                  <a:lnTo>
                    <a:pt x="221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34" y="2"/>
                  </a:lnTo>
                  <a:lnTo>
                    <a:pt x="242" y="4"/>
                  </a:lnTo>
                  <a:lnTo>
                    <a:pt x="249" y="8"/>
                  </a:lnTo>
                  <a:lnTo>
                    <a:pt x="259" y="12"/>
                  </a:lnTo>
                  <a:lnTo>
                    <a:pt x="269" y="16"/>
                  </a:lnTo>
                  <a:lnTo>
                    <a:pt x="278" y="23"/>
                  </a:lnTo>
                  <a:lnTo>
                    <a:pt x="286" y="29"/>
                  </a:lnTo>
                  <a:lnTo>
                    <a:pt x="293" y="35"/>
                  </a:lnTo>
                  <a:lnTo>
                    <a:pt x="299" y="41"/>
                  </a:lnTo>
                  <a:lnTo>
                    <a:pt x="303" y="46"/>
                  </a:lnTo>
                  <a:lnTo>
                    <a:pt x="307" y="50"/>
                  </a:lnTo>
                  <a:lnTo>
                    <a:pt x="309" y="54"/>
                  </a:lnTo>
                  <a:lnTo>
                    <a:pt x="309" y="58"/>
                  </a:lnTo>
                  <a:lnTo>
                    <a:pt x="309" y="64"/>
                  </a:lnTo>
                  <a:lnTo>
                    <a:pt x="307" y="69"/>
                  </a:lnTo>
                  <a:lnTo>
                    <a:pt x="305" y="77"/>
                  </a:lnTo>
                  <a:lnTo>
                    <a:pt x="303" y="87"/>
                  </a:lnTo>
                  <a:lnTo>
                    <a:pt x="299" y="96"/>
                  </a:lnTo>
                  <a:lnTo>
                    <a:pt x="293" y="106"/>
                  </a:lnTo>
                  <a:lnTo>
                    <a:pt x="288" y="119"/>
                  </a:lnTo>
                  <a:lnTo>
                    <a:pt x="282" y="133"/>
                  </a:lnTo>
                  <a:lnTo>
                    <a:pt x="265" y="159"/>
                  </a:lnTo>
                  <a:lnTo>
                    <a:pt x="247" y="188"/>
                  </a:lnTo>
                  <a:lnTo>
                    <a:pt x="228" y="215"/>
                  </a:lnTo>
                  <a:lnTo>
                    <a:pt x="209" y="242"/>
                  </a:lnTo>
                  <a:lnTo>
                    <a:pt x="209" y="242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130"/>
            <p:cNvSpPr>
              <a:spLocks/>
            </p:cNvSpPr>
            <p:nvPr/>
          </p:nvSpPr>
          <p:spPr bwMode="auto">
            <a:xfrm>
              <a:off x="4530725" y="3340101"/>
              <a:ext cx="409575" cy="561975"/>
            </a:xfrm>
            <a:custGeom>
              <a:avLst/>
              <a:gdLst>
                <a:gd name="T0" fmla="*/ 345 w 516"/>
                <a:gd name="T1" fmla="*/ 655 h 707"/>
                <a:gd name="T2" fmla="*/ 315 w 516"/>
                <a:gd name="T3" fmla="*/ 686 h 707"/>
                <a:gd name="T4" fmla="*/ 286 w 516"/>
                <a:gd name="T5" fmla="*/ 703 h 707"/>
                <a:gd name="T6" fmla="*/ 265 w 516"/>
                <a:gd name="T7" fmla="*/ 707 h 707"/>
                <a:gd name="T8" fmla="*/ 251 w 516"/>
                <a:gd name="T9" fmla="*/ 698 h 707"/>
                <a:gd name="T10" fmla="*/ 251 w 516"/>
                <a:gd name="T11" fmla="*/ 677 h 707"/>
                <a:gd name="T12" fmla="*/ 249 w 516"/>
                <a:gd name="T13" fmla="*/ 644 h 707"/>
                <a:gd name="T14" fmla="*/ 223 w 516"/>
                <a:gd name="T15" fmla="*/ 602 h 707"/>
                <a:gd name="T16" fmla="*/ 198 w 516"/>
                <a:gd name="T17" fmla="*/ 573 h 707"/>
                <a:gd name="T18" fmla="*/ 177 w 516"/>
                <a:gd name="T19" fmla="*/ 548 h 707"/>
                <a:gd name="T20" fmla="*/ 178 w 516"/>
                <a:gd name="T21" fmla="*/ 539 h 707"/>
                <a:gd name="T22" fmla="*/ 200 w 516"/>
                <a:gd name="T23" fmla="*/ 544 h 707"/>
                <a:gd name="T24" fmla="*/ 242 w 516"/>
                <a:gd name="T25" fmla="*/ 563 h 707"/>
                <a:gd name="T26" fmla="*/ 276 w 516"/>
                <a:gd name="T27" fmla="*/ 577 h 707"/>
                <a:gd name="T28" fmla="*/ 297 w 516"/>
                <a:gd name="T29" fmla="*/ 575 h 707"/>
                <a:gd name="T30" fmla="*/ 316 w 516"/>
                <a:gd name="T31" fmla="*/ 554 h 707"/>
                <a:gd name="T32" fmla="*/ 338 w 516"/>
                <a:gd name="T33" fmla="*/ 514 h 707"/>
                <a:gd name="T34" fmla="*/ 349 w 516"/>
                <a:gd name="T35" fmla="*/ 479 h 707"/>
                <a:gd name="T36" fmla="*/ 361 w 516"/>
                <a:gd name="T37" fmla="*/ 431 h 707"/>
                <a:gd name="T38" fmla="*/ 374 w 516"/>
                <a:gd name="T39" fmla="*/ 372 h 707"/>
                <a:gd name="T40" fmla="*/ 387 w 516"/>
                <a:gd name="T41" fmla="*/ 299 h 707"/>
                <a:gd name="T42" fmla="*/ 399 w 516"/>
                <a:gd name="T43" fmla="*/ 232 h 707"/>
                <a:gd name="T44" fmla="*/ 407 w 516"/>
                <a:gd name="T45" fmla="*/ 182 h 707"/>
                <a:gd name="T46" fmla="*/ 410 w 516"/>
                <a:gd name="T47" fmla="*/ 146 h 707"/>
                <a:gd name="T48" fmla="*/ 410 w 516"/>
                <a:gd name="T49" fmla="*/ 119 h 707"/>
                <a:gd name="T50" fmla="*/ 410 w 516"/>
                <a:gd name="T51" fmla="*/ 90 h 707"/>
                <a:gd name="T52" fmla="*/ 405 w 516"/>
                <a:gd name="T53" fmla="*/ 75 h 707"/>
                <a:gd name="T54" fmla="*/ 389 w 516"/>
                <a:gd name="T55" fmla="*/ 69 h 707"/>
                <a:gd name="T56" fmla="*/ 361 w 516"/>
                <a:gd name="T57" fmla="*/ 63 h 707"/>
                <a:gd name="T58" fmla="*/ 313 w 516"/>
                <a:gd name="T59" fmla="*/ 69 h 707"/>
                <a:gd name="T60" fmla="*/ 251 w 516"/>
                <a:gd name="T61" fmla="*/ 79 h 707"/>
                <a:gd name="T62" fmla="*/ 201 w 516"/>
                <a:gd name="T63" fmla="*/ 86 h 707"/>
                <a:gd name="T64" fmla="*/ 140 w 516"/>
                <a:gd name="T65" fmla="*/ 96 h 707"/>
                <a:gd name="T66" fmla="*/ 63 w 516"/>
                <a:gd name="T67" fmla="*/ 105 h 707"/>
                <a:gd name="T68" fmla="*/ 0 w 516"/>
                <a:gd name="T69" fmla="*/ 77 h 707"/>
                <a:gd name="T70" fmla="*/ 144 w 516"/>
                <a:gd name="T71" fmla="*/ 59 h 707"/>
                <a:gd name="T72" fmla="*/ 221 w 516"/>
                <a:gd name="T73" fmla="*/ 48 h 707"/>
                <a:gd name="T74" fmla="*/ 274 w 516"/>
                <a:gd name="T75" fmla="*/ 36 h 707"/>
                <a:gd name="T76" fmla="*/ 316 w 516"/>
                <a:gd name="T77" fmla="*/ 29 h 707"/>
                <a:gd name="T78" fmla="*/ 349 w 516"/>
                <a:gd name="T79" fmla="*/ 19 h 707"/>
                <a:gd name="T80" fmla="*/ 368 w 516"/>
                <a:gd name="T81" fmla="*/ 13 h 707"/>
                <a:gd name="T82" fmla="*/ 380 w 516"/>
                <a:gd name="T83" fmla="*/ 4 h 707"/>
                <a:gd name="T84" fmla="*/ 397 w 516"/>
                <a:gd name="T85" fmla="*/ 2 h 707"/>
                <a:gd name="T86" fmla="*/ 422 w 516"/>
                <a:gd name="T87" fmla="*/ 10 h 707"/>
                <a:gd name="T88" fmla="*/ 458 w 516"/>
                <a:gd name="T89" fmla="*/ 31 h 707"/>
                <a:gd name="T90" fmla="*/ 499 w 516"/>
                <a:gd name="T91" fmla="*/ 63 h 707"/>
                <a:gd name="T92" fmla="*/ 516 w 516"/>
                <a:gd name="T93" fmla="*/ 84 h 707"/>
                <a:gd name="T94" fmla="*/ 508 w 516"/>
                <a:gd name="T95" fmla="*/ 102 h 707"/>
                <a:gd name="T96" fmla="*/ 497 w 516"/>
                <a:gd name="T97" fmla="*/ 109 h 707"/>
                <a:gd name="T98" fmla="*/ 491 w 516"/>
                <a:gd name="T99" fmla="*/ 125 h 707"/>
                <a:gd name="T100" fmla="*/ 485 w 516"/>
                <a:gd name="T101" fmla="*/ 148 h 707"/>
                <a:gd name="T102" fmla="*/ 479 w 516"/>
                <a:gd name="T103" fmla="*/ 178 h 707"/>
                <a:gd name="T104" fmla="*/ 466 w 516"/>
                <a:gd name="T105" fmla="*/ 286 h 707"/>
                <a:gd name="T106" fmla="*/ 453 w 516"/>
                <a:gd name="T107" fmla="*/ 372 h 707"/>
                <a:gd name="T108" fmla="*/ 433 w 516"/>
                <a:gd name="T109" fmla="*/ 452 h 707"/>
                <a:gd name="T110" fmla="*/ 414 w 516"/>
                <a:gd name="T111" fmla="*/ 523 h 707"/>
                <a:gd name="T112" fmla="*/ 389 w 516"/>
                <a:gd name="T113" fmla="*/ 585 h 707"/>
                <a:gd name="T114" fmla="*/ 366 w 516"/>
                <a:gd name="T115" fmla="*/ 623 h 7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16" h="707">
                  <a:moveTo>
                    <a:pt x="366" y="623"/>
                  </a:moveTo>
                  <a:lnTo>
                    <a:pt x="359" y="634"/>
                  </a:lnTo>
                  <a:lnTo>
                    <a:pt x="353" y="644"/>
                  </a:lnTo>
                  <a:lnTo>
                    <a:pt x="345" y="655"/>
                  </a:lnTo>
                  <a:lnTo>
                    <a:pt x="338" y="663"/>
                  </a:lnTo>
                  <a:lnTo>
                    <a:pt x="332" y="673"/>
                  </a:lnTo>
                  <a:lnTo>
                    <a:pt x="324" y="678"/>
                  </a:lnTo>
                  <a:lnTo>
                    <a:pt x="315" y="686"/>
                  </a:lnTo>
                  <a:lnTo>
                    <a:pt x="307" y="692"/>
                  </a:lnTo>
                  <a:lnTo>
                    <a:pt x="299" y="696"/>
                  </a:lnTo>
                  <a:lnTo>
                    <a:pt x="292" y="700"/>
                  </a:lnTo>
                  <a:lnTo>
                    <a:pt x="286" y="703"/>
                  </a:lnTo>
                  <a:lnTo>
                    <a:pt x="280" y="705"/>
                  </a:lnTo>
                  <a:lnTo>
                    <a:pt x="274" y="707"/>
                  </a:lnTo>
                  <a:lnTo>
                    <a:pt x="270" y="707"/>
                  </a:lnTo>
                  <a:lnTo>
                    <a:pt x="265" y="707"/>
                  </a:lnTo>
                  <a:lnTo>
                    <a:pt x="263" y="705"/>
                  </a:lnTo>
                  <a:lnTo>
                    <a:pt x="257" y="703"/>
                  </a:lnTo>
                  <a:lnTo>
                    <a:pt x="253" y="701"/>
                  </a:lnTo>
                  <a:lnTo>
                    <a:pt x="251" y="698"/>
                  </a:lnTo>
                  <a:lnTo>
                    <a:pt x="251" y="694"/>
                  </a:lnTo>
                  <a:lnTo>
                    <a:pt x="249" y="690"/>
                  </a:lnTo>
                  <a:lnTo>
                    <a:pt x="251" y="684"/>
                  </a:lnTo>
                  <a:lnTo>
                    <a:pt x="251" y="677"/>
                  </a:lnTo>
                  <a:lnTo>
                    <a:pt x="253" y="669"/>
                  </a:lnTo>
                  <a:lnTo>
                    <a:pt x="253" y="661"/>
                  </a:lnTo>
                  <a:lnTo>
                    <a:pt x="253" y="654"/>
                  </a:lnTo>
                  <a:lnTo>
                    <a:pt x="249" y="644"/>
                  </a:lnTo>
                  <a:lnTo>
                    <a:pt x="246" y="634"/>
                  </a:lnTo>
                  <a:lnTo>
                    <a:pt x="240" y="625"/>
                  </a:lnTo>
                  <a:lnTo>
                    <a:pt x="232" y="613"/>
                  </a:lnTo>
                  <a:lnTo>
                    <a:pt x="223" y="602"/>
                  </a:lnTo>
                  <a:lnTo>
                    <a:pt x="213" y="590"/>
                  </a:lnTo>
                  <a:lnTo>
                    <a:pt x="207" y="585"/>
                  </a:lnTo>
                  <a:lnTo>
                    <a:pt x="201" y="579"/>
                  </a:lnTo>
                  <a:lnTo>
                    <a:pt x="198" y="573"/>
                  </a:lnTo>
                  <a:lnTo>
                    <a:pt x="192" y="569"/>
                  </a:lnTo>
                  <a:lnTo>
                    <a:pt x="186" y="562"/>
                  </a:lnTo>
                  <a:lnTo>
                    <a:pt x="180" y="554"/>
                  </a:lnTo>
                  <a:lnTo>
                    <a:pt x="177" y="548"/>
                  </a:lnTo>
                  <a:lnTo>
                    <a:pt x="175" y="544"/>
                  </a:lnTo>
                  <a:lnTo>
                    <a:pt x="175" y="540"/>
                  </a:lnTo>
                  <a:lnTo>
                    <a:pt x="177" y="539"/>
                  </a:lnTo>
                  <a:lnTo>
                    <a:pt x="178" y="539"/>
                  </a:lnTo>
                  <a:lnTo>
                    <a:pt x="182" y="539"/>
                  </a:lnTo>
                  <a:lnTo>
                    <a:pt x="186" y="539"/>
                  </a:lnTo>
                  <a:lnTo>
                    <a:pt x="194" y="540"/>
                  </a:lnTo>
                  <a:lnTo>
                    <a:pt x="200" y="544"/>
                  </a:lnTo>
                  <a:lnTo>
                    <a:pt x="209" y="548"/>
                  </a:lnTo>
                  <a:lnTo>
                    <a:pt x="219" y="552"/>
                  </a:lnTo>
                  <a:lnTo>
                    <a:pt x="230" y="558"/>
                  </a:lnTo>
                  <a:lnTo>
                    <a:pt x="242" y="563"/>
                  </a:lnTo>
                  <a:lnTo>
                    <a:pt x="251" y="567"/>
                  </a:lnTo>
                  <a:lnTo>
                    <a:pt x="261" y="571"/>
                  </a:lnTo>
                  <a:lnTo>
                    <a:pt x="269" y="573"/>
                  </a:lnTo>
                  <a:lnTo>
                    <a:pt x="276" y="577"/>
                  </a:lnTo>
                  <a:lnTo>
                    <a:pt x="282" y="577"/>
                  </a:lnTo>
                  <a:lnTo>
                    <a:pt x="288" y="577"/>
                  </a:lnTo>
                  <a:lnTo>
                    <a:pt x="293" y="577"/>
                  </a:lnTo>
                  <a:lnTo>
                    <a:pt x="297" y="575"/>
                  </a:lnTo>
                  <a:lnTo>
                    <a:pt x="301" y="573"/>
                  </a:lnTo>
                  <a:lnTo>
                    <a:pt x="305" y="569"/>
                  </a:lnTo>
                  <a:lnTo>
                    <a:pt x="311" y="562"/>
                  </a:lnTo>
                  <a:lnTo>
                    <a:pt x="316" y="554"/>
                  </a:lnTo>
                  <a:lnTo>
                    <a:pt x="322" y="544"/>
                  </a:lnTo>
                  <a:lnTo>
                    <a:pt x="328" y="533"/>
                  </a:lnTo>
                  <a:lnTo>
                    <a:pt x="334" y="521"/>
                  </a:lnTo>
                  <a:lnTo>
                    <a:pt x="338" y="514"/>
                  </a:lnTo>
                  <a:lnTo>
                    <a:pt x="339" y="506"/>
                  </a:lnTo>
                  <a:lnTo>
                    <a:pt x="343" y="498"/>
                  </a:lnTo>
                  <a:lnTo>
                    <a:pt x="345" y="489"/>
                  </a:lnTo>
                  <a:lnTo>
                    <a:pt x="349" y="479"/>
                  </a:lnTo>
                  <a:lnTo>
                    <a:pt x="351" y="470"/>
                  </a:lnTo>
                  <a:lnTo>
                    <a:pt x="355" y="458"/>
                  </a:lnTo>
                  <a:lnTo>
                    <a:pt x="357" y="445"/>
                  </a:lnTo>
                  <a:lnTo>
                    <a:pt x="361" y="431"/>
                  </a:lnTo>
                  <a:lnTo>
                    <a:pt x="364" y="418"/>
                  </a:lnTo>
                  <a:lnTo>
                    <a:pt x="368" y="402"/>
                  </a:lnTo>
                  <a:lnTo>
                    <a:pt x="370" y="387"/>
                  </a:lnTo>
                  <a:lnTo>
                    <a:pt x="374" y="372"/>
                  </a:lnTo>
                  <a:lnTo>
                    <a:pt x="378" y="355"/>
                  </a:lnTo>
                  <a:lnTo>
                    <a:pt x="382" y="335"/>
                  </a:lnTo>
                  <a:lnTo>
                    <a:pt x="384" y="316"/>
                  </a:lnTo>
                  <a:lnTo>
                    <a:pt x="387" y="299"/>
                  </a:lnTo>
                  <a:lnTo>
                    <a:pt x="391" y="280"/>
                  </a:lnTo>
                  <a:lnTo>
                    <a:pt x="393" y="264"/>
                  </a:lnTo>
                  <a:lnTo>
                    <a:pt x="395" y="247"/>
                  </a:lnTo>
                  <a:lnTo>
                    <a:pt x="399" y="232"/>
                  </a:lnTo>
                  <a:lnTo>
                    <a:pt x="401" y="218"/>
                  </a:lnTo>
                  <a:lnTo>
                    <a:pt x="403" y="205"/>
                  </a:lnTo>
                  <a:lnTo>
                    <a:pt x="405" y="194"/>
                  </a:lnTo>
                  <a:lnTo>
                    <a:pt x="407" y="182"/>
                  </a:lnTo>
                  <a:lnTo>
                    <a:pt x="407" y="171"/>
                  </a:lnTo>
                  <a:lnTo>
                    <a:pt x="408" y="161"/>
                  </a:lnTo>
                  <a:lnTo>
                    <a:pt x="410" y="153"/>
                  </a:lnTo>
                  <a:lnTo>
                    <a:pt x="410" y="146"/>
                  </a:lnTo>
                  <a:lnTo>
                    <a:pt x="410" y="138"/>
                  </a:lnTo>
                  <a:lnTo>
                    <a:pt x="410" y="132"/>
                  </a:lnTo>
                  <a:lnTo>
                    <a:pt x="410" y="128"/>
                  </a:lnTo>
                  <a:lnTo>
                    <a:pt x="410" y="119"/>
                  </a:lnTo>
                  <a:lnTo>
                    <a:pt x="410" y="111"/>
                  </a:lnTo>
                  <a:lnTo>
                    <a:pt x="410" y="103"/>
                  </a:lnTo>
                  <a:lnTo>
                    <a:pt x="410" y="98"/>
                  </a:lnTo>
                  <a:lnTo>
                    <a:pt x="410" y="90"/>
                  </a:lnTo>
                  <a:lnTo>
                    <a:pt x="408" y="86"/>
                  </a:lnTo>
                  <a:lnTo>
                    <a:pt x="408" y="80"/>
                  </a:lnTo>
                  <a:lnTo>
                    <a:pt x="407" y="77"/>
                  </a:lnTo>
                  <a:lnTo>
                    <a:pt x="405" y="75"/>
                  </a:lnTo>
                  <a:lnTo>
                    <a:pt x="403" y="73"/>
                  </a:lnTo>
                  <a:lnTo>
                    <a:pt x="399" y="71"/>
                  </a:lnTo>
                  <a:lnTo>
                    <a:pt x="393" y="69"/>
                  </a:lnTo>
                  <a:lnTo>
                    <a:pt x="389" y="69"/>
                  </a:lnTo>
                  <a:lnTo>
                    <a:pt x="384" y="67"/>
                  </a:lnTo>
                  <a:lnTo>
                    <a:pt x="378" y="65"/>
                  </a:lnTo>
                  <a:lnTo>
                    <a:pt x="370" y="63"/>
                  </a:lnTo>
                  <a:lnTo>
                    <a:pt x="361" y="63"/>
                  </a:lnTo>
                  <a:lnTo>
                    <a:pt x="351" y="63"/>
                  </a:lnTo>
                  <a:lnTo>
                    <a:pt x="339" y="65"/>
                  </a:lnTo>
                  <a:lnTo>
                    <a:pt x="326" y="67"/>
                  </a:lnTo>
                  <a:lnTo>
                    <a:pt x="313" y="69"/>
                  </a:lnTo>
                  <a:lnTo>
                    <a:pt x="297" y="71"/>
                  </a:lnTo>
                  <a:lnTo>
                    <a:pt x="280" y="73"/>
                  </a:lnTo>
                  <a:lnTo>
                    <a:pt x="263" y="77"/>
                  </a:lnTo>
                  <a:lnTo>
                    <a:pt x="251" y="79"/>
                  </a:lnTo>
                  <a:lnTo>
                    <a:pt x="240" y="80"/>
                  </a:lnTo>
                  <a:lnTo>
                    <a:pt x="228" y="82"/>
                  </a:lnTo>
                  <a:lnTo>
                    <a:pt x="215" y="84"/>
                  </a:lnTo>
                  <a:lnTo>
                    <a:pt x="201" y="86"/>
                  </a:lnTo>
                  <a:lnTo>
                    <a:pt x="188" y="88"/>
                  </a:lnTo>
                  <a:lnTo>
                    <a:pt x="173" y="92"/>
                  </a:lnTo>
                  <a:lnTo>
                    <a:pt x="155" y="94"/>
                  </a:lnTo>
                  <a:lnTo>
                    <a:pt x="140" y="96"/>
                  </a:lnTo>
                  <a:lnTo>
                    <a:pt x="121" y="98"/>
                  </a:lnTo>
                  <a:lnTo>
                    <a:pt x="104" y="102"/>
                  </a:lnTo>
                  <a:lnTo>
                    <a:pt x="85" y="103"/>
                  </a:lnTo>
                  <a:lnTo>
                    <a:pt x="63" y="105"/>
                  </a:lnTo>
                  <a:lnTo>
                    <a:pt x="44" y="109"/>
                  </a:lnTo>
                  <a:lnTo>
                    <a:pt x="21" y="111"/>
                  </a:lnTo>
                  <a:lnTo>
                    <a:pt x="0" y="113"/>
                  </a:lnTo>
                  <a:lnTo>
                    <a:pt x="0" y="77"/>
                  </a:lnTo>
                  <a:lnTo>
                    <a:pt x="39" y="73"/>
                  </a:lnTo>
                  <a:lnTo>
                    <a:pt x="75" y="69"/>
                  </a:lnTo>
                  <a:lnTo>
                    <a:pt x="109" y="65"/>
                  </a:lnTo>
                  <a:lnTo>
                    <a:pt x="144" y="59"/>
                  </a:lnTo>
                  <a:lnTo>
                    <a:pt x="177" y="56"/>
                  </a:lnTo>
                  <a:lnTo>
                    <a:pt x="192" y="54"/>
                  </a:lnTo>
                  <a:lnTo>
                    <a:pt x="207" y="50"/>
                  </a:lnTo>
                  <a:lnTo>
                    <a:pt x="221" y="48"/>
                  </a:lnTo>
                  <a:lnTo>
                    <a:pt x="236" y="44"/>
                  </a:lnTo>
                  <a:lnTo>
                    <a:pt x="249" y="42"/>
                  </a:lnTo>
                  <a:lnTo>
                    <a:pt x="263" y="40"/>
                  </a:lnTo>
                  <a:lnTo>
                    <a:pt x="274" y="36"/>
                  </a:lnTo>
                  <a:lnTo>
                    <a:pt x="286" y="34"/>
                  </a:lnTo>
                  <a:lnTo>
                    <a:pt x="297" y="33"/>
                  </a:lnTo>
                  <a:lnTo>
                    <a:pt x="307" y="31"/>
                  </a:lnTo>
                  <a:lnTo>
                    <a:pt x="316" y="29"/>
                  </a:lnTo>
                  <a:lnTo>
                    <a:pt x="326" y="25"/>
                  </a:lnTo>
                  <a:lnTo>
                    <a:pt x="336" y="23"/>
                  </a:lnTo>
                  <a:lnTo>
                    <a:pt x="341" y="21"/>
                  </a:lnTo>
                  <a:lnTo>
                    <a:pt x="349" y="19"/>
                  </a:lnTo>
                  <a:lnTo>
                    <a:pt x="355" y="17"/>
                  </a:lnTo>
                  <a:lnTo>
                    <a:pt x="361" y="15"/>
                  </a:lnTo>
                  <a:lnTo>
                    <a:pt x="364" y="15"/>
                  </a:lnTo>
                  <a:lnTo>
                    <a:pt x="368" y="13"/>
                  </a:lnTo>
                  <a:lnTo>
                    <a:pt x="372" y="11"/>
                  </a:lnTo>
                  <a:lnTo>
                    <a:pt x="374" y="10"/>
                  </a:lnTo>
                  <a:lnTo>
                    <a:pt x="376" y="8"/>
                  </a:lnTo>
                  <a:lnTo>
                    <a:pt x="380" y="4"/>
                  </a:lnTo>
                  <a:lnTo>
                    <a:pt x="385" y="2"/>
                  </a:lnTo>
                  <a:lnTo>
                    <a:pt x="389" y="2"/>
                  </a:lnTo>
                  <a:lnTo>
                    <a:pt x="393" y="0"/>
                  </a:lnTo>
                  <a:lnTo>
                    <a:pt x="397" y="2"/>
                  </a:lnTo>
                  <a:lnTo>
                    <a:pt x="403" y="2"/>
                  </a:lnTo>
                  <a:lnTo>
                    <a:pt x="408" y="4"/>
                  </a:lnTo>
                  <a:lnTo>
                    <a:pt x="414" y="8"/>
                  </a:lnTo>
                  <a:lnTo>
                    <a:pt x="422" y="10"/>
                  </a:lnTo>
                  <a:lnTo>
                    <a:pt x="430" y="13"/>
                  </a:lnTo>
                  <a:lnTo>
                    <a:pt x="439" y="19"/>
                  </a:lnTo>
                  <a:lnTo>
                    <a:pt x="449" y="25"/>
                  </a:lnTo>
                  <a:lnTo>
                    <a:pt x="458" y="31"/>
                  </a:lnTo>
                  <a:lnTo>
                    <a:pt x="470" y="40"/>
                  </a:lnTo>
                  <a:lnTo>
                    <a:pt x="481" y="48"/>
                  </a:lnTo>
                  <a:lnTo>
                    <a:pt x="491" y="56"/>
                  </a:lnTo>
                  <a:lnTo>
                    <a:pt x="499" y="63"/>
                  </a:lnTo>
                  <a:lnTo>
                    <a:pt x="504" y="69"/>
                  </a:lnTo>
                  <a:lnTo>
                    <a:pt x="510" y="75"/>
                  </a:lnTo>
                  <a:lnTo>
                    <a:pt x="512" y="80"/>
                  </a:lnTo>
                  <a:lnTo>
                    <a:pt x="516" y="84"/>
                  </a:lnTo>
                  <a:lnTo>
                    <a:pt x="516" y="86"/>
                  </a:lnTo>
                  <a:lnTo>
                    <a:pt x="514" y="92"/>
                  </a:lnTo>
                  <a:lnTo>
                    <a:pt x="512" y="98"/>
                  </a:lnTo>
                  <a:lnTo>
                    <a:pt x="508" y="102"/>
                  </a:lnTo>
                  <a:lnTo>
                    <a:pt x="502" y="105"/>
                  </a:lnTo>
                  <a:lnTo>
                    <a:pt x="500" y="105"/>
                  </a:lnTo>
                  <a:lnTo>
                    <a:pt x="499" y="107"/>
                  </a:lnTo>
                  <a:lnTo>
                    <a:pt x="497" y="109"/>
                  </a:lnTo>
                  <a:lnTo>
                    <a:pt x="495" y="113"/>
                  </a:lnTo>
                  <a:lnTo>
                    <a:pt x="493" y="115"/>
                  </a:lnTo>
                  <a:lnTo>
                    <a:pt x="493" y="119"/>
                  </a:lnTo>
                  <a:lnTo>
                    <a:pt x="491" y="125"/>
                  </a:lnTo>
                  <a:lnTo>
                    <a:pt x="489" y="128"/>
                  </a:lnTo>
                  <a:lnTo>
                    <a:pt x="487" y="134"/>
                  </a:lnTo>
                  <a:lnTo>
                    <a:pt x="485" y="140"/>
                  </a:lnTo>
                  <a:lnTo>
                    <a:pt x="485" y="148"/>
                  </a:lnTo>
                  <a:lnTo>
                    <a:pt x="483" y="153"/>
                  </a:lnTo>
                  <a:lnTo>
                    <a:pt x="481" y="161"/>
                  </a:lnTo>
                  <a:lnTo>
                    <a:pt x="481" y="171"/>
                  </a:lnTo>
                  <a:lnTo>
                    <a:pt x="479" y="178"/>
                  </a:lnTo>
                  <a:lnTo>
                    <a:pt x="479" y="188"/>
                  </a:lnTo>
                  <a:lnTo>
                    <a:pt x="476" y="226"/>
                  </a:lnTo>
                  <a:lnTo>
                    <a:pt x="470" y="264"/>
                  </a:lnTo>
                  <a:lnTo>
                    <a:pt x="466" y="286"/>
                  </a:lnTo>
                  <a:lnTo>
                    <a:pt x="464" y="307"/>
                  </a:lnTo>
                  <a:lnTo>
                    <a:pt x="460" y="328"/>
                  </a:lnTo>
                  <a:lnTo>
                    <a:pt x="456" y="349"/>
                  </a:lnTo>
                  <a:lnTo>
                    <a:pt x="453" y="372"/>
                  </a:lnTo>
                  <a:lnTo>
                    <a:pt x="447" y="393"/>
                  </a:lnTo>
                  <a:lnTo>
                    <a:pt x="443" y="414"/>
                  </a:lnTo>
                  <a:lnTo>
                    <a:pt x="439" y="433"/>
                  </a:lnTo>
                  <a:lnTo>
                    <a:pt x="433" y="452"/>
                  </a:lnTo>
                  <a:lnTo>
                    <a:pt x="430" y="471"/>
                  </a:lnTo>
                  <a:lnTo>
                    <a:pt x="426" y="489"/>
                  </a:lnTo>
                  <a:lnTo>
                    <a:pt x="420" y="506"/>
                  </a:lnTo>
                  <a:lnTo>
                    <a:pt x="414" y="523"/>
                  </a:lnTo>
                  <a:lnTo>
                    <a:pt x="408" y="540"/>
                  </a:lnTo>
                  <a:lnTo>
                    <a:pt x="403" y="556"/>
                  </a:lnTo>
                  <a:lnTo>
                    <a:pt x="397" y="569"/>
                  </a:lnTo>
                  <a:lnTo>
                    <a:pt x="389" y="585"/>
                  </a:lnTo>
                  <a:lnTo>
                    <a:pt x="382" y="598"/>
                  </a:lnTo>
                  <a:lnTo>
                    <a:pt x="374" y="609"/>
                  </a:lnTo>
                  <a:lnTo>
                    <a:pt x="366" y="623"/>
                  </a:lnTo>
                  <a:lnTo>
                    <a:pt x="366" y="623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131"/>
            <p:cNvSpPr>
              <a:spLocks/>
            </p:cNvSpPr>
            <p:nvPr/>
          </p:nvSpPr>
          <p:spPr bwMode="auto">
            <a:xfrm>
              <a:off x="4389438" y="3408363"/>
              <a:ext cx="244475" cy="314325"/>
            </a:xfrm>
            <a:custGeom>
              <a:avLst/>
              <a:gdLst>
                <a:gd name="T0" fmla="*/ 69 w 309"/>
                <a:gd name="T1" fmla="*/ 362 h 395"/>
                <a:gd name="T2" fmla="*/ 52 w 309"/>
                <a:gd name="T3" fmla="*/ 372 h 395"/>
                <a:gd name="T4" fmla="*/ 38 w 309"/>
                <a:gd name="T5" fmla="*/ 380 h 395"/>
                <a:gd name="T6" fmla="*/ 27 w 309"/>
                <a:gd name="T7" fmla="*/ 385 h 395"/>
                <a:gd name="T8" fmla="*/ 17 w 309"/>
                <a:gd name="T9" fmla="*/ 391 h 395"/>
                <a:gd name="T10" fmla="*/ 12 w 309"/>
                <a:gd name="T11" fmla="*/ 393 h 395"/>
                <a:gd name="T12" fmla="*/ 6 w 309"/>
                <a:gd name="T13" fmla="*/ 395 h 395"/>
                <a:gd name="T14" fmla="*/ 0 w 309"/>
                <a:gd name="T15" fmla="*/ 393 h 395"/>
                <a:gd name="T16" fmla="*/ 0 w 309"/>
                <a:gd name="T17" fmla="*/ 389 h 395"/>
                <a:gd name="T18" fmla="*/ 2 w 309"/>
                <a:gd name="T19" fmla="*/ 385 h 395"/>
                <a:gd name="T20" fmla="*/ 8 w 309"/>
                <a:gd name="T21" fmla="*/ 378 h 395"/>
                <a:gd name="T22" fmla="*/ 13 w 309"/>
                <a:gd name="T23" fmla="*/ 370 h 395"/>
                <a:gd name="T24" fmla="*/ 23 w 309"/>
                <a:gd name="T25" fmla="*/ 361 h 395"/>
                <a:gd name="T26" fmla="*/ 35 w 309"/>
                <a:gd name="T27" fmla="*/ 347 h 395"/>
                <a:gd name="T28" fmla="*/ 48 w 309"/>
                <a:gd name="T29" fmla="*/ 334 h 395"/>
                <a:gd name="T30" fmla="*/ 63 w 309"/>
                <a:gd name="T31" fmla="*/ 318 h 395"/>
                <a:gd name="T32" fmla="*/ 98 w 309"/>
                <a:gd name="T33" fmla="*/ 286 h 395"/>
                <a:gd name="T34" fmla="*/ 128 w 309"/>
                <a:gd name="T35" fmla="*/ 249 h 395"/>
                <a:gd name="T36" fmla="*/ 159 w 309"/>
                <a:gd name="T37" fmla="*/ 209 h 395"/>
                <a:gd name="T38" fmla="*/ 186 w 309"/>
                <a:gd name="T39" fmla="*/ 167 h 395"/>
                <a:gd name="T40" fmla="*/ 207 w 309"/>
                <a:gd name="T41" fmla="*/ 123 h 395"/>
                <a:gd name="T42" fmla="*/ 222 w 309"/>
                <a:gd name="T43" fmla="*/ 79 h 395"/>
                <a:gd name="T44" fmla="*/ 232 w 309"/>
                <a:gd name="T45" fmla="*/ 39 h 395"/>
                <a:gd name="T46" fmla="*/ 236 w 309"/>
                <a:gd name="T47" fmla="*/ 0 h 395"/>
                <a:gd name="T48" fmla="*/ 309 w 309"/>
                <a:gd name="T49" fmla="*/ 16 h 395"/>
                <a:gd name="T50" fmla="*/ 305 w 309"/>
                <a:gd name="T51" fmla="*/ 44 h 395"/>
                <a:gd name="T52" fmla="*/ 299 w 309"/>
                <a:gd name="T53" fmla="*/ 73 h 395"/>
                <a:gd name="T54" fmla="*/ 291 w 309"/>
                <a:gd name="T55" fmla="*/ 98 h 395"/>
                <a:gd name="T56" fmla="*/ 278 w 309"/>
                <a:gd name="T57" fmla="*/ 125 h 395"/>
                <a:gd name="T58" fmla="*/ 263 w 309"/>
                <a:gd name="T59" fmla="*/ 154 h 395"/>
                <a:gd name="T60" fmla="*/ 241 w 309"/>
                <a:gd name="T61" fmla="*/ 186 h 395"/>
                <a:gd name="T62" fmla="*/ 219 w 309"/>
                <a:gd name="T63" fmla="*/ 219 h 395"/>
                <a:gd name="T64" fmla="*/ 192 w 309"/>
                <a:gd name="T65" fmla="*/ 255 h 395"/>
                <a:gd name="T66" fmla="*/ 161 w 309"/>
                <a:gd name="T67" fmla="*/ 288 h 395"/>
                <a:gd name="T68" fmla="*/ 130 w 309"/>
                <a:gd name="T69" fmla="*/ 316 h 395"/>
                <a:gd name="T70" fmla="*/ 96 w 309"/>
                <a:gd name="T71" fmla="*/ 343 h 395"/>
                <a:gd name="T72" fmla="*/ 79 w 309"/>
                <a:gd name="T73" fmla="*/ 357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09" h="395">
                  <a:moveTo>
                    <a:pt x="79" y="357"/>
                  </a:moveTo>
                  <a:lnTo>
                    <a:pt x="69" y="362"/>
                  </a:lnTo>
                  <a:lnTo>
                    <a:pt x="59" y="366"/>
                  </a:lnTo>
                  <a:lnTo>
                    <a:pt x="52" y="372"/>
                  </a:lnTo>
                  <a:lnTo>
                    <a:pt x="46" y="376"/>
                  </a:lnTo>
                  <a:lnTo>
                    <a:pt x="38" y="380"/>
                  </a:lnTo>
                  <a:lnTo>
                    <a:pt x="33" y="384"/>
                  </a:lnTo>
                  <a:lnTo>
                    <a:pt x="27" y="385"/>
                  </a:lnTo>
                  <a:lnTo>
                    <a:pt x="23" y="389"/>
                  </a:lnTo>
                  <a:lnTo>
                    <a:pt x="17" y="391"/>
                  </a:lnTo>
                  <a:lnTo>
                    <a:pt x="13" y="391"/>
                  </a:lnTo>
                  <a:lnTo>
                    <a:pt x="12" y="393"/>
                  </a:lnTo>
                  <a:lnTo>
                    <a:pt x="8" y="393"/>
                  </a:lnTo>
                  <a:lnTo>
                    <a:pt x="6" y="395"/>
                  </a:lnTo>
                  <a:lnTo>
                    <a:pt x="4" y="393"/>
                  </a:lnTo>
                  <a:lnTo>
                    <a:pt x="0" y="393"/>
                  </a:lnTo>
                  <a:lnTo>
                    <a:pt x="0" y="391"/>
                  </a:lnTo>
                  <a:lnTo>
                    <a:pt x="0" y="389"/>
                  </a:lnTo>
                  <a:lnTo>
                    <a:pt x="2" y="387"/>
                  </a:lnTo>
                  <a:lnTo>
                    <a:pt x="2" y="385"/>
                  </a:lnTo>
                  <a:lnTo>
                    <a:pt x="4" y="382"/>
                  </a:lnTo>
                  <a:lnTo>
                    <a:pt x="8" y="378"/>
                  </a:lnTo>
                  <a:lnTo>
                    <a:pt x="10" y="374"/>
                  </a:lnTo>
                  <a:lnTo>
                    <a:pt x="13" y="370"/>
                  </a:lnTo>
                  <a:lnTo>
                    <a:pt x="19" y="364"/>
                  </a:lnTo>
                  <a:lnTo>
                    <a:pt x="23" y="361"/>
                  </a:lnTo>
                  <a:lnTo>
                    <a:pt x="29" y="355"/>
                  </a:lnTo>
                  <a:lnTo>
                    <a:pt x="35" y="347"/>
                  </a:lnTo>
                  <a:lnTo>
                    <a:pt x="42" y="341"/>
                  </a:lnTo>
                  <a:lnTo>
                    <a:pt x="48" y="334"/>
                  </a:lnTo>
                  <a:lnTo>
                    <a:pt x="56" y="326"/>
                  </a:lnTo>
                  <a:lnTo>
                    <a:pt x="63" y="318"/>
                  </a:lnTo>
                  <a:lnTo>
                    <a:pt x="81" y="303"/>
                  </a:lnTo>
                  <a:lnTo>
                    <a:pt x="98" y="286"/>
                  </a:lnTo>
                  <a:lnTo>
                    <a:pt x="113" y="269"/>
                  </a:lnTo>
                  <a:lnTo>
                    <a:pt x="128" y="249"/>
                  </a:lnTo>
                  <a:lnTo>
                    <a:pt x="144" y="230"/>
                  </a:lnTo>
                  <a:lnTo>
                    <a:pt x="159" y="209"/>
                  </a:lnTo>
                  <a:lnTo>
                    <a:pt x="173" y="188"/>
                  </a:lnTo>
                  <a:lnTo>
                    <a:pt x="186" y="167"/>
                  </a:lnTo>
                  <a:lnTo>
                    <a:pt x="197" y="144"/>
                  </a:lnTo>
                  <a:lnTo>
                    <a:pt x="207" y="123"/>
                  </a:lnTo>
                  <a:lnTo>
                    <a:pt x="217" y="100"/>
                  </a:lnTo>
                  <a:lnTo>
                    <a:pt x="222" y="79"/>
                  </a:lnTo>
                  <a:lnTo>
                    <a:pt x="228" y="60"/>
                  </a:lnTo>
                  <a:lnTo>
                    <a:pt x="232" y="39"/>
                  </a:lnTo>
                  <a:lnTo>
                    <a:pt x="236" y="19"/>
                  </a:lnTo>
                  <a:lnTo>
                    <a:pt x="236" y="0"/>
                  </a:lnTo>
                  <a:lnTo>
                    <a:pt x="309" y="0"/>
                  </a:lnTo>
                  <a:lnTo>
                    <a:pt x="309" y="16"/>
                  </a:lnTo>
                  <a:lnTo>
                    <a:pt x="307" y="31"/>
                  </a:lnTo>
                  <a:lnTo>
                    <a:pt x="305" y="44"/>
                  </a:lnTo>
                  <a:lnTo>
                    <a:pt x="303" y="60"/>
                  </a:lnTo>
                  <a:lnTo>
                    <a:pt x="299" y="73"/>
                  </a:lnTo>
                  <a:lnTo>
                    <a:pt x="295" y="86"/>
                  </a:lnTo>
                  <a:lnTo>
                    <a:pt x="291" y="98"/>
                  </a:lnTo>
                  <a:lnTo>
                    <a:pt x="286" y="111"/>
                  </a:lnTo>
                  <a:lnTo>
                    <a:pt x="278" y="125"/>
                  </a:lnTo>
                  <a:lnTo>
                    <a:pt x="270" y="140"/>
                  </a:lnTo>
                  <a:lnTo>
                    <a:pt x="263" y="154"/>
                  </a:lnTo>
                  <a:lnTo>
                    <a:pt x="251" y="169"/>
                  </a:lnTo>
                  <a:lnTo>
                    <a:pt x="241" y="186"/>
                  </a:lnTo>
                  <a:lnTo>
                    <a:pt x="230" y="201"/>
                  </a:lnTo>
                  <a:lnTo>
                    <a:pt x="219" y="219"/>
                  </a:lnTo>
                  <a:lnTo>
                    <a:pt x="205" y="236"/>
                  </a:lnTo>
                  <a:lnTo>
                    <a:pt x="192" y="255"/>
                  </a:lnTo>
                  <a:lnTo>
                    <a:pt x="176" y="272"/>
                  </a:lnTo>
                  <a:lnTo>
                    <a:pt x="161" y="288"/>
                  </a:lnTo>
                  <a:lnTo>
                    <a:pt x="146" y="303"/>
                  </a:lnTo>
                  <a:lnTo>
                    <a:pt x="130" y="316"/>
                  </a:lnTo>
                  <a:lnTo>
                    <a:pt x="113" y="330"/>
                  </a:lnTo>
                  <a:lnTo>
                    <a:pt x="96" y="343"/>
                  </a:lnTo>
                  <a:lnTo>
                    <a:pt x="79" y="357"/>
                  </a:lnTo>
                  <a:lnTo>
                    <a:pt x="79" y="357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132"/>
            <p:cNvSpPr>
              <a:spLocks/>
            </p:cNvSpPr>
            <p:nvPr/>
          </p:nvSpPr>
          <p:spPr bwMode="auto">
            <a:xfrm>
              <a:off x="4408488" y="3390901"/>
              <a:ext cx="363538" cy="461963"/>
            </a:xfrm>
            <a:custGeom>
              <a:avLst/>
              <a:gdLst>
                <a:gd name="T0" fmla="*/ 351 w 458"/>
                <a:gd name="T1" fmla="*/ 320 h 583"/>
                <a:gd name="T2" fmla="*/ 324 w 458"/>
                <a:gd name="T3" fmla="*/ 361 h 583"/>
                <a:gd name="T4" fmla="*/ 295 w 458"/>
                <a:gd name="T5" fmla="*/ 397 h 583"/>
                <a:gd name="T6" fmla="*/ 263 w 458"/>
                <a:gd name="T7" fmla="*/ 431 h 583"/>
                <a:gd name="T8" fmla="*/ 226 w 458"/>
                <a:gd name="T9" fmla="*/ 466 h 583"/>
                <a:gd name="T10" fmla="*/ 188 w 458"/>
                <a:gd name="T11" fmla="*/ 497 h 583"/>
                <a:gd name="T12" fmla="*/ 150 w 458"/>
                <a:gd name="T13" fmla="*/ 523 h 583"/>
                <a:gd name="T14" fmla="*/ 107 w 458"/>
                <a:gd name="T15" fmla="*/ 545 h 583"/>
                <a:gd name="T16" fmla="*/ 77 w 458"/>
                <a:gd name="T17" fmla="*/ 558 h 583"/>
                <a:gd name="T18" fmla="*/ 58 w 458"/>
                <a:gd name="T19" fmla="*/ 566 h 583"/>
                <a:gd name="T20" fmla="*/ 40 w 458"/>
                <a:gd name="T21" fmla="*/ 573 h 583"/>
                <a:gd name="T22" fmla="*/ 27 w 458"/>
                <a:gd name="T23" fmla="*/ 577 h 583"/>
                <a:gd name="T24" fmla="*/ 17 w 458"/>
                <a:gd name="T25" fmla="*/ 581 h 583"/>
                <a:gd name="T26" fmla="*/ 8 w 458"/>
                <a:gd name="T27" fmla="*/ 583 h 583"/>
                <a:gd name="T28" fmla="*/ 4 w 458"/>
                <a:gd name="T29" fmla="*/ 583 h 583"/>
                <a:gd name="T30" fmla="*/ 0 w 458"/>
                <a:gd name="T31" fmla="*/ 583 h 583"/>
                <a:gd name="T32" fmla="*/ 0 w 458"/>
                <a:gd name="T33" fmla="*/ 581 h 583"/>
                <a:gd name="T34" fmla="*/ 2 w 458"/>
                <a:gd name="T35" fmla="*/ 577 h 583"/>
                <a:gd name="T36" fmla="*/ 8 w 458"/>
                <a:gd name="T37" fmla="*/ 571 h 583"/>
                <a:gd name="T38" fmla="*/ 15 w 458"/>
                <a:gd name="T39" fmla="*/ 564 h 583"/>
                <a:gd name="T40" fmla="*/ 27 w 458"/>
                <a:gd name="T41" fmla="*/ 554 h 583"/>
                <a:gd name="T42" fmla="*/ 40 w 458"/>
                <a:gd name="T43" fmla="*/ 543 h 583"/>
                <a:gd name="T44" fmla="*/ 59 w 458"/>
                <a:gd name="T45" fmla="*/ 531 h 583"/>
                <a:gd name="T46" fmla="*/ 81 w 458"/>
                <a:gd name="T47" fmla="*/ 516 h 583"/>
                <a:gd name="T48" fmla="*/ 113 w 458"/>
                <a:gd name="T49" fmla="*/ 493 h 583"/>
                <a:gd name="T50" fmla="*/ 155 w 458"/>
                <a:gd name="T51" fmla="*/ 460 h 583"/>
                <a:gd name="T52" fmla="*/ 194 w 458"/>
                <a:gd name="T53" fmla="*/ 424 h 583"/>
                <a:gd name="T54" fmla="*/ 230 w 458"/>
                <a:gd name="T55" fmla="*/ 385 h 583"/>
                <a:gd name="T56" fmla="*/ 259 w 458"/>
                <a:gd name="T57" fmla="*/ 343 h 583"/>
                <a:gd name="T58" fmla="*/ 287 w 458"/>
                <a:gd name="T59" fmla="*/ 303 h 583"/>
                <a:gd name="T60" fmla="*/ 310 w 458"/>
                <a:gd name="T61" fmla="*/ 261 h 583"/>
                <a:gd name="T62" fmla="*/ 332 w 458"/>
                <a:gd name="T63" fmla="*/ 217 h 583"/>
                <a:gd name="T64" fmla="*/ 349 w 458"/>
                <a:gd name="T65" fmla="*/ 171 h 583"/>
                <a:gd name="T66" fmla="*/ 362 w 458"/>
                <a:gd name="T67" fmla="*/ 125 h 583"/>
                <a:gd name="T68" fmla="*/ 376 w 458"/>
                <a:gd name="T69" fmla="*/ 75 h 583"/>
                <a:gd name="T70" fmla="*/ 383 w 458"/>
                <a:gd name="T71" fmla="*/ 25 h 583"/>
                <a:gd name="T72" fmla="*/ 395 w 458"/>
                <a:gd name="T73" fmla="*/ 6 h 583"/>
                <a:gd name="T74" fmla="*/ 410 w 458"/>
                <a:gd name="T75" fmla="*/ 17 h 583"/>
                <a:gd name="T76" fmla="*/ 424 w 458"/>
                <a:gd name="T77" fmla="*/ 29 h 583"/>
                <a:gd name="T78" fmla="*/ 435 w 458"/>
                <a:gd name="T79" fmla="*/ 39 h 583"/>
                <a:gd name="T80" fmla="*/ 445 w 458"/>
                <a:gd name="T81" fmla="*/ 48 h 583"/>
                <a:gd name="T82" fmla="*/ 450 w 458"/>
                <a:gd name="T83" fmla="*/ 58 h 583"/>
                <a:gd name="T84" fmla="*/ 456 w 458"/>
                <a:gd name="T85" fmla="*/ 65 h 583"/>
                <a:gd name="T86" fmla="*/ 458 w 458"/>
                <a:gd name="T87" fmla="*/ 71 h 583"/>
                <a:gd name="T88" fmla="*/ 456 w 458"/>
                <a:gd name="T89" fmla="*/ 81 h 583"/>
                <a:gd name="T90" fmla="*/ 452 w 458"/>
                <a:gd name="T91" fmla="*/ 98 h 583"/>
                <a:gd name="T92" fmla="*/ 447 w 458"/>
                <a:gd name="T93" fmla="*/ 119 h 583"/>
                <a:gd name="T94" fmla="*/ 439 w 458"/>
                <a:gd name="T95" fmla="*/ 144 h 583"/>
                <a:gd name="T96" fmla="*/ 429 w 458"/>
                <a:gd name="T97" fmla="*/ 171 h 583"/>
                <a:gd name="T98" fmla="*/ 414 w 458"/>
                <a:gd name="T99" fmla="*/ 203 h 583"/>
                <a:gd name="T100" fmla="*/ 395 w 458"/>
                <a:gd name="T101" fmla="*/ 238 h 583"/>
                <a:gd name="T102" fmla="*/ 374 w 458"/>
                <a:gd name="T103" fmla="*/ 278 h 583"/>
                <a:gd name="T104" fmla="*/ 362 w 458"/>
                <a:gd name="T105" fmla="*/ 301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58" h="583">
                  <a:moveTo>
                    <a:pt x="362" y="301"/>
                  </a:moveTo>
                  <a:lnTo>
                    <a:pt x="351" y="320"/>
                  </a:lnTo>
                  <a:lnTo>
                    <a:pt x="337" y="341"/>
                  </a:lnTo>
                  <a:lnTo>
                    <a:pt x="324" y="361"/>
                  </a:lnTo>
                  <a:lnTo>
                    <a:pt x="310" y="380"/>
                  </a:lnTo>
                  <a:lnTo>
                    <a:pt x="295" y="397"/>
                  </a:lnTo>
                  <a:lnTo>
                    <a:pt x="280" y="416"/>
                  </a:lnTo>
                  <a:lnTo>
                    <a:pt x="263" y="431"/>
                  </a:lnTo>
                  <a:lnTo>
                    <a:pt x="245" y="449"/>
                  </a:lnTo>
                  <a:lnTo>
                    <a:pt x="226" y="466"/>
                  </a:lnTo>
                  <a:lnTo>
                    <a:pt x="207" y="481"/>
                  </a:lnTo>
                  <a:lnTo>
                    <a:pt x="188" y="497"/>
                  </a:lnTo>
                  <a:lnTo>
                    <a:pt x="169" y="510"/>
                  </a:lnTo>
                  <a:lnTo>
                    <a:pt x="150" y="523"/>
                  </a:lnTo>
                  <a:lnTo>
                    <a:pt x="128" y="535"/>
                  </a:lnTo>
                  <a:lnTo>
                    <a:pt x="107" y="545"/>
                  </a:lnTo>
                  <a:lnTo>
                    <a:pt x="86" y="554"/>
                  </a:lnTo>
                  <a:lnTo>
                    <a:pt x="77" y="558"/>
                  </a:lnTo>
                  <a:lnTo>
                    <a:pt x="65" y="564"/>
                  </a:lnTo>
                  <a:lnTo>
                    <a:pt x="58" y="566"/>
                  </a:lnTo>
                  <a:lnTo>
                    <a:pt x="48" y="569"/>
                  </a:lnTo>
                  <a:lnTo>
                    <a:pt x="40" y="573"/>
                  </a:lnTo>
                  <a:lnTo>
                    <a:pt x="33" y="575"/>
                  </a:lnTo>
                  <a:lnTo>
                    <a:pt x="27" y="577"/>
                  </a:lnTo>
                  <a:lnTo>
                    <a:pt x="21" y="579"/>
                  </a:lnTo>
                  <a:lnTo>
                    <a:pt x="17" y="581"/>
                  </a:lnTo>
                  <a:lnTo>
                    <a:pt x="12" y="581"/>
                  </a:lnTo>
                  <a:lnTo>
                    <a:pt x="8" y="583"/>
                  </a:lnTo>
                  <a:lnTo>
                    <a:pt x="6" y="583"/>
                  </a:lnTo>
                  <a:lnTo>
                    <a:pt x="4" y="583"/>
                  </a:lnTo>
                  <a:lnTo>
                    <a:pt x="2" y="583"/>
                  </a:lnTo>
                  <a:lnTo>
                    <a:pt x="0" y="583"/>
                  </a:lnTo>
                  <a:lnTo>
                    <a:pt x="0" y="583"/>
                  </a:lnTo>
                  <a:lnTo>
                    <a:pt x="0" y="581"/>
                  </a:lnTo>
                  <a:lnTo>
                    <a:pt x="0" y="579"/>
                  </a:lnTo>
                  <a:lnTo>
                    <a:pt x="2" y="577"/>
                  </a:lnTo>
                  <a:lnTo>
                    <a:pt x="4" y="575"/>
                  </a:lnTo>
                  <a:lnTo>
                    <a:pt x="8" y="571"/>
                  </a:lnTo>
                  <a:lnTo>
                    <a:pt x="10" y="568"/>
                  </a:lnTo>
                  <a:lnTo>
                    <a:pt x="15" y="564"/>
                  </a:lnTo>
                  <a:lnTo>
                    <a:pt x="21" y="560"/>
                  </a:lnTo>
                  <a:lnTo>
                    <a:pt x="27" y="554"/>
                  </a:lnTo>
                  <a:lnTo>
                    <a:pt x="33" y="548"/>
                  </a:lnTo>
                  <a:lnTo>
                    <a:pt x="40" y="543"/>
                  </a:lnTo>
                  <a:lnTo>
                    <a:pt x="50" y="537"/>
                  </a:lnTo>
                  <a:lnTo>
                    <a:pt x="59" y="531"/>
                  </a:lnTo>
                  <a:lnTo>
                    <a:pt x="69" y="523"/>
                  </a:lnTo>
                  <a:lnTo>
                    <a:pt x="81" y="516"/>
                  </a:lnTo>
                  <a:lnTo>
                    <a:pt x="90" y="508"/>
                  </a:lnTo>
                  <a:lnTo>
                    <a:pt x="113" y="493"/>
                  </a:lnTo>
                  <a:lnTo>
                    <a:pt x="134" y="476"/>
                  </a:lnTo>
                  <a:lnTo>
                    <a:pt x="155" y="460"/>
                  </a:lnTo>
                  <a:lnTo>
                    <a:pt x="174" y="441"/>
                  </a:lnTo>
                  <a:lnTo>
                    <a:pt x="194" y="424"/>
                  </a:lnTo>
                  <a:lnTo>
                    <a:pt x="213" y="405"/>
                  </a:lnTo>
                  <a:lnTo>
                    <a:pt x="230" y="385"/>
                  </a:lnTo>
                  <a:lnTo>
                    <a:pt x="245" y="364"/>
                  </a:lnTo>
                  <a:lnTo>
                    <a:pt x="259" y="343"/>
                  </a:lnTo>
                  <a:lnTo>
                    <a:pt x="274" y="324"/>
                  </a:lnTo>
                  <a:lnTo>
                    <a:pt x="287" y="303"/>
                  </a:lnTo>
                  <a:lnTo>
                    <a:pt x="299" y="282"/>
                  </a:lnTo>
                  <a:lnTo>
                    <a:pt x="310" y="261"/>
                  </a:lnTo>
                  <a:lnTo>
                    <a:pt x="322" y="238"/>
                  </a:lnTo>
                  <a:lnTo>
                    <a:pt x="332" y="217"/>
                  </a:lnTo>
                  <a:lnTo>
                    <a:pt x="339" y="194"/>
                  </a:lnTo>
                  <a:lnTo>
                    <a:pt x="349" y="171"/>
                  </a:lnTo>
                  <a:lnTo>
                    <a:pt x="356" y="148"/>
                  </a:lnTo>
                  <a:lnTo>
                    <a:pt x="362" y="125"/>
                  </a:lnTo>
                  <a:lnTo>
                    <a:pt x="370" y="100"/>
                  </a:lnTo>
                  <a:lnTo>
                    <a:pt x="376" y="75"/>
                  </a:lnTo>
                  <a:lnTo>
                    <a:pt x="379" y="52"/>
                  </a:lnTo>
                  <a:lnTo>
                    <a:pt x="383" y="25"/>
                  </a:lnTo>
                  <a:lnTo>
                    <a:pt x="385" y="0"/>
                  </a:lnTo>
                  <a:lnTo>
                    <a:pt x="395" y="6"/>
                  </a:lnTo>
                  <a:lnTo>
                    <a:pt x="402" y="12"/>
                  </a:lnTo>
                  <a:lnTo>
                    <a:pt x="410" y="17"/>
                  </a:lnTo>
                  <a:lnTo>
                    <a:pt x="418" y="23"/>
                  </a:lnTo>
                  <a:lnTo>
                    <a:pt x="424" y="29"/>
                  </a:lnTo>
                  <a:lnTo>
                    <a:pt x="429" y="35"/>
                  </a:lnTo>
                  <a:lnTo>
                    <a:pt x="435" y="39"/>
                  </a:lnTo>
                  <a:lnTo>
                    <a:pt x="441" y="44"/>
                  </a:lnTo>
                  <a:lnTo>
                    <a:pt x="445" y="48"/>
                  </a:lnTo>
                  <a:lnTo>
                    <a:pt x="448" y="54"/>
                  </a:lnTo>
                  <a:lnTo>
                    <a:pt x="450" y="58"/>
                  </a:lnTo>
                  <a:lnTo>
                    <a:pt x="454" y="62"/>
                  </a:lnTo>
                  <a:lnTo>
                    <a:pt x="456" y="65"/>
                  </a:lnTo>
                  <a:lnTo>
                    <a:pt x="456" y="67"/>
                  </a:lnTo>
                  <a:lnTo>
                    <a:pt x="458" y="71"/>
                  </a:lnTo>
                  <a:lnTo>
                    <a:pt x="458" y="73"/>
                  </a:lnTo>
                  <a:lnTo>
                    <a:pt x="456" y="81"/>
                  </a:lnTo>
                  <a:lnTo>
                    <a:pt x="454" y="90"/>
                  </a:lnTo>
                  <a:lnTo>
                    <a:pt x="452" y="98"/>
                  </a:lnTo>
                  <a:lnTo>
                    <a:pt x="450" y="109"/>
                  </a:lnTo>
                  <a:lnTo>
                    <a:pt x="447" y="119"/>
                  </a:lnTo>
                  <a:lnTo>
                    <a:pt x="443" y="131"/>
                  </a:lnTo>
                  <a:lnTo>
                    <a:pt x="439" y="144"/>
                  </a:lnTo>
                  <a:lnTo>
                    <a:pt x="435" y="157"/>
                  </a:lnTo>
                  <a:lnTo>
                    <a:pt x="429" y="171"/>
                  </a:lnTo>
                  <a:lnTo>
                    <a:pt x="422" y="186"/>
                  </a:lnTo>
                  <a:lnTo>
                    <a:pt x="414" y="203"/>
                  </a:lnTo>
                  <a:lnTo>
                    <a:pt x="406" y="221"/>
                  </a:lnTo>
                  <a:lnTo>
                    <a:pt x="395" y="238"/>
                  </a:lnTo>
                  <a:lnTo>
                    <a:pt x="385" y="257"/>
                  </a:lnTo>
                  <a:lnTo>
                    <a:pt x="374" y="278"/>
                  </a:lnTo>
                  <a:lnTo>
                    <a:pt x="362" y="301"/>
                  </a:lnTo>
                  <a:lnTo>
                    <a:pt x="362" y="301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133"/>
            <p:cNvSpPr>
              <a:spLocks/>
            </p:cNvSpPr>
            <p:nvPr/>
          </p:nvSpPr>
          <p:spPr bwMode="auto">
            <a:xfrm>
              <a:off x="4175125" y="3382963"/>
              <a:ext cx="73025" cy="260350"/>
            </a:xfrm>
            <a:custGeom>
              <a:avLst/>
              <a:gdLst>
                <a:gd name="T0" fmla="*/ 86 w 92"/>
                <a:gd name="T1" fmla="*/ 38 h 327"/>
                <a:gd name="T2" fmla="*/ 88 w 92"/>
                <a:gd name="T3" fmla="*/ 74 h 327"/>
                <a:gd name="T4" fmla="*/ 88 w 92"/>
                <a:gd name="T5" fmla="*/ 107 h 327"/>
                <a:gd name="T6" fmla="*/ 90 w 92"/>
                <a:gd name="T7" fmla="*/ 140 h 327"/>
                <a:gd name="T8" fmla="*/ 90 w 92"/>
                <a:gd name="T9" fmla="*/ 168 h 327"/>
                <a:gd name="T10" fmla="*/ 92 w 92"/>
                <a:gd name="T11" fmla="*/ 195 h 327"/>
                <a:gd name="T12" fmla="*/ 92 w 92"/>
                <a:gd name="T13" fmla="*/ 220 h 327"/>
                <a:gd name="T14" fmla="*/ 92 w 92"/>
                <a:gd name="T15" fmla="*/ 241 h 327"/>
                <a:gd name="T16" fmla="*/ 92 w 92"/>
                <a:gd name="T17" fmla="*/ 260 h 327"/>
                <a:gd name="T18" fmla="*/ 92 w 92"/>
                <a:gd name="T19" fmla="*/ 278 h 327"/>
                <a:gd name="T20" fmla="*/ 92 w 92"/>
                <a:gd name="T21" fmla="*/ 291 h 327"/>
                <a:gd name="T22" fmla="*/ 90 w 92"/>
                <a:gd name="T23" fmla="*/ 304 h 327"/>
                <a:gd name="T24" fmla="*/ 90 w 92"/>
                <a:gd name="T25" fmla="*/ 314 h 327"/>
                <a:gd name="T26" fmla="*/ 88 w 92"/>
                <a:gd name="T27" fmla="*/ 320 h 327"/>
                <a:gd name="T28" fmla="*/ 88 w 92"/>
                <a:gd name="T29" fmla="*/ 325 h 327"/>
                <a:gd name="T30" fmla="*/ 86 w 92"/>
                <a:gd name="T31" fmla="*/ 327 h 327"/>
                <a:gd name="T32" fmla="*/ 82 w 92"/>
                <a:gd name="T33" fmla="*/ 327 h 327"/>
                <a:gd name="T34" fmla="*/ 76 w 92"/>
                <a:gd name="T35" fmla="*/ 324 h 327"/>
                <a:gd name="T36" fmla="*/ 73 w 92"/>
                <a:gd name="T37" fmla="*/ 318 h 327"/>
                <a:gd name="T38" fmla="*/ 69 w 92"/>
                <a:gd name="T39" fmla="*/ 306 h 327"/>
                <a:gd name="T40" fmla="*/ 67 w 92"/>
                <a:gd name="T41" fmla="*/ 297 h 327"/>
                <a:gd name="T42" fmla="*/ 65 w 92"/>
                <a:gd name="T43" fmla="*/ 289 h 327"/>
                <a:gd name="T44" fmla="*/ 61 w 92"/>
                <a:gd name="T45" fmla="*/ 278 h 327"/>
                <a:gd name="T46" fmla="*/ 59 w 92"/>
                <a:gd name="T47" fmla="*/ 264 h 327"/>
                <a:gd name="T48" fmla="*/ 55 w 92"/>
                <a:gd name="T49" fmla="*/ 247 h 327"/>
                <a:gd name="T50" fmla="*/ 53 w 92"/>
                <a:gd name="T51" fmla="*/ 228 h 327"/>
                <a:gd name="T52" fmla="*/ 50 w 92"/>
                <a:gd name="T53" fmla="*/ 207 h 327"/>
                <a:gd name="T54" fmla="*/ 46 w 92"/>
                <a:gd name="T55" fmla="*/ 184 h 327"/>
                <a:gd name="T56" fmla="*/ 42 w 92"/>
                <a:gd name="T57" fmla="*/ 159 h 327"/>
                <a:gd name="T58" fmla="*/ 40 w 92"/>
                <a:gd name="T59" fmla="*/ 134 h 327"/>
                <a:gd name="T60" fmla="*/ 36 w 92"/>
                <a:gd name="T61" fmla="*/ 113 h 327"/>
                <a:gd name="T62" fmla="*/ 32 w 92"/>
                <a:gd name="T63" fmla="*/ 95 h 327"/>
                <a:gd name="T64" fmla="*/ 29 w 92"/>
                <a:gd name="T65" fmla="*/ 78 h 327"/>
                <a:gd name="T66" fmla="*/ 25 w 92"/>
                <a:gd name="T67" fmla="*/ 65 h 327"/>
                <a:gd name="T68" fmla="*/ 19 w 92"/>
                <a:gd name="T69" fmla="*/ 51 h 327"/>
                <a:gd name="T70" fmla="*/ 13 w 92"/>
                <a:gd name="T71" fmla="*/ 36 h 327"/>
                <a:gd name="T72" fmla="*/ 4 w 92"/>
                <a:gd name="T73" fmla="*/ 21 h 327"/>
                <a:gd name="T74" fmla="*/ 0 w 92"/>
                <a:gd name="T75" fmla="*/ 11 h 327"/>
                <a:gd name="T76" fmla="*/ 2 w 92"/>
                <a:gd name="T77" fmla="*/ 3 h 327"/>
                <a:gd name="T78" fmla="*/ 7 w 92"/>
                <a:gd name="T79" fmla="*/ 0 h 327"/>
                <a:gd name="T80" fmla="*/ 19 w 92"/>
                <a:gd name="T81" fmla="*/ 0 h 327"/>
                <a:gd name="T82" fmla="*/ 34 w 92"/>
                <a:gd name="T83" fmla="*/ 3 h 327"/>
                <a:gd name="T84" fmla="*/ 57 w 92"/>
                <a:gd name="T85" fmla="*/ 9 h 327"/>
                <a:gd name="T86" fmla="*/ 86 w 92"/>
                <a:gd name="T87" fmla="*/ 19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2" h="327">
                  <a:moveTo>
                    <a:pt x="86" y="19"/>
                  </a:moveTo>
                  <a:lnTo>
                    <a:pt x="86" y="38"/>
                  </a:lnTo>
                  <a:lnTo>
                    <a:pt x="86" y="55"/>
                  </a:lnTo>
                  <a:lnTo>
                    <a:pt x="88" y="74"/>
                  </a:lnTo>
                  <a:lnTo>
                    <a:pt x="88" y="92"/>
                  </a:lnTo>
                  <a:lnTo>
                    <a:pt x="88" y="107"/>
                  </a:lnTo>
                  <a:lnTo>
                    <a:pt x="90" y="124"/>
                  </a:lnTo>
                  <a:lnTo>
                    <a:pt x="90" y="140"/>
                  </a:lnTo>
                  <a:lnTo>
                    <a:pt x="90" y="155"/>
                  </a:lnTo>
                  <a:lnTo>
                    <a:pt x="90" y="168"/>
                  </a:lnTo>
                  <a:lnTo>
                    <a:pt x="92" y="182"/>
                  </a:lnTo>
                  <a:lnTo>
                    <a:pt x="92" y="195"/>
                  </a:lnTo>
                  <a:lnTo>
                    <a:pt x="92" y="209"/>
                  </a:lnTo>
                  <a:lnTo>
                    <a:pt x="92" y="220"/>
                  </a:lnTo>
                  <a:lnTo>
                    <a:pt x="92" y="230"/>
                  </a:lnTo>
                  <a:lnTo>
                    <a:pt x="92" y="241"/>
                  </a:lnTo>
                  <a:lnTo>
                    <a:pt x="92" y="251"/>
                  </a:lnTo>
                  <a:lnTo>
                    <a:pt x="92" y="260"/>
                  </a:lnTo>
                  <a:lnTo>
                    <a:pt x="92" y="270"/>
                  </a:lnTo>
                  <a:lnTo>
                    <a:pt x="92" y="278"/>
                  </a:lnTo>
                  <a:lnTo>
                    <a:pt x="92" y="285"/>
                  </a:lnTo>
                  <a:lnTo>
                    <a:pt x="92" y="291"/>
                  </a:lnTo>
                  <a:lnTo>
                    <a:pt x="92" y="299"/>
                  </a:lnTo>
                  <a:lnTo>
                    <a:pt x="90" y="304"/>
                  </a:lnTo>
                  <a:lnTo>
                    <a:pt x="90" y="308"/>
                  </a:lnTo>
                  <a:lnTo>
                    <a:pt x="90" y="314"/>
                  </a:lnTo>
                  <a:lnTo>
                    <a:pt x="90" y="318"/>
                  </a:lnTo>
                  <a:lnTo>
                    <a:pt x="88" y="320"/>
                  </a:lnTo>
                  <a:lnTo>
                    <a:pt x="88" y="324"/>
                  </a:lnTo>
                  <a:lnTo>
                    <a:pt x="88" y="325"/>
                  </a:lnTo>
                  <a:lnTo>
                    <a:pt x="86" y="327"/>
                  </a:lnTo>
                  <a:lnTo>
                    <a:pt x="86" y="327"/>
                  </a:lnTo>
                  <a:lnTo>
                    <a:pt x="86" y="327"/>
                  </a:lnTo>
                  <a:lnTo>
                    <a:pt x="82" y="327"/>
                  </a:lnTo>
                  <a:lnTo>
                    <a:pt x="78" y="325"/>
                  </a:lnTo>
                  <a:lnTo>
                    <a:pt x="76" y="324"/>
                  </a:lnTo>
                  <a:lnTo>
                    <a:pt x="75" y="322"/>
                  </a:lnTo>
                  <a:lnTo>
                    <a:pt x="73" y="318"/>
                  </a:lnTo>
                  <a:lnTo>
                    <a:pt x="71" y="312"/>
                  </a:lnTo>
                  <a:lnTo>
                    <a:pt x="69" y="306"/>
                  </a:lnTo>
                  <a:lnTo>
                    <a:pt x="67" y="301"/>
                  </a:lnTo>
                  <a:lnTo>
                    <a:pt x="67" y="297"/>
                  </a:lnTo>
                  <a:lnTo>
                    <a:pt x="65" y="293"/>
                  </a:lnTo>
                  <a:lnTo>
                    <a:pt x="65" y="289"/>
                  </a:lnTo>
                  <a:lnTo>
                    <a:pt x="63" y="283"/>
                  </a:lnTo>
                  <a:lnTo>
                    <a:pt x="61" y="278"/>
                  </a:lnTo>
                  <a:lnTo>
                    <a:pt x="61" y="272"/>
                  </a:lnTo>
                  <a:lnTo>
                    <a:pt x="59" y="264"/>
                  </a:lnTo>
                  <a:lnTo>
                    <a:pt x="57" y="256"/>
                  </a:lnTo>
                  <a:lnTo>
                    <a:pt x="55" y="247"/>
                  </a:lnTo>
                  <a:lnTo>
                    <a:pt x="53" y="239"/>
                  </a:lnTo>
                  <a:lnTo>
                    <a:pt x="53" y="228"/>
                  </a:lnTo>
                  <a:lnTo>
                    <a:pt x="52" y="218"/>
                  </a:lnTo>
                  <a:lnTo>
                    <a:pt x="50" y="207"/>
                  </a:lnTo>
                  <a:lnTo>
                    <a:pt x="48" y="195"/>
                  </a:lnTo>
                  <a:lnTo>
                    <a:pt x="46" y="184"/>
                  </a:lnTo>
                  <a:lnTo>
                    <a:pt x="44" y="170"/>
                  </a:lnTo>
                  <a:lnTo>
                    <a:pt x="42" y="159"/>
                  </a:lnTo>
                  <a:lnTo>
                    <a:pt x="42" y="145"/>
                  </a:lnTo>
                  <a:lnTo>
                    <a:pt x="40" y="134"/>
                  </a:lnTo>
                  <a:lnTo>
                    <a:pt x="38" y="124"/>
                  </a:lnTo>
                  <a:lnTo>
                    <a:pt x="36" y="113"/>
                  </a:lnTo>
                  <a:lnTo>
                    <a:pt x="34" y="103"/>
                  </a:lnTo>
                  <a:lnTo>
                    <a:pt x="32" y="95"/>
                  </a:lnTo>
                  <a:lnTo>
                    <a:pt x="30" y="86"/>
                  </a:lnTo>
                  <a:lnTo>
                    <a:pt x="29" y="78"/>
                  </a:lnTo>
                  <a:lnTo>
                    <a:pt x="27" y="71"/>
                  </a:lnTo>
                  <a:lnTo>
                    <a:pt x="25" y="65"/>
                  </a:lnTo>
                  <a:lnTo>
                    <a:pt x="23" y="57"/>
                  </a:lnTo>
                  <a:lnTo>
                    <a:pt x="19" y="51"/>
                  </a:lnTo>
                  <a:lnTo>
                    <a:pt x="17" y="46"/>
                  </a:lnTo>
                  <a:lnTo>
                    <a:pt x="13" y="36"/>
                  </a:lnTo>
                  <a:lnTo>
                    <a:pt x="7" y="28"/>
                  </a:lnTo>
                  <a:lnTo>
                    <a:pt x="4" y="21"/>
                  </a:lnTo>
                  <a:lnTo>
                    <a:pt x="2" y="15"/>
                  </a:lnTo>
                  <a:lnTo>
                    <a:pt x="0" y="11"/>
                  </a:lnTo>
                  <a:lnTo>
                    <a:pt x="0" y="7"/>
                  </a:lnTo>
                  <a:lnTo>
                    <a:pt x="2" y="3"/>
                  </a:lnTo>
                  <a:lnTo>
                    <a:pt x="4" y="2"/>
                  </a:lnTo>
                  <a:lnTo>
                    <a:pt x="7" y="0"/>
                  </a:lnTo>
                  <a:lnTo>
                    <a:pt x="13" y="0"/>
                  </a:lnTo>
                  <a:lnTo>
                    <a:pt x="19" y="0"/>
                  </a:lnTo>
                  <a:lnTo>
                    <a:pt x="27" y="2"/>
                  </a:lnTo>
                  <a:lnTo>
                    <a:pt x="34" y="3"/>
                  </a:lnTo>
                  <a:lnTo>
                    <a:pt x="46" y="5"/>
                  </a:lnTo>
                  <a:lnTo>
                    <a:pt x="57" y="9"/>
                  </a:lnTo>
                  <a:lnTo>
                    <a:pt x="71" y="13"/>
                  </a:lnTo>
                  <a:lnTo>
                    <a:pt x="86" y="19"/>
                  </a:lnTo>
                  <a:lnTo>
                    <a:pt x="86" y="19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134"/>
            <p:cNvSpPr>
              <a:spLocks/>
            </p:cNvSpPr>
            <p:nvPr/>
          </p:nvSpPr>
          <p:spPr bwMode="auto">
            <a:xfrm>
              <a:off x="4217988" y="3346451"/>
              <a:ext cx="236538" cy="207963"/>
            </a:xfrm>
            <a:custGeom>
              <a:avLst/>
              <a:gdLst>
                <a:gd name="T0" fmla="*/ 230 w 299"/>
                <a:gd name="T1" fmla="*/ 170 h 262"/>
                <a:gd name="T2" fmla="*/ 223 w 299"/>
                <a:gd name="T3" fmla="*/ 199 h 262"/>
                <a:gd name="T4" fmla="*/ 217 w 299"/>
                <a:gd name="T5" fmla="*/ 224 h 262"/>
                <a:gd name="T6" fmla="*/ 213 w 299"/>
                <a:gd name="T7" fmla="*/ 251 h 262"/>
                <a:gd name="T8" fmla="*/ 154 w 299"/>
                <a:gd name="T9" fmla="*/ 262 h 262"/>
                <a:gd name="T10" fmla="*/ 161 w 299"/>
                <a:gd name="T11" fmla="*/ 222 h 262"/>
                <a:gd name="T12" fmla="*/ 169 w 299"/>
                <a:gd name="T13" fmla="*/ 187 h 262"/>
                <a:gd name="T14" fmla="*/ 175 w 299"/>
                <a:gd name="T15" fmla="*/ 157 h 262"/>
                <a:gd name="T16" fmla="*/ 179 w 299"/>
                <a:gd name="T17" fmla="*/ 130 h 262"/>
                <a:gd name="T18" fmla="*/ 181 w 299"/>
                <a:gd name="T19" fmla="*/ 111 h 262"/>
                <a:gd name="T20" fmla="*/ 183 w 299"/>
                <a:gd name="T21" fmla="*/ 95 h 262"/>
                <a:gd name="T22" fmla="*/ 183 w 299"/>
                <a:gd name="T23" fmla="*/ 84 h 262"/>
                <a:gd name="T24" fmla="*/ 183 w 299"/>
                <a:gd name="T25" fmla="*/ 78 h 262"/>
                <a:gd name="T26" fmla="*/ 177 w 299"/>
                <a:gd name="T27" fmla="*/ 74 h 262"/>
                <a:gd name="T28" fmla="*/ 165 w 299"/>
                <a:gd name="T29" fmla="*/ 74 h 262"/>
                <a:gd name="T30" fmla="*/ 150 w 299"/>
                <a:gd name="T31" fmla="*/ 74 h 262"/>
                <a:gd name="T32" fmla="*/ 131 w 299"/>
                <a:gd name="T33" fmla="*/ 76 h 262"/>
                <a:gd name="T34" fmla="*/ 108 w 299"/>
                <a:gd name="T35" fmla="*/ 80 h 262"/>
                <a:gd name="T36" fmla="*/ 79 w 299"/>
                <a:gd name="T37" fmla="*/ 86 h 262"/>
                <a:gd name="T38" fmla="*/ 46 w 299"/>
                <a:gd name="T39" fmla="*/ 94 h 262"/>
                <a:gd name="T40" fmla="*/ 10 w 299"/>
                <a:gd name="T41" fmla="*/ 101 h 262"/>
                <a:gd name="T42" fmla="*/ 31 w 299"/>
                <a:gd name="T43" fmla="*/ 61 h 262"/>
                <a:gd name="T44" fmla="*/ 75 w 299"/>
                <a:gd name="T45" fmla="*/ 53 h 262"/>
                <a:gd name="T46" fmla="*/ 104 w 299"/>
                <a:gd name="T47" fmla="*/ 46 h 262"/>
                <a:gd name="T48" fmla="*/ 129 w 299"/>
                <a:gd name="T49" fmla="*/ 38 h 262"/>
                <a:gd name="T50" fmla="*/ 150 w 299"/>
                <a:gd name="T51" fmla="*/ 30 h 262"/>
                <a:gd name="T52" fmla="*/ 165 w 299"/>
                <a:gd name="T53" fmla="*/ 25 h 262"/>
                <a:gd name="T54" fmla="*/ 175 w 299"/>
                <a:gd name="T55" fmla="*/ 17 h 262"/>
                <a:gd name="T56" fmla="*/ 181 w 299"/>
                <a:gd name="T57" fmla="*/ 7 h 262"/>
                <a:gd name="T58" fmla="*/ 194 w 299"/>
                <a:gd name="T59" fmla="*/ 0 h 262"/>
                <a:gd name="T60" fmla="*/ 207 w 299"/>
                <a:gd name="T61" fmla="*/ 2 h 262"/>
                <a:gd name="T62" fmla="*/ 219 w 299"/>
                <a:gd name="T63" fmla="*/ 7 h 262"/>
                <a:gd name="T64" fmla="*/ 232 w 299"/>
                <a:gd name="T65" fmla="*/ 13 h 262"/>
                <a:gd name="T66" fmla="*/ 250 w 299"/>
                <a:gd name="T67" fmla="*/ 23 h 262"/>
                <a:gd name="T68" fmla="*/ 269 w 299"/>
                <a:gd name="T69" fmla="*/ 34 h 262"/>
                <a:gd name="T70" fmla="*/ 284 w 299"/>
                <a:gd name="T71" fmla="*/ 46 h 262"/>
                <a:gd name="T72" fmla="*/ 294 w 299"/>
                <a:gd name="T73" fmla="*/ 57 h 262"/>
                <a:gd name="T74" fmla="*/ 299 w 299"/>
                <a:gd name="T75" fmla="*/ 65 h 262"/>
                <a:gd name="T76" fmla="*/ 296 w 299"/>
                <a:gd name="T77" fmla="*/ 74 h 262"/>
                <a:gd name="T78" fmla="*/ 288 w 299"/>
                <a:gd name="T79" fmla="*/ 82 h 262"/>
                <a:gd name="T80" fmla="*/ 282 w 299"/>
                <a:gd name="T81" fmla="*/ 86 h 262"/>
                <a:gd name="T82" fmla="*/ 271 w 299"/>
                <a:gd name="T83" fmla="*/ 90 h 262"/>
                <a:gd name="T84" fmla="*/ 261 w 299"/>
                <a:gd name="T85" fmla="*/ 99 h 262"/>
                <a:gd name="T86" fmla="*/ 252 w 299"/>
                <a:gd name="T87" fmla="*/ 118 h 262"/>
                <a:gd name="T88" fmla="*/ 240 w 299"/>
                <a:gd name="T89" fmla="*/ 141 h 262"/>
                <a:gd name="T90" fmla="*/ 236 w 299"/>
                <a:gd name="T91" fmla="*/ 157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99" h="262">
                  <a:moveTo>
                    <a:pt x="236" y="157"/>
                  </a:moveTo>
                  <a:lnTo>
                    <a:pt x="230" y="170"/>
                  </a:lnTo>
                  <a:lnTo>
                    <a:pt x="227" y="184"/>
                  </a:lnTo>
                  <a:lnTo>
                    <a:pt x="223" y="199"/>
                  </a:lnTo>
                  <a:lnTo>
                    <a:pt x="219" y="212"/>
                  </a:lnTo>
                  <a:lnTo>
                    <a:pt x="217" y="224"/>
                  </a:lnTo>
                  <a:lnTo>
                    <a:pt x="215" y="237"/>
                  </a:lnTo>
                  <a:lnTo>
                    <a:pt x="213" y="251"/>
                  </a:lnTo>
                  <a:lnTo>
                    <a:pt x="213" y="262"/>
                  </a:lnTo>
                  <a:lnTo>
                    <a:pt x="154" y="262"/>
                  </a:lnTo>
                  <a:lnTo>
                    <a:pt x="158" y="241"/>
                  </a:lnTo>
                  <a:lnTo>
                    <a:pt x="161" y="222"/>
                  </a:lnTo>
                  <a:lnTo>
                    <a:pt x="165" y="203"/>
                  </a:lnTo>
                  <a:lnTo>
                    <a:pt x="169" y="187"/>
                  </a:lnTo>
                  <a:lnTo>
                    <a:pt x="171" y="170"/>
                  </a:lnTo>
                  <a:lnTo>
                    <a:pt x="175" y="157"/>
                  </a:lnTo>
                  <a:lnTo>
                    <a:pt x="177" y="143"/>
                  </a:lnTo>
                  <a:lnTo>
                    <a:pt x="179" y="130"/>
                  </a:lnTo>
                  <a:lnTo>
                    <a:pt x="179" y="120"/>
                  </a:lnTo>
                  <a:lnTo>
                    <a:pt x="181" y="111"/>
                  </a:lnTo>
                  <a:lnTo>
                    <a:pt x="183" y="101"/>
                  </a:lnTo>
                  <a:lnTo>
                    <a:pt x="183" y="95"/>
                  </a:lnTo>
                  <a:lnTo>
                    <a:pt x="183" y="88"/>
                  </a:lnTo>
                  <a:lnTo>
                    <a:pt x="183" y="84"/>
                  </a:lnTo>
                  <a:lnTo>
                    <a:pt x="183" y="80"/>
                  </a:lnTo>
                  <a:lnTo>
                    <a:pt x="183" y="78"/>
                  </a:lnTo>
                  <a:lnTo>
                    <a:pt x="179" y="76"/>
                  </a:lnTo>
                  <a:lnTo>
                    <a:pt x="177" y="74"/>
                  </a:lnTo>
                  <a:lnTo>
                    <a:pt x="171" y="74"/>
                  </a:lnTo>
                  <a:lnTo>
                    <a:pt x="165" y="74"/>
                  </a:lnTo>
                  <a:lnTo>
                    <a:pt x="160" y="74"/>
                  </a:lnTo>
                  <a:lnTo>
                    <a:pt x="150" y="74"/>
                  </a:lnTo>
                  <a:lnTo>
                    <a:pt x="142" y="76"/>
                  </a:lnTo>
                  <a:lnTo>
                    <a:pt x="131" y="76"/>
                  </a:lnTo>
                  <a:lnTo>
                    <a:pt x="119" y="78"/>
                  </a:lnTo>
                  <a:lnTo>
                    <a:pt x="108" y="80"/>
                  </a:lnTo>
                  <a:lnTo>
                    <a:pt x="94" y="84"/>
                  </a:lnTo>
                  <a:lnTo>
                    <a:pt x="79" y="86"/>
                  </a:lnTo>
                  <a:lnTo>
                    <a:pt x="64" y="90"/>
                  </a:lnTo>
                  <a:lnTo>
                    <a:pt x="46" y="94"/>
                  </a:lnTo>
                  <a:lnTo>
                    <a:pt x="29" y="97"/>
                  </a:lnTo>
                  <a:lnTo>
                    <a:pt x="10" y="101"/>
                  </a:lnTo>
                  <a:lnTo>
                    <a:pt x="0" y="65"/>
                  </a:lnTo>
                  <a:lnTo>
                    <a:pt x="31" y="61"/>
                  </a:lnTo>
                  <a:lnTo>
                    <a:pt x="62" y="55"/>
                  </a:lnTo>
                  <a:lnTo>
                    <a:pt x="75" y="53"/>
                  </a:lnTo>
                  <a:lnTo>
                    <a:pt x="91" y="49"/>
                  </a:lnTo>
                  <a:lnTo>
                    <a:pt x="104" y="46"/>
                  </a:lnTo>
                  <a:lnTo>
                    <a:pt x="117" y="42"/>
                  </a:lnTo>
                  <a:lnTo>
                    <a:pt x="129" y="38"/>
                  </a:lnTo>
                  <a:lnTo>
                    <a:pt x="140" y="34"/>
                  </a:lnTo>
                  <a:lnTo>
                    <a:pt x="150" y="30"/>
                  </a:lnTo>
                  <a:lnTo>
                    <a:pt x="158" y="26"/>
                  </a:lnTo>
                  <a:lnTo>
                    <a:pt x="165" y="25"/>
                  </a:lnTo>
                  <a:lnTo>
                    <a:pt x="171" y="21"/>
                  </a:lnTo>
                  <a:lnTo>
                    <a:pt x="175" y="17"/>
                  </a:lnTo>
                  <a:lnTo>
                    <a:pt x="177" y="13"/>
                  </a:lnTo>
                  <a:lnTo>
                    <a:pt x="181" y="7"/>
                  </a:lnTo>
                  <a:lnTo>
                    <a:pt x="186" y="3"/>
                  </a:lnTo>
                  <a:lnTo>
                    <a:pt x="194" y="0"/>
                  </a:lnTo>
                  <a:lnTo>
                    <a:pt x="204" y="0"/>
                  </a:lnTo>
                  <a:lnTo>
                    <a:pt x="207" y="2"/>
                  </a:lnTo>
                  <a:lnTo>
                    <a:pt x="213" y="3"/>
                  </a:lnTo>
                  <a:lnTo>
                    <a:pt x="219" y="7"/>
                  </a:lnTo>
                  <a:lnTo>
                    <a:pt x="225" y="9"/>
                  </a:lnTo>
                  <a:lnTo>
                    <a:pt x="232" y="13"/>
                  </a:lnTo>
                  <a:lnTo>
                    <a:pt x="240" y="17"/>
                  </a:lnTo>
                  <a:lnTo>
                    <a:pt x="250" y="23"/>
                  </a:lnTo>
                  <a:lnTo>
                    <a:pt x="259" y="26"/>
                  </a:lnTo>
                  <a:lnTo>
                    <a:pt x="269" y="34"/>
                  </a:lnTo>
                  <a:lnTo>
                    <a:pt x="276" y="40"/>
                  </a:lnTo>
                  <a:lnTo>
                    <a:pt x="284" y="46"/>
                  </a:lnTo>
                  <a:lnTo>
                    <a:pt x="290" y="51"/>
                  </a:lnTo>
                  <a:lnTo>
                    <a:pt x="294" y="57"/>
                  </a:lnTo>
                  <a:lnTo>
                    <a:pt x="298" y="61"/>
                  </a:lnTo>
                  <a:lnTo>
                    <a:pt x="299" y="65"/>
                  </a:lnTo>
                  <a:lnTo>
                    <a:pt x="299" y="69"/>
                  </a:lnTo>
                  <a:lnTo>
                    <a:pt x="296" y="74"/>
                  </a:lnTo>
                  <a:lnTo>
                    <a:pt x="292" y="80"/>
                  </a:lnTo>
                  <a:lnTo>
                    <a:pt x="288" y="82"/>
                  </a:lnTo>
                  <a:lnTo>
                    <a:pt x="286" y="84"/>
                  </a:lnTo>
                  <a:lnTo>
                    <a:pt x="282" y="86"/>
                  </a:lnTo>
                  <a:lnTo>
                    <a:pt x="276" y="88"/>
                  </a:lnTo>
                  <a:lnTo>
                    <a:pt x="271" y="90"/>
                  </a:lnTo>
                  <a:lnTo>
                    <a:pt x="267" y="94"/>
                  </a:lnTo>
                  <a:lnTo>
                    <a:pt x="261" y="99"/>
                  </a:lnTo>
                  <a:lnTo>
                    <a:pt x="255" y="109"/>
                  </a:lnTo>
                  <a:lnTo>
                    <a:pt x="252" y="118"/>
                  </a:lnTo>
                  <a:lnTo>
                    <a:pt x="246" y="128"/>
                  </a:lnTo>
                  <a:lnTo>
                    <a:pt x="240" y="141"/>
                  </a:lnTo>
                  <a:lnTo>
                    <a:pt x="236" y="157"/>
                  </a:lnTo>
                  <a:lnTo>
                    <a:pt x="236" y="157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135"/>
            <p:cNvSpPr>
              <a:spLocks/>
            </p:cNvSpPr>
            <p:nvPr/>
          </p:nvSpPr>
          <p:spPr bwMode="auto">
            <a:xfrm>
              <a:off x="4225925" y="3536951"/>
              <a:ext cx="171450" cy="58738"/>
            </a:xfrm>
            <a:custGeom>
              <a:avLst/>
              <a:gdLst>
                <a:gd name="T0" fmla="*/ 0 w 217"/>
                <a:gd name="T1" fmla="*/ 39 h 75"/>
                <a:gd name="T2" fmla="*/ 8 w 217"/>
                <a:gd name="T3" fmla="*/ 37 h 75"/>
                <a:gd name="T4" fmla="*/ 19 w 217"/>
                <a:gd name="T5" fmla="*/ 37 h 75"/>
                <a:gd name="T6" fmla="*/ 31 w 217"/>
                <a:gd name="T7" fmla="*/ 37 h 75"/>
                <a:gd name="T8" fmla="*/ 42 w 217"/>
                <a:gd name="T9" fmla="*/ 35 h 75"/>
                <a:gd name="T10" fmla="*/ 58 w 217"/>
                <a:gd name="T11" fmla="*/ 31 h 75"/>
                <a:gd name="T12" fmla="*/ 71 w 217"/>
                <a:gd name="T13" fmla="*/ 29 h 75"/>
                <a:gd name="T14" fmla="*/ 86 w 217"/>
                <a:gd name="T15" fmla="*/ 25 h 75"/>
                <a:gd name="T16" fmla="*/ 104 w 217"/>
                <a:gd name="T17" fmla="*/ 19 h 75"/>
                <a:gd name="T18" fmla="*/ 119 w 217"/>
                <a:gd name="T19" fmla="*/ 14 h 75"/>
                <a:gd name="T20" fmla="*/ 132 w 217"/>
                <a:gd name="T21" fmla="*/ 10 h 75"/>
                <a:gd name="T22" fmla="*/ 146 w 217"/>
                <a:gd name="T23" fmla="*/ 8 h 75"/>
                <a:gd name="T24" fmla="*/ 157 w 217"/>
                <a:gd name="T25" fmla="*/ 4 h 75"/>
                <a:gd name="T26" fmla="*/ 169 w 217"/>
                <a:gd name="T27" fmla="*/ 2 h 75"/>
                <a:gd name="T28" fmla="*/ 178 w 217"/>
                <a:gd name="T29" fmla="*/ 2 h 75"/>
                <a:gd name="T30" fmla="*/ 186 w 217"/>
                <a:gd name="T31" fmla="*/ 0 h 75"/>
                <a:gd name="T32" fmla="*/ 194 w 217"/>
                <a:gd name="T33" fmla="*/ 0 h 75"/>
                <a:gd name="T34" fmla="*/ 199 w 217"/>
                <a:gd name="T35" fmla="*/ 0 h 75"/>
                <a:gd name="T36" fmla="*/ 203 w 217"/>
                <a:gd name="T37" fmla="*/ 2 h 75"/>
                <a:gd name="T38" fmla="*/ 207 w 217"/>
                <a:gd name="T39" fmla="*/ 2 h 75"/>
                <a:gd name="T40" fmla="*/ 211 w 217"/>
                <a:gd name="T41" fmla="*/ 4 h 75"/>
                <a:gd name="T42" fmla="*/ 213 w 217"/>
                <a:gd name="T43" fmla="*/ 8 h 75"/>
                <a:gd name="T44" fmla="*/ 215 w 217"/>
                <a:gd name="T45" fmla="*/ 10 h 75"/>
                <a:gd name="T46" fmla="*/ 217 w 217"/>
                <a:gd name="T47" fmla="*/ 14 h 75"/>
                <a:gd name="T48" fmla="*/ 217 w 217"/>
                <a:gd name="T49" fmla="*/ 19 h 75"/>
                <a:gd name="T50" fmla="*/ 217 w 217"/>
                <a:gd name="T51" fmla="*/ 25 h 75"/>
                <a:gd name="T52" fmla="*/ 213 w 217"/>
                <a:gd name="T53" fmla="*/ 29 h 75"/>
                <a:gd name="T54" fmla="*/ 209 w 217"/>
                <a:gd name="T55" fmla="*/ 33 h 75"/>
                <a:gd name="T56" fmla="*/ 203 w 217"/>
                <a:gd name="T57" fmla="*/ 39 h 75"/>
                <a:gd name="T58" fmla="*/ 199 w 217"/>
                <a:gd name="T59" fmla="*/ 40 h 75"/>
                <a:gd name="T60" fmla="*/ 194 w 217"/>
                <a:gd name="T61" fmla="*/ 42 h 75"/>
                <a:gd name="T62" fmla="*/ 190 w 217"/>
                <a:gd name="T63" fmla="*/ 44 h 75"/>
                <a:gd name="T64" fmla="*/ 184 w 217"/>
                <a:gd name="T65" fmla="*/ 46 h 75"/>
                <a:gd name="T66" fmla="*/ 178 w 217"/>
                <a:gd name="T67" fmla="*/ 48 h 75"/>
                <a:gd name="T68" fmla="*/ 173 w 217"/>
                <a:gd name="T69" fmla="*/ 52 h 75"/>
                <a:gd name="T70" fmla="*/ 165 w 217"/>
                <a:gd name="T71" fmla="*/ 54 h 75"/>
                <a:gd name="T72" fmla="*/ 157 w 217"/>
                <a:gd name="T73" fmla="*/ 56 h 75"/>
                <a:gd name="T74" fmla="*/ 142 w 217"/>
                <a:gd name="T75" fmla="*/ 62 h 75"/>
                <a:gd name="T76" fmla="*/ 127 w 217"/>
                <a:gd name="T77" fmla="*/ 65 h 75"/>
                <a:gd name="T78" fmla="*/ 109 w 217"/>
                <a:gd name="T79" fmla="*/ 69 h 75"/>
                <a:gd name="T80" fmla="*/ 90 w 217"/>
                <a:gd name="T81" fmla="*/ 71 h 75"/>
                <a:gd name="T82" fmla="*/ 73 w 217"/>
                <a:gd name="T83" fmla="*/ 73 h 75"/>
                <a:gd name="T84" fmla="*/ 54 w 217"/>
                <a:gd name="T85" fmla="*/ 73 h 75"/>
                <a:gd name="T86" fmla="*/ 33 w 217"/>
                <a:gd name="T87" fmla="*/ 75 h 75"/>
                <a:gd name="T88" fmla="*/ 13 w 217"/>
                <a:gd name="T89" fmla="*/ 75 h 75"/>
                <a:gd name="T90" fmla="*/ 0 w 217"/>
                <a:gd name="T91" fmla="*/ 39 h 75"/>
                <a:gd name="T92" fmla="*/ 0 w 217"/>
                <a:gd name="T93" fmla="*/ 39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17" h="75">
                  <a:moveTo>
                    <a:pt x="0" y="39"/>
                  </a:moveTo>
                  <a:lnTo>
                    <a:pt x="8" y="37"/>
                  </a:lnTo>
                  <a:lnTo>
                    <a:pt x="19" y="37"/>
                  </a:lnTo>
                  <a:lnTo>
                    <a:pt x="31" y="37"/>
                  </a:lnTo>
                  <a:lnTo>
                    <a:pt x="42" y="35"/>
                  </a:lnTo>
                  <a:lnTo>
                    <a:pt x="58" y="31"/>
                  </a:lnTo>
                  <a:lnTo>
                    <a:pt x="71" y="29"/>
                  </a:lnTo>
                  <a:lnTo>
                    <a:pt x="86" y="25"/>
                  </a:lnTo>
                  <a:lnTo>
                    <a:pt x="104" y="19"/>
                  </a:lnTo>
                  <a:lnTo>
                    <a:pt x="119" y="14"/>
                  </a:lnTo>
                  <a:lnTo>
                    <a:pt x="132" y="10"/>
                  </a:lnTo>
                  <a:lnTo>
                    <a:pt x="146" y="8"/>
                  </a:lnTo>
                  <a:lnTo>
                    <a:pt x="157" y="4"/>
                  </a:lnTo>
                  <a:lnTo>
                    <a:pt x="169" y="2"/>
                  </a:lnTo>
                  <a:lnTo>
                    <a:pt x="178" y="2"/>
                  </a:lnTo>
                  <a:lnTo>
                    <a:pt x="186" y="0"/>
                  </a:lnTo>
                  <a:lnTo>
                    <a:pt x="194" y="0"/>
                  </a:lnTo>
                  <a:lnTo>
                    <a:pt x="199" y="0"/>
                  </a:lnTo>
                  <a:lnTo>
                    <a:pt x="203" y="2"/>
                  </a:lnTo>
                  <a:lnTo>
                    <a:pt x="207" y="2"/>
                  </a:lnTo>
                  <a:lnTo>
                    <a:pt x="211" y="4"/>
                  </a:lnTo>
                  <a:lnTo>
                    <a:pt x="213" y="8"/>
                  </a:lnTo>
                  <a:lnTo>
                    <a:pt x="215" y="10"/>
                  </a:lnTo>
                  <a:lnTo>
                    <a:pt x="217" y="14"/>
                  </a:lnTo>
                  <a:lnTo>
                    <a:pt x="217" y="19"/>
                  </a:lnTo>
                  <a:lnTo>
                    <a:pt x="217" y="25"/>
                  </a:lnTo>
                  <a:lnTo>
                    <a:pt x="213" y="29"/>
                  </a:lnTo>
                  <a:lnTo>
                    <a:pt x="209" y="33"/>
                  </a:lnTo>
                  <a:lnTo>
                    <a:pt x="203" y="39"/>
                  </a:lnTo>
                  <a:lnTo>
                    <a:pt x="199" y="40"/>
                  </a:lnTo>
                  <a:lnTo>
                    <a:pt x="194" y="42"/>
                  </a:lnTo>
                  <a:lnTo>
                    <a:pt x="190" y="44"/>
                  </a:lnTo>
                  <a:lnTo>
                    <a:pt x="184" y="46"/>
                  </a:lnTo>
                  <a:lnTo>
                    <a:pt x="178" y="48"/>
                  </a:lnTo>
                  <a:lnTo>
                    <a:pt x="173" y="52"/>
                  </a:lnTo>
                  <a:lnTo>
                    <a:pt x="165" y="54"/>
                  </a:lnTo>
                  <a:lnTo>
                    <a:pt x="157" y="56"/>
                  </a:lnTo>
                  <a:lnTo>
                    <a:pt x="142" y="62"/>
                  </a:lnTo>
                  <a:lnTo>
                    <a:pt x="127" y="65"/>
                  </a:lnTo>
                  <a:lnTo>
                    <a:pt x="109" y="69"/>
                  </a:lnTo>
                  <a:lnTo>
                    <a:pt x="90" y="71"/>
                  </a:lnTo>
                  <a:lnTo>
                    <a:pt x="73" y="73"/>
                  </a:lnTo>
                  <a:lnTo>
                    <a:pt x="54" y="73"/>
                  </a:lnTo>
                  <a:lnTo>
                    <a:pt x="33" y="75"/>
                  </a:lnTo>
                  <a:lnTo>
                    <a:pt x="13" y="75"/>
                  </a:lnTo>
                  <a:lnTo>
                    <a:pt x="0" y="39"/>
                  </a:lnTo>
                  <a:lnTo>
                    <a:pt x="0" y="39"/>
                  </a:lnTo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62" name="Freeform 131"/>
          <p:cNvSpPr>
            <a:spLocks/>
          </p:cNvSpPr>
          <p:nvPr/>
        </p:nvSpPr>
        <p:spPr bwMode="auto">
          <a:xfrm>
            <a:off x="1714138" y="2679923"/>
            <a:ext cx="500832" cy="643926"/>
          </a:xfrm>
          <a:custGeom>
            <a:avLst/>
            <a:gdLst>
              <a:gd name="T0" fmla="*/ 69 w 309"/>
              <a:gd name="T1" fmla="*/ 362 h 395"/>
              <a:gd name="T2" fmla="*/ 52 w 309"/>
              <a:gd name="T3" fmla="*/ 372 h 395"/>
              <a:gd name="T4" fmla="*/ 38 w 309"/>
              <a:gd name="T5" fmla="*/ 380 h 395"/>
              <a:gd name="T6" fmla="*/ 27 w 309"/>
              <a:gd name="T7" fmla="*/ 385 h 395"/>
              <a:gd name="T8" fmla="*/ 17 w 309"/>
              <a:gd name="T9" fmla="*/ 391 h 395"/>
              <a:gd name="T10" fmla="*/ 12 w 309"/>
              <a:gd name="T11" fmla="*/ 393 h 395"/>
              <a:gd name="T12" fmla="*/ 6 w 309"/>
              <a:gd name="T13" fmla="*/ 395 h 395"/>
              <a:gd name="T14" fmla="*/ 0 w 309"/>
              <a:gd name="T15" fmla="*/ 393 h 395"/>
              <a:gd name="T16" fmla="*/ 0 w 309"/>
              <a:gd name="T17" fmla="*/ 389 h 395"/>
              <a:gd name="T18" fmla="*/ 2 w 309"/>
              <a:gd name="T19" fmla="*/ 385 h 395"/>
              <a:gd name="T20" fmla="*/ 8 w 309"/>
              <a:gd name="T21" fmla="*/ 378 h 395"/>
              <a:gd name="T22" fmla="*/ 13 w 309"/>
              <a:gd name="T23" fmla="*/ 370 h 395"/>
              <a:gd name="T24" fmla="*/ 23 w 309"/>
              <a:gd name="T25" fmla="*/ 361 h 395"/>
              <a:gd name="T26" fmla="*/ 35 w 309"/>
              <a:gd name="T27" fmla="*/ 347 h 395"/>
              <a:gd name="T28" fmla="*/ 48 w 309"/>
              <a:gd name="T29" fmla="*/ 334 h 395"/>
              <a:gd name="T30" fmla="*/ 63 w 309"/>
              <a:gd name="T31" fmla="*/ 318 h 395"/>
              <a:gd name="T32" fmla="*/ 98 w 309"/>
              <a:gd name="T33" fmla="*/ 286 h 395"/>
              <a:gd name="T34" fmla="*/ 128 w 309"/>
              <a:gd name="T35" fmla="*/ 249 h 395"/>
              <a:gd name="T36" fmla="*/ 159 w 309"/>
              <a:gd name="T37" fmla="*/ 209 h 395"/>
              <a:gd name="T38" fmla="*/ 186 w 309"/>
              <a:gd name="T39" fmla="*/ 167 h 395"/>
              <a:gd name="T40" fmla="*/ 207 w 309"/>
              <a:gd name="T41" fmla="*/ 123 h 395"/>
              <a:gd name="T42" fmla="*/ 222 w 309"/>
              <a:gd name="T43" fmla="*/ 79 h 395"/>
              <a:gd name="T44" fmla="*/ 232 w 309"/>
              <a:gd name="T45" fmla="*/ 39 h 395"/>
              <a:gd name="T46" fmla="*/ 236 w 309"/>
              <a:gd name="T47" fmla="*/ 0 h 395"/>
              <a:gd name="T48" fmla="*/ 309 w 309"/>
              <a:gd name="T49" fmla="*/ 16 h 395"/>
              <a:gd name="T50" fmla="*/ 305 w 309"/>
              <a:gd name="T51" fmla="*/ 44 h 395"/>
              <a:gd name="T52" fmla="*/ 299 w 309"/>
              <a:gd name="T53" fmla="*/ 73 h 395"/>
              <a:gd name="T54" fmla="*/ 291 w 309"/>
              <a:gd name="T55" fmla="*/ 98 h 395"/>
              <a:gd name="T56" fmla="*/ 278 w 309"/>
              <a:gd name="T57" fmla="*/ 125 h 395"/>
              <a:gd name="T58" fmla="*/ 263 w 309"/>
              <a:gd name="T59" fmla="*/ 154 h 395"/>
              <a:gd name="T60" fmla="*/ 241 w 309"/>
              <a:gd name="T61" fmla="*/ 186 h 395"/>
              <a:gd name="T62" fmla="*/ 219 w 309"/>
              <a:gd name="T63" fmla="*/ 219 h 395"/>
              <a:gd name="T64" fmla="*/ 192 w 309"/>
              <a:gd name="T65" fmla="*/ 255 h 395"/>
              <a:gd name="T66" fmla="*/ 161 w 309"/>
              <a:gd name="T67" fmla="*/ 288 h 395"/>
              <a:gd name="T68" fmla="*/ 130 w 309"/>
              <a:gd name="T69" fmla="*/ 316 h 395"/>
              <a:gd name="T70" fmla="*/ 96 w 309"/>
              <a:gd name="T71" fmla="*/ 343 h 395"/>
              <a:gd name="T72" fmla="*/ 79 w 309"/>
              <a:gd name="T73" fmla="*/ 357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09" h="395">
                <a:moveTo>
                  <a:pt x="79" y="357"/>
                </a:moveTo>
                <a:lnTo>
                  <a:pt x="69" y="362"/>
                </a:lnTo>
                <a:lnTo>
                  <a:pt x="59" y="366"/>
                </a:lnTo>
                <a:lnTo>
                  <a:pt x="52" y="372"/>
                </a:lnTo>
                <a:lnTo>
                  <a:pt x="46" y="376"/>
                </a:lnTo>
                <a:lnTo>
                  <a:pt x="38" y="380"/>
                </a:lnTo>
                <a:lnTo>
                  <a:pt x="33" y="384"/>
                </a:lnTo>
                <a:lnTo>
                  <a:pt x="27" y="385"/>
                </a:lnTo>
                <a:lnTo>
                  <a:pt x="23" y="389"/>
                </a:lnTo>
                <a:lnTo>
                  <a:pt x="17" y="391"/>
                </a:lnTo>
                <a:lnTo>
                  <a:pt x="13" y="391"/>
                </a:lnTo>
                <a:lnTo>
                  <a:pt x="12" y="393"/>
                </a:lnTo>
                <a:lnTo>
                  <a:pt x="8" y="393"/>
                </a:lnTo>
                <a:lnTo>
                  <a:pt x="6" y="395"/>
                </a:lnTo>
                <a:lnTo>
                  <a:pt x="4" y="393"/>
                </a:lnTo>
                <a:lnTo>
                  <a:pt x="0" y="393"/>
                </a:lnTo>
                <a:lnTo>
                  <a:pt x="0" y="391"/>
                </a:lnTo>
                <a:lnTo>
                  <a:pt x="0" y="389"/>
                </a:lnTo>
                <a:lnTo>
                  <a:pt x="2" y="387"/>
                </a:lnTo>
                <a:lnTo>
                  <a:pt x="2" y="385"/>
                </a:lnTo>
                <a:lnTo>
                  <a:pt x="4" y="382"/>
                </a:lnTo>
                <a:lnTo>
                  <a:pt x="8" y="378"/>
                </a:lnTo>
                <a:lnTo>
                  <a:pt x="10" y="374"/>
                </a:lnTo>
                <a:lnTo>
                  <a:pt x="13" y="370"/>
                </a:lnTo>
                <a:lnTo>
                  <a:pt x="19" y="364"/>
                </a:lnTo>
                <a:lnTo>
                  <a:pt x="23" y="361"/>
                </a:lnTo>
                <a:lnTo>
                  <a:pt x="29" y="355"/>
                </a:lnTo>
                <a:lnTo>
                  <a:pt x="35" y="347"/>
                </a:lnTo>
                <a:lnTo>
                  <a:pt x="42" y="341"/>
                </a:lnTo>
                <a:lnTo>
                  <a:pt x="48" y="334"/>
                </a:lnTo>
                <a:lnTo>
                  <a:pt x="56" y="326"/>
                </a:lnTo>
                <a:lnTo>
                  <a:pt x="63" y="318"/>
                </a:lnTo>
                <a:lnTo>
                  <a:pt x="81" y="303"/>
                </a:lnTo>
                <a:lnTo>
                  <a:pt x="98" y="286"/>
                </a:lnTo>
                <a:lnTo>
                  <a:pt x="113" y="269"/>
                </a:lnTo>
                <a:lnTo>
                  <a:pt x="128" y="249"/>
                </a:lnTo>
                <a:lnTo>
                  <a:pt x="144" y="230"/>
                </a:lnTo>
                <a:lnTo>
                  <a:pt x="159" y="209"/>
                </a:lnTo>
                <a:lnTo>
                  <a:pt x="173" y="188"/>
                </a:lnTo>
                <a:lnTo>
                  <a:pt x="186" y="167"/>
                </a:lnTo>
                <a:lnTo>
                  <a:pt x="197" y="144"/>
                </a:lnTo>
                <a:lnTo>
                  <a:pt x="207" y="123"/>
                </a:lnTo>
                <a:lnTo>
                  <a:pt x="217" y="100"/>
                </a:lnTo>
                <a:lnTo>
                  <a:pt x="222" y="79"/>
                </a:lnTo>
                <a:lnTo>
                  <a:pt x="228" y="60"/>
                </a:lnTo>
                <a:lnTo>
                  <a:pt x="232" y="39"/>
                </a:lnTo>
                <a:lnTo>
                  <a:pt x="236" y="19"/>
                </a:lnTo>
                <a:lnTo>
                  <a:pt x="236" y="0"/>
                </a:lnTo>
                <a:lnTo>
                  <a:pt x="309" y="0"/>
                </a:lnTo>
                <a:lnTo>
                  <a:pt x="309" y="16"/>
                </a:lnTo>
                <a:lnTo>
                  <a:pt x="307" y="31"/>
                </a:lnTo>
                <a:lnTo>
                  <a:pt x="305" y="44"/>
                </a:lnTo>
                <a:lnTo>
                  <a:pt x="303" y="60"/>
                </a:lnTo>
                <a:lnTo>
                  <a:pt x="299" y="73"/>
                </a:lnTo>
                <a:lnTo>
                  <a:pt x="295" y="86"/>
                </a:lnTo>
                <a:lnTo>
                  <a:pt x="291" y="98"/>
                </a:lnTo>
                <a:lnTo>
                  <a:pt x="286" y="111"/>
                </a:lnTo>
                <a:lnTo>
                  <a:pt x="278" y="125"/>
                </a:lnTo>
                <a:lnTo>
                  <a:pt x="270" y="140"/>
                </a:lnTo>
                <a:lnTo>
                  <a:pt x="263" y="154"/>
                </a:lnTo>
                <a:lnTo>
                  <a:pt x="251" y="169"/>
                </a:lnTo>
                <a:lnTo>
                  <a:pt x="241" y="186"/>
                </a:lnTo>
                <a:lnTo>
                  <a:pt x="230" y="201"/>
                </a:lnTo>
                <a:lnTo>
                  <a:pt x="219" y="219"/>
                </a:lnTo>
                <a:lnTo>
                  <a:pt x="205" y="236"/>
                </a:lnTo>
                <a:lnTo>
                  <a:pt x="192" y="255"/>
                </a:lnTo>
                <a:lnTo>
                  <a:pt x="176" y="272"/>
                </a:lnTo>
                <a:lnTo>
                  <a:pt x="161" y="288"/>
                </a:lnTo>
                <a:lnTo>
                  <a:pt x="146" y="303"/>
                </a:lnTo>
                <a:lnTo>
                  <a:pt x="130" y="316"/>
                </a:lnTo>
                <a:lnTo>
                  <a:pt x="113" y="330"/>
                </a:lnTo>
                <a:lnTo>
                  <a:pt x="96" y="343"/>
                </a:lnTo>
                <a:lnTo>
                  <a:pt x="79" y="357"/>
                </a:lnTo>
                <a:lnTo>
                  <a:pt x="79" y="357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3" name="Freeform 132"/>
          <p:cNvSpPr>
            <a:spLocks/>
          </p:cNvSpPr>
          <p:nvPr/>
        </p:nvSpPr>
        <p:spPr bwMode="auto">
          <a:xfrm>
            <a:off x="1753164" y="2644150"/>
            <a:ext cx="744744" cy="946377"/>
          </a:xfrm>
          <a:custGeom>
            <a:avLst/>
            <a:gdLst>
              <a:gd name="T0" fmla="*/ 351 w 458"/>
              <a:gd name="T1" fmla="*/ 320 h 583"/>
              <a:gd name="T2" fmla="*/ 324 w 458"/>
              <a:gd name="T3" fmla="*/ 361 h 583"/>
              <a:gd name="T4" fmla="*/ 295 w 458"/>
              <a:gd name="T5" fmla="*/ 397 h 583"/>
              <a:gd name="T6" fmla="*/ 263 w 458"/>
              <a:gd name="T7" fmla="*/ 431 h 583"/>
              <a:gd name="T8" fmla="*/ 226 w 458"/>
              <a:gd name="T9" fmla="*/ 466 h 583"/>
              <a:gd name="T10" fmla="*/ 188 w 458"/>
              <a:gd name="T11" fmla="*/ 497 h 583"/>
              <a:gd name="T12" fmla="*/ 150 w 458"/>
              <a:gd name="T13" fmla="*/ 523 h 583"/>
              <a:gd name="T14" fmla="*/ 107 w 458"/>
              <a:gd name="T15" fmla="*/ 545 h 583"/>
              <a:gd name="T16" fmla="*/ 77 w 458"/>
              <a:gd name="T17" fmla="*/ 558 h 583"/>
              <a:gd name="T18" fmla="*/ 58 w 458"/>
              <a:gd name="T19" fmla="*/ 566 h 583"/>
              <a:gd name="T20" fmla="*/ 40 w 458"/>
              <a:gd name="T21" fmla="*/ 573 h 583"/>
              <a:gd name="T22" fmla="*/ 27 w 458"/>
              <a:gd name="T23" fmla="*/ 577 h 583"/>
              <a:gd name="T24" fmla="*/ 17 w 458"/>
              <a:gd name="T25" fmla="*/ 581 h 583"/>
              <a:gd name="T26" fmla="*/ 8 w 458"/>
              <a:gd name="T27" fmla="*/ 583 h 583"/>
              <a:gd name="T28" fmla="*/ 4 w 458"/>
              <a:gd name="T29" fmla="*/ 583 h 583"/>
              <a:gd name="T30" fmla="*/ 0 w 458"/>
              <a:gd name="T31" fmla="*/ 583 h 583"/>
              <a:gd name="T32" fmla="*/ 0 w 458"/>
              <a:gd name="T33" fmla="*/ 581 h 583"/>
              <a:gd name="T34" fmla="*/ 2 w 458"/>
              <a:gd name="T35" fmla="*/ 577 h 583"/>
              <a:gd name="T36" fmla="*/ 8 w 458"/>
              <a:gd name="T37" fmla="*/ 571 h 583"/>
              <a:gd name="T38" fmla="*/ 15 w 458"/>
              <a:gd name="T39" fmla="*/ 564 h 583"/>
              <a:gd name="T40" fmla="*/ 27 w 458"/>
              <a:gd name="T41" fmla="*/ 554 h 583"/>
              <a:gd name="T42" fmla="*/ 40 w 458"/>
              <a:gd name="T43" fmla="*/ 543 h 583"/>
              <a:gd name="T44" fmla="*/ 59 w 458"/>
              <a:gd name="T45" fmla="*/ 531 h 583"/>
              <a:gd name="T46" fmla="*/ 81 w 458"/>
              <a:gd name="T47" fmla="*/ 516 h 583"/>
              <a:gd name="T48" fmla="*/ 113 w 458"/>
              <a:gd name="T49" fmla="*/ 493 h 583"/>
              <a:gd name="T50" fmla="*/ 155 w 458"/>
              <a:gd name="T51" fmla="*/ 460 h 583"/>
              <a:gd name="T52" fmla="*/ 194 w 458"/>
              <a:gd name="T53" fmla="*/ 424 h 583"/>
              <a:gd name="T54" fmla="*/ 230 w 458"/>
              <a:gd name="T55" fmla="*/ 385 h 583"/>
              <a:gd name="T56" fmla="*/ 259 w 458"/>
              <a:gd name="T57" fmla="*/ 343 h 583"/>
              <a:gd name="T58" fmla="*/ 287 w 458"/>
              <a:gd name="T59" fmla="*/ 303 h 583"/>
              <a:gd name="T60" fmla="*/ 310 w 458"/>
              <a:gd name="T61" fmla="*/ 261 h 583"/>
              <a:gd name="T62" fmla="*/ 332 w 458"/>
              <a:gd name="T63" fmla="*/ 217 h 583"/>
              <a:gd name="T64" fmla="*/ 349 w 458"/>
              <a:gd name="T65" fmla="*/ 171 h 583"/>
              <a:gd name="T66" fmla="*/ 362 w 458"/>
              <a:gd name="T67" fmla="*/ 125 h 583"/>
              <a:gd name="T68" fmla="*/ 376 w 458"/>
              <a:gd name="T69" fmla="*/ 75 h 583"/>
              <a:gd name="T70" fmla="*/ 383 w 458"/>
              <a:gd name="T71" fmla="*/ 25 h 583"/>
              <a:gd name="T72" fmla="*/ 395 w 458"/>
              <a:gd name="T73" fmla="*/ 6 h 583"/>
              <a:gd name="T74" fmla="*/ 410 w 458"/>
              <a:gd name="T75" fmla="*/ 17 h 583"/>
              <a:gd name="T76" fmla="*/ 424 w 458"/>
              <a:gd name="T77" fmla="*/ 29 h 583"/>
              <a:gd name="T78" fmla="*/ 435 w 458"/>
              <a:gd name="T79" fmla="*/ 39 h 583"/>
              <a:gd name="T80" fmla="*/ 445 w 458"/>
              <a:gd name="T81" fmla="*/ 48 h 583"/>
              <a:gd name="T82" fmla="*/ 450 w 458"/>
              <a:gd name="T83" fmla="*/ 58 h 583"/>
              <a:gd name="T84" fmla="*/ 456 w 458"/>
              <a:gd name="T85" fmla="*/ 65 h 583"/>
              <a:gd name="T86" fmla="*/ 458 w 458"/>
              <a:gd name="T87" fmla="*/ 71 h 583"/>
              <a:gd name="T88" fmla="*/ 456 w 458"/>
              <a:gd name="T89" fmla="*/ 81 h 583"/>
              <a:gd name="T90" fmla="*/ 452 w 458"/>
              <a:gd name="T91" fmla="*/ 98 h 583"/>
              <a:gd name="T92" fmla="*/ 447 w 458"/>
              <a:gd name="T93" fmla="*/ 119 h 583"/>
              <a:gd name="T94" fmla="*/ 439 w 458"/>
              <a:gd name="T95" fmla="*/ 144 h 583"/>
              <a:gd name="T96" fmla="*/ 429 w 458"/>
              <a:gd name="T97" fmla="*/ 171 h 583"/>
              <a:gd name="T98" fmla="*/ 414 w 458"/>
              <a:gd name="T99" fmla="*/ 203 h 583"/>
              <a:gd name="T100" fmla="*/ 395 w 458"/>
              <a:gd name="T101" fmla="*/ 238 h 583"/>
              <a:gd name="T102" fmla="*/ 374 w 458"/>
              <a:gd name="T103" fmla="*/ 278 h 583"/>
              <a:gd name="T104" fmla="*/ 362 w 458"/>
              <a:gd name="T105" fmla="*/ 301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58" h="583">
                <a:moveTo>
                  <a:pt x="362" y="301"/>
                </a:moveTo>
                <a:lnTo>
                  <a:pt x="351" y="320"/>
                </a:lnTo>
                <a:lnTo>
                  <a:pt x="337" y="341"/>
                </a:lnTo>
                <a:lnTo>
                  <a:pt x="324" y="361"/>
                </a:lnTo>
                <a:lnTo>
                  <a:pt x="310" y="380"/>
                </a:lnTo>
                <a:lnTo>
                  <a:pt x="295" y="397"/>
                </a:lnTo>
                <a:lnTo>
                  <a:pt x="280" y="416"/>
                </a:lnTo>
                <a:lnTo>
                  <a:pt x="263" y="431"/>
                </a:lnTo>
                <a:lnTo>
                  <a:pt x="245" y="449"/>
                </a:lnTo>
                <a:lnTo>
                  <a:pt x="226" y="466"/>
                </a:lnTo>
                <a:lnTo>
                  <a:pt x="207" y="481"/>
                </a:lnTo>
                <a:lnTo>
                  <a:pt x="188" y="497"/>
                </a:lnTo>
                <a:lnTo>
                  <a:pt x="169" y="510"/>
                </a:lnTo>
                <a:lnTo>
                  <a:pt x="150" y="523"/>
                </a:lnTo>
                <a:lnTo>
                  <a:pt x="128" y="535"/>
                </a:lnTo>
                <a:lnTo>
                  <a:pt x="107" y="545"/>
                </a:lnTo>
                <a:lnTo>
                  <a:pt x="86" y="554"/>
                </a:lnTo>
                <a:lnTo>
                  <a:pt x="77" y="558"/>
                </a:lnTo>
                <a:lnTo>
                  <a:pt x="65" y="564"/>
                </a:lnTo>
                <a:lnTo>
                  <a:pt x="58" y="566"/>
                </a:lnTo>
                <a:lnTo>
                  <a:pt x="48" y="569"/>
                </a:lnTo>
                <a:lnTo>
                  <a:pt x="40" y="573"/>
                </a:lnTo>
                <a:lnTo>
                  <a:pt x="33" y="575"/>
                </a:lnTo>
                <a:lnTo>
                  <a:pt x="27" y="577"/>
                </a:lnTo>
                <a:lnTo>
                  <a:pt x="21" y="579"/>
                </a:lnTo>
                <a:lnTo>
                  <a:pt x="17" y="581"/>
                </a:lnTo>
                <a:lnTo>
                  <a:pt x="12" y="581"/>
                </a:lnTo>
                <a:lnTo>
                  <a:pt x="8" y="583"/>
                </a:lnTo>
                <a:lnTo>
                  <a:pt x="6" y="583"/>
                </a:lnTo>
                <a:lnTo>
                  <a:pt x="4" y="583"/>
                </a:lnTo>
                <a:lnTo>
                  <a:pt x="2" y="583"/>
                </a:lnTo>
                <a:lnTo>
                  <a:pt x="0" y="583"/>
                </a:lnTo>
                <a:lnTo>
                  <a:pt x="0" y="583"/>
                </a:lnTo>
                <a:lnTo>
                  <a:pt x="0" y="581"/>
                </a:lnTo>
                <a:lnTo>
                  <a:pt x="0" y="579"/>
                </a:lnTo>
                <a:lnTo>
                  <a:pt x="2" y="577"/>
                </a:lnTo>
                <a:lnTo>
                  <a:pt x="4" y="575"/>
                </a:lnTo>
                <a:lnTo>
                  <a:pt x="8" y="571"/>
                </a:lnTo>
                <a:lnTo>
                  <a:pt x="10" y="568"/>
                </a:lnTo>
                <a:lnTo>
                  <a:pt x="15" y="564"/>
                </a:lnTo>
                <a:lnTo>
                  <a:pt x="21" y="560"/>
                </a:lnTo>
                <a:lnTo>
                  <a:pt x="27" y="554"/>
                </a:lnTo>
                <a:lnTo>
                  <a:pt x="33" y="548"/>
                </a:lnTo>
                <a:lnTo>
                  <a:pt x="40" y="543"/>
                </a:lnTo>
                <a:lnTo>
                  <a:pt x="50" y="537"/>
                </a:lnTo>
                <a:lnTo>
                  <a:pt x="59" y="531"/>
                </a:lnTo>
                <a:lnTo>
                  <a:pt x="69" y="523"/>
                </a:lnTo>
                <a:lnTo>
                  <a:pt x="81" y="516"/>
                </a:lnTo>
                <a:lnTo>
                  <a:pt x="90" y="508"/>
                </a:lnTo>
                <a:lnTo>
                  <a:pt x="113" y="493"/>
                </a:lnTo>
                <a:lnTo>
                  <a:pt x="134" y="476"/>
                </a:lnTo>
                <a:lnTo>
                  <a:pt x="155" y="460"/>
                </a:lnTo>
                <a:lnTo>
                  <a:pt x="174" y="441"/>
                </a:lnTo>
                <a:lnTo>
                  <a:pt x="194" y="424"/>
                </a:lnTo>
                <a:lnTo>
                  <a:pt x="213" y="405"/>
                </a:lnTo>
                <a:lnTo>
                  <a:pt x="230" y="385"/>
                </a:lnTo>
                <a:lnTo>
                  <a:pt x="245" y="364"/>
                </a:lnTo>
                <a:lnTo>
                  <a:pt x="259" y="343"/>
                </a:lnTo>
                <a:lnTo>
                  <a:pt x="274" y="324"/>
                </a:lnTo>
                <a:lnTo>
                  <a:pt x="287" y="303"/>
                </a:lnTo>
                <a:lnTo>
                  <a:pt x="299" y="282"/>
                </a:lnTo>
                <a:lnTo>
                  <a:pt x="310" y="261"/>
                </a:lnTo>
                <a:lnTo>
                  <a:pt x="322" y="238"/>
                </a:lnTo>
                <a:lnTo>
                  <a:pt x="332" y="217"/>
                </a:lnTo>
                <a:lnTo>
                  <a:pt x="339" y="194"/>
                </a:lnTo>
                <a:lnTo>
                  <a:pt x="349" y="171"/>
                </a:lnTo>
                <a:lnTo>
                  <a:pt x="356" y="148"/>
                </a:lnTo>
                <a:lnTo>
                  <a:pt x="362" y="125"/>
                </a:lnTo>
                <a:lnTo>
                  <a:pt x="370" y="100"/>
                </a:lnTo>
                <a:lnTo>
                  <a:pt x="376" y="75"/>
                </a:lnTo>
                <a:lnTo>
                  <a:pt x="379" y="52"/>
                </a:lnTo>
                <a:lnTo>
                  <a:pt x="383" y="25"/>
                </a:lnTo>
                <a:lnTo>
                  <a:pt x="385" y="0"/>
                </a:lnTo>
                <a:lnTo>
                  <a:pt x="395" y="6"/>
                </a:lnTo>
                <a:lnTo>
                  <a:pt x="402" y="12"/>
                </a:lnTo>
                <a:lnTo>
                  <a:pt x="410" y="17"/>
                </a:lnTo>
                <a:lnTo>
                  <a:pt x="418" y="23"/>
                </a:lnTo>
                <a:lnTo>
                  <a:pt x="424" y="29"/>
                </a:lnTo>
                <a:lnTo>
                  <a:pt x="429" y="35"/>
                </a:lnTo>
                <a:lnTo>
                  <a:pt x="435" y="39"/>
                </a:lnTo>
                <a:lnTo>
                  <a:pt x="441" y="44"/>
                </a:lnTo>
                <a:lnTo>
                  <a:pt x="445" y="48"/>
                </a:lnTo>
                <a:lnTo>
                  <a:pt x="448" y="54"/>
                </a:lnTo>
                <a:lnTo>
                  <a:pt x="450" y="58"/>
                </a:lnTo>
                <a:lnTo>
                  <a:pt x="454" y="62"/>
                </a:lnTo>
                <a:lnTo>
                  <a:pt x="456" y="65"/>
                </a:lnTo>
                <a:lnTo>
                  <a:pt x="456" y="67"/>
                </a:lnTo>
                <a:lnTo>
                  <a:pt x="458" y="71"/>
                </a:lnTo>
                <a:lnTo>
                  <a:pt x="458" y="73"/>
                </a:lnTo>
                <a:lnTo>
                  <a:pt x="456" y="81"/>
                </a:lnTo>
                <a:lnTo>
                  <a:pt x="454" y="90"/>
                </a:lnTo>
                <a:lnTo>
                  <a:pt x="452" y="98"/>
                </a:lnTo>
                <a:lnTo>
                  <a:pt x="450" y="109"/>
                </a:lnTo>
                <a:lnTo>
                  <a:pt x="447" y="119"/>
                </a:lnTo>
                <a:lnTo>
                  <a:pt x="443" y="131"/>
                </a:lnTo>
                <a:lnTo>
                  <a:pt x="439" y="144"/>
                </a:lnTo>
                <a:lnTo>
                  <a:pt x="435" y="157"/>
                </a:lnTo>
                <a:lnTo>
                  <a:pt x="429" y="171"/>
                </a:lnTo>
                <a:lnTo>
                  <a:pt x="422" y="186"/>
                </a:lnTo>
                <a:lnTo>
                  <a:pt x="414" y="203"/>
                </a:lnTo>
                <a:lnTo>
                  <a:pt x="406" y="221"/>
                </a:lnTo>
                <a:lnTo>
                  <a:pt x="395" y="238"/>
                </a:lnTo>
                <a:lnTo>
                  <a:pt x="385" y="257"/>
                </a:lnTo>
                <a:lnTo>
                  <a:pt x="374" y="278"/>
                </a:lnTo>
                <a:lnTo>
                  <a:pt x="362" y="301"/>
                </a:lnTo>
                <a:lnTo>
                  <a:pt x="362" y="301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4" name="TextBox 73"/>
          <p:cNvSpPr txBox="1"/>
          <p:nvPr/>
        </p:nvSpPr>
        <p:spPr>
          <a:xfrm>
            <a:off x="3275856" y="1597781"/>
            <a:ext cx="55081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    注意“口”不宜过大，“勿”不要写成“匆”，最后两笔撇的起始位置在“勿”字横折弯钩的横上，第二撇要长于第一撇，但不要托住“口”。</a:t>
            </a:r>
            <a:endParaRPr lang="zh-CN" altLang="en-US" sz="32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3" grpId="0" animBg="1"/>
      <p:bldP spid="7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29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42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56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29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42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564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主题1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1546</Words>
  <Application>Microsoft Office PowerPoint</Application>
  <PresentationFormat>全屏显示(16:9)</PresentationFormat>
  <Paragraphs>228</Paragraphs>
  <Slides>40</Slides>
  <Notes>5</Notes>
  <HiddenSlides>0</HiddenSlides>
  <MMClips>1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40</vt:i4>
      </vt:variant>
    </vt:vector>
  </HeadingPairs>
  <TitlesOfParts>
    <vt:vector size="57" baseType="lpstr">
      <vt:lpstr>Arial</vt:lpstr>
      <vt:lpstr>宋体</vt:lpstr>
      <vt:lpstr>Kaiti SC</vt:lpstr>
      <vt:lpstr>GB Pinyinok-B</vt:lpstr>
      <vt:lpstr>Times New Roman</vt:lpstr>
      <vt:lpstr>Calibri</vt:lpstr>
      <vt:lpstr>楷体_GB2312</vt:lpstr>
      <vt:lpstr>汉语拼音</vt:lpstr>
      <vt:lpstr>微软雅黑</vt:lpstr>
      <vt:lpstr>Tahoma</vt:lpstr>
      <vt:lpstr>仿宋</vt:lpstr>
      <vt:lpstr>黑体</vt:lpstr>
      <vt:lpstr>Wingdings</vt:lpstr>
      <vt:lpstr>Xingkai SC</vt:lpstr>
      <vt:lpstr>楷体</vt:lpstr>
      <vt:lpstr>自定义设计方案</vt:lpstr>
      <vt:lpstr>主题1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3588.pptx</dc:title>
  <dc:creator/>
  <cp:lastModifiedBy/>
  <cp:revision>392</cp:revision>
  <dcterms:created xsi:type="dcterms:W3CDTF">2017-03-17T02:28:00Z</dcterms:created>
  <dcterms:modified xsi:type="dcterms:W3CDTF">2021-12-30T06:27:28Z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2052-11.1.0.8806</vt:lpwstr>
  </property>
</Properties>
</file>