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</p:sldMasterIdLst>
  <p:sldIdLst>
    <p:sldId id="257" r:id="rId2"/>
    <p:sldId id="258" r:id="rId3"/>
    <p:sldId id="259" r:id="rId4"/>
    <p:sldId id="260" r:id="rId5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342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2397515"/>
            <a:ext cx="7772400" cy="135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257301"/>
            <a:ext cx="7772400" cy="1153715"/>
          </a:xfrm>
        </p:spPr>
        <p:txBody>
          <a:bodyPr anchor="b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411015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457200" y="1058052"/>
            <a:ext cx="8229600" cy="135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215206" y="205978"/>
            <a:ext cx="1471594" cy="4508912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8"/>
            <a:ext cx="6686568" cy="4508912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7086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3233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457200" y="1058052"/>
            <a:ext cx="8229600" cy="135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73152" y="4800600"/>
            <a:ext cx="3200400" cy="212850"/>
          </a:xfrm>
        </p:spPr>
        <p:txBody>
          <a:bodyPr/>
          <a:lstStyle/>
          <a:p>
            <a:fld id="{530820CF-B880-4189-942D-D702A7CBA730}" type="datetimeFigureOut">
              <a:rPr lang="zh-CN" altLang="en-US" smtClean="0"/>
              <a:t>2019/11/12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5330952" y="4800600"/>
            <a:ext cx="3733800" cy="21285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2357436"/>
            <a:ext cx="7772400" cy="135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2357437"/>
            <a:ext cx="7772400" cy="1021556"/>
          </a:xfrm>
        </p:spPr>
        <p:txBody>
          <a:bodyPr anchor="t"/>
          <a:lstStyle>
            <a:lvl1pPr algn="ctr">
              <a:defRPr sz="4000" b="0" cap="all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1232296"/>
            <a:ext cx="7772400" cy="1125140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57200" y="1058052"/>
            <a:ext cx="8229600" cy="135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2019/11/12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457200" y="1058052"/>
            <a:ext cx="8229600" cy="135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2019/11/12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57200" y="1058052"/>
            <a:ext cx="8229600" cy="135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2019/11/12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2019/11/12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786050" y="790160"/>
            <a:ext cx="5904000" cy="135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86050" y="171450"/>
            <a:ext cx="5900752" cy="632210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786050" y="857238"/>
            <a:ext cx="5900750" cy="38576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5" y="857238"/>
            <a:ext cx="2257408" cy="3857652"/>
          </a:xfrm>
        </p:spPr>
        <p:txBody>
          <a:bodyPr anchor="ctr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2019/11/12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6400800" cy="514350"/>
          </a:xfrm>
        </p:spPr>
        <p:txBody>
          <a:bodyPr anchor="ctr"/>
          <a:lstStyle>
            <a:lvl1pPr algn="l">
              <a:defRPr sz="24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701552" y="857250"/>
            <a:ext cx="7223248" cy="2985129"/>
          </a:xfrm>
          <a:prstGeom prst="roundRect">
            <a:avLst>
              <a:gd name="adj" fmla="val 18278"/>
            </a:avLst>
          </a:prstGeom>
          <a:solidFill>
            <a:schemeClr val="accent1">
              <a:tint val="40000"/>
            </a:schemeClr>
          </a:solidFill>
          <a:ln w="50800" cap="rnd">
            <a:gradFill flip="none" rotWithShape="1">
              <a:gsLst>
                <a:gs pos="0">
                  <a:schemeClr val="accent1">
                    <a:shade val="50000"/>
                  </a:schemeClr>
                </a:gs>
                <a:gs pos="20000">
                  <a:schemeClr val="accent2">
                    <a:shade val="50000"/>
                  </a:schemeClr>
                </a:gs>
                <a:gs pos="40000">
                  <a:schemeClr val="accent3">
                    <a:shade val="50000"/>
                  </a:schemeClr>
                </a:gs>
                <a:gs pos="60000">
                  <a:schemeClr val="accent4">
                    <a:shade val="50000"/>
                  </a:schemeClr>
                </a:gs>
                <a:gs pos="80000">
                  <a:schemeClr val="accent5">
                    <a:shade val="50000"/>
                  </a:schemeClr>
                </a:gs>
                <a:gs pos="100000">
                  <a:schemeClr val="accent6">
                    <a:shade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round/>
          </a:ln>
          <a:effectLst>
            <a:outerShdw blurRad="50800" dist="38100" dir="5400000" algn="tl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CN" altLang="en-US" smtClean="0"/>
              <a:t>单击图标添加图片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62200" y="4057650"/>
            <a:ext cx="5657888" cy="603647"/>
          </a:xfrm>
        </p:spPr>
        <p:txBody>
          <a:bodyPr anchor="ctr"/>
          <a:lstStyle>
            <a:lvl1pPr marL="0" indent="0" algn="r">
              <a:buNone/>
              <a:defRPr sz="1200" b="0"/>
            </a:lvl1pPr>
            <a:lvl2pPr marL="457200" indent="0" algn="r">
              <a:buNone/>
              <a:defRPr sz="1200" b="0"/>
            </a:lvl2pPr>
            <a:lvl3pPr marL="914400" indent="0" algn="r">
              <a:buNone/>
              <a:defRPr sz="1200" b="0"/>
            </a:lvl3pPr>
            <a:lvl4pPr marL="1371600" indent="0" algn="r">
              <a:buNone/>
              <a:defRPr sz="1200" b="0"/>
            </a:lvl4pPr>
            <a:lvl5pPr marL="1828800" indent="0" algn="r">
              <a:buNone/>
              <a:defRPr sz="1200" b="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2019/11/12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5008500"/>
            <a:ext cx="9144000" cy="135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51474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76200" y="4800600"/>
            <a:ext cx="3200400" cy="212850"/>
          </a:xfrm>
          <a:prstGeom prst="rect">
            <a:avLst/>
          </a:prstGeom>
        </p:spPr>
        <p:txBody>
          <a:bodyPr vert="horz" rtlCol="0" anchor="b"/>
          <a:lstStyle>
            <a:lvl1pPr algn="l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2019/11/12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5334000" y="4800600"/>
            <a:ext cx="3733800" cy="212850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4114800" y="4800600"/>
            <a:ext cx="914400" cy="212598"/>
          </a:xfrm>
          <a:prstGeom prst="rect">
            <a:avLst/>
          </a:prstGeom>
          <a:noFill/>
        </p:spPr>
        <p:txBody>
          <a:bodyPr vert="horz" lIns="45720" rIns="45720" rtlCol="0" anchor="ctr"/>
          <a:lstStyle>
            <a:lvl1pPr algn="ctr" eaLnBrk="1" latinLnBrk="0" hangingPunct="1">
              <a:defRPr kumimoji="0" sz="1100" b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0" y="0"/>
            <a:ext cx="9144000" cy="81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</p:sldLayoutIdLst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ß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Þ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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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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99"/>
          <p:cNvSpPr txBox="1"/>
          <p:nvPr/>
        </p:nvSpPr>
        <p:spPr>
          <a:xfrm>
            <a:off x="1004194" y="123478"/>
            <a:ext cx="5080000" cy="76944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0"/>
            <a:r>
              <a:rPr lang="en-US" altLang="zh-CN" sz="2400" b="1" dirty="0" smtClean="0">
                <a:ea typeface="宋体" panose="02010600030101010101" pitchFamily="2" charset="-122"/>
              </a:rPr>
              <a:t>                   </a:t>
            </a:r>
            <a:r>
              <a:rPr lang="zh-CN" altLang="en-US" sz="2400" b="1" dirty="0" smtClean="0">
                <a:ea typeface="宋体" panose="02010600030101010101" pitchFamily="2" charset="-122"/>
              </a:rPr>
              <a:t>夜行记</a:t>
            </a:r>
            <a:endParaRPr lang="en-US" sz="2000" b="0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charset="0"/>
            </a:endParaRPr>
          </a:p>
          <a:p>
            <a:pPr indent="0" algn="ctr"/>
            <a:r>
              <a:rPr lang="zh-CN" altLang="en-US" sz="2000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   王喜超</a:t>
            </a:r>
            <a:endParaRPr lang="zh-CN" altLang="en-US" sz="2400" dirty="0"/>
          </a:p>
        </p:txBody>
      </p:sp>
      <p:sp>
        <p:nvSpPr>
          <p:cNvPr id="5" name="矩形 4"/>
          <p:cNvSpPr/>
          <p:nvPr/>
        </p:nvSpPr>
        <p:spPr>
          <a:xfrm>
            <a:off x="179512" y="892919"/>
            <a:ext cx="7089378" cy="415498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/>
            <a:r>
              <a:rPr lang="zh-CN" altLang="en-US" sz="2400" b="1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那天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，我们一家去外婆家做客。可是晚上，爸爸喝醉了，妈妈要留下来陪爸爸，我只能一个人回家了。</a:t>
            </a: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一想到要独自一人走那段“鬼火”出没的山路，我就害怕。</a:t>
            </a:r>
          </a:p>
          <a:p>
            <a:pPr lvl="0"/>
            <a:r>
              <a:rPr lang="zh-CN" altLang="en-US" sz="2400" b="1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其实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我家离外婆家很近。可是自从我九岁那年独自回家后，我心里便有了一层抹不去的阴影</a:t>
            </a:r>
            <a:r>
              <a:rPr lang="en-US" altLang="zh-CN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——</a:t>
            </a: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那是一个阴雨天的夜晚，我一个人走在回家的路上，一群“鬼火”飞速奔跑，差点把我吓死！虽然爸爸妈妈反复给我解释，那是路边坟冢里的磷与水气混合后产生的磷化氢，是一种自然现象，但毕竟与死人有关呀，能不怕吗</a:t>
            </a:r>
            <a:r>
              <a:rPr lang="zh-CN" altLang="en-US" sz="24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？！</a:t>
            </a:r>
            <a:r>
              <a:rPr lang="en-US" altLang="zh-CN" sz="24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</a:t>
            </a:r>
            <a:endParaRPr lang="en-US" altLang="zh-CN" sz="24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7232886" y="892919"/>
            <a:ext cx="36004" cy="40550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7268890" y="892919"/>
            <a:ext cx="17676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000" b="1" dirty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交代故事背景。“害怕”引出主要情感</a:t>
            </a:r>
            <a:r>
              <a:rPr lang="zh-CN" altLang="en-US" sz="2000" b="1" dirty="0" smtClean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体验</a:t>
            </a:r>
            <a:r>
              <a:rPr lang="en-US" altLang="zh-CN" sz="2000" b="1" dirty="0" smtClean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。 </a:t>
            </a:r>
            <a:endParaRPr lang="en-US" altLang="zh-CN" sz="2000" b="1" dirty="0">
              <a:solidFill>
                <a:prstClr val="black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380312" y="3147814"/>
            <a:ext cx="14761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000" b="1" dirty="0" smtClean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回忆那时候</a:t>
            </a:r>
            <a:r>
              <a:rPr lang="zh-CN" altLang="en-US" sz="2000" b="1" dirty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的夜行记忆，强调自己的恐惧</a:t>
            </a:r>
            <a:r>
              <a:rPr lang="zh-CN" altLang="en-US" sz="2000" b="1" dirty="0" smtClean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记忆</a:t>
            </a:r>
            <a:r>
              <a:rPr lang="en-US" altLang="zh-CN" sz="2000" b="1" dirty="0" smtClean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。</a:t>
            </a:r>
            <a:r>
              <a:rPr lang="en-US" altLang="zh-CN" sz="2000" b="1" dirty="0" smtClean="0">
                <a:solidFill>
                  <a:prstClr val="black"/>
                </a:solidFill>
                <a:latin typeface="楷体_GB2312" charset="0"/>
                <a:cs typeface="楷体_GB2312" charset="0"/>
              </a:rPr>
              <a:t>  </a:t>
            </a:r>
            <a:endParaRPr lang="en-US" altLang="zh-CN" sz="2000" b="1" dirty="0">
              <a:solidFill>
                <a:prstClr val="black"/>
              </a:solidFill>
              <a:latin typeface="楷体_GB2312" charset="0"/>
              <a:cs typeface="楷体_GB231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2167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29440" y="346020"/>
            <a:ext cx="7089378" cy="452431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/>
            <a:r>
              <a:rPr lang="zh-CN" altLang="en-US" sz="2400" b="1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可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我又有个怪毛病，在别人家怎么也睡不着。</a:t>
            </a: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再说，我已经长大了，这几年学到的科学知识不少，明知没有鬼，为什么不锻炼一下自己的胆量呢？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于是，我便着头皮自己一个人回家。</a:t>
            </a:r>
          </a:p>
          <a:p>
            <a:pPr lvl="0"/>
            <a:r>
              <a:rPr lang="zh-CN" altLang="en-US" sz="2400" b="1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zh-CN" altLang="en-US" sz="24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开始</a:t>
            </a: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，我还不是很害怕。可半路上，月色渐渐变得阴暗，我心里有点忐忑不安。肆虐的风“呼呼”地刮着，就像鬼哭狼嚎似的，我越来越恐惧了。再看看月亮，已经躲进云里去了，这情境几乎和</a:t>
            </a:r>
            <a:r>
              <a:rPr lang="en-US" altLang="zh-CN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《</a:t>
            </a: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聊斋</a:t>
            </a:r>
            <a:r>
              <a:rPr lang="en-US" altLang="zh-CN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》</a:t>
            </a: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里的一模一样，莫非这是鬼出现的前兆？越想越害怕。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“唉，早知道这样，就不该看</a:t>
            </a:r>
            <a:r>
              <a:rPr lang="en-US" altLang="zh-CN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《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聊斋</a:t>
            </a:r>
            <a:r>
              <a:rPr lang="en-US" altLang="zh-CN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》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了！”我后悔莫及！不知不觉，我紧握拳头</a:t>
            </a:r>
            <a:r>
              <a:rPr lang="en-US" altLang="zh-CN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手心已经满是汗水</a:t>
            </a:r>
            <a:r>
              <a:rPr lang="zh-CN" altLang="en-US" sz="2400" b="1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了</a:t>
            </a:r>
            <a:r>
              <a:rPr lang="en-US" altLang="zh-CN" sz="24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r>
              <a:rPr lang="en-US" altLang="zh-CN" sz="24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</a:t>
            </a:r>
            <a:endParaRPr lang="en-US" altLang="zh-CN" sz="24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7232886" y="483518"/>
            <a:ext cx="36004" cy="41044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7268890" y="315243"/>
            <a:ext cx="18751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000" b="1" dirty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这一段心理描写，对自己积极的心理暗示，引出下文故事</a:t>
            </a:r>
            <a:r>
              <a:rPr lang="en-US" altLang="zh-CN" sz="2000" b="1" dirty="0" smtClean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。</a:t>
            </a:r>
            <a:r>
              <a:rPr lang="en-US" altLang="zh-CN" sz="2000" b="1" dirty="0" smtClean="0">
                <a:solidFill>
                  <a:prstClr val="black"/>
                </a:solidFill>
                <a:latin typeface="楷体_GB2312" charset="0"/>
                <a:cs typeface="楷体_GB2312" charset="0"/>
              </a:rPr>
              <a:t>  </a:t>
            </a:r>
            <a:endParaRPr lang="en-US" altLang="zh-CN" sz="2000" b="1" dirty="0">
              <a:solidFill>
                <a:prstClr val="black"/>
              </a:solidFill>
              <a:latin typeface="楷体_GB2312" charset="0"/>
              <a:cs typeface="楷体_GB2312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283103" y="2381857"/>
            <a:ext cx="187511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000" b="1" dirty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随着故事情节的发展，作者心理变化</a:t>
            </a:r>
            <a:r>
              <a:rPr lang="zh-CN" altLang="en-US" sz="2000" b="1" dirty="0" smtClean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明显</a:t>
            </a:r>
            <a:r>
              <a:rPr lang="en-US" altLang="zh-CN" sz="2000" b="1" dirty="0" smtClean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。</a:t>
            </a:r>
            <a:r>
              <a:rPr lang="en-US" altLang="zh-CN" sz="2000" b="1" dirty="0" smtClean="0">
                <a:solidFill>
                  <a:prstClr val="black"/>
                </a:solidFill>
                <a:latin typeface="楷体_GB2312" charset="0"/>
                <a:cs typeface="楷体_GB2312" charset="0"/>
              </a:rPr>
              <a:t>  </a:t>
            </a:r>
            <a:endParaRPr lang="en-US" altLang="zh-CN" sz="2000" b="1" dirty="0">
              <a:solidFill>
                <a:prstClr val="black"/>
              </a:solidFill>
              <a:latin typeface="楷体_GB2312" charset="0"/>
              <a:cs typeface="楷体_GB231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92808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40764" y="124926"/>
            <a:ext cx="7089378" cy="489364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/>
            <a:r>
              <a:rPr lang="zh-CN" altLang="en-US" sz="2400" b="1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zh-CN" altLang="en-US" sz="24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忽然</a:t>
            </a: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，远处有一个黑斑若隐若现，还在不停地向我这边跑来。我不禁大叫一声：“鬼来了！”那黑斑一下子跳入路边不见了。这时我好像听见有什么声音，再仔细一听，不远处传来了“喵</a:t>
            </a:r>
            <a:r>
              <a:rPr lang="en-US" altLang="zh-CN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……</a:t>
            </a: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喵</a:t>
            </a:r>
            <a:r>
              <a:rPr lang="en-US" altLang="zh-CN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……”</a:t>
            </a: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的叫声。嗨，原来是只野猫，我不自觉地挥了一把汗。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“好呀，竟然是你在吓我！今天我要回家了，下次再跟你算账！”我心里嘀咕着，便一路小跑回到了家。</a:t>
            </a:r>
          </a:p>
          <a:p>
            <a:pPr lvl="0"/>
            <a:r>
              <a:rPr lang="zh-CN" altLang="en-US" sz="2400" b="1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姐姐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看到我狼狈的样子大笑不止：“世上哪有鬼，是你自己在疑神疑鬼罢了。” 姐姐说得对。</a:t>
            </a:r>
          </a:p>
          <a:p>
            <a:pPr lvl="0"/>
            <a:r>
              <a:rPr lang="zh-CN" altLang="en-US" sz="2400" b="1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zh-CN" altLang="en-US" sz="24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说来</a:t>
            </a: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也怪，从那以后我再也不怕什么鬼啊神的，因为我坚信世上没有什么鬼神，疑心才生“心鬼”。从此以后，我做事的胆大多了</a:t>
            </a:r>
            <a:r>
              <a:rPr lang="zh-CN" altLang="en-US" sz="24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！</a:t>
            </a:r>
            <a:r>
              <a:rPr lang="en-US" altLang="zh-CN" sz="24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</a:t>
            </a:r>
            <a:endParaRPr lang="en-US" altLang="zh-CN" sz="24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7230142" y="267494"/>
            <a:ext cx="38748" cy="45365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7264956" y="612536"/>
            <a:ext cx="176760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000" b="1" dirty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最高潮的故事情节，把恐惧的心情描写 得生动细致。 </a:t>
            </a:r>
          </a:p>
        </p:txBody>
      </p:sp>
      <p:sp>
        <p:nvSpPr>
          <p:cNvPr id="8" name="矩形 7"/>
          <p:cNvSpPr/>
          <p:nvPr/>
        </p:nvSpPr>
        <p:spPr>
          <a:xfrm>
            <a:off x="7376394" y="3880088"/>
            <a:ext cx="17676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000" b="1" dirty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故事结尾，写出了自己的</a:t>
            </a:r>
            <a:r>
              <a:rPr lang="zh-CN" altLang="en-US" sz="2000" b="1" dirty="0" smtClean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感悟</a:t>
            </a:r>
            <a:r>
              <a:rPr lang="en-US" altLang="zh-CN" sz="2000" b="1" dirty="0" smtClean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。</a:t>
            </a:r>
            <a:r>
              <a:rPr lang="en-US" altLang="zh-CN" sz="2000" b="1" dirty="0" smtClean="0">
                <a:solidFill>
                  <a:prstClr val="black"/>
                </a:solidFill>
                <a:latin typeface="楷体_GB2312" charset="0"/>
                <a:cs typeface="楷体_GB2312" charset="0"/>
              </a:rPr>
              <a:t>  </a:t>
            </a:r>
            <a:endParaRPr lang="en-US" altLang="zh-CN" sz="2000" b="1" dirty="0">
              <a:solidFill>
                <a:prstClr val="black"/>
              </a:solidFill>
              <a:latin typeface="楷体_GB2312" charset="0"/>
              <a:cs typeface="楷体_GB231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502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899591" y="915566"/>
            <a:ext cx="7599373" cy="273921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</a:ln>
        </p:spPr>
        <p:txBody>
          <a:bodyPr wrap="square">
            <a:spAutoFit/>
          </a:bodyPr>
          <a:lstStyle/>
          <a:p>
            <a:pPr indent="306070"/>
            <a:r>
              <a:rPr lang="en-US" altLang="zh-CN" sz="2800" b="1" dirty="0" smtClean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</a:t>
            </a:r>
            <a:r>
              <a:rPr lang="zh-CN" sz="2800" b="1" dirty="0" smtClean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点评</a:t>
            </a:r>
            <a:r>
              <a:rPr lang="zh-CN" sz="2800" b="1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：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这篇</a:t>
            </a:r>
            <a:r>
              <a:rPr 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习作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，作者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选择的情感体验是“恐惧”，主要写了第一次独自一人走夜路的经历。由于胆子小，在作者看来一切风吹草动皆为鬼神；但作者最终还是战胜了自己，明白了“世上本没有鬼，疑心才生心鬼”的道理。一段夜路，走得如此惊心动魄；一件小事，写得如此扣人心弦。文中心理描写尤为成功，将一个胆小多疑的小孩子形象刻画得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栩栩如生</a:t>
            </a:r>
            <a:r>
              <a:rPr 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  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54238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暗香扑面">
  <a:themeElements>
    <a:clrScheme name="暗香扑面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918415"/>
      </a:accent1>
      <a:accent2>
        <a:srgbClr val="C47546"/>
      </a:accent2>
      <a:accent3>
        <a:srgbClr val="AFB591"/>
      </a:accent3>
      <a:accent4>
        <a:srgbClr val="B9945B"/>
      </a:accent4>
      <a:accent5>
        <a:srgbClr val="85ADBC"/>
      </a:accent5>
      <a:accent6>
        <a:srgbClr val="E5B440"/>
      </a:accent6>
      <a:hlink>
        <a:srgbClr val="00D5D5"/>
      </a:hlink>
      <a:folHlink>
        <a:srgbClr val="DD00DD"/>
      </a:folHlink>
    </a:clrScheme>
    <a:fontScheme name="暗香扑面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創英角ｺﾞｼｯｸUB"/>
        <a:font script="Hang" typeface="맑은 고딕"/>
        <a:font script="Hans" typeface="黑体"/>
        <a:font script="Hant" typeface="新細明體"/>
        <a:font script="Arab" typeface="Arial"/>
        <a:font script="Hebr" typeface="Arial"/>
        <a:font script="Thai" typeface="Cordian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暗香扑面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0000"/>
                <a:satMod val="1000000"/>
              </a:schemeClr>
            </a:gs>
            <a:gs pos="31000">
              <a:schemeClr val="phClr">
                <a:shade val="85000"/>
                <a:satMod val="450000"/>
              </a:schemeClr>
            </a:gs>
            <a:gs pos="100000">
              <a:schemeClr val="phClr">
                <a:tint val="70000"/>
                <a:satMod val="300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2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9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Fan</Template>
  <TotalTime>20</TotalTime>
  <Words>676</Words>
  <Application>Microsoft Office PowerPoint</Application>
  <PresentationFormat>全屏显示(16:9)</PresentationFormat>
  <Paragraphs>16</Paragraphs>
  <Slides>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暗香扑面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dxq</dc:creator>
  <cp:lastModifiedBy>X</cp:lastModifiedBy>
  <cp:revision>5</cp:revision>
  <dcterms:created xsi:type="dcterms:W3CDTF">2019-09-02T04:02:07Z</dcterms:created>
  <dcterms:modified xsi:type="dcterms:W3CDTF">2019-11-12T05:30:37Z</dcterms:modified>
</cp:coreProperties>
</file>