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sldIdLst>
    <p:sldId id="257" r:id="rId2"/>
    <p:sldId id="258" r:id="rId3"/>
    <p:sldId id="259" r:id="rId4"/>
    <p:sldId id="260" r:id="rId5"/>
  </p:sldIdLst>
  <p:sldSz cx="9144000" cy="5143500" type="screen16x9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342" y="-9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685800" y="2397515"/>
            <a:ext cx="7772400" cy="135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257301"/>
            <a:ext cx="7772400" cy="1153715"/>
          </a:xfrm>
        </p:spPr>
        <p:txBody>
          <a:bodyPr anchor="b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411015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2019/11/27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2019/11/27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7" name="矩形 6"/>
          <p:cNvSpPr/>
          <p:nvPr/>
        </p:nvSpPr>
        <p:spPr>
          <a:xfrm>
            <a:off x="457200" y="1058052"/>
            <a:ext cx="8229600" cy="135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215206" y="205978"/>
            <a:ext cx="1471594" cy="4508912"/>
          </a:xfrm>
        </p:spPr>
        <p:txBody>
          <a:bodyPr vert="eaVert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8"/>
            <a:ext cx="6686568" cy="4508912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2019/11/27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07086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内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03233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457200" y="1058052"/>
            <a:ext cx="8229600" cy="135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73152" y="4800600"/>
            <a:ext cx="3200400" cy="212850"/>
          </a:xfrm>
        </p:spPr>
        <p:txBody>
          <a:bodyPr/>
          <a:lstStyle/>
          <a:p>
            <a:fld id="{530820CF-B880-4189-942D-D702A7CBA730}" type="datetimeFigureOut">
              <a:rPr lang="zh-CN" altLang="en-US" smtClean="0"/>
              <a:t>2019/11/27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5330952" y="4800600"/>
            <a:ext cx="3733800" cy="212850"/>
          </a:xfrm>
        </p:spPr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685800" y="2357436"/>
            <a:ext cx="7772400" cy="135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2357437"/>
            <a:ext cx="7772400" cy="1021556"/>
          </a:xfrm>
        </p:spPr>
        <p:txBody>
          <a:bodyPr anchor="t"/>
          <a:lstStyle>
            <a:lvl1pPr algn="ctr">
              <a:defRPr sz="4000" b="0" cap="all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1232296"/>
            <a:ext cx="7772400" cy="1125140"/>
          </a:xfrm>
        </p:spPr>
        <p:txBody>
          <a:bodyPr anchor="b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2019/11/27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457200" y="1058052"/>
            <a:ext cx="8229600" cy="135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2019/11/27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/>
        </p:nvSpPr>
        <p:spPr>
          <a:xfrm>
            <a:off x="457200" y="1058052"/>
            <a:ext cx="8229600" cy="135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2pPr>
            <a:lvl3pPr marL="914400" indent="0">
              <a:buNone/>
              <a:defRPr sz="18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3pPr>
            <a:lvl4pPr marL="13716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4pPr>
            <a:lvl5pPr marL="18288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2pPr>
            <a:lvl3pPr marL="914400" indent="0">
              <a:buNone/>
              <a:defRPr sz="18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3pPr>
            <a:lvl4pPr marL="13716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4pPr>
            <a:lvl5pPr marL="1828800" indent="0">
              <a:buNone/>
              <a:defRPr sz="1600" b="1">
                <a:effectLst>
                  <a:outerShdw blurRad="50800" dist="25400" dir="5400000" algn="tl" rotWithShape="0">
                    <a:srgbClr val="000000">
                      <a:alpha val="43137"/>
                    </a:srgbClr>
                  </a:outerShdw>
                </a:effectLst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2019/11/27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矩形 5"/>
          <p:cNvSpPr/>
          <p:nvPr/>
        </p:nvSpPr>
        <p:spPr>
          <a:xfrm>
            <a:off x="457200" y="1058052"/>
            <a:ext cx="8229600" cy="135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2019/11/27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2019/11/27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/>
        </p:nvSpPr>
        <p:spPr>
          <a:xfrm>
            <a:off x="2786050" y="790160"/>
            <a:ext cx="5904000" cy="13500"/>
          </a:xfrm>
          <a:prstGeom prst="rect">
            <a:avLst/>
          </a:prstGeom>
          <a:gradFill>
            <a:gsLst>
              <a:gs pos="0">
                <a:schemeClr val="accent1">
                  <a:tint val="40000"/>
                  <a:alpha val="20000"/>
                </a:schemeClr>
              </a:gs>
              <a:gs pos="50000">
                <a:schemeClr val="accent1">
                  <a:alpha val="40000"/>
                </a:schemeClr>
              </a:gs>
              <a:gs pos="100000">
                <a:schemeClr val="accent1">
                  <a:tint val="40000"/>
                  <a:alpha val="5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786050" y="171450"/>
            <a:ext cx="5900752" cy="632210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786050" y="857238"/>
            <a:ext cx="5900750" cy="38576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5" y="857238"/>
            <a:ext cx="2257408" cy="3857652"/>
          </a:xfrm>
        </p:spPr>
        <p:txBody>
          <a:bodyPr anchor="ctr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2019/11/27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6400800" cy="514350"/>
          </a:xfrm>
        </p:spPr>
        <p:txBody>
          <a:bodyPr anchor="ctr"/>
          <a:lstStyle>
            <a:lvl1pPr algn="l">
              <a:defRPr sz="2400" b="0"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701552" y="857250"/>
            <a:ext cx="7223248" cy="2985129"/>
          </a:xfrm>
          <a:prstGeom prst="roundRect">
            <a:avLst>
              <a:gd name="adj" fmla="val 18278"/>
            </a:avLst>
          </a:prstGeom>
          <a:solidFill>
            <a:schemeClr val="accent1">
              <a:tint val="40000"/>
            </a:schemeClr>
          </a:solidFill>
          <a:ln w="50800" cap="rnd">
            <a:gradFill flip="none" rotWithShape="1">
              <a:gsLst>
                <a:gs pos="0">
                  <a:schemeClr val="accent1">
                    <a:shade val="50000"/>
                  </a:schemeClr>
                </a:gs>
                <a:gs pos="20000">
                  <a:schemeClr val="accent2">
                    <a:shade val="50000"/>
                  </a:schemeClr>
                </a:gs>
                <a:gs pos="40000">
                  <a:schemeClr val="accent3">
                    <a:shade val="50000"/>
                  </a:schemeClr>
                </a:gs>
                <a:gs pos="60000">
                  <a:schemeClr val="accent4">
                    <a:shade val="50000"/>
                  </a:schemeClr>
                </a:gs>
                <a:gs pos="80000">
                  <a:schemeClr val="accent5">
                    <a:shade val="50000"/>
                  </a:schemeClr>
                </a:gs>
                <a:gs pos="100000">
                  <a:schemeClr val="accent6">
                    <a:shade val="5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round/>
          </a:ln>
          <a:effectLst>
            <a:outerShdw blurRad="50800" dist="38100" dir="5400000" algn="tl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zh-CN" altLang="en-US" smtClean="0"/>
              <a:t>单击图标添加图片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62200" y="4057650"/>
            <a:ext cx="5657888" cy="603647"/>
          </a:xfrm>
        </p:spPr>
        <p:txBody>
          <a:bodyPr anchor="ctr"/>
          <a:lstStyle>
            <a:lvl1pPr marL="0" indent="0" algn="r">
              <a:buNone/>
              <a:defRPr sz="1200" b="0"/>
            </a:lvl1pPr>
            <a:lvl2pPr marL="457200" indent="0" algn="r">
              <a:buNone/>
              <a:defRPr sz="1200" b="0"/>
            </a:lvl2pPr>
            <a:lvl3pPr marL="914400" indent="0" algn="r">
              <a:buNone/>
              <a:defRPr sz="1200" b="0"/>
            </a:lvl3pPr>
            <a:lvl4pPr marL="1371600" indent="0" algn="r">
              <a:buNone/>
              <a:defRPr sz="1200" b="0"/>
            </a:lvl4pPr>
            <a:lvl5pPr marL="1828800" indent="0" algn="r">
              <a:buNone/>
              <a:defRPr sz="1200" b="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</a:p>
          <a:p>
            <a:pPr lvl="1" eaLnBrk="1" latinLnBrk="0" hangingPunct="1"/>
            <a:r>
              <a:rPr lang="zh-CN" altLang="en-US" smtClean="0"/>
              <a:t>第二级</a:t>
            </a:r>
          </a:p>
          <a:p>
            <a:pPr lvl="2" eaLnBrk="1" latinLnBrk="0" hangingPunct="1"/>
            <a:r>
              <a:rPr lang="zh-CN" altLang="en-US" smtClean="0"/>
              <a:t>第三级</a:t>
            </a:r>
          </a:p>
          <a:p>
            <a:pPr lvl="3" eaLnBrk="1" latinLnBrk="0" hangingPunct="1"/>
            <a:r>
              <a:rPr lang="zh-CN" altLang="en-US" smtClean="0"/>
              <a:t>第四级</a:t>
            </a:r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2019/11/27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>
          <a:xfrm>
            <a:off x="0" y="5008500"/>
            <a:ext cx="9144000" cy="135000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50000">
                <a:schemeClr val="accent1">
                  <a:tint val="2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51474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zh-CN" altLang="en-US" smtClean="0"/>
              <a:t>单击此处编辑母版文本样式</a:t>
            </a:r>
          </a:p>
          <a:p>
            <a:pPr lvl="1" eaLnBrk="1" latinLnBrk="0" hangingPunct="1"/>
            <a:r>
              <a:rPr kumimoji="0" lang="zh-CN" altLang="en-US" smtClean="0"/>
              <a:t>第二级</a:t>
            </a:r>
          </a:p>
          <a:p>
            <a:pPr lvl="2" eaLnBrk="1" latinLnBrk="0" hangingPunct="1"/>
            <a:r>
              <a:rPr kumimoji="0" lang="zh-CN" altLang="en-US" smtClean="0"/>
              <a:t>第三级</a:t>
            </a:r>
          </a:p>
          <a:p>
            <a:pPr lvl="3" eaLnBrk="1" latinLnBrk="0" hangingPunct="1"/>
            <a:r>
              <a:rPr kumimoji="0" lang="zh-CN" altLang="en-US" smtClean="0"/>
              <a:t>第四级</a:t>
            </a:r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76200" y="4800600"/>
            <a:ext cx="3200400" cy="212850"/>
          </a:xfrm>
          <a:prstGeom prst="rect">
            <a:avLst/>
          </a:prstGeom>
        </p:spPr>
        <p:txBody>
          <a:bodyPr vert="horz" rtlCol="0" anchor="b"/>
          <a:lstStyle>
            <a:lvl1pPr algn="l" eaLnBrk="1" latinLnBrk="0" hangingPunct="1">
              <a:defRPr kumimoji="0" sz="110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2019/11/27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5334000" y="4800600"/>
            <a:ext cx="3733800" cy="212850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10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4114800" y="4800600"/>
            <a:ext cx="914400" cy="212598"/>
          </a:xfrm>
          <a:prstGeom prst="rect">
            <a:avLst/>
          </a:prstGeom>
          <a:noFill/>
        </p:spPr>
        <p:txBody>
          <a:bodyPr vert="horz" lIns="45720" rIns="45720" rtlCol="0" anchor="ctr"/>
          <a:lstStyle>
            <a:lvl1pPr algn="ctr" eaLnBrk="1" latinLnBrk="0" hangingPunct="1">
              <a:defRPr kumimoji="0" sz="1100" b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8" name="矩形 7"/>
          <p:cNvSpPr/>
          <p:nvPr/>
        </p:nvSpPr>
        <p:spPr>
          <a:xfrm>
            <a:off x="0" y="0"/>
            <a:ext cx="9144000" cy="81000"/>
          </a:xfrm>
          <a:prstGeom prst="rect">
            <a:avLst/>
          </a:prstGeom>
          <a:gradFill>
            <a:gsLst>
              <a:gs pos="0">
                <a:schemeClr val="accent1">
                  <a:alpha val="50000"/>
                </a:schemeClr>
              </a:gs>
              <a:gs pos="50000">
                <a:schemeClr val="accent1">
                  <a:tint val="20000"/>
                </a:schemeClr>
              </a:gs>
              <a:gs pos="100000">
                <a:schemeClr val="accent1">
                  <a:alpha val="40000"/>
                </a:schemeClr>
              </a:gs>
            </a:gsLst>
            <a:lin ang="0" scaled="1"/>
          </a:gradFill>
          <a:ln w="25400" cap="rnd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</p:sldLayoutIdLst>
  <p:txStyles>
    <p:titleStyle>
      <a:lvl1pPr algn="ctr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latinLnBrk="0" hangingPunct="1">
        <a:defRPr kumimoji="0">
          <a:solidFill>
            <a:schemeClr val="tx2"/>
          </a:solidFill>
        </a:defRPr>
      </a:lvl2pPr>
      <a:lvl3pPr eaLnBrk="1" latinLnBrk="0" hangingPunct="1">
        <a:defRPr kumimoji="0">
          <a:solidFill>
            <a:schemeClr val="tx2"/>
          </a:solidFill>
        </a:defRPr>
      </a:lvl3pPr>
      <a:lvl4pPr eaLnBrk="1" latinLnBrk="0" hangingPunct="1">
        <a:defRPr kumimoji="0">
          <a:solidFill>
            <a:schemeClr val="tx2"/>
          </a:solidFill>
        </a:defRPr>
      </a:lvl4pPr>
      <a:lvl5pPr eaLnBrk="1" latinLnBrk="0" hangingPunct="1">
        <a:defRPr kumimoji="0">
          <a:solidFill>
            <a:schemeClr val="tx2"/>
          </a:solidFill>
        </a:defRPr>
      </a:lvl5pPr>
      <a:lvl6pPr eaLnBrk="1" latinLnBrk="0" hangingPunct="1">
        <a:defRPr kumimoji="0">
          <a:solidFill>
            <a:schemeClr val="tx2"/>
          </a:solidFill>
        </a:defRPr>
      </a:lvl6pPr>
      <a:lvl7pPr eaLnBrk="1" latinLnBrk="0" hangingPunct="1">
        <a:defRPr kumimoji="0">
          <a:solidFill>
            <a:schemeClr val="tx2"/>
          </a:solidFill>
        </a:defRPr>
      </a:lvl7pPr>
      <a:lvl8pPr eaLnBrk="1" latinLnBrk="0" hangingPunct="1">
        <a:defRPr kumimoji="0">
          <a:solidFill>
            <a:schemeClr val="tx2"/>
          </a:solidFill>
        </a:defRPr>
      </a:lvl8pPr>
      <a:lvl9pPr eaLnBrk="1" latinLnBrk="0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ß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Þ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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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tx2"/>
        </a:buClr>
        <a:buSzPct val="50000"/>
        <a:buFont typeface="Wingdings 2"/>
        <a:buChar char="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99"/>
          <p:cNvSpPr txBox="1"/>
          <p:nvPr/>
        </p:nvSpPr>
        <p:spPr>
          <a:xfrm>
            <a:off x="1004194" y="267494"/>
            <a:ext cx="5080000" cy="769441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indent="0" algn="ctr"/>
            <a:r>
              <a:rPr lang="zh-CN" altLang="en-US" sz="2400" b="1" dirty="0">
                <a:ea typeface="宋体" panose="02010600030101010101" pitchFamily="2" charset="-122"/>
              </a:rPr>
              <a:t>让我沮丧的那</a:t>
            </a:r>
            <a:r>
              <a:rPr lang="zh-CN" altLang="en-US" sz="2400" b="1" dirty="0" smtClean="0">
                <a:ea typeface="宋体" panose="02010600030101010101" pitchFamily="2" charset="-122"/>
              </a:rPr>
              <a:t>一刻</a:t>
            </a:r>
            <a:endParaRPr lang="en-US" altLang="zh-CN" sz="2400" b="1" dirty="0" smtClean="0">
              <a:ea typeface="宋体" panose="02010600030101010101" pitchFamily="2" charset="-122"/>
            </a:endParaRPr>
          </a:p>
          <a:p>
            <a:pPr indent="0" algn="ctr"/>
            <a:r>
              <a:rPr lang="zh-CN" altLang="en-US" sz="2000" dirty="0" smtClean="0"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charset="0"/>
              </a:rPr>
              <a:t>方曼</a:t>
            </a:r>
            <a:endParaRPr lang="zh-CN" altLang="en-US" sz="2400" dirty="0"/>
          </a:p>
        </p:txBody>
      </p:sp>
      <p:sp>
        <p:nvSpPr>
          <p:cNvPr id="5" name="矩形 4"/>
          <p:cNvSpPr/>
          <p:nvPr/>
        </p:nvSpPr>
        <p:spPr>
          <a:xfrm>
            <a:off x="179512" y="1036935"/>
            <a:ext cx="7089378" cy="378565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lvl="0"/>
            <a:r>
              <a:rPr lang="zh-CN" altLang="en-US" sz="2400" b="1" dirty="0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亲爱的</a:t>
            </a:r>
            <a:r>
              <a:rPr lang="zh-CN" altLang="en-US" sz="24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校长大人，谢谢您在春暖花开的季节，组织我们全校同学去江滩公园春游。</a:t>
            </a:r>
            <a:r>
              <a:rPr lang="zh-CN" altLang="en-US" sz="2400" b="1" dirty="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可也是因为你一纸令下，让我们精心策划的野炊活动全泡汤了。</a:t>
            </a:r>
          </a:p>
          <a:p>
            <a:pPr lvl="0"/>
            <a:r>
              <a:rPr lang="zh-CN" altLang="en-US" sz="2400" b="1" dirty="0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记得</a:t>
            </a:r>
            <a:r>
              <a:rPr lang="zh-CN" altLang="en-US" sz="24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那天早晨，同学们早早地来到了教室，一双双小手里拎满了锅碗瓢盆、油盐酱醋。</a:t>
            </a:r>
            <a:r>
              <a:rPr lang="zh-CN" altLang="en-US" sz="2400" b="1" dirty="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面条、火腿、肉串</a:t>
            </a:r>
            <a:r>
              <a:rPr lang="en-US" altLang="zh-CN" sz="2400" b="1" dirty="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……</a:t>
            </a:r>
            <a:r>
              <a:rPr lang="zh-CN" altLang="en-US" sz="2400" b="1" dirty="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野炊必备食材也一应俱全。“去春游喽！”同学们欢呼着奔向了操场。</a:t>
            </a:r>
            <a:r>
              <a:rPr lang="zh-CN" altLang="en-US" sz="24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“‘绿色出行’</a:t>
            </a:r>
            <a:r>
              <a:rPr lang="en-US" altLang="zh-CN" sz="24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——</a:t>
            </a:r>
            <a:r>
              <a:rPr lang="zh-CN" altLang="en-US" sz="24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春游活动现在开始！”台下掌声一片。可是，</a:t>
            </a:r>
            <a:r>
              <a:rPr lang="zh-CN" altLang="en-US" sz="2400" b="1" dirty="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话音刚落，校长您又郑重地宣布道：“不过，这次春游不能带一切关于烧火的工具！”</a:t>
            </a:r>
          </a:p>
        </p:txBody>
      </p:sp>
      <p:cxnSp>
        <p:nvCxnSpPr>
          <p:cNvPr id="7" name="直接连接符 6"/>
          <p:cNvCxnSpPr/>
          <p:nvPr/>
        </p:nvCxnSpPr>
        <p:spPr>
          <a:xfrm>
            <a:off x="7232886" y="1036935"/>
            <a:ext cx="36004" cy="378565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矩形 8"/>
          <p:cNvSpPr/>
          <p:nvPr/>
        </p:nvSpPr>
        <p:spPr>
          <a:xfrm>
            <a:off x="7268890" y="1036935"/>
            <a:ext cx="176760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zh-CN" altLang="en-US" sz="2000" b="1" dirty="0">
                <a:solidFill>
                  <a:prstClr val="black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开篇就有情感的的转折，设置</a:t>
            </a:r>
            <a:r>
              <a:rPr lang="zh-CN" altLang="en-US" sz="2000" b="1" dirty="0" smtClean="0">
                <a:solidFill>
                  <a:prstClr val="black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悬念</a:t>
            </a:r>
            <a:r>
              <a:rPr lang="en-US" altLang="zh-CN" sz="2000" b="1" dirty="0" smtClean="0">
                <a:solidFill>
                  <a:prstClr val="black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。 </a:t>
            </a:r>
            <a:endParaRPr lang="en-US" altLang="zh-CN" sz="2000" b="1" dirty="0">
              <a:solidFill>
                <a:prstClr val="black"/>
              </a:solidFill>
              <a:latin typeface="仿宋" panose="02010609060101010101" charset="-122"/>
              <a:ea typeface="仿宋" panose="02010609060101010101" charset="-122"/>
              <a:cs typeface="仿宋" panose="02010609060101010101" charset="-122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7308304" y="2555797"/>
            <a:ext cx="172819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zh-CN" altLang="en-US" sz="2000" b="1" dirty="0">
                <a:solidFill>
                  <a:prstClr val="black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描写同学们</a:t>
            </a:r>
            <a:r>
              <a:rPr lang="zh-CN" altLang="en-US" sz="2000" b="1" dirty="0" smtClean="0">
                <a:solidFill>
                  <a:prstClr val="black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快乐的场景</a:t>
            </a:r>
            <a:r>
              <a:rPr lang="en-US" altLang="zh-CN" sz="2000" b="1" dirty="0" smtClean="0">
                <a:solidFill>
                  <a:prstClr val="black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。</a:t>
            </a:r>
            <a:r>
              <a:rPr lang="en-US" altLang="zh-CN" sz="2000" b="1" dirty="0" smtClean="0">
                <a:solidFill>
                  <a:prstClr val="black"/>
                </a:solidFill>
                <a:latin typeface="楷体_GB2312" charset="0"/>
                <a:cs typeface="楷体_GB2312" charset="0"/>
              </a:rPr>
              <a:t>  </a:t>
            </a:r>
            <a:endParaRPr lang="en-US" altLang="zh-CN" sz="2000" b="1" dirty="0">
              <a:solidFill>
                <a:prstClr val="black"/>
              </a:solidFill>
              <a:latin typeface="楷体_GB2312" charset="0"/>
              <a:cs typeface="楷体_GB2312" charset="0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7308304" y="3952096"/>
            <a:ext cx="172819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zh-CN" altLang="en-US" sz="2000" b="1" dirty="0">
                <a:solidFill>
                  <a:prstClr val="black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校长的话语令同学十分沮丧</a:t>
            </a:r>
            <a:r>
              <a:rPr lang="en-US" altLang="zh-CN" sz="2000" b="1" dirty="0" smtClean="0">
                <a:solidFill>
                  <a:prstClr val="black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。</a:t>
            </a:r>
            <a:r>
              <a:rPr lang="en-US" altLang="zh-CN" sz="2000" b="1" dirty="0" smtClean="0">
                <a:solidFill>
                  <a:prstClr val="black"/>
                </a:solidFill>
                <a:latin typeface="楷体_GB2312" charset="0"/>
                <a:cs typeface="楷体_GB2312" charset="0"/>
              </a:rPr>
              <a:t>  </a:t>
            </a:r>
            <a:endParaRPr lang="en-US" altLang="zh-CN" sz="2000" b="1" dirty="0">
              <a:solidFill>
                <a:prstClr val="black"/>
              </a:solidFill>
              <a:latin typeface="楷体_GB2312" charset="0"/>
              <a:cs typeface="楷体_GB231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2167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9440" y="123478"/>
            <a:ext cx="7089378" cy="489364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lvl="0"/>
            <a:r>
              <a:rPr lang="zh-CN" altLang="en-US" sz="2400" b="1" dirty="0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校长</a:t>
            </a:r>
            <a:r>
              <a:rPr lang="zh-CN" altLang="en-US" sz="24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大人，您的话犹如晴天霹雳，一下子震惊了我们全班。为了策划好这次的春游，我们和老师精心地准备了两节半课。</a:t>
            </a:r>
            <a:r>
              <a:rPr lang="zh-CN" altLang="en-US" sz="2400" b="1" dirty="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晚上我们有的同学兴奋得一晚上没睡好，早上有的激动得早餐都吃不下啦！我们对多么期待春游中的野炊啊！我们多么期待将昨晚刚学的煮面条，与同学们共同分享啊！ </a:t>
            </a:r>
          </a:p>
          <a:p>
            <a:pPr lvl="0"/>
            <a:r>
              <a:rPr lang="zh-CN" altLang="en-US" sz="2400" b="1" dirty="0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我们</a:t>
            </a:r>
            <a:r>
              <a:rPr lang="zh-CN" altLang="en-US" sz="24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闷闷不乐地走出了校门，一路上，花儿失去了往日的光彩，鸟儿的鸣叫也不再悦耳。</a:t>
            </a:r>
            <a:r>
              <a:rPr lang="zh-CN" altLang="en-US" sz="2400" b="1" dirty="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教师拿出手机给我们拍照，同学们笑不起来，一个个沉着脸，不肯笑。就连我们班平时最爱笑的梅亮也板着一张脸，嘟噜着嘴，像有什么心事似的。大家就像霜打的茄子</a:t>
            </a:r>
            <a:r>
              <a:rPr lang="en-US" altLang="zh-CN" sz="2400" b="1" dirty="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——</a:t>
            </a:r>
            <a:r>
              <a:rPr lang="zh-CN" altLang="en-US" sz="2400" b="1" dirty="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蔫了。</a:t>
            </a:r>
            <a:r>
              <a:rPr lang="zh-CN" altLang="en-US" sz="24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就这样，无聊又扫兴的一上午过去</a:t>
            </a:r>
            <a:r>
              <a:rPr lang="zh-CN" altLang="en-US" sz="2400" b="1" dirty="0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了</a:t>
            </a:r>
            <a:r>
              <a:rPr lang="en-US" altLang="zh-CN" sz="2400" b="1" dirty="0" smtClean="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。</a:t>
            </a:r>
            <a:r>
              <a:rPr lang="en-US" altLang="zh-CN" sz="2400" b="1" dirty="0" smtClean="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 </a:t>
            </a:r>
            <a:endParaRPr lang="en-US" altLang="zh-CN" sz="2400" b="1" dirty="0">
              <a:solidFill>
                <a:srgbClr val="C00000"/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cxnSp>
        <p:nvCxnSpPr>
          <p:cNvPr id="7" name="直接连接符 6"/>
          <p:cNvCxnSpPr/>
          <p:nvPr/>
        </p:nvCxnSpPr>
        <p:spPr>
          <a:xfrm>
            <a:off x="7232886" y="483518"/>
            <a:ext cx="36004" cy="41044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矩形 8"/>
          <p:cNvSpPr/>
          <p:nvPr/>
        </p:nvSpPr>
        <p:spPr>
          <a:xfrm>
            <a:off x="7283103" y="987574"/>
            <a:ext cx="187511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zh-CN" altLang="en-US" sz="2000" b="1" dirty="0">
                <a:solidFill>
                  <a:prstClr val="black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描写同学们准备春游时的快乐</a:t>
            </a:r>
            <a:r>
              <a:rPr lang="zh-CN" altLang="en-US" sz="2000" b="1" dirty="0" smtClean="0">
                <a:solidFill>
                  <a:prstClr val="black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心情</a:t>
            </a:r>
            <a:r>
              <a:rPr lang="en-US" altLang="zh-CN" sz="2000" b="1" dirty="0" smtClean="0">
                <a:solidFill>
                  <a:prstClr val="black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。</a:t>
            </a:r>
            <a:r>
              <a:rPr lang="en-US" altLang="zh-CN" sz="2000" b="1" dirty="0" smtClean="0">
                <a:solidFill>
                  <a:prstClr val="black"/>
                </a:solidFill>
                <a:latin typeface="楷体_GB2312" charset="0"/>
                <a:cs typeface="楷体_GB2312" charset="0"/>
              </a:rPr>
              <a:t>  </a:t>
            </a:r>
            <a:endParaRPr lang="en-US" altLang="zh-CN" sz="2000" b="1" dirty="0">
              <a:solidFill>
                <a:prstClr val="black"/>
              </a:solidFill>
              <a:latin typeface="楷体_GB2312" charset="0"/>
              <a:cs typeface="楷体_GB2312" charset="0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7283103" y="2889688"/>
            <a:ext cx="187511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zh-CN" altLang="en-US" sz="2000" b="1" dirty="0">
                <a:solidFill>
                  <a:prstClr val="black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极力渲染同学们不快乐的心情</a:t>
            </a:r>
            <a:r>
              <a:rPr lang="en-US" altLang="zh-CN" sz="2000" b="1" dirty="0" smtClean="0">
                <a:solidFill>
                  <a:prstClr val="black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。</a:t>
            </a:r>
            <a:r>
              <a:rPr lang="en-US" altLang="zh-CN" sz="2000" b="1" dirty="0" smtClean="0">
                <a:solidFill>
                  <a:prstClr val="black"/>
                </a:solidFill>
                <a:latin typeface="楷体_GB2312" charset="0"/>
                <a:cs typeface="楷体_GB2312" charset="0"/>
              </a:rPr>
              <a:t>  </a:t>
            </a:r>
            <a:endParaRPr lang="en-US" altLang="zh-CN" sz="2000" b="1" dirty="0">
              <a:solidFill>
                <a:prstClr val="black"/>
              </a:solidFill>
              <a:latin typeface="楷体_GB2312" charset="0"/>
              <a:cs typeface="楷体_GB231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9280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90952" y="667598"/>
            <a:ext cx="7039190" cy="3416320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lvl="0"/>
            <a:r>
              <a:rPr lang="zh-CN" altLang="en-US" sz="2400" b="1" dirty="0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校长</a:t>
            </a:r>
            <a:r>
              <a:rPr lang="zh-CN" altLang="en-US" sz="24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呀校长，为什么您就</a:t>
            </a:r>
            <a:r>
              <a:rPr lang="zh-CN" altLang="en-US" sz="2400" b="1" dirty="0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那么不相信</a:t>
            </a:r>
            <a:r>
              <a:rPr lang="zh-CN" altLang="en-US" sz="24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我们呢？</a:t>
            </a:r>
            <a:r>
              <a:rPr lang="zh-CN" altLang="en-US" sz="2400" b="1" dirty="0">
                <a:solidFill>
                  <a:srgbClr val="C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我们知道，你是出于安全因素，才不让我们野炊的。但是，野炊也是一种野外生存能力，我们的成长是需要各种能力的。花盆里长不出苍松，鸟笼里飞不出雄鹰！我们只有在不断的实践中才能更好地获得技能，才能成长得更快！亲爱的校长大人，请您再给我们一次机会吧！</a:t>
            </a:r>
          </a:p>
          <a:p>
            <a:pPr lvl="0"/>
            <a:r>
              <a:rPr lang="zh-CN" altLang="en-US" sz="2400" b="1" dirty="0" smtClean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    让</a:t>
            </a:r>
            <a:r>
              <a:rPr lang="zh-CN" altLang="en-US" sz="2400" b="1" dirty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我们的童年充满快乐，充满美好的回忆，让挑战与进步同在！</a:t>
            </a:r>
          </a:p>
        </p:txBody>
      </p:sp>
      <p:cxnSp>
        <p:nvCxnSpPr>
          <p:cNvPr id="7" name="直接连接符 6"/>
          <p:cNvCxnSpPr/>
          <p:nvPr/>
        </p:nvCxnSpPr>
        <p:spPr>
          <a:xfrm>
            <a:off x="7230142" y="667598"/>
            <a:ext cx="19374" cy="34163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矩形 8"/>
          <p:cNvSpPr/>
          <p:nvPr/>
        </p:nvSpPr>
        <p:spPr>
          <a:xfrm>
            <a:off x="7272969" y="1219932"/>
            <a:ext cx="176760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zh-CN" altLang="en-US" sz="2000" b="1" dirty="0" smtClean="0">
                <a:solidFill>
                  <a:prstClr val="black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向校长表达</a:t>
            </a:r>
            <a:r>
              <a:rPr lang="zh-CN" altLang="en-US" sz="2000" b="1" dirty="0">
                <a:solidFill>
                  <a:prstClr val="black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自己的内心感，表达出</a:t>
            </a:r>
            <a:r>
              <a:rPr lang="zh-CN" altLang="en-US" sz="2000" b="1" dirty="0" smtClean="0">
                <a:solidFill>
                  <a:prstClr val="black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了强烈</a:t>
            </a:r>
            <a:r>
              <a:rPr lang="zh-CN" altLang="en-US" sz="2000" b="1" dirty="0">
                <a:solidFill>
                  <a:prstClr val="black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的愿望。 </a:t>
            </a:r>
          </a:p>
        </p:txBody>
      </p:sp>
    </p:spTree>
    <p:extLst>
      <p:ext uri="{BB962C8B-B14F-4D97-AF65-F5344CB8AC3E}">
        <p14:creationId xmlns:p14="http://schemas.microsoft.com/office/powerpoint/2010/main" val="25225025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文本框 99"/>
          <p:cNvSpPr txBox="1"/>
          <p:nvPr/>
        </p:nvSpPr>
        <p:spPr>
          <a:xfrm>
            <a:off x="893160" y="1131590"/>
            <a:ext cx="7599373" cy="236988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noFill/>
          </a:ln>
        </p:spPr>
        <p:txBody>
          <a:bodyPr wrap="square">
            <a:spAutoFit/>
          </a:bodyPr>
          <a:lstStyle/>
          <a:p>
            <a:pPr indent="306070"/>
            <a:r>
              <a:rPr lang="en-US" altLang="zh-CN" sz="2800" b="1" dirty="0" smtClean="0">
                <a:solidFill>
                  <a:srgbClr val="7030A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  </a:t>
            </a:r>
            <a:r>
              <a:rPr lang="zh-CN" sz="2800" b="1" dirty="0" smtClean="0">
                <a:solidFill>
                  <a:srgbClr val="7030A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点评</a:t>
            </a:r>
            <a:r>
              <a:rPr lang="zh-CN" sz="2800" b="1" dirty="0">
                <a:solidFill>
                  <a:srgbClr val="7030A0"/>
                </a:solidFill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：</a:t>
            </a:r>
            <a:r>
              <a:rPr lang="zh-CN" sz="2400" b="1" dirty="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这篇</a:t>
            </a:r>
            <a:r>
              <a:rPr lang="zh-CN" sz="2400" b="1" dirty="0" smtClean="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习作</a:t>
            </a:r>
            <a:r>
              <a:rPr lang="zh-CN" altLang="en-US" sz="2400" b="1" dirty="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，作者选择的情感体验是“沮丧”。习作语言虽平淡，但选材真实，写出了真情实感，写出了一群孩子的心声：“花盆里长不出苍松，鸟笼里飞不出雄鹰！”文中对同学们的神态描写，衬托出了同学们的沮丧，也为下文向校长提建议做了铺垫；同时还巧妙地借助环境描写烘托同学们内心的</a:t>
            </a:r>
            <a:r>
              <a:rPr lang="zh-CN" altLang="en-US" sz="2400" b="1" dirty="0" smtClean="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失望</a:t>
            </a:r>
            <a:r>
              <a:rPr lang="zh-CN" sz="2400" b="1" dirty="0" smtClean="0">
                <a:latin typeface="楷体" panose="02010609060101010101" pitchFamily="49" charset="-122"/>
                <a:ea typeface="楷体" panose="02010609060101010101" pitchFamily="49" charset="-122"/>
                <a:cs typeface="楷体" panose="02010609060101010101" pitchFamily="49" charset="-122"/>
              </a:rPr>
              <a:t>。  </a:t>
            </a:r>
            <a:endParaRPr lang="zh-CN" altLang="en-US" sz="2400" b="1" dirty="0">
              <a:latin typeface="楷体" panose="02010609060101010101" pitchFamily="49" charset="-122"/>
              <a:ea typeface="楷体" panose="02010609060101010101" pitchFamily="49" charset="-122"/>
              <a:cs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54238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暗香扑面">
  <a:themeElements>
    <a:clrScheme name="暗香扑面">
      <a:dk1>
        <a:sysClr val="windowText" lastClr="000000"/>
      </a:dk1>
      <a:lt1>
        <a:sysClr val="window" lastClr="FFFFFF"/>
      </a:lt1>
      <a:dk2>
        <a:srgbClr val="2F2F2F"/>
      </a:dk2>
      <a:lt2>
        <a:srgbClr val="FFFFF4"/>
      </a:lt2>
      <a:accent1>
        <a:srgbClr val="918415"/>
      </a:accent1>
      <a:accent2>
        <a:srgbClr val="C47546"/>
      </a:accent2>
      <a:accent3>
        <a:srgbClr val="AFB591"/>
      </a:accent3>
      <a:accent4>
        <a:srgbClr val="B9945B"/>
      </a:accent4>
      <a:accent5>
        <a:srgbClr val="85ADBC"/>
      </a:accent5>
      <a:accent6>
        <a:srgbClr val="E5B440"/>
      </a:accent6>
      <a:hlink>
        <a:srgbClr val="00D5D5"/>
      </a:hlink>
      <a:folHlink>
        <a:srgbClr val="DD00DD"/>
      </a:folHlink>
    </a:clrScheme>
    <a:fontScheme name="暗香扑面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創英角ｺﾞｼｯｸUB"/>
        <a:font script="Hang" typeface="맑은 고딕"/>
        <a:font script="Hans" typeface="黑体"/>
        <a:font script="Hant" typeface="新細明體"/>
        <a:font script="Arab" typeface="Arial"/>
        <a:font script="Hebr" typeface="Arial"/>
        <a:font script="Thai" typeface="Cordian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暗香扑面">
      <a:fillStyleLst>
        <a:solidFill>
          <a:schemeClr val="phClr"/>
        </a:solidFill>
        <a:gradFill rotWithShape="1">
          <a:gsLst>
            <a:gs pos="0">
              <a:schemeClr val="phClr">
                <a:tint val="98000"/>
                <a:satMod val="220000"/>
              </a:schemeClr>
            </a:gs>
            <a:gs pos="31000">
              <a:schemeClr val="phClr">
                <a:tint val="30000"/>
                <a:satMod val="150000"/>
              </a:schemeClr>
            </a:gs>
            <a:gs pos="91000">
              <a:schemeClr val="phClr">
                <a:tint val="96000"/>
              </a:schemeClr>
            </a:gs>
          </a:gsLst>
          <a:path path="circle">
            <a:fillToRect l="50000" t="150000" r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28000"/>
                <a:satMod val="100000"/>
              </a:schemeClr>
              <a:schemeClr val="phClr">
                <a:tint val="100000"/>
                <a:satMod val="200000"/>
              </a:schemeClr>
            </a:duotone>
          </a:blip>
          <a:tile tx="0" ty="0" sx="80000" sy="8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10000"/>
              </a:schemeClr>
            </a:glow>
          </a:effectLst>
        </a:effectStyle>
        <a:effectStyle>
          <a:effectLst>
            <a:outerShdw blurRad="34925" dist="31750" dir="5400000" algn="tl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flood" dir="t">
              <a:rot lat="0" lon="0" rev="5400000"/>
            </a:lightRig>
          </a:scene3d>
          <a:sp3d contourW="9525" prstMaterial="dkEdge">
            <a:bevelT w="12000" h="24150"/>
            <a:contourClr>
              <a:schemeClr val="phClr">
                <a:satMod val="110000"/>
              </a:schemeClr>
            </a:contourClr>
          </a:sp3d>
        </a:effectStyle>
        <a:effectStyle>
          <a:effectLst>
            <a:outerShdw blurRad="50800" dist="31750" dir="5400000" algn="tl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flood" dir="t">
              <a:rot lat="0" lon="0" rev="5400000"/>
            </a:lightRig>
          </a:scene3d>
          <a:sp3d contourW="18700" prstMaterial="dkEdge">
            <a:bevelT w="44450" h="80600"/>
            <a:contourClr>
              <a:schemeClr val="phClr"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0000"/>
                <a:satMod val="1000000"/>
              </a:schemeClr>
            </a:gs>
            <a:gs pos="31000">
              <a:schemeClr val="phClr">
                <a:shade val="85000"/>
                <a:satMod val="450000"/>
              </a:schemeClr>
            </a:gs>
            <a:gs pos="100000">
              <a:schemeClr val="phClr">
                <a:tint val="70000"/>
                <a:satMod val="300000"/>
              </a:schemeClr>
            </a:gs>
          </a:gsLst>
          <a:path path="circle">
            <a:fillToRect l="50000" t="150000" r="50000"/>
          </a:path>
        </a:gradFill>
        <a:blipFill>
          <a:blip xmlns:r="http://schemas.openxmlformats.org/officeDocument/2006/relationships" r:embed="rId2">
            <a:duotone>
              <a:schemeClr val="phClr">
                <a:tint val="100000"/>
                <a:shade val="70000"/>
                <a:hueMod val="100000"/>
                <a:satMod val="100000"/>
              </a:schemeClr>
              <a:schemeClr val="phClr">
                <a:tint val="9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Fan</Template>
  <TotalTime>28</TotalTime>
  <Words>583</Words>
  <Application>Microsoft Office PowerPoint</Application>
  <PresentationFormat>全屏显示(16:9)</PresentationFormat>
  <Paragraphs>15</Paragraphs>
  <Slides>4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5" baseType="lpstr">
      <vt:lpstr>暗香扑面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dxq</dc:creator>
  <cp:lastModifiedBy>X</cp:lastModifiedBy>
  <cp:revision>6</cp:revision>
  <dcterms:created xsi:type="dcterms:W3CDTF">2019-09-02T04:02:07Z</dcterms:created>
  <dcterms:modified xsi:type="dcterms:W3CDTF">2019-11-27T08:16:29Z</dcterms:modified>
</cp:coreProperties>
</file>