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116" r:id="rId2"/>
    <p:sldId id="545" r:id="rId3"/>
    <p:sldId id="1041" r:id="rId4"/>
    <p:sldId id="997" r:id="rId5"/>
    <p:sldId id="1067" r:id="rId6"/>
    <p:sldId id="1109" r:id="rId7"/>
    <p:sldId id="1110" r:id="rId8"/>
    <p:sldId id="1111" r:id="rId9"/>
    <p:sldId id="998" r:id="rId10"/>
    <p:sldId id="1112" r:id="rId11"/>
    <p:sldId id="1113" r:id="rId12"/>
    <p:sldId id="1071" r:id="rId13"/>
    <p:sldId id="1114" r:id="rId14"/>
    <p:sldId id="1115" r:id="rId15"/>
    <p:sldId id="1070" r:id="rId16"/>
    <p:sldId id="1000" r:id="rId17"/>
    <p:sldId id="996" r:id="rId18"/>
  </p:sldIdLst>
  <p:sldSz cx="9144000" cy="5143500" type="screen16x9"/>
  <p:notesSz cx="6858000" cy="9144000"/>
  <p:embeddedFontLst>
    <p:embeddedFont>
      <p:font typeface="黑体" pitchFamily="49" charset="-122"/>
      <p:regular r:id="rId21"/>
    </p:embeddedFont>
    <p:embeddedFont>
      <p:font typeface="楷体" pitchFamily="49" charset="-122"/>
      <p:regular r:id="rId22"/>
    </p:embeddedFont>
    <p:embeddedFont>
      <p:font typeface="微软雅黑" pitchFamily="34" charset="-122"/>
      <p:regular r:id="rId23"/>
      <p:bold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0CEB7BA-57BC-404C-9576-6A7C589B65E2}">
          <p14:sldIdLst>
            <p14:sldId id="1116"/>
            <p14:sldId id="545"/>
            <p14:sldId id="1041"/>
            <p14:sldId id="997"/>
            <p14:sldId id="1067"/>
            <p14:sldId id="1109"/>
            <p14:sldId id="1110"/>
            <p14:sldId id="1111"/>
            <p14:sldId id="998"/>
            <p14:sldId id="1112"/>
            <p14:sldId id="1113"/>
            <p14:sldId id="1071"/>
            <p14:sldId id="1114"/>
            <p14:sldId id="1115"/>
            <p14:sldId id="1070"/>
            <p14:sldId id="1000"/>
            <p14:sldId id="9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ED6"/>
    <a:srgbClr val="A5C647"/>
    <a:srgbClr val="E3F513"/>
    <a:srgbClr val="FFFFFF"/>
    <a:srgbClr val="1C6C65"/>
    <a:srgbClr val="6F98D8"/>
    <a:srgbClr val="1F2764"/>
    <a:srgbClr val="002E7B"/>
    <a:srgbClr val="FF0000"/>
    <a:srgbClr val="D6C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>
        <p:scale>
          <a:sx n="100" d="100"/>
          <a:sy n="100" d="100"/>
        </p:scale>
        <p:origin x="-684" y="-294"/>
      </p:cViewPr>
      <p:guideLst>
        <p:guide orient="horz" pos="15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434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534" y="685800"/>
            <a:ext cx="6094934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20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0832"/>
            <a:ext cx="9144000" cy="9728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1470"/>
            <a:ext cx="1282378" cy="5040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38685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45185" y="1491630"/>
            <a:ext cx="7453630" cy="1384995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    我们输了篮球赛，我心里不高兴，所以觉得花儿无精打采，鸟叫像是在讥笑我。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324" t="5056" r="-2028" b="54660"/>
          <a:stretch>
            <a:fillRect/>
          </a:stretch>
        </p:blipFill>
        <p:spPr>
          <a:xfrm>
            <a:off x="7145020" y="2747645"/>
            <a:ext cx="2098040" cy="181483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15180" y="612160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062ED6"/>
                </a:solidFill>
                <a:latin typeface="黑体" pitchFamily="49" charset="-122"/>
                <a:ea typeface="黑体" pitchFamily="49" charset="-122"/>
              </a:rPr>
              <a:t>第二则材料</a:t>
            </a:r>
            <a:endParaRPr lang="zh-CN" altLang="en-US" sz="2000" dirty="0">
              <a:solidFill>
                <a:srgbClr val="062ED6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云形标注 2"/>
          <p:cNvSpPr/>
          <p:nvPr/>
        </p:nvSpPr>
        <p:spPr>
          <a:xfrm>
            <a:off x="3779912" y="339502"/>
            <a:ext cx="3456384" cy="1440160"/>
          </a:xfrm>
          <a:prstGeom prst="cloudCallout">
            <a:avLst>
              <a:gd name="adj1" fmla="val 52792"/>
              <a:gd name="adj2" fmla="val 9475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说明当心情不同时，对身边事物的感受也会有所不同。</a:t>
            </a:r>
            <a:endParaRPr lang="zh-CN" altLang="en-US" sz="20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6256" y="2283718"/>
            <a:ext cx="1467485" cy="1910715"/>
          </a:xfrm>
          <a:prstGeom prst="rect">
            <a:avLst/>
          </a:prstGeom>
        </p:spPr>
      </p:pic>
      <p:sp>
        <p:nvSpPr>
          <p:cNvPr id="5" name="文本框 1"/>
          <p:cNvSpPr txBox="1"/>
          <p:nvPr/>
        </p:nvSpPr>
        <p:spPr>
          <a:xfrm>
            <a:off x="899592" y="1923678"/>
            <a:ext cx="4752528" cy="1815882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    两则材料都写了花儿、鸟叫，但感受不同。第一段文字让人感觉很高兴，第二段文字让人感到垂头丧气。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6"/>
          <p:cNvSpPr txBox="1"/>
          <p:nvPr/>
        </p:nvSpPr>
        <p:spPr>
          <a:xfrm>
            <a:off x="971600" y="555526"/>
            <a:ext cx="6984776" cy="1212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如果把两则材料中的心情换一换，“我”看身边事物时会有怎样的感受呢？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0272" y="1635646"/>
            <a:ext cx="1467485" cy="19107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2067694"/>
            <a:ext cx="4248472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①一直想养一只小狗，妈妈不答应。</a:t>
            </a:r>
            <a:endParaRPr lang="zh-CN" altLang="en-US" sz="20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2859782"/>
            <a:ext cx="3672408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②篮球比赛中，我们赢了二班。</a:t>
            </a:r>
            <a:endParaRPr lang="zh-CN" altLang="en-US" sz="20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云形标注 6"/>
          <p:cNvSpPr/>
          <p:nvPr/>
        </p:nvSpPr>
        <p:spPr>
          <a:xfrm>
            <a:off x="3995936" y="3363838"/>
            <a:ext cx="3024336" cy="1152128"/>
          </a:xfrm>
          <a:prstGeom prst="cloudCallout">
            <a:avLst>
              <a:gd name="adj1" fmla="val -39395"/>
              <a:gd name="adj2" fmla="val -5149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从①②中任选一个说一说吧！</a:t>
            </a:r>
            <a:endParaRPr lang="zh-CN" altLang="en-US" sz="20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16" y="816626"/>
            <a:ext cx="7783996" cy="132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云形标注 5"/>
          <p:cNvSpPr/>
          <p:nvPr/>
        </p:nvSpPr>
        <p:spPr>
          <a:xfrm>
            <a:off x="4463480" y="2415808"/>
            <a:ext cx="4680520" cy="2016224"/>
          </a:xfrm>
          <a:prstGeom prst="cloudCallout">
            <a:avLst>
              <a:gd name="adj1" fmla="val -27886"/>
              <a:gd name="adj2" fmla="val -6272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同学们自由选择一个情境，想想心情“好”“不好”时看到的景物、听到的声音分别是什么样的？</a:t>
            </a:r>
            <a:endParaRPr lang="zh-CN" altLang="en-US" sz="20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571750"/>
            <a:ext cx="331236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选择的情境可以是教材中的，也可以不是教材中的；</a:t>
            </a:r>
            <a:endParaRPr lang="zh-CN" altLang="en-US" sz="20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3507854"/>
            <a:ext cx="3312368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情境应是自己熟悉的情境，能够做到有话可说。</a:t>
            </a:r>
            <a:endParaRPr lang="zh-CN" altLang="en-US" sz="20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98" y="1796860"/>
            <a:ext cx="7783996" cy="132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899592" y="627534"/>
            <a:ext cx="7056784" cy="954107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    根据确定的情境，就心情“好”“不好”这两种状态写几句话吧！</a:t>
            </a:r>
            <a:endParaRPr lang="en-US" altLang="zh-CN" sz="2800" b="1" dirty="0" smtClean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324" t="5056" r="-2028" b="54660"/>
          <a:stretch>
            <a:fillRect/>
          </a:stretch>
        </p:blipFill>
        <p:spPr>
          <a:xfrm>
            <a:off x="7145020" y="2747645"/>
            <a:ext cx="2098040" cy="1814830"/>
          </a:xfrm>
          <a:prstGeom prst="rect">
            <a:avLst/>
          </a:prstGeom>
        </p:spPr>
      </p:pic>
      <p:sp>
        <p:nvSpPr>
          <p:cNvPr id="4" name="云形标注 3"/>
          <p:cNvSpPr/>
          <p:nvPr/>
        </p:nvSpPr>
        <p:spPr>
          <a:xfrm>
            <a:off x="3513520" y="3147814"/>
            <a:ext cx="3938800" cy="2016224"/>
          </a:xfrm>
          <a:prstGeom prst="cloudCallout">
            <a:avLst>
              <a:gd name="adj1" fmla="val -33457"/>
              <a:gd name="adj2" fmla="val -5659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至少写几句话，也可写一段话，甚至一篇文章；有余力的同学可以两种情境都写。</a:t>
            </a:r>
            <a:endParaRPr lang="zh-CN" altLang="en-US" sz="20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6"/>
          <p:cNvSpPr txBox="1"/>
          <p:nvPr/>
        </p:nvSpPr>
        <p:spPr>
          <a:xfrm>
            <a:off x="1043608" y="1385723"/>
            <a:ext cx="6486525" cy="5730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小作者读一读，其他同学需要重点关注：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9712" y="2427734"/>
            <a:ext cx="504056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你感受到了作者怎样的心情？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3219822"/>
            <a:ext cx="39817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你是从哪里感受到的？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32757" y="457041"/>
            <a:ext cx="34225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62ED6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优秀作品</a:t>
            </a:r>
            <a:r>
              <a:rPr lang="zh-CN" altLang="en-US" sz="3200" b="1" dirty="0">
                <a:solidFill>
                  <a:srgbClr val="062ED6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展示</a:t>
            </a:r>
            <a:endParaRPr lang="zh-CN" altLang="en-US" b="1" dirty="0">
              <a:solidFill>
                <a:srgbClr val="062ED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75656" y="699542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3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采纳一些你觉得有道理的建议，进行修改。</a:t>
            </a:r>
            <a:endParaRPr lang="en-US" altLang="zh-CN" sz="36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 descr="timgRV80NSJX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799531" y="2355726"/>
            <a:ext cx="2344469" cy="2130599"/>
          </a:xfrm>
          <a:prstGeom prst="rect">
            <a:avLst/>
          </a:prstGeom>
        </p:spPr>
      </p:pic>
      <p:sp>
        <p:nvSpPr>
          <p:cNvPr id="4" name="云形标注 3"/>
          <p:cNvSpPr/>
          <p:nvPr/>
        </p:nvSpPr>
        <p:spPr>
          <a:xfrm>
            <a:off x="3059832" y="2859782"/>
            <a:ext cx="3384376" cy="1800200"/>
          </a:xfrm>
          <a:prstGeom prst="cloudCallout">
            <a:avLst>
              <a:gd name="adj1" fmla="val -25679"/>
              <a:gd name="adj2" fmla="val -8136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修改完成后同桌之间互相读一读，互相评价一下哦！</a:t>
            </a:r>
            <a:endParaRPr lang="zh-CN" altLang="en-US" sz="20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2286" y="449"/>
            <a:ext cx="9139428" cy="5143501"/>
            <a:chOff x="2286" y="-1"/>
            <a:chExt cx="9139428" cy="5143501"/>
          </a:xfrm>
        </p:grpSpPr>
        <p:pic>
          <p:nvPicPr>
            <p:cNvPr id="7" name="图片 6" descr="图片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" y="0"/>
              <a:ext cx="9139428" cy="514350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685835" y="1419622"/>
              <a:ext cx="7764780" cy="110680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6600" b="1" dirty="0">
                  <a:solidFill>
                    <a:srgbClr val="FF6600"/>
                  </a:solidFill>
                  <a:latin typeface="Xingkai SC" panose="02010800040101010101" pitchFamily="2" charset="-122"/>
                  <a:ea typeface="Xingkai SC" panose="02010800040101010101" pitchFamily="2" charset="-122"/>
                </a:rPr>
                <a:t>七彩课堂  伴你成长</a:t>
              </a:r>
            </a:p>
          </p:txBody>
        </p:sp>
        <p:grpSp>
          <p:nvGrpSpPr>
            <p:cNvPr id="3" name="组合 32"/>
            <p:cNvGrpSpPr/>
            <p:nvPr/>
          </p:nvGrpSpPr>
          <p:grpSpPr>
            <a:xfrm>
              <a:off x="6968256" y="-1"/>
              <a:ext cx="1927372" cy="771551"/>
              <a:chOff x="6968256" y="-1"/>
              <a:chExt cx="1927372" cy="771551"/>
            </a:xfrm>
          </p:grpSpPr>
          <p:pic>
            <p:nvPicPr>
              <p:cNvPr id="34" name="图片 33"/>
              <p:cNvPicPr>
                <a:picLocks noChangeAspect="1"/>
              </p:cNvPicPr>
              <p:nvPr/>
            </p:nvPicPr>
            <p:blipFill rotWithShape="1">
              <a:blip r:embed="rId3" cstate="print"/>
              <a:srcRect/>
              <a:stretch>
                <a:fillRect/>
              </a:stretch>
            </p:blipFill>
            <p:spPr>
              <a:xfrm>
                <a:off x="6968256" y="-1"/>
                <a:ext cx="961585" cy="771551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549408" y="124932"/>
                <a:ext cx="1346220" cy="553738"/>
              </a:xfrm>
              <a:prstGeom prst="rect">
                <a:avLst/>
              </a:prstGeom>
            </p:spPr>
          </p:pic>
          <p:sp>
            <p:nvSpPr>
              <p:cNvPr id="36" name="文本框 35"/>
              <p:cNvSpPr txBox="1"/>
              <p:nvPr/>
            </p:nvSpPr>
            <p:spPr>
              <a:xfrm>
                <a:off x="7187290" y="509940"/>
                <a:ext cx="935355" cy="252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dist"/>
                <a:r>
                  <a:rPr kumimoji="1" lang="en-US" altLang="zh-CN" sz="1050" dirty="0">
                    <a:solidFill>
                      <a:prstClr val="white">
                        <a:lumMod val="75000"/>
                      </a:prstClr>
                    </a:solidFill>
                  </a:rPr>
                  <a:t>QICAIKETANG</a:t>
                </a:r>
                <a:endParaRPr kumimoji="1" lang="zh-CN" altLang="en-US" sz="1050" dirty="0">
                  <a:solidFill>
                    <a:prstClr val="white">
                      <a:lumMod val="75000"/>
                    </a:prst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 descr="图片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5285"/>
            <a:ext cx="7284720" cy="486473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flipH="1">
            <a:off x="0" y="123190"/>
            <a:ext cx="4314190" cy="252095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TextBox 48"/>
          <p:cNvSpPr txBox="1"/>
          <p:nvPr/>
        </p:nvSpPr>
        <p:spPr>
          <a:xfrm>
            <a:off x="1979712" y="915566"/>
            <a:ext cx="6624736" cy="2654573"/>
          </a:xfrm>
          <a:prstGeom prst="rect">
            <a:avLst/>
          </a:prstGeom>
          <a:noFill/>
          <a:ln w="19050"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90000"/>
                  </a:schemeClr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6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交流平台</a:t>
            </a:r>
            <a:endParaRPr lang="en-US" altLang="zh-CN" sz="60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  <a:p>
            <a:r>
              <a:rPr lang="zh-CN" alt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       </a:t>
            </a:r>
            <a:r>
              <a:rPr lang="zh-CN" altLang="en-US" sz="4800" b="1" dirty="0" smtClean="0">
                <a:ln w="0"/>
                <a:solidFill>
                  <a:srgbClr val="062ED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 与</a:t>
            </a:r>
            <a:endParaRPr lang="en-US" altLang="zh-CN" sz="4800" b="1" dirty="0" smtClean="0">
              <a:ln w="0"/>
              <a:solidFill>
                <a:srgbClr val="062ED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  <a:p>
            <a:pPr algn="ctr"/>
            <a:r>
              <a:rPr lang="zh-CN" altLang="en-US" sz="6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   初试身手</a:t>
            </a:r>
            <a:endParaRPr lang="zh-CN" altLang="en-US" sz="6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51470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语文 </a:t>
            </a:r>
            <a:r>
              <a:rPr lang="zh-CN" altLang="en-US" sz="2200" b="1" dirty="0" smtClean="0">
                <a:latin typeface="黑体" pitchFamily="49" charset="-122"/>
                <a:ea typeface="黑体" pitchFamily="49" charset="-122"/>
              </a:rPr>
              <a:t>六年级 下册</a:t>
            </a:r>
            <a:endParaRPr lang="zh-CN" altLang="en-US" sz="2200" b="1" dirty="0">
              <a:latin typeface="黑体" pitchFamily="49" charset="-122"/>
              <a:ea typeface="黑体" pitchFamily="49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imgRV80NSJX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365047" y="2865601"/>
            <a:ext cx="1815465" cy="16503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27584" y="1563638"/>
            <a:ext cx="7200800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在本单元，我们学习了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《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匆匆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》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和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《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那个星期天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》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，这两篇文章都表达了细腻而真挚的情感，但表达方法上各有特点。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466479" y="676801"/>
            <a:ext cx="2205990" cy="598805"/>
            <a:chOff x="3315335" y="1070094"/>
            <a:chExt cx="2205990" cy="598805"/>
          </a:xfrm>
        </p:grpSpPr>
        <p:sp>
          <p:nvSpPr>
            <p:cNvPr id="9" name="文本框 8"/>
            <p:cNvSpPr txBox="1"/>
            <p:nvPr/>
          </p:nvSpPr>
          <p:spPr>
            <a:xfrm>
              <a:off x="3461991" y="1070094"/>
              <a:ext cx="2038985" cy="598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sz="3300" dirty="0">
                  <a:latin typeface="黑体" panose="02010609060101010101" pitchFamily="49" charset="-122"/>
                  <a:ea typeface="黑体" panose="02010609060101010101" pitchFamily="49" charset="-122"/>
                </a:rPr>
                <a:t>交流平台</a:t>
              </a:r>
            </a:p>
          </p:txBody>
        </p:sp>
        <p:sp>
          <p:nvSpPr>
            <p:cNvPr id="103" name="矩形 102"/>
            <p:cNvSpPr/>
            <p:nvPr/>
          </p:nvSpPr>
          <p:spPr>
            <a:xfrm>
              <a:off x="3315335" y="1092835"/>
              <a:ext cx="87630" cy="5461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5433695" y="1092835"/>
              <a:ext cx="87630" cy="5461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547664" y="1159172"/>
            <a:ext cx="6652260" cy="2031325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    请同学们在小组内梳理一下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匆匆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》《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那个星期天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表达情感的方法，在能够表现出“写法”的地方做出标记哦！</a:t>
            </a:r>
            <a:endParaRPr lang="en-US" altLang="zh-CN" sz="2800" b="1" dirty="0" smtClean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51669"/>
            <a:ext cx="1467485" cy="1910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55576" y="3075806"/>
            <a:ext cx="7196455" cy="120032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作者用一连串的问句，表达了对时间飞逝的惋惜和感叹</a:t>
            </a:r>
            <a:r>
              <a:rPr sz="2400" b="1" dirty="0" smtClean="0">
                <a:latin typeface="宋体" pitchFamily="2" charset="-122"/>
                <a:ea typeface="宋体" pitchFamily="2" charset="-122"/>
                <a:sym typeface="+mn-ea"/>
              </a:rPr>
              <a:t>，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  <a:sym typeface="+mn-ea"/>
              </a:rPr>
              <a:t>很能打动读者</a:t>
            </a:r>
            <a:r>
              <a:rPr lang="zh-CN" sz="2400" b="1" dirty="0" smtClean="0">
                <a:latin typeface="宋体" pitchFamily="2" charset="-122"/>
                <a:ea typeface="宋体" pitchFamily="2" charset="-122"/>
                <a:sym typeface="+mn-ea"/>
              </a:rPr>
              <a:t>，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  <a:sym typeface="+mn-ea"/>
              </a:rPr>
              <a:t>容易使读者产生相同的感受。</a:t>
            </a:r>
            <a:endParaRPr lang="zh-CN" sz="2400" b="1" dirty="0" smtClean="0">
              <a:latin typeface="宋体" pitchFamily="2" charset="-122"/>
              <a:ea typeface="宋体" pitchFamily="2" charset="-122"/>
              <a:sym typeface="+mn-e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779216" y="3364855"/>
            <a:ext cx="936104" cy="120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501374" y="555526"/>
            <a:ext cx="82139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在逃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去如飞的日子里，在千门万户的世界里的我能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做什么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呢？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只有徘徊罢了，只有匆匆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罢了。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在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八千多日的匆匆里，除徘徊外，又剩些什么呢？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过去的日子如轻烟，被微风吹散了，如薄雾，被初阳蒸融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了。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我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留着些什么痕迹呢？我何曾留着像游丝样的痕迹呢？我赤裸裸来到这世界，转眼间也将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赤裸裸地回去吧？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但不能平的，为什么偏要白白走这一遭啊？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827583" y="555526"/>
            <a:ext cx="7590171" cy="2492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我踏着一块块方砖跳，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跳房子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，等母亲回来。我看着天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看着云彩走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，等母亲回来，焦急又兴奋。我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蹲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在院子的地上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，用树枝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拨弄着一个蚁穴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，爬着去找更多的蚁穴。院子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里就我一个孩子，没人跟我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玩。我坐在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草丛里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翻看一本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画报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9632" y="3329057"/>
            <a:ext cx="669674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借助写“跳房子”“看着云彩走”“拨弄蚁穴”“翻看画报”这些举动，真实自然地表达了“我”等待时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焦急又兴奋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的心情</a:t>
            </a:r>
            <a:r>
              <a:rPr sz="2400" b="1" dirty="0" smtClean="0">
                <a:latin typeface="宋体" pitchFamily="2" charset="-122"/>
                <a:ea typeface="宋体" pitchFamily="2" charset="-122"/>
              </a:rPr>
              <a:t>。</a:t>
            </a:r>
            <a:endParaRPr sz="24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15766"/>
            <a:ext cx="1656184" cy="22250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058087" y="483518"/>
            <a:ext cx="7012300" cy="1284006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    你觉得这两篇课文最突出的表达情感的方式是什么？二者有什么不同呢？</a:t>
            </a:r>
            <a:endParaRPr lang="en-US" altLang="zh-CN" sz="2800" b="1" dirty="0" smtClean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3511" t="50314" r="7224" b="3635"/>
          <a:stretch>
            <a:fillRect/>
          </a:stretch>
        </p:blipFill>
        <p:spPr>
          <a:xfrm>
            <a:off x="7477760" y="2535555"/>
            <a:ext cx="1428115" cy="17767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7704" y="2067694"/>
            <a:ext cx="54006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    《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匆匆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的作者把心里想说的话直接写出来，来抒发自己的情感。</a:t>
            </a: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2931790"/>
            <a:ext cx="54006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    《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那个星期天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的作者通过把情感融入到具体的人、事或景物之中，在叙述中自然而然地流露情感。</a:t>
            </a: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35646"/>
            <a:ext cx="5737982" cy="266429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" name="云形标注 2"/>
          <p:cNvSpPr/>
          <p:nvPr/>
        </p:nvSpPr>
        <p:spPr>
          <a:xfrm>
            <a:off x="4729678" y="357353"/>
            <a:ext cx="2880320" cy="1368152"/>
          </a:xfrm>
          <a:prstGeom prst="cloudCallout">
            <a:avLst>
              <a:gd name="adj1" fmla="val 52792"/>
              <a:gd name="adj2" fmla="val 9475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同学们读一读材料，看有什么发现呢？</a:t>
            </a:r>
            <a:endParaRPr lang="zh-CN" altLang="en-US" sz="20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6256" y="2283718"/>
            <a:ext cx="1467485" cy="191071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835696" y="627534"/>
            <a:ext cx="2205990" cy="598805"/>
            <a:chOff x="3315335" y="1070094"/>
            <a:chExt cx="2205990" cy="598805"/>
          </a:xfrm>
        </p:grpSpPr>
        <p:sp>
          <p:nvSpPr>
            <p:cNvPr id="6" name="文本框 8"/>
            <p:cNvSpPr txBox="1"/>
            <p:nvPr/>
          </p:nvSpPr>
          <p:spPr>
            <a:xfrm>
              <a:off x="3461991" y="1070094"/>
              <a:ext cx="2038985" cy="598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3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初试身手</a:t>
              </a:r>
              <a:endParaRPr lang="zh-CN" altLang="zh-CN" sz="33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315335" y="1092835"/>
              <a:ext cx="87630" cy="5461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5433695" y="1092835"/>
              <a:ext cx="87630" cy="5461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45185" y="1275606"/>
            <a:ext cx="7453630" cy="1815882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    妈妈答应我养狗，我很高兴，所以看花都觉得它们像在向我微笑，听到鸟叫都觉得它们好像在唱歌，听到树叶的响声都觉得这像是为我高兴。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324" t="5056" r="-2028" b="54660"/>
          <a:stretch>
            <a:fillRect/>
          </a:stretch>
        </p:blipFill>
        <p:spPr>
          <a:xfrm>
            <a:off x="7145020" y="2747645"/>
            <a:ext cx="2098040" cy="181483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15180" y="612160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62ED6"/>
                </a:solidFill>
                <a:latin typeface="黑体" pitchFamily="49" charset="-122"/>
                <a:ea typeface="黑体" pitchFamily="49" charset="-122"/>
              </a:rPr>
              <a:t>第一则</a:t>
            </a:r>
            <a:r>
              <a:rPr lang="zh-CN" altLang="en-US" sz="3200" b="1" dirty="0" smtClean="0">
                <a:solidFill>
                  <a:srgbClr val="062ED6"/>
                </a:solidFill>
                <a:latin typeface="黑体" pitchFamily="49" charset="-122"/>
                <a:ea typeface="黑体" pitchFamily="49" charset="-122"/>
              </a:rPr>
              <a:t>材料</a:t>
            </a:r>
            <a:endParaRPr lang="zh-CN" altLang="en-US" sz="2000" dirty="0">
              <a:solidFill>
                <a:srgbClr val="062ED6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76489028"/>
  <p:tag name="KSO_WM_UNIT_PLACING_PICTURE_USER_VIEWPORT" val="{&quot;height&quot;:8445,&quot;width&quot;:394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76489028"/>
  <p:tag name="KSO_WM_UNIT_PLACING_PICTURE_USER_VIEWPORT" val="{&quot;height&quot;:8445,&quot;width&quot;:394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76489028"/>
  <p:tag name="KSO_WM_UNIT_PLACING_PICTURE_USER_VIEWPORT" val="{&quot;height&quot;:8445,&quot;width&quot;:394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76489028"/>
  <p:tag name="KSO_WM_UNIT_PLACING_PICTURE_USER_VIEWPORT" val="{&quot;height&quot;:8445,&quot;width&quot;:3945}"/>
</p:tagLst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766</Words>
  <Application>Microsoft Office PowerPoint</Application>
  <PresentationFormat>全屏显示(16:9)</PresentationFormat>
  <Paragraphs>39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宋体</vt:lpstr>
      <vt:lpstr>黑体</vt:lpstr>
      <vt:lpstr>楷体</vt:lpstr>
      <vt:lpstr>微软雅黑</vt:lpstr>
      <vt:lpstr>Xingkai SC</vt:lpstr>
      <vt:lpstr>Calibri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638</cp:revision>
  <dcterms:created xsi:type="dcterms:W3CDTF">2017-03-17T02:28:00Z</dcterms:created>
  <dcterms:modified xsi:type="dcterms:W3CDTF">2021-11-05T05:44:36Z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