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sldIdLst>
    <p:sldId id="292" r:id="rId4"/>
    <p:sldId id="256" r:id="rId5"/>
    <p:sldId id="268" r:id="rId6"/>
    <p:sldId id="259" r:id="rId7"/>
    <p:sldId id="260" r:id="rId8"/>
    <p:sldId id="262" r:id="rId9"/>
    <p:sldId id="264" r:id="rId10"/>
    <p:sldId id="272" r:id="rId11"/>
    <p:sldId id="265" r:id="rId12"/>
    <p:sldId id="258" r:id="rId13"/>
    <p:sldId id="266" r:id="rId14"/>
    <p:sldId id="274" r:id="rId15"/>
    <p:sldId id="317" r:id="rId16"/>
    <p:sldId id="279" r:id="rId17"/>
    <p:sldId id="281" r:id="rId18"/>
    <p:sldId id="283" r:id="rId19"/>
    <p:sldId id="284" r:id="rId20"/>
    <p:sldId id="286" r:id="rId21"/>
    <p:sldId id="282" r:id="rId22"/>
    <p:sldId id="287" r:id="rId23"/>
    <p:sldId id="288" r:id="rId24"/>
    <p:sldId id="293" r:id="rId25"/>
    <p:sldId id="290" r:id="rId26"/>
    <p:sldId id="291" r:id="rId27"/>
    <p:sldId id="296" r:id="rId28"/>
    <p:sldId id="269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F1423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282" y="66"/>
      </p:cViewPr>
      <p:guideLst>
        <p:guide orient="horz" pos="2160"/>
        <p:guide pos="39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9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图片 17"/>
          <p:cNvPicPr>
            <a:picLocks noChangeAspect="1"/>
          </p:cNvPicPr>
          <p:nvPr userDrawn="1"/>
        </p:nvPicPr>
        <p:blipFill>
          <a:blip r:embed="rId2"/>
          <a:srcRect l="17998" t="20898" r="25510" b="15746"/>
          <a:stretch>
            <a:fillRect/>
          </a:stretch>
        </p:blipFill>
        <p:spPr>
          <a:xfrm>
            <a:off x="11084984" y="6019800"/>
            <a:ext cx="696383" cy="7810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图片 17"/>
          <p:cNvPicPr>
            <a:picLocks noChangeAspect="1"/>
          </p:cNvPicPr>
          <p:nvPr userDrawn="1"/>
        </p:nvPicPr>
        <p:blipFill>
          <a:blip r:embed="rId2"/>
          <a:srcRect l="17998" t="20898" r="25510" b="15746"/>
          <a:stretch>
            <a:fillRect/>
          </a:stretch>
        </p:blipFill>
        <p:spPr>
          <a:xfrm>
            <a:off x="11084984" y="6019800"/>
            <a:ext cx="696383" cy="7810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7"/>
          <p:cNvPicPr>
            <a:picLocks noChangeAspect="1"/>
          </p:cNvPicPr>
          <p:nvPr userDrawn="1"/>
        </p:nvPicPr>
        <p:blipFill>
          <a:blip r:embed="rId2"/>
          <a:srcRect l="17998" t="67569" r="53395" b="24567"/>
          <a:stretch>
            <a:fillRect/>
          </a:stretch>
        </p:blipFill>
        <p:spPr>
          <a:xfrm>
            <a:off x="11104033" y="6551084"/>
            <a:ext cx="325967" cy="137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图片 17"/>
          <p:cNvPicPr>
            <a:picLocks noChangeAspect="1"/>
          </p:cNvPicPr>
          <p:nvPr userDrawn="1"/>
        </p:nvPicPr>
        <p:blipFill>
          <a:blip r:embed="rId2"/>
          <a:srcRect l="17998" t="20898" r="25510" b="15746"/>
          <a:stretch>
            <a:fillRect/>
          </a:stretch>
        </p:blipFill>
        <p:spPr>
          <a:xfrm>
            <a:off x="11084984" y="6019800"/>
            <a:ext cx="696383" cy="7810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7"/>
          <p:cNvPicPr>
            <a:picLocks noChangeAspect="1"/>
          </p:cNvPicPr>
          <p:nvPr userDrawn="1"/>
        </p:nvPicPr>
        <p:blipFill>
          <a:blip r:embed="rId2"/>
          <a:srcRect l="17998" t="67569" r="53395" b="24567"/>
          <a:stretch>
            <a:fillRect/>
          </a:stretch>
        </p:blipFill>
        <p:spPr>
          <a:xfrm>
            <a:off x="11089217" y="6504517"/>
            <a:ext cx="366183" cy="17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图片 17"/>
          <p:cNvPicPr>
            <a:picLocks noChangeAspect="1"/>
          </p:cNvPicPr>
          <p:nvPr userDrawn="1"/>
        </p:nvPicPr>
        <p:blipFill>
          <a:blip r:embed="rId2"/>
          <a:srcRect l="17998" t="20898" r="25510" b="15746"/>
          <a:stretch>
            <a:fillRect/>
          </a:stretch>
        </p:blipFill>
        <p:spPr>
          <a:xfrm>
            <a:off x="11084984" y="6019800"/>
            <a:ext cx="696383" cy="7810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13"/>
          <p:cNvPicPr>
            <a:picLocks noChangeAspect="1"/>
          </p:cNvPicPr>
          <p:nvPr userDrawn="1"/>
        </p:nvPicPr>
        <p:blipFill>
          <a:blip r:embed="rId3"/>
          <a:srcRect t="31081"/>
          <a:stretch>
            <a:fillRect/>
          </a:stretch>
        </p:blipFill>
        <p:spPr>
          <a:xfrm>
            <a:off x="11046884" y="6360584"/>
            <a:ext cx="332316" cy="1926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17"/>
          <p:cNvPicPr>
            <a:picLocks noChangeAspect="1"/>
          </p:cNvPicPr>
          <p:nvPr userDrawn="1"/>
        </p:nvPicPr>
        <p:blipFill>
          <a:blip r:embed="rId2"/>
          <a:srcRect l="17998" t="67569" r="53395" b="24567"/>
          <a:stretch>
            <a:fillRect/>
          </a:stretch>
        </p:blipFill>
        <p:spPr>
          <a:xfrm>
            <a:off x="11080751" y="6512984"/>
            <a:ext cx="366183" cy="17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2023/4/23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-228600">
              <a:spcAft>
                <a:spcPts val="1000"/>
              </a:spcAft>
              <a:defRPr spc="300"/>
            </a:lvl1pPr>
            <a:lvl2pPr indent="-228600">
              <a:defRPr spc="300"/>
            </a:lvl2pPr>
            <a:lvl3pPr indent="-228600">
              <a:defRPr spc="300"/>
            </a:lvl3pPr>
            <a:lvl4pPr indent="-228600">
              <a:defRPr spc="300"/>
            </a:lvl4pPr>
            <a:lvl5pPr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64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6.xml"/><Relationship Id="rId10" Type="http://schemas.openxmlformats.org/officeDocument/2006/relationships/slideLayout" Target="../slideLayouts/slideLayout21.xml"/><Relationship Id="rId19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bg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</a:tabLst>
        <a:defRPr sz="16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bg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diagBrick">
            <a:fgClr>
              <a:srgbClr val="F3EDDD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786033"/>
            <a:ext cx="12192000" cy="71967"/>
          </a:xfrm>
          <a:prstGeom prst="rect">
            <a:avLst/>
          </a:prstGeom>
          <a:solidFill>
            <a:srgbClr val="D18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图片 8"/>
          <p:cNvPicPr>
            <a:picLocks noChangeAspect="1"/>
          </p:cNvPicPr>
          <p:nvPr userDrawn="1"/>
        </p:nvPicPr>
        <p:blipFill>
          <a:blip r:embed="rId6"/>
          <a:srcRect l="768" t="20956" r="845" b="44073"/>
          <a:stretch>
            <a:fillRect/>
          </a:stretch>
        </p:blipFill>
        <p:spPr>
          <a:xfrm>
            <a:off x="-2116" y="6606117"/>
            <a:ext cx="4826000" cy="184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1"/>
          <p:cNvPicPr>
            <a:picLocks noChangeAspect="1"/>
          </p:cNvPicPr>
          <p:nvPr userDrawn="1"/>
        </p:nvPicPr>
        <p:blipFill>
          <a:blip r:embed="rId7"/>
          <a:srcRect l="19246" t="20955" r="845" b="44357"/>
          <a:stretch>
            <a:fillRect/>
          </a:stretch>
        </p:blipFill>
        <p:spPr>
          <a:xfrm>
            <a:off x="4836584" y="6606117"/>
            <a:ext cx="3917949" cy="184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4"/>
          <p:cNvPicPr>
            <a:picLocks noChangeAspect="1"/>
          </p:cNvPicPr>
          <p:nvPr userDrawn="1"/>
        </p:nvPicPr>
        <p:blipFill>
          <a:blip r:embed="rId8"/>
          <a:srcRect l="28902" t="15031" r="47598" b="38463"/>
          <a:stretch>
            <a:fillRect/>
          </a:stretch>
        </p:blipFill>
        <p:spPr>
          <a:xfrm>
            <a:off x="8754533" y="6544733"/>
            <a:ext cx="1153584" cy="24553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hf sldNum="0" hdr="0" ftr="0" dt="0"/>
  <p:txStyles>
    <p:titleStyle>
      <a:lvl1pPr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27.xml"/><Relationship Id="rId7" Type="http://schemas.openxmlformats.org/officeDocument/2006/relationships/image" Target="../media/image9.pn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8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image" Target="../media/image19.jpeg"/><Relationship Id="rId5" Type="http://schemas.openxmlformats.org/officeDocument/2006/relationships/tags" Target="../tags/tag175.xml"/><Relationship Id="rId10" Type="http://schemas.openxmlformats.org/officeDocument/2006/relationships/image" Target="../media/image18.jpeg"/><Relationship Id="rId4" Type="http://schemas.openxmlformats.org/officeDocument/2006/relationships/tags" Target="../tags/tag174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3" Type="http://schemas.openxmlformats.org/officeDocument/2006/relationships/tags" Target="../tags/tag181.xml"/><Relationship Id="rId7" Type="http://schemas.openxmlformats.org/officeDocument/2006/relationships/tags" Target="../tags/tag185.xml"/><Relationship Id="rId12" Type="http://schemas.openxmlformats.org/officeDocument/2006/relationships/image" Target="../media/image21.pn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image" Target="../media/image20.png"/><Relationship Id="rId5" Type="http://schemas.openxmlformats.org/officeDocument/2006/relationships/tags" Target="../tags/tag18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82.xml"/><Relationship Id="rId9" Type="http://schemas.openxmlformats.org/officeDocument/2006/relationships/tags" Target="../tags/tag1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190.xml"/><Relationship Id="rId7" Type="http://schemas.openxmlformats.org/officeDocument/2006/relationships/image" Target="../media/image23.png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image" Target="../media/image14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7" Type="http://schemas.openxmlformats.org/officeDocument/2006/relationships/image" Target="../media/image17.pn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7" Type="http://schemas.openxmlformats.org/officeDocument/2006/relationships/image" Target="../media/image9.png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image" Target="../media/image9.png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7" Type="http://schemas.openxmlformats.org/officeDocument/2006/relationships/image" Target="../media/image9.png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214.xml"/><Relationship Id="rId7" Type="http://schemas.openxmlformats.org/officeDocument/2006/relationships/image" Target="../media/image8.png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6.xml"/><Relationship Id="rId4" Type="http://schemas.openxmlformats.org/officeDocument/2006/relationships/tags" Target="../tags/tag2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9.xml"/><Relationship Id="rId7" Type="http://schemas.openxmlformats.org/officeDocument/2006/relationships/tags" Target="../tags/tag223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10" Type="http://schemas.openxmlformats.org/officeDocument/2006/relationships/image" Target="../media/image9.png"/><Relationship Id="rId4" Type="http://schemas.openxmlformats.org/officeDocument/2006/relationships/tags" Target="../tags/tag220.xml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image" Target="../media/image26.png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image" Target="../media/image8.png"/><Relationship Id="rId17" Type="http://schemas.openxmlformats.org/officeDocument/2006/relationships/image" Target="../media/image29.png"/><Relationship Id="rId2" Type="http://schemas.openxmlformats.org/officeDocument/2006/relationships/tags" Target="../tags/tag225.xml"/><Relationship Id="rId16" Type="http://schemas.openxmlformats.org/officeDocument/2006/relationships/image" Target="../media/image28.png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228.xml"/><Relationship Id="rId15" Type="http://schemas.openxmlformats.org/officeDocument/2006/relationships/image" Target="../media/image27.png"/><Relationship Id="rId10" Type="http://schemas.openxmlformats.org/officeDocument/2006/relationships/tags" Target="../tags/tag233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image" Target="../media/image31.pn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image" Target="../media/image30.png"/><Relationship Id="rId5" Type="http://schemas.openxmlformats.org/officeDocument/2006/relationships/tags" Target="../tags/tag23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18" Type="http://schemas.openxmlformats.org/officeDocument/2006/relationships/image" Target="../media/image13.png"/><Relationship Id="rId3" Type="http://schemas.openxmlformats.org/officeDocument/2006/relationships/tags" Target="../tags/tag245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17" Type="http://schemas.openxmlformats.org/officeDocument/2006/relationships/image" Target="../media/image22.png"/><Relationship Id="rId2" Type="http://schemas.openxmlformats.org/officeDocument/2006/relationships/tags" Target="../tags/tag244.xml"/><Relationship Id="rId16" Type="http://schemas.openxmlformats.org/officeDocument/2006/relationships/image" Target="../media/image8.png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5" Type="http://schemas.openxmlformats.org/officeDocument/2006/relationships/tags" Target="../tags/tag247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252.xml"/><Relationship Id="rId19" Type="http://schemas.openxmlformats.org/officeDocument/2006/relationships/image" Target="../media/image14.png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tags" Target="../tags/tag25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tags" Target="../tags/tag269.xml"/><Relationship Id="rId18" Type="http://schemas.openxmlformats.org/officeDocument/2006/relationships/image" Target="../media/image21.png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12" Type="http://schemas.openxmlformats.org/officeDocument/2006/relationships/tags" Target="../tags/tag268.xml"/><Relationship Id="rId17" Type="http://schemas.openxmlformats.org/officeDocument/2006/relationships/image" Target="../media/image33.png"/><Relationship Id="rId2" Type="http://schemas.openxmlformats.org/officeDocument/2006/relationships/tags" Target="../tags/tag258.xml"/><Relationship Id="rId16" Type="http://schemas.openxmlformats.org/officeDocument/2006/relationships/image" Target="../media/image32.png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11" Type="http://schemas.openxmlformats.org/officeDocument/2006/relationships/tags" Target="../tags/tag267.xml"/><Relationship Id="rId5" Type="http://schemas.openxmlformats.org/officeDocument/2006/relationships/tags" Target="../tags/tag261.xml"/><Relationship Id="rId15" Type="http://schemas.openxmlformats.org/officeDocument/2006/relationships/image" Target="../media/image8.png"/><Relationship Id="rId10" Type="http://schemas.openxmlformats.org/officeDocument/2006/relationships/tags" Target="../tags/tag266.xml"/><Relationship Id="rId19" Type="http://schemas.openxmlformats.org/officeDocument/2006/relationships/image" Target="../media/image9.png"/><Relationship Id="rId4" Type="http://schemas.openxmlformats.org/officeDocument/2006/relationships/tags" Target="../tags/tag260.xml"/><Relationship Id="rId9" Type="http://schemas.openxmlformats.org/officeDocument/2006/relationships/tags" Target="../tags/tag265.xml"/><Relationship Id="rId14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2.xml"/><Relationship Id="rId7" Type="http://schemas.openxmlformats.org/officeDocument/2006/relationships/tags" Target="../tags/tag276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10" Type="http://schemas.openxmlformats.org/officeDocument/2006/relationships/image" Target="../media/image35.png"/><Relationship Id="rId4" Type="http://schemas.openxmlformats.org/officeDocument/2006/relationships/tags" Target="../tags/tag273.xml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33.xml"/><Relationship Id="rId7" Type="http://schemas.openxmlformats.org/officeDocument/2006/relationships/image" Target="../media/image13.png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image" Target="../media/image15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tags" Target="../tags/tag154.xml"/><Relationship Id="rId18" Type="http://schemas.openxmlformats.org/officeDocument/2006/relationships/image" Target="../media/image8.png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tags" Target="../tags/tag153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143.xml"/><Relationship Id="rId16" Type="http://schemas.openxmlformats.org/officeDocument/2006/relationships/tags" Target="../tags/tag157.xml"/><Relationship Id="rId20" Type="http://schemas.openxmlformats.org/officeDocument/2006/relationships/image" Target="../media/image15.png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tags" Target="../tags/tag152.xml"/><Relationship Id="rId5" Type="http://schemas.openxmlformats.org/officeDocument/2006/relationships/tags" Target="../tags/tag146.xml"/><Relationship Id="rId15" Type="http://schemas.openxmlformats.org/officeDocument/2006/relationships/tags" Target="../tags/tag156.xml"/><Relationship Id="rId10" Type="http://schemas.openxmlformats.org/officeDocument/2006/relationships/tags" Target="../tags/tag151.xml"/><Relationship Id="rId19" Type="http://schemas.openxmlformats.org/officeDocument/2006/relationships/image" Target="../media/image9.png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tags" Target="../tags/tag15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7" Type="http://schemas.openxmlformats.org/officeDocument/2006/relationships/image" Target="../media/image9.png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11" Type="http://schemas.openxmlformats.org/officeDocument/2006/relationships/image" Target="../media/image9.png"/><Relationship Id="rId5" Type="http://schemas.openxmlformats.org/officeDocument/2006/relationships/tags" Target="../tags/tag165.xml"/><Relationship Id="rId10" Type="http://schemas.openxmlformats.org/officeDocument/2006/relationships/image" Target="../media/image16.png"/><Relationship Id="rId4" Type="http://schemas.openxmlformats.org/officeDocument/2006/relationships/tags" Target="../tags/tag164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17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5c75a3946914d"/>
          <p:cNvPicPr>
            <a:picLocks noChangeAspect="1"/>
          </p:cNvPicPr>
          <p:nvPr/>
        </p:nvPicPr>
        <p:blipFill>
          <a:blip r:embed="rId7"/>
          <a:srcRect t="33046" r="68199" b="37167"/>
          <a:stretch>
            <a:fillRect/>
          </a:stretch>
        </p:blipFill>
        <p:spPr>
          <a:xfrm rot="20640000">
            <a:off x="10652760" y="629920"/>
            <a:ext cx="1015365" cy="974725"/>
          </a:xfrm>
          <a:prstGeom prst="rect">
            <a:avLst/>
          </a:prstGeom>
        </p:spPr>
      </p:pic>
      <p:pic>
        <p:nvPicPr>
          <p:cNvPr id="13" name="图片 12" descr="5ffde60c405f1161047502091"/>
          <p:cNvPicPr>
            <a:picLocks noChangeAspect="1"/>
          </p:cNvPicPr>
          <p:nvPr/>
        </p:nvPicPr>
        <p:blipFill>
          <a:blip r:embed="rId8"/>
          <a:srcRect t="39273" b="14972"/>
          <a:stretch>
            <a:fillRect/>
          </a:stretch>
        </p:blipFill>
        <p:spPr>
          <a:xfrm>
            <a:off x="7895590" y="4671695"/>
            <a:ext cx="4296410" cy="1965960"/>
          </a:xfrm>
          <a:prstGeom prst="rect">
            <a:avLst/>
          </a:prstGeom>
        </p:spPr>
      </p:pic>
      <p:pic>
        <p:nvPicPr>
          <p:cNvPr id="15" name="图片 14" descr="5c753e8a035a6"/>
          <p:cNvPicPr>
            <a:picLocks noChangeAspect="1"/>
          </p:cNvPicPr>
          <p:nvPr/>
        </p:nvPicPr>
        <p:blipFill>
          <a:blip r:embed="rId9"/>
          <a:srcRect l="4975"/>
          <a:stretch>
            <a:fillRect/>
          </a:stretch>
        </p:blipFill>
        <p:spPr>
          <a:xfrm>
            <a:off x="427990" y="3390265"/>
            <a:ext cx="3206750" cy="2972435"/>
          </a:xfrm>
          <a:prstGeom prst="rect">
            <a:avLst/>
          </a:prstGeom>
        </p:spPr>
      </p:pic>
      <p:pic>
        <p:nvPicPr>
          <p:cNvPr id="16" name="图片 15" descr="5c75a3946914d"/>
          <p:cNvPicPr>
            <a:picLocks noChangeAspect="1"/>
          </p:cNvPicPr>
          <p:nvPr/>
        </p:nvPicPr>
        <p:blipFill>
          <a:blip r:embed="rId7"/>
          <a:srcRect r="69432" b="74519"/>
          <a:stretch>
            <a:fillRect/>
          </a:stretch>
        </p:blipFill>
        <p:spPr>
          <a:xfrm rot="1320000">
            <a:off x="1053465" y="1169035"/>
            <a:ext cx="902335" cy="770255"/>
          </a:xfrm>
          <a:prstGeom prst="rect">
            <a:avLst/>
          </a:prstGeom>
        </p:spPr>
      </p:pic>
      <p:pic>
        <p:nvPicPr>
          <p:cNvPr id="21" name="图片 20" descr="5c75a3946914d"/>
          <p:cNvPicPr>
            <a:picLocks noChangeAspect="1"/>
          </p:cNvPicPr>
          <p:nvPr/>
        </p:nvPicPr>
        <p:blipFill>
          <a:blip r:embed="rId7"/>
          <a:srcRect t="33046" r="68199" b="37167"/>
          <a:stretch>
            <a:fillRect/>
          </a:stretch>
        </p:blipFill>
        <p:spPr>
          <a:xfrm rot="2100000">
            <a:off x="8004175" y="4788535"/>
            <a:ext cx="585470" cy="562610"/>
          </a:xfrm>
          <a:prstGeom prst="rect">
            <a:avLst/>
          </a:prstGeom>
        </p:spPr>
      </p:pic>
      <p:sp>
        <p:nvSpPr>
          <p:cNvPr id="2" name="TextBox 4"/>
          <p:cNvSpPr txBox="1"/>
          <p:nvPr>
            <p:custDataLst>
              <p:tags r:id="rId3"/>
            </p:custDataLst>
          </p:nvPr>
        </p:nvSpPr>
        <p:spPr>
          <a:xfrm>
            <a:off x="1496060" y="1333500"/>
            <a:ext cx="9749155" cy="1823505"/>
          </a:xfrm>
          <a:prstGeom prst="rect">
            <a:avLst/>
          </a:prstGeom>
          <a:noFill/>
        </p:spPr>
        <p:txBody>
          <a:bodyPr wrap="square" lIns="91374" tIns="45685" rIns="91374" bIns="45685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0">
                      <a:srgbClr val="FBD04E">
                        <a:lumMod val="65000"/>
                        <a:lumOff val="35000"/>
                      </a:srgbClr>
                    </a:gs>
                    <a:gs pos="51000">
                      <a:srgbClr val="B87600">
                        <a:lumMod val="98000"/>
                        <a:lumOff val="2000"/>
                      </a:srgbClr>
                    </a:gs>
                    <a:gs pos="78000">
                      <a:srgbClr val="F4CF68">
                        <a:lumMod val="90000"/>
                        <a:lumOff val="10000"/>
                      </a:srgbClr>
                    </a:gs>
                    <a:gs pos="28000">
                      <a:srgbClr val="F4CF68">
                        <a:lumMod val="93000"/>
                        <a:lumOff val="7000"/>
                      </a:srgbClr>
                    </a:gs>
                    <a:gs pos="100000">
                      <a:srgbClr val="FBD04E">
                        <a:lumMod val="64000"/>
                        <a:lumOff val="36000"/>
                      </a:srgbClr>
                    </a:gs>
                  </a:gsLst>
                  <a:lin ang="2700000" scaled="1"/>
                </a:gradFill>
                <a:effectLst>
                  <a:outerShdw blurRad="317500" dist="38100" dir="2700000" algn="tl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indent="0" algn="ctr" defTabSz="685165" fontAlgn="auto">
              <a:lnSpc>
                <a:spcPct val="150000"/>
              </a:lnSpc>
              <a:defRPr/>
            </a:pPr>
            <a:r>
              <a:rPr lang="en-US" altLang="zh-CN" sz="4800" kern="0" spc="6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en-US" sz="4800" kern="0" spc="6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800" kern="0" spc="6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真理诞生于一百个问号之后</a:t>
            </a:r>
          </a:p>
          <a:p>
            <a:pPr indent="0" algn="ctr" defTabSz="685165" fontAlgn="auto">
              <a:lnSpc>
                <a:spcPct val="150000"/>
              </a:lnSpc>
              <a:defRPr/>
            </a:pPr>
            <a:r>
              <a:rPr lang="en-US" altLang="zh-CN" sz="3200" kern="0" spc="6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 </a:t>
            </a:r>
            <a:r>
              <a:rPr lang="en-US" altLang="zh-CN" sz="2800" kern="0" spc="600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endParaRPr lang="zh-CN" altLang="en-US" sz="3200" b="0" kern="0" spc="600" dirty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3" name="文本框 4"/>
          <p:cNvSpPr txBox="1"/>
          <p:nvPr>
            <p:custDataLst>
              <p:tags r:id="rId4"/>
            </p:custDataLst>
          </p:nvPr>
        </p:nvSpPr>
        <p:spPr>
          <a:xfrm>
            <a:off x="6757073" y="3329382"/>
            <a:ext cx="4511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effectLst>
                  <a:outerShdw dist="12700" dir="2700000" algn="tl" rotWithShape="0">
                    <a:srgbClr val="BD7750">
                      <a:alpha val="64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棠外附小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dist="12700" dir="2700000" algn="tl" rotWithShape="0">
                    <a:srgbClr val="BD7750">
                      <a:alpha val="64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六年级语文组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2"/>
          <p:cNvSpPr/>
          <p:nvPr>
            <p:custDataLst>
              <p:tags r:id="rId2"/>
            </p:custDataLst>
          </p:nvPr>
        </p:nvSpPr>
        <p:spPr>
          <a:xfrm>
            <a:off x="796925" y="1737995"/>
            <a:ext cx="10598150" cy="17710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谁知过了一会儿，溅上盐酸的花瓣竟奇迹般地变红了，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波义耳立即敏感地意识到，紫罗兰中有一种成分遇到盐酸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会变红。</a:t>
            </a:r>
          </a:p>
        </p:txBody>
      </p:sp>
      <p:sp>
        <p:nvSpPr>
          <p:cNvPr id="32773" name="矩形 6"/>
          <p:cNvSpPr/>
          <p:nvPr>
            <p:custDataLst>
              <p:tags r:id="rId3"/>
            </p:custDataLst>
          </p:nvPr>
        </p:nvSpPr>
        <p:spPr>
          <a:xfrm>
            <a:off x="796925" y="1867535"/>
            <a:ext cx="10598150" cy="10356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花瓣竟奇迹般地变红了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823835" y="967105"/>
            <a:ext cx="1852295" cy="6178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11045" y="3766820"/>
            <a:ext cx="5812790" cy="1904365"/>
            <a:chOff x="408189" y="671026"/>
            <a:chExt cx="4150641" cy="1421347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10"/>
            <a:srcRect l="13914" t="13437" r="17295" b="1358"/>
            <a:stretch>
              <a:fillRect/>
            </a:stretch>
          </p:blipFill>
          <p:spPr>
            <a:xfrm>
              <a:off x="408189" y="671027"/>
              <a:ext cx="1800000" cy="142134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11"/>
            <a:srcRect l="5158" t="901" r="21000" b="6025"/>
            <a:stretch>
              <a:fillRect/>
            </a:stretch>
          </p:blipFill>
          <p:spPr>
            <a:xfrm>
              <a:off x="2758830" y="671026"/>
              <a:ext cx="1800000" cy="141803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2" name="箭头: 下 21"/>
            <p:cNvSpPr/>
            <p:nvPr>
              <p:custDataLst>
                <p:tags r:id="rId8"/>
              </p:custDataLst>
            </p:nvPr>
          </p:nvSpPr>
          <p:spPr>
            <a:xfrm rot="16200000">
              <a:off x="2342192" y="1338877"/>
              <a:ext cx="196924" cy="207929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9900"/>
              </a:solidFill>
            </a:ln>
          </p:spPr>
          <p:style>
            <a:lnRef idx="2">
              <a:srgbClr val="4472C4">
                <a:shade val="50000"/>
              </a:srgbClr>
            </a:lnRef>
            <a:fillRef idx="1">
              <a:srgbClr val="4472C4"/>
            </a:fillRef>
            <a:effectRef idx="0">
              <a:srgbClr val="4472C4"/>
            </a:effectRef>
            <a:fontRef idx="minor">
              <a:sysClr val="window" lastClr="FFFFFF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</p:grpSp>
      <p:sp>
        <p:nvSpPr>
          <p:cNvPr id="12" name="云形标注 11"/>
          <p:cNvSpPr/>
          <p:nvPr>
            <p:custDataLst>
              <p:tags r:id="rId5"/>
            </p:custDataLst>
          </p:nvPr>
        </p:nvSpPr>
        <p:spPr>
          <a:xfrm>
            <a:off x="7682865" y="460375"/>
            <a:ext cx="2133600" cy="127762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发现现象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5" grpId="0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1"/>
          <p:cNvSpPr/>
          <p:nvPr>
            <p:custDataLst>
              <p:tags r:id="rId2"/>
            </p:custDataLst>
          </p:nvPr>
        </p:nvSpPr>
        <p:spPr>
          <a:xfrm>
            <a:off x="2824480" y="4448175"/>
            <a:ext cx="3272155" cy="756285"/>
          </a:xfrm>
          <a:prstGeom prst="round2SameRect">
            <a:avLst/>
          </a:prstGeom>
          <a:solidFill>
            <a:sysClr val="window" lastClr="FFFFFF"/>
          </a:solidFill>
          <a:ln w="38100">
            <a:solidFill>
              <a:srgbClr val="FFC000"/>
            </a:solidFill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ea"/>
            </a:endParaRPr>
          </a:p>
        </p:txBody>
      </p:sp>
      <p:sp>
        <p:nvSpPr>
          <p:cNvPr id="33794" name="矩形 2"/>
          <p:cNvSpPr/>
          <p:nvPr>
            <p:custDataLst>
              <p:tags r:id="rId3"/>
            </p:custDataLst>
          </p:nvPr>
        </p:nvSpPr>
        <p:spPr>
          <a:xfrm>
            <a:off x="886460" y="798830"/>
            <a:ext cx="8934450" cy="22237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那么，这种物质到底是什么？别的植物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中会不会有同样的物质？别的酸对这种物质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会有什么样的反应？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183823" y="2530793"/>
            <a:ext cx="3670935" cy="901065"/>
            <a:chOff x="4493419" y="1658942"/>
            <a:chExt cx="3672422" cy="901067"/>
          </a:xfrm>
        </p:grpSpPr>
        <p:pic>
          <p:nvPicPr>
            <p:cNvPr id="22537" name="图片 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/>
            <a:srcRect l="10411" t="24013" r="12283" b="25211"/>
            <a:stretch>
              <a:fillRect/>
            </a:stretch>
          </p:blipFill>
          <p:spPr>
            <a:xfrm flipH="1">
              <a:off x="4493419" y="1658942"/>
              <a:ext cx="3323031" cy="9010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8" name="矩形 9"/>
            <p:cNvSpPr/>
            <p:nvPr>
              <p:custDataLst>
                <p:tags r:id="rId9"/>
              </p:custDataLst>
            </p:nvPr>
          </p:nvSpPr>
          <p:spPr>
            <a:xfrm>
              <a:off x="5079126" y="1806262"/>
              <a:ext cx="3086715" cy="753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3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不断地追问</a:t>
              </a:r>
            </a:p>
          </p:txBody>
        </p:sp>
      </p:grpSp>
      <p:sp>
        <p:nvSpPr>
          <p:cNvPr id="2" name="矩形 2"/>
          <p:cNvSpPr/>
          <p:nvPr>
            <p:custDataLst>
              <p:tags r:id="rId4"/>
            </p:custDataLst>
          </p:nvPr>
        </p:nvSpPr>
        <p:spPr>
          <a:xfrm>
            <a:off x="886143" y="3783648"/>
            <a:ext cx="8808085" cy="1419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这一奇怪的现象以及一连串的问题，促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使波义耳进行了许多实验。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756400" y="4431030"/>
            <a:ext cx="2937510" cy="901700"/>
            <a:chOff x="4493419" y="1658942"/>
            <a:chExt cx="2780838" cy="754064"/>
          </a:xfrm>
        </p:grpSpPr>
        <p:pic>
          <p:nvPicPr>
            <p:cNvPr id="22535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1"/>
            <a:srcRect l="10411" t="24013" r="12283" b="25211"/>
            <a:stretch>
              <a:fillRect/>
            </a:stretch>
          </p:blipFill>
          <p:spPr>
            <a:xfrm flipH="1">
              <a:off x="4493419" y="1658942"/>
              <a:ext cx="2780838" cy="7540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6" name="矩形 9"/>
            <p:cNvSpPr/>
            <p:nvPr>
              <p:custDataLst>
                <p:tags r:id="rId7"/>
              </p:custDataLst>
            </p:nvPr>
          </p:nvSpPr>
          <p:spPr>
            <a:xfrm>
              <a:off x="5085478" y="1766297"/>
              <a:ext cx="2020117" cy="5395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探究过程</a:t>
              </a:r>
            </a:p>
          </p:txBody>
        </p:sp>
      </p:grpSp>
      <p:pic>
        <p:nvPicPr>
          <p:cNvPr id="11" name="图片 10" descr="5e9d271be5e4715873574675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693910" y="4559300"/>
            <a:ext cx="2212340" cy="2212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6" name="矩形 5"/>
          <p:cNvSpPr/>
          <p:nvPr/>
        </p:nvSpPr>
        <p:spPr>
          <a:xfrm>
            <a:off x="4115665" y="675222"/>
            <a:ext cx="4314825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大部分花草受酸或碱</a:t>
            </a:r>
            <a:endParaRPr lang="en-US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的作用都会改变颜色</a:t>
            </a:r>
          </a:p>
        </p:txBody>
      </p:sp>
      <p:pic>
        <p:nvPicPr>
          <p:cNvPr id="2356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7911208">
            <a:off x="2516505" y="948055"/>
            <a:ext cx="1325245" cy="1326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3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125" y="523875"/>
            <a:ext cx="1115695" cy="20707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9" name="组合 8"/>
          <p:cNvGrpSpPr/>
          <p:nvPr/>
        </p:nvGrpSpPr>
        <p:grpSpPr>
          <a:xfrm>
            <a:off x="926783" y="3430270"/>
            <a:ext cx="2996565" cy="1474470"/>
            <a:chOff x="1042004" y="3178312"/>
            <a:chExt cx="2997638" cy="1474020"/>
          </a:xfrm>
        </p:grpSpPr>
        <p:pic>
          <p:nvPicPr>
            <p:cNvPr id="23561" name="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042004" y="3178312"/>
              <a:ext cx="2997638" cy="1474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2" name="矩形 10"/>
            <p:cNvSpPr/>
            <p:nvPr>
              <p:custDataLst>
                <p:tags r:id="rId3"/>
              </p:custDataLst>
            </p:nvPr>
          </p:nvSpPr>
          <p:spPr>
            <a:xfrm>
              <a:off x="1507576" y="3506287"/>
              <a:ext cx="2020023" cy="7554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发现真理</a:t>
              </a:r>
            </a:p>
          </p:txBody>
        </p:sp>
      </p:grpSp>
      <p:pic>
        <p:nvPicPr>
          <p:cNvPr id="34827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47597" flipV="1">
            <a:off x="4062095" y="3533140"/>
            <a:ext cx="1428750" cy="129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-7250839" flipH="1" flipV="1">
            <a:off x="6383020" y="2431415"/>
            <a:ext cx="1355725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矩形 5"/>
          <p:cNvSpPr/>
          <p:nvPr/>
        </p:nvSpPr>
        <p:spPr>
          <a:xfrm>
            <a:off x="5732145" y="3758389"/>
            <a:ext cx="2937510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发明石蕊试纸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68740" y="2594610"/>
            <a:ext cx="233807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1"/>
      <p:bldP spid="2355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c75a3946914d"/>
          <p:cNvPicPr>
            <a:picLocks noChangeAspect="1"/>
          </p:cNvPicPr>
          <p:nvPr/>
        </p:nvPicPr>
        <p:blipFill>
          <a:blip r:embed="rId6"/>
          <a:srcRect l="77889" t="72278"/>
          <a:stretch>
            <a:fillRect/>
          </a:stretch>
        </p:blipFill>
        <p:spPr>
          <a:xfrm>
            <a:off x="622935" y="496570"/>
            <a:ext cx="525145" cy="674370"/>
          </a:xfrm>
          <a:prstGeom prst="rect">
            <a:avLst/>
          </a:prstGeom>
        </p:spPr>
      </p:pic>
      <p:pic>
        <p:nvPicPr>
          <p:cNvPr id="28" name="图片 27" descr="C:/Users/12320/AppData/Local/Temp/picturecompress_2021052416414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54465" y="4018915"/>
            <a:ext cx="2985135" cy="2985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9960" y="1669415"/>
            <a:ext cx="10008235" cy="2349500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连起来说说波义尔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发现真理的整个历程，并谈谈从中你获得的感受或启示。（同桌互说）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66520" y="587375"/>
            <a:ext cx="3305810" cy="1082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学习提示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b="1" kern="10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连起来说说波义尔</a:t>
            </a:r>
            <a:r>
              <a:rPr lang="zh-CN" altLang="zh-CN" b="1" kern="10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发现真理的整个历程，并谈谈从中你获得的感受或启示。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52445" y="3345815"/>
            <a:ext cx="1572260" cy="20205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紫罗兰花瓣遇盐酸会变红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2935" y="1482725"/>
          <a:ext cx="10795508" cy="473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9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6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人物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现象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问题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真理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76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波义耳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       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920615" y="2566670"/>
            <a:ext cx="2351405" cy="35229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这种物质到底是什么？</a:t>
            </a:r>
          </a:p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别的植物中会不会有同样的物质？</a:t>
            </a:r>
          </a:p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别的酸会有什么反应？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80910" y="3714115"/>
            <a:ext cx="1828800" cy="16522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进行了许多实验</a:t>
            </a:r>
          </a:p>
        </p:txBody>
      </p:sp>
      <p:pic>
        <p:nvPicPr>
          <p:cNvPr id="22" name="图片 21" descr="5c75a3946914d"/>
          <p:cNvPicPr>
            <a:picLocks noChangeAspect="1"/>
          </p:cNvPicPr>
          <p:nvPr/>
        </p:nvPicPr>
        <p:blipFill>
          <a:blip r:embed="rId7"/>
          <a:srcRect l="33280" t="68815" r="29895"/>
          <a:stretch>
            <a:fillRect/>
          </a:stretch>
        </p:blipFill>
        <p:spPr>
          <a:xfrm rot="3600000">
            <a:off x="9872980" y="158750"/>
            <a:ext cx="2060575" cy="1786890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262380" y="701675"/>
            <a:ext cx="1894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C4969"/>
                </a:solidFill>
              </a:rPr>
              <a:t>填写表格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32620" y="3307715"/>
            <a:ext cx="1721485" cy="24650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发现植物酸碱反应并发明石蕊试纸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文本框 2"/>
          <p:cNvSpPr txBox="1"/>
          <p:nvPr/>
        </p:nvSpPr>
        <p:spPr>
          <a:xfrm>
            <a:off x="3424555" y="1796415"/>
            <a:ext cx="2835275" cy="1248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（1）读</a:t>
            </a:r>
          </a:p>
          <a:p>
            <a:pPr>
              <a:lnSpc>
                <a:spcPct val="150000"/>
              </a:lnSpc>
            </a:pPr>
            <a:endParaRPr lang="zh-CN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7" name="图片 6" descr="5c75a3946914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77889" t="72278"/>
          <a:stretch>
            <a:fillRect/>
          </a:stretch>
        </p:blipFill>
        <p:spPr>
          <a:xfrm>
            <a:off x="622935" y="591185"/>
            <a:ext cx="732155" cy="94043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608455" y="902970"/>
            <a:ext cx="3641725" cy="1474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学法总结</a:t>
            </a:r>
          </a:p>
        </p:txBody>
      </p:sp>
      <p:sp>
        <p:nvSpPr>
          <p:cNvPr id="9" name="文本框 2"/>
          <p:cNvSpPr txBox="1"/>
          <p:nvPr/>
        </p:nvSpPr>
        <p:spPr>
          <a:xfrm>
            <a:off x="3424555" y="4910455"/>
            <a:ext cx="3288665" cy="1232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（4）</a:t>
            </a:r>
            <a:r>
              <a:rPr lang="zh-CN"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说</a:t>
            </a:r>
          </a:p>
        </p:txBody>
      </p:sp>
      <p:sp>
        <p:nvSpPr>
          <p:cNvPr id="11" name="文本框 2"/>
          <p:cNvSpPr txBox="1"/>
          <p:nvPr/>
        </p:nvSpPr>
        <p:spPr>
          <a:xfrm>
            <a:off x="3424555" y="3905885"/>
            <a:ext cx="3288665" cy="1232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（3）填</a:t>
            </a:r>
          </a:p>
          <a:p>
            <a:pPr>
              <a:lnSpc>
                <a:spcPct val="150000"/>
              </a:lnSpc>
            </a:pPr>
            <a:endParaRPr lang="zh-CN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424555" y="2860040"/>
            <a:ext cx="3288665" cy="1139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sz="4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（2）勾</a:t>
            </a:r>
          </a:p>
          <a:p>
            <a:pPr>
              <a:lnSpc>
                <a:spcPct val="150000"/>
              </a:lnSpc>
            </a:pPr>
            <a:endParaRPr lang="zh-CN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1079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c75a3946914d"/>
          <p:cNvPicPr>
            <a:picLocks noChangeAspect="1"/>
          </p:cNvPicPr>
          <p:nvPr/>
        </p:nvPicPr>
        <p:blipFill>
          <a:blip r:embed="rId6"/>
          <a:srcRect l="77889" t="72278"/>
          <a:stretch>
            <a:fillRect/>
          </a:stretch>
        </p:blipFill>
        <p:spPr>
          <a:xfrm>
            <a:off x="623570" y="394970"/>
            <a:ext cx="525145" cy="67437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623570" y="1305560"/>
            <a:ext cx="10991850" cy="2701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1.快速默读第4、5自然段</a:t>
            </a:r>
          </a:p>
          <a:p>
            <a:pPr fontAlgn="auto">
              <a:lnSpc>
                <a:spcPct val="100000"/>
              </a:lnSpc>
              <a:defRPr/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2.用“——”勾画出发现的现象、产生的问号、探究的过程、找到的真理，并用序号标注。</a:t>
            </a:r>
          </a:p>
          <a:p>
            <a:pPr fontAlgn="auto">
              <a:lnSpc>
                <a:spcPct val="100000"/>
              </a:lnSpc>
              <a:defRPr/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3.用序号填写表格</a:t>
            </a:r>
          </a:p>
          <a:p>
            <a:pPr fontAlgn="auto">
              <a:lnSpc>
                <a:spcPct val="100000"/>
              </a:lnSpc>
              <a:defRPr/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4.分别连起来说说魏格纳和阿瑟林斯基发现真理的整个历程，并谈谈从中你获得的感受或启示。（小组交流）</a:t>
            </a: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262380" y="613410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1C4969"/>
                </a:solidFill>
              </a:rPr>
              <a:t>自主学习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819785" y="4116705"/>
          <a:ext cx="10795635" cy="2287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2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1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47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61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人物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现象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问题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真理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8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魏格纳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8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阿瑟林斯基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2935" y="1416050"/>
          <a:ext cx="10795635" cy="4620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2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人物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现象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问题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真理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7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魏格纳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854325" y="2854960"/>
            <a:ext cx="2012950" cy="30156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 algn="l"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南美洲东海岸凸出部分和非洲西海岸凹陷部分吻合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62550" y="2392045"/>
            <a:ext cx="1695450" cy="39408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这不会是一种巧合吧？其他大陆都能吻合在一起吗？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67575" y="2496185"/>
            <a:ext cx="1858645" cy="38366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认真研究，阅读大量相关文献，搜集古生物学方面证据</a:t>
            </a:r>
          </a:p>
        </p:txBody>
      </p:sp>
      <p:pic>
        <p:nvPicPr>
          <p:cNvPr id="22" name="图片 21" descr="5c75a3946914d"/>
          <p:cNvPicPr>
            <a:picLocks noChangeAspect="1"/>
          </p:cNvPicPr>
          <p:nvPr/>
        </p:nvPicPr>
        <p:blipFill>
          <a:blip r:embed="rId7"/>
          <a:srcRect l="33280" t="68815" r="29895"/>
          <a:stretch>
            <a:fillRect/>
          </a:stretch>
        </p:blipFill>
        <p:spPr>
          <a:xfrm rot="3600000">
            <a:off x="9872980" y="158750"/>
            <a:ext cx="2060575" cy="1786890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汇报交流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68155" y="3181985"/>
            <a:ext cx="1721485" cy="17760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提出了 “大陆漂移说”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6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2935" y="1416050"/>
          <a:ext cx="10795635" cy="4620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59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321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人物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现象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问题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真理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7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阿瑟林斯基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839720" y="3523615"/>
            <a:ext cx="2012950" cy="13906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 algn="l"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睡觉时眼珠会转动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62550" y="2392045"/>
            <a:ext cx="1892935" cy="36449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为什么睡觉时眼珠会转动？这会不会与做梦有关？会是什么关系？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365365" y="3705225"/>
            <a:ext cx="1692910" cy="12090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反复观察实验</a:t>
            </a:r>
          </a:p>
        </p:txBody>
      </p:sp>
      <p:pic>
        <p:nvPicPr>
          <p:cNvPr id="22" name="图片 21" descr="5c75a3946914d"/>
          <p:cNvPicPr>
            <a:picLocks noChangeAspect="1"/>
          </p:cNvPicPr>
          <p:nvPr/>
        </p:nvPicPr>
        <p:blipFill>
          <a:blip r:embed="rId7"/>
          <a:srcRect l="33280" t="68815" r="29895"/>
          <a:stretch>
            <a:fillRect/>
          </a:stretch>
        </p:blipFill>
        <p:spPr>
          <a:xfrm rot="3600000">
            <a:off x="9872980" y="158750"/>
            <a:ext cx="2060575" cy="1786890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汇报交流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5640" y="3182620"/>
            <a:ext cx="165608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发现脑电波的变化与做梦有关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7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7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00380" y="1536065"/>
          <a:ext cx="11191240" cy="4070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2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4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人物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现象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问题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探究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真理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66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850">
                <a:tc>
                  <a:txBody>
                    <a:bodyPr/>
                    <a:lstStyle/>
                    <a:p>
                      <a:pPr algn="l"/>
                      <a:r>
                        <a:rPr sz="2000" b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魏格纳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紫罗兰花瓣遇盐酸会变红</a:t>
                      </a:r>
                    </a:p>
                    <a:p>
                      <a:pPr algn="l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这种物质到底是什么？</a:t>
                      </a:r>
                    </a:p>
                    <a:p>
                      <a:pPr algn="l">
                        <a:defRPr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别的植物中会不会有同样的物质？</a:t>
                      </a:r>
                    </a:p>
                    <a:p>
                      <a:pPr algn="l">
                        <a:defRPr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别的酸会有什么反应？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进行了许多实验</a:t>
                      </a:r>
                    </a:p>
                    <a:p>
                      <a:pPr algn="l"/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发现植物酸碱反应并发明石蕊试纸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969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0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魏格纳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南美洲东海岸凸出部分和非洲西海岸凹陷部分吻合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这不会是一种巧合吧？其他大陆都能吻合在一起吗？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认真研究，阅读大量相关文献，搜集古生物学方面证据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提出了 “大陆漂移说”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502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sz="2000" b="1">
                          <a:solidFill>
                            <a:schemeClr val="tx1"/>
                          </a:solidFill>
                          <a:cs typeface="+mn-ea"/>
                          <a:sym typeface="+mn-lt"/>
                        </a:rPr>
                        <a:t>阿瑟林斯基</a:t>
                      </a: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睡觉时眼珠会转动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为什么睡觉时眼珠会转动？这会不会与做梦有关？会是什么关系？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反复观察实验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ea"/>
                          <a:sym typeface="+mn-lt"/>
                        </a:rPr>
                        <a:t>发现脑电波的变化与做梦有关</a:t>
                      </a:r>
                    </a:p>
                    <a:p>
                      <a:pPr algn="l"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ea"/>
                        <a:sym typeface="+mn-lt"/>
                      </a:endParaRPr>
                    </a:p>
                  </a:txBody>
                  <a:tcPr marL="68585" marR="68585" marT="34286" marB="342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2" name="图片 21" descr="5c75a3946914d"/>
          <p:cNvPicPr>
            <a:picLocks noChangeAspect="1"/>
          </p:cNvPicPr>
          <p:nvPr/>
        </p:nvPicPr>
        <p:blipFill>
          <a:blip r:embed="rId8"/>
          <a:srcRect l="33280" t="68815" r="29895"/>
          <a:stretch>
            <a:fillRect/>
          </a:stretch>
        </p:blipFill>
        <p:spPr>
          <a:xfrm rot="3600000">
            <a:off x="9872980" y="158750"/>
            <a:ext cx="2060575" cy="1786890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汇报交流</a:t>
            </a:r>
          </a:p>
        </p:txBody>
      </p:sp>
      <p:sp>
        <p:nvSpPr>
          <p:cNvPr id="7" name="文本框 2"/>
          <p:cNvSpPr txBox="1"/>
          <p:nvPr>
            <p:custDataLst>
              <p:tags r:id="rId5"/>
            </p:custDataLst>
          </p:nvPr>
        </p:nvSpPr>
        <p:spPr>
          <a:xfrm>
            <a:off x="1764030" y="5764530"/>
            <a:ext cx="8664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发现现象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提出问题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探索研究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发现真理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6710" y="328930"/>
            <a:ext cx="11481435" cy="62141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"/>
          <p:cNvSpPr/>
          <p:nvPr>
            <p:custDataLst>
              <p:tags r:id="rId2"/>
            </p:custDataLst>
          </p:nvPr>
        </p:nvSpPr>
        <p:spPr>
          <a:xfrm>
            <a:off x="1298575" y="618490"/>
            <a:ext cx="7159625" cy="814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这样的事情不止一例。</a:t>
            </a:r>
          </a:p>
        </p:txBody>
      </p:sp>
      <p:sp>
        <p:nvSpPr>
          <p:cNvPr id="2" name="矩形 2"/>
          <p:cNvSpPr/>
          <p:nvPr>
            <p:custDataLst>
              <p:tags r:id="rId3"/>
            </p:custDataLst>
          </p:nvPr>
        </p:nvSpPr>
        <p:spPr>
          <a:xfrm>
            <a:off x="1378585" y="1654810"/>
            <a:ext cx="9966960" cy="16433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更有趣的是一位名叫阿瑟林斯基的俄裔</a:t>
            </a:r>
          </a:p>
          <a:p>
            <a:pPr algn="l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美国睡眠研究专家。</a:t>
            </a:r>
          </a:p>
        </p:txBody>
      </p:sp>
      <p:pic>
        <p:nvPicPr>
          <p:cNvPr id="11" name="图片 10" descr="5e9d271be5e4715873574675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702800" y="4645660"/>
            <a:ext cx="2212340" cy="2212340"/>
          </a:xfrm>
          <a:prstGeom prst="rect">
            <a:avLst/>
          </a:prstGeom>
        </p:spPr>
      </p:pic>
      <p:pic>
        <p:nvPicPr>
          <p:cNvPr id="4" name="图片 3" descr="5c75a394691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6"/>
            </p:custDataLst>
          </p:nvPr>
        </p:nvSpPr>
        <p:spPr>
          <a:xfrm>
            <a:off x="2867025" y="3298190"/>
            <a:ext cx="5978525" cy="831850"/>
          </a:xfrm>
          <a:prstGeom prst="roundRect">
            <a:avLst/>
          </a:prstGeom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过渡句：承上启下</a:t>
            </a:r>
          </a:p>
        </p:txBody>
      </p:sp>
      <p:sp>
        <p:nvSpPr>
          <p:cNvPr id="27650" name="矩形 9"/>
          <p:cNvSpPr/>
          <p:nvPr>
            <p:custDataLst>
              <p:tags r:id="rId7"/>
            </p:custDataLst>
          </p:nvPr>
        </p:nvSpPr>
        <p:spPr>
          <a:xfrm>
            <a:off x="2025333" y="4645660"/>
            <a:ext cx="814070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真理诞生于一百个问号之后。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2" grpId="0"/>
      <p:bldP spid="5" grpId="0" bldLvl="0" animBg="1"/>
      <p:bldP spid="276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12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12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330835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08635" y="1161415"/>
            <a:ext cx="9119235" cy="10166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 indent="0" fontAlgn="auto">
              <a:lnSpc>
                <a:spcPct val="150000"/>
              </a:lnSpc>
              <a:spcBef>
                <a:spcPts val="40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2800">
                <a:solidFill>
                  <a:schemeClr val="tx1"/>
                </a:solidFill>
                <a:cs typeface="+mn-ea"/>
                <a:sym typeface="+mn-lt"/>
              </a:rPr>
              <a:t>除了文中发现真理的三个事例，你还想到哪些事例？</a:t>
            </a:r>
          </a:p>
        </p:txBody>
      </p:sp>
      <p:pic>
        <p:nvPicPr>
          <p:cNvPr id="9" name="图片 8" descr="60085c29910fd1611160617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35440" y="3171190"/>
            <a:ext cx="2818130" cy="2818130"/>
          </a:xfrm>
          <a:prstGeom prst="rect">
            <a:avLst/>
          </a:prstGeom>
        </p:spPr>
      </p:pic>
      <p:pic>
        <p:nvPicPr>
          <p:cNvPr id="10" name="图片 9" descr="5c75a3946914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课外拓展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62063" y="2365062"/>
            <a:ext cx="2792945" cy="734056"/>
            <a:chOff x="766870" y="1498664"/>
            <a:chExt cx="2792370" cy="733988"/>
          </a:xfrm>
        </p:grpSpPr>
        <p:sp>
          <p:nvSpPr>
            <p:cNvPr id="35851" name="矩形 3"/>
            <p:cNvSpPr/>
            <p:nvPr>
              <p:custDataLst>
                <p:tags r:id="rId9"/>
              </p:custDataLst>
            </p:nvPr>
          </p:nvSpPr>
          <p:spPr>
            <a:xfrm>
              <a:off x="1335293" y="1550725"/>
              <a:ext cx="2223947" cy="681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鲁班和锯子</a:t>
              </a:r>
            </a:p>
          </p:txBody>
        </p:sp>
        <p:pic>
          <p:nvPicPr>
            <p:cNvPr id="35852" name="图片 1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5"/>
            <a:srcRect l="18794" r="20859"/>
            <a:stretch>
              <a:fillRect/>
            </a:stretch>
          </p:blipFill>
          <p:spPr>
            <a:xfrm>
              <a:off x="766870" y="1498664"/>
              <a:ext cx="317022" cy="52533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5715635" y="2400618"/>
            <a:ext cx="3071104" cy="681990"/>
            <a:chOff x="4872715" y="1439609"/>
            <a:chExt cx="3070468" cy="681927"/>
          </a:xfrm>
        </p:grpSpPr>
        <p:sp>
          <p:nvSpPr>
            <p:cNvPr id="35849" name="矩形 3"/>
            <p:cNvSpPr/>
            <p:nvPr>
              <p:custDataLst>
                <p:tags r:id="rId7"/>
              </p:custDataLst>
            </p:nvPr>
          </p:nvSpPr>
          <p:spPr>
            <a:xfrm>
              <a:off x="5311018" y="1439609"/>
              <a:ext cx="2632165" cy="6819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瓦特和蒸汽机</a:t>
              </a:r>
            </a:p>
          </p:txBody>
        </p:sp>
        <p:pic>
          <p:nvPicPr>
            <p:cNvPr id="35850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/>
            <a:srcRect l="18794" r="20859"/>
            <a:stretch>
              <a:fillRect/>
            </a:stretch>
          </p:blipFill>
          <p:spPr>
            <a:xfrm>
              <a:off x="4872715" y="1519055"/>
              <a:ext cx="317022" cy="5253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云形标注 11"/>
          <p:cNvSpPr/>
          <p:nvPr/>
        </p:nvSpPr>
        <p:spPr>
          <a:xfrm>
            <a:off x="8689975" y="486410"/>
            <a:ext cx="2970530" cy="2106295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这些事例中的主人公和文中的三个主人公有什么共同点？</a:t>
            </a:r>
          </a:p>
        </p:txBody>
      </p:sp>
      <p:pic>
        <p:nvPicPr>
          <p:cNvPr id="14" name="图片 13" descr="鲁班图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02640" y="3338195"/>
            <a:ext cx="4464685" cy="2650490"/>
          </a:xfrm>
          <a:prstGeom prst="rect">
            <a:avLst/>
          </a:prstGeom>
        </p:spPr>
      </p:pic>
      <p:pic>
        <p:nvPicPr>
          <p:cNvPr id="16" name="图片 15" descr="瓦特图"/>
          <p:cNvPicPr>
            <a:picLocks noChangeAspect="1"/>
          </p:cNvPicPr>
          <p:nvPr/>
        </p:nvPicPr>
        <p:blipFill>
          <a:blip r:embed="rId17"/>
          <a:srcRect l="2796" t="-1308"/>
          <a:stretch>
            <a:fillRect/>
          </a:stretch>
        </p:blipFill>
        <p:spPr>
          <a:xfrm>
            <a:off x="5715635" y="3307715"/>
            <a:ext cx="3519805" cy="26816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/>
          <p:cNvPicPr>
            <a:picLocks noChangeAspect="1"/>
          </p:cNvPicPr>
          <p:nvPr/>
        </p:nvPicPr>
        <p:blipFill>
          <a:blip r:embed="rId11"/>
          <a:srcRect t="-52" r="25448" b="63876"/>
          <a:stretch>
            <a:fillRect/>
          </a:stretch>
        </p:blipFill>
        <p:spPr>
          <a:xfrm>
            <a:off x="4119880" y="2258060"/>
            <a:ext cx="3637915" cy="135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51" name="矩形 7"/>
          <p:cNvSpPr/>
          <p:nvPr/>
        </p:nvSpPr>
        <p:spPr>
          <a:xfrm>
            <a:off x="1052641" y="1188934"/>
            <a:ext cx="57988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发现真理我们需要有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81965" y="2258144"/>
            <a:ext cx="3820137" cy="1352466"/>
            <a:chOff x="2723214" y="5537237"/>
            <a:chExt cx="3303362" cy="1314968"/>
          </a:xfrm>
        </p:grpSpPr>
        <p:pic>
          <p:nvPicPr>
            <p:cNvPr id="26640" name="图片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/>
            <a:srcRect t="-52" r="25448" b="63876"/>
            <a:stretch>
              <a:fillRect/>
            </a:stretch>
          </p:blipFill>
          <p:spPr>
            <a:xfrm>
              <a:off x="2723214" y="5537237"/>
              <a:ext cx="3145790" cy="13149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1" name="矩形 13"/>
            <p:cNvSpPr/>
            <p:nvPr>
              <p:custDataLst>
                <p:tags r:id="rId9"/>
              </p:custDataLst>
            </p:nvPr>
          </p:nvSpPr>
          <p:spPr>
            <a:xfrm>
              <a:off x="3369101" y="6005757"/>
              <a:ext cx="2657475" cy="6630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敏锐的观察力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矩形 12"/>
          <p:cNvSpPr/>
          <p:nvPr/>
        </p:nvSpPr>
        <p:spPr>
          <a:xfrm>
            <a:off x="4913929" y="2740042"/>
            <a:ext cx="2657475" cy="60430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强烈的求知欲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51560" y="4006215"/>
            <a:ext cx="3438525" cy="1116330"/>
            <a:chOff x="1152149" y="3669465"/>
            <a:chExt cx="3438525" cy="1117291"/>
          </a:xfrm>
        </p:grpSpPr>
        <p:grpSp>
          <p:nvGrpSpPr>
            <p:cNvPr id="26636" name="组合 5"/>
            <p:cNvGrpSpPr/>
            <p:nvPr/>
          </p:nvGrpSpPr>
          <p:grpSpPr>
            <a:xfrm>
              <a:off x="1152149" y="3669465"/>
              <a:ext cx="3438525" cy="1117291"/>
              <a:chOff x="1159660" y="3806681"/>
              <a:chExt cx="3438525" cy="1117291"/>
            </a:xfrm>
          </p:grpSpPr>
          <p:pic>
            <p:nvPicPr>
              <p:cNvPr id="26638" name="图片 1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1"/>
              <a:srcRect l="22122" t="37204" r="-3612" b="33025"/>
              <a:stretch>
                <a:fillRect/>
              </a:stretch>
            </p:blipFill>
            <p:spPr>
              <a:xfrm>
                <a:off x="1159660" y="3806681"/>
                <a:ext cx="3438525" cy="10823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39" name="图片 20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11"/>
              <a:srcRect l="79318" t="37204" r="8389" b="32570"/>
              <a:stretch>
                <a:fillRect/>
              </a:stretch>
            </p:blipFill>
            <p:spPr>
              <a:xfrm>
                <a:off x="3835021" y="3825326"/>
                <a:ext cx="518615" cy="109864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6637" name="矩形 14"/>
            <p:cNvSpPr/>
            <p:nvPr>
              <p:custDataLst>
                <p:tags r:id="rId5"/>
              </p:custDataLst>
            </p:nvPr>
          </p:nvSpPr>
          <p:spPr>
            <a:xfrm>
              <a:off x="1153160" y="3907974"/>
              <a:ext cx="3067050" cy="6048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勇于探索的精神</a:t>
              </a:r>
              <a:endPara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" name="图片 12" descr="5c751d41b6fa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rcRect b="14602"/>
          <a:stretch>
            <a:fillRect/>
          </a:stretch>
        </p:blipFill>
        <p:spPr>
          <a:xfrm>
            <a:off x="8679180" y="2411730"/>
            <a:ext cx="3171825" cy="2748280"/>
          </a:xfrm>
          <a:prstGeom prst="rect">
            <a:avLst/>
          </a:prstGeom>
        </p:spPr>
      </p:pic>
      <p:grpSp>
        <p:nvGrpSpPr>
          <p:cNvPr id="21" name="组合 5"/>
          <p:cNvGrpSpPr/>
          <p:nvPr/>
        </p:nvGrpSpPr>
        <p:grpSpPr>
          <a:xfrm>
            <a:off x="4771390" y="3973195"/>
            <a:ext cx="3438525" cy="1116330"/>
            <a:chOff x="1159660" y="3806681"/>
            <a:chExt cx="3438525" cy="1117291"/>
          </a:xfrm>
        </p:grpSpPr>
        <p:pic>
          <p:nvPicPr>
            <p:cNvPr id="22" name="图片 1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/>
            <a:srcRect l="22122" t="37204" r="-3612" b="33025"/>
            <a:stretch>
              <a:fillRect/>
            </a:stretch>
          </p:blipFill>
          <p:spPr>
            <a:xfrm>
              <a:off x="1159660" y="3806681"/>
              <a:ext cx="3438525" cy="1082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/>
            <a:srcRect l="79318" t="37204" r="8389" b="32570"/>
            <a:stretch>
              <a:fillRect/>
            </a:stretch>
          </p:blipFill>
          <p:spPr>
            <a:xfrm>
              <a:off x="3835021" y="3825326"/>
              <a:ext cx="518615" cy="10986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" name="矩形 15"/>
          <p:cNvSpPr/>
          <p:nvPr/>
        </p:nvSpPr>
        <p:spPr>
          <a:xfrm>
            <a:off x="4687722" y="4244623"/>
            <a:ext cx="3068469" cy="60478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锲而不舍的精神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/>
      <p:bldP spid="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16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16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312420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0105" y="467360"/>
            <a:ext cx="9886950" cy="755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zh-CN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宋体" panose="02010600030101010101" pitchFamily="2" charset="-122"/>
              </a:rPr>
              <a:t>读读最后两个自然段，看看在文中有什么作用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7" name="矩形 3"/>
          <p:cNvSpPr/>
          <p:nvPr>
            <p:custDataLst>
              <p:tags r:id="rId4"/>
            </p:custDataLst>
          </p:nvPr>
        </p:nvSpPr>
        <p:spPr>
          <a:xfrm>
            <a:off x="2338706" y="1358265"/>
            <a:ext cx="661035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科学并不神秘，真理并不遥远。</a:t>
            </a:r>
          </a:p>
        </p:txBody>
      </p:sp>
      <p:pic>
        <p:nvPicPr>
          <p:cNvPr id="14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rot="1566338" flipH="1">
            <a:off x="4955223" y="223932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2419509" y="2738755"/>
            <a:ext cx="201930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见微知著</a:t>
            </a: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4566286" y="2738120"/>
            <a:ext cx="201930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善于发问</a:t>
            </a: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6713062" y="2738755"/>
            <a:ext cx="201930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不断探索</a:t>
            </a:r>
          </a:p>
        </p:txBody>
      </p:sp>
      <p:pic>
        <p:nvPicPr>
          <p:cNvPr id="19" name="图片 2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/>
          <a:stretch>
            <a:fillRect/>
          </a:stretch>
        </p:blipFill>
        <p:spPr>
          <a:xfrm rot="1566338" flipH="1">
            <a:off x="5456238" y="4897438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3501391" y="4119245"/>
            <a:ext cx="385572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解决了若干个问号</a:t>
            </a:r>
          </a:p>
        </p:txBody>
      </p:sp>
      <p:pic>
        <p:nvPicPr>
          <p:cNvPr id="21" name="图片 2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7"/>
          <a:stretch>
            <a:fillRect/>
          </a:stretch>
        </p:blipFill>
        <p:spPr>
          <a:xfrm rot="1566338" flipH="1">
            <a:off x="5173028" y="3619183"/>
            <a:ext cx="37465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4697096" y="5335270"/>
            <a:ext cx="2019300" cy="7556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发现真理</a:t>
            </a:r>
          </a:p>
        </p:txBody>
      </p:sp>
      <p:pic>
        <p:nvPicPr>
          <p:cNvPr id="30727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 rot="20520000">
            <a:off x="2419033" y="3928110"/>
            <a:ext cx="628650" cy="116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356793" y="4936808"/>
            <a:ext cx="630237" cy="116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3" name="矩形 8"/>
          <p:cNvSpPr/>
          <p:nvPr/>
        </p:nvSpPr>
        <p:spPr>
          <a:xfrm>
            <a:off x="10365740" y="1358265"/>
            <a:ext cx="773430" cy="4968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真理诞生于一百个问号之后</a:t>
            </a:r>
          </a:p>
        </p:txBody>
      </p:sp>
      <p:sp>
        <p:nvSpPr>
          <p:cNvPr id="2" name="左箭头 1"/>
          <p:cNvSpPr/>
          <p:nvPr/>
        </p:nvSpPr>
        <p:spPr>
          <a:xfrm>
            <a:off x="9171940" y="3395980"/>
            <a:ext cx="1066800" cy="46355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15" grpId="0" bldLvl="0" animBg="1"/>
      <p:bldP spid="17" grpId="0" bldLvl="0" animBg="1"/>
      <p:bldP spid="18" grpId="0" bldLvl="0" animBg="1"/>
      <p:bldP spid="20" grpId="0" bldLvl="0" animBg="1"/>
      <p:bldP spid="22" grpId="0" bldLvl="0" animBg="1"/>
      <p:bldP spid="32783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1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1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New picture"/>
          <p:cNvPicPr/>
          <p:nvPr/>
        </p:nvPicPr>
        <p:blipFill>
          <a:blip r:embed="rId16"/>
          <a:stretch>
            <a:fillRect/>
          </a:stretch>
        </p:blipFill>
        <p:spPr>
          <a:xfrm>
            <a:off x="11607800" y="12420600"/>
            <a:ext cx="342900" cy="254000"/>
          </a:xfrm>
          <a:prstGeom prst="cube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096645" y="1572895"/>
            <a:ext cx="3152140" cy="14287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提出观点</a:t>
            </a: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4683760" y="1572895"/>
            <a:ext cx="2904490" cy="11995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印证观点</a:t>
            </a: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8023225" y="1572895"/>
            <a:ext cx="2990215" cy="12484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总结观点</a:t>
            </a:r>
          </a:p>
        </p:txBody>
      </p:sp>
      <p:sp>
        <p:nvSpPr>
          <p:cNvPr id="9" name="矩形 3"/>
          <p:cNvSpPr/>
          <p:nvPr>
            <p:custDataLst>
              <p:tags r:id="rId6"/>
            </p:custDataLst>
          </p:nvPr>
        </p:nvSpPr>
        <p:spPr>
          <a:xfrm>
            <a:off x="2653824" y="3350260"/>
            <a:ext cx="1560195" cy="1419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发明石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蕊试纸</a:t>
            </a:r>
          </a:p>
        </p:txBody>
      </p:sp>
      <p:sp>
        <p:nvSpPr>
          <p:cNvPr id="11" name="矩形 3"/>
          <p:cNvSpPr/>
          <p:nvPr>
            <p:custDataLst>
              <p:tags r:id="rId7"/>
            </p:custDataLst>
          </p:nvPr>
        </p:nvSpPr>
        <p:spPr>
          <a:xfrm>
            <a:off x="4595654" y="3350260"/>
            <a:ext cx="2478405" cy="1419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提出“大陆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漂移学说”</a:t>
            </a:r>
          </a:p>
        </p:txBody>
      </p:sp>
      <p:sp>
        <p:nvSpPr>
          <p:cNvPr id="12" name="矩形 3"/>
          <p:cNvSpPr/>
          <p:nvPr>
            <p:custDataLst>
              <p:tags r:id="rId8"/>
            </p:custDataLst>
          </p:nvPr>
        </p:nvSpPr>
        <p:spPr>
          <a:xfrm>
            <a:off x="7287260" y="3350260"/>
            <a:ext cx="2019300" cy="1419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睡觉时眼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珠的转动</a:t>
            </a:r>
          </a:p>
        </p:txBody>
      </p:sp>
      <p:sp>
        <p:nvSpPr>
          <p:cNvPr id="19" name="右大括号 18"/>
          <p:cNvSpPr/>
          <p:nvPr>
            <p:custDataLst>
              <p:tags r:id="rId9"/>
            </p:custDataLst>
          </p:nvPr>
        </p:nvSpPr>
        <p:spPr>
          <a:xfrm rot="16200000">
            <a:off x="5310505" y="605790"/>
            <a:ext cx="1082040" cy="4564380"/>
          </a:xfrm>
          <a:prstGeom prst="rightBrace">
            <a:avLst>
              <a:gd name="adj1" fmla="val 8333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5f87d1e9d3d1d1602736617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469755" y="4338955"/>
            <a:ext cx="2375535" cy="2375535"/>
          </a:xfrm>
          <a:prstGeom prst="rect">
            <a:avLst/>
          </a:prstGeom>
        </p:spPr>
      </p:pic>
      <p:pic>
        <p:nvPicPr>
          <p:cNvPr id="27" name="图片 26" descr="5e9d271be5e4715873574675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13055" y="4552315"/>
            <a:ext cx="2162175" cy="2162175"/>
          </a:xfrm>
          <a:prstGeom prst="rect">
            <a:avLst/>
          </a:prstGeom>
        </p:spPr>
      </p:pic>
      <p:pic>
        <p:nvPicPr>
          <p:cNvPr id="28" name="图片 27" descr="5c75a3946914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课堂总结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3" grpId="0"/>
      <p:bldP spid="9" grpId="0"/>
      <p:bldP spid="11" grpId="0"/>
      <p:bldP spid="12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8" name="组合 1"/>
          <p:cNvGrpSpPr/>
          <p:nvPr>
            <p:custDataLst>
              <p:tags r:id="rId2"/>
            </p:custDataLst>
          </p:nvPr>
        </p:nvGrpSpPr>
        <p:grpSpPr>
          <a:xfrm>
            <a:off x="397828" y="486093"/>
            <a:ext cx="1739900" cy="939800"/>
            <a:chOff x="3103369" y="-8672"/>
            <a:chExt cx="1738779" cy="939801"/>
          </a:xfrm>
        </p:grpSpPr>
        <p:sp>
          <p:nvSpPr>
            <p:cNvPr id="36870" name="文本框 2"/>
            <p:cNvSpPr txBox="1"/>
            <p:nvPr>
              <p:custDataLst>
                <p:tags r:id="rId6"/>
              </p:custDataLst>
            </p:nvPr>
          </p:nvSpPr>
          <p:spPr>
            <a:xfrm>
              <a:off x="4532468" y="138967"/>
              <a:ext cx="309680" cy="645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endParaRPr lang="zh-CN" altLang="en-US" sz="3600" b="1" dirty="0">
                <a:solidFill>
                  <a:srgbClr val="9933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6871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9"/>
            <a:srcRect l="4495" t="10716" b="5801"/>
            <a:stretch>
              <a:fillRect/>
            </a:stretch>
          </p:blipFill>
          <p:spPr>
            <a:xfrm>
              <a:off x="3103369" y="-8672"/>
              <a:ext cx="1314450" cy="93980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66" name="TextBox 2"/>
          <p:cNvSpPr txBox="1"/>
          <p:nvPr>
            <p:custDataLst>
              <p:tags r:id="rId3"/>
            </p:custDataLst>
          </p:nvPr>
        </p:nvSpPr>
        <p:spPr>
          <a:xfrm>
            <a:off x="605155" y="1426210"/>
            <a:ext cx="10981690" cy="191198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仿照课文写法，先提出一个观点，再用具体事例印证这个观点，最后概括总结观点，如“有志者事竟成”“玩也能玩出名堂”。</a:t>
            </a: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969135" y="756920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小练笔</a:t>
            </a:r>
          </a:p>
        </p:txBody>
      </p:sp>
      <p:pic>
        <p:nvPicPr>
          <p:cNvPr id="36869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l="1383" t="-55" r="1244" b="5023"/>
          <a:stretch>
            <a:fillRect/>
          </a:stretch>
        </p:blipFill>
        <p:spPr>
          <a:xfrm>
            <a:off x="925195" y="3166110"/>
            <a:ext cx="10340975" cy="31762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6710" y="328930"/>
            <a:ext cx="11481435" cy="62141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TextBox 14"/>
          <p:cNvSpPr txBox="1"/>
          <p:nvPr>
            <p:custDataLst>
              <p:tags r:id="rId2"/>
            </p:custDataLst>
          </p:nvPr>
        </p:nvSpPr>
        <p:spPr>
          <a:xfrm>
            <a:off x="2818130" y="1710055"/>
            <a:ext cx="7822565" cy="11982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ctr"/>
            <a:r>
              <a:rPr lang="zh-CN" altLang="en-US" sz="4800" b="1" dirty="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rPr>
              <a:t>真理诞生于一百个问号之后</a:t>
            </a:r>
          </a:p>
        </p:txBody>
      </p:sp>
      <p:sp>
        <p:nvSpPr>
          <p:cNvPr id="16391" name="文本框 6"/>
          <p:cNvSpPr txBox="1"/>
          <p:nvPr>
            <p:custDataLst>
              <p:tags r:id="rId3"/>
            </p:custDataLst>
          </p:nvPr>
        </p:nvSpPr>
        <p:spPr>
          <a:xfrm>
            <a:off x="2088515" y="1710055"/>
            <a:ext cx="1414780" cy="683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eaLnBrk="1" hangingPunct="1"/>
            <a:r>
              <a:rPr lang="en-US" altLang="zh-CN" sz="4800" b="1" dirty="0">
                <a:solidFill>
                  <a:schemeClr val="tx1"/>
                </a:solidFill>
              </a:rPr>
              <a:t>15</a:t>
            </a:r>
          </a:p>
        </p:txBody>
      </p:sp>
      <p:pic>
        <p:nvPicPr>
          <p:cNvPr id="30727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975610" y="3205480"/>
            <a:ext cx="1468755" cy="2734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712710" y="2908300"/>
            <a:ext cx="1473200" cy="27355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1079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c75a3946914d"/>
          <p:cNvPicPr>
            <a:picLocks noChangeAspect="1"/>
          </p:cNvPicPr>
          <p:nvPr/>
        </p:nvPicPr>
        <p:blipFill>
          <a:blip r:embed="rId6"/>
          <a:srcRect l="77889" t="72278"/>
          <a:stretch>
            <a:fillRect/>
          </a:stretch>
        </p:blipFill>
        <p:spPr>
          <a:xfrm>
            <a:off x="622935" y="351790"/>
            <a:ext cx="941705" cy="120904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842645" y="2113915"/>
            <a:ext cx="8552180" cy="301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3600">
                <a:solidFill>
                  <a:schemeClr val="tx1"/>
                </a:solidFill>
                <a:cs typeface="+mn-ea"/>
                <a:sym typeface="+mn-lt"/>
              </a:rPr>
              <a:t>1.流利朗读课文，读准字音。</a:t>
            </a:r>
          </a:p>
          <a:p>
            <a:pPr fontAlgn="auto">
              <a:lnSpc>
                <a:spcPct val="150000"/>
              </a:lnSpc>
              <a:defRPr/>
            </a:pPr>
            <a:r>
              <a:rPr lang="zh-CN" altLang="en-US" sz="3600">
                <a:solidFill>
                  <a:schemeClr val="tx1"/>
                </a:solidFill>
                <a:cs typeface="+mn-ea"/>
                <a:sym typeface="+mn-lt"/>
              </a:rPr>
              <a:t>2.理清课文表达顺序和主要内容。</a:t>
            </a:r>
          </a:p>
        </p:txBody>
      </p:sp>
      <p:pic>
        <p:nvPicPr>
          <p:cNvPr id="7" name="图片 6" descr="5ff446ce8f3d016098444309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33410" y="2899410"/>
            <a:ext cx="3958590" cy="39585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887855" y="733425"/>
            <a:ext cx="3641725" cy="1474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1C4969"/>
                </a:solidFill>
                <a:sym typeface="+mn-ea"/>
              </a:rPr>
              <a:t>自读要求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文本框 2"/>
          <p:cNvSpPr txBox="1"/>
          <p:nvPr/>
        </p:nvSpPr>
        <p:spPr>
          <a:xfrm>
            <a:off x="3424555" y="1796415"/>
            <a:ext cx="3288665" cy="435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司空见惯 </a:t>
            </a:r>
            <a:r>
              <a:rPr lang="en-US" altLang="zh-CN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见微知著</a:t>
            </a: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追根求源 </a:t>
            </a:r>
            <a:r>
              <a:rPr lang="en-US" altLang="zh-CN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锲而不舍  </a:t>
            </a: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887855" y="733425"/>
            <a:ext cx="3641725" cy="14744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1C4969"/>
                </a:solidFill>
                <a:sym typeface="+mn-ea"/>
              </a:rPr>
              <a:t>自读</a:t>
            </a:r>
            <a:r>
              <a:rPr lang="zh-CN" altLang="en-US" sz="3200" b="1">
                <a:solidFill>
                  <a:srgbClr val="1C4969"/>
                </a:solidFill>
              </a:rPr>
              <a:t>检测</a:t>
            </a:r>
          </a:p>
        </p:txBody>
      </p:sp>
      <p:pic>
        <p:nvPicPr>
          <p:cNvPr id="3" name="图片 2" descr="5c75a394691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77889" t="72278"/>
          <a:stretch>
            <a:fillRect/>
          </a:stretch>
        </p:blipFill>
        <p:spPr>
          <a:xfrm>
            <a:off x="622935" y="351790"/>
            <a:ext cx="941705" cy="12090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18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18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23" y="48609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c75a3946914d"/>
          <p:cNvPicPr>
            <a:picLocks noChangeAspect="1"/>
          </p:cNvPicPr>
          <p:nvPr/>
        </p:nvPicPr>
        <p:blipFill>
          <a:blip r:embed="rId19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pic>
        <p:nvPicPr>
          <p:cNvPr id="2" name="图片 1" descr="5ff446ce8f3d0160984443095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3830" y="4426585"/>
            <a:ext cx="2536190" cy="25361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262380" y="701675"/>
            <a:ext cx="1894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理清脉络</a:t>
            </a:r>
          </a:p>
        </p:txBody>
      </p:sp>
      <p:sp>
        <p:nvSpPr>
          <p:cNvPr id="19458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39098" y="1160780"/>
            <a:ext cx="8424862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indent="812800" fontAlgn="auto" latinLnBrk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本文先提出“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”的观点，然后列举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三个事例，最后总结：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只要你________ ，_________并_________那么，当你解决了若干个问号之后，就有可能发现真理。</a:t>
            </a:r>
          </a:p>
        </p:txBody>
      </p:sp>
      <p:sp>
        <p:nvSpPr>
          <p:cNvPr id="7" name="TextBox 1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50623" y="1076643"/>
            <a:ext cx="504190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真理诞生于一百个问号之后</a:t>
            </a:r>
          </a:p>
        </p:txBody>
      </p:sp>
      <p:sp>
        <p:nvSpPr>
          <p:cNvPr id="10" name="TextBox 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12548" y="1662430"/>
            <a:ext cx="4718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波义尔发现植物酸碱反应</a:t>
            </a:r>
          </a:p>
        </p:txBody>
      </p:sp>
      <p:sp>
        <p:nvSpPr>
          <p:cNvPr id="11" name="Text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3873" y="2245043"/>
            <a:ext cx="316865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并发明石蕊试纸</a:t>
            </a:r>
          </a:p>
        </p:txBody>
      </p:sp>
      <p:sp>
        <p:nvSpPr>
          <p:cNvPr id="12" name="Text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14160" y="2294255"/>
            <a:ext cx="4716463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魏格纳通过观察地图提出</a:t>
            </a:r>
          </a:p>
        </p:txBody>
      </p:sp>
      <p:sp>
        <p:nvSpPr>
          <p:cNvPr id="14" name="TextBox 1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08923" y="2832418"/>
            <a:ext cx="337820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“大陆漂移学说”</a:t>
            </a:r>
          </a:p>
        </p:txBody>
      </p:sp>
      <p:sp>
        <p:nvSpPr>
          <p:cNvPr id="15" name="TextBox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614160" y="2880043"/>
            <a:ext cx="4645025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阿瑟林斯基发现脑电波的</a:t>
            </a:r>
          </a:p>
        </p:txBody>
      </p:sp>
      <p:sp>
        <p:nvSpPr>
          <p:cNvPr id="16" name="Text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08923" y="3429000"/>
            <a:ext cx="46450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变化与做梦有关</a:t>
            </a:r>
          </a:p>
        </p:txBody>
      </p:sp>
      <p:sp>
        <p:nvSpPr>
          <p:cNvPr id="13" name="TextBox 1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39415" y="4057015"/>
            <a:ext cx="199009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见微知著</a:t>
            </a:r>
          </a:p>
        </p:txBody>
      </p:sp>
      <p:sp>
        <p:nvSpPr>
          <p:cNvPr id="17" name="Text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73675" y="4057650"/>
            <a:ext cx="199009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善于发问</a:t>
            </a:r>
          </a:p>
        </p:txBody>
      </p:sp>
      <p:sp>
        <p:nvSpPr>
          <p:cNvPr id="18" name="Text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07935" y="4067175"/>
            <a:ext cx="199009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不断探索</a:t>
            </a:r>
          </a:p>
        </p:txBody>
      </p:sp>
      <p:sp>
        <p:nvSpPr>
          <p:cNvPr id="19" name="圆角矩形 18"/>
          <p:cNvSpPr/>
          <p:nvPr>
            <p:custDataLst>
              <p:tags r:id="rId14"/>
            </p:custDataLst>
          </p:nvPr>
        </p:nvSpPr>
        <p:spPr>
          <a:xfrm>
            <a:off x="2376805" y="5386070"/>
            <a:ext cx="8987790" cy="88773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"/>
          <p:cNvSpPr/>
          <p:nvPr>
            <p:custDataLst>
              <p:tags r:id="rId15"/>
            </p:custDataLst>
          </p:nvPr>
        </p:nvSpPr>
        <p:spPr>
          <a:xfrm>
            <a:off x="2376488" y="553847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表达顺序：</a:t>
            </a:r>
          </a:p>
        </p:txBody>
      </p:sp>
      <p:sp>
        <p:nvSpPr>
          <p:cNvPr id="21" name="矩形 2"/>
          <p:cNvSpPr/>
          <p:nvPr>
            <p:custDataLst>
              <p:tags r:id="rId16"/>
            </p:custDataLst>
          </p:nvPr>
        </p:nvSpPr>
        <p:spPr>
          <a:xfrm>
            <a:off x="4371023" y="553847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提出观点</a:t>
            </a:r>
          </a:p>
        </p:txBody>
      </p:sp>
      <p:sp>
        <p:nvSpPr>
          <p:cNvPr id="22" name="矩形 2"/>
          <p:cNvSpPr/>
          <p:nvPr/>
        </p:nvSpPr>
        <p:spPr>
          <a:xfrm>
            <a:off x="6857683" y="553847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印证观点</a:t>
            </a:r>
          </a:p>
        </p:txBody>
      </p:sp>
      <p:sp>
        <p:nvSpPr>
          <p:cNvPr id="23" name="矩形 2"/>
          <p:cNvSpPr/>
          <p:nvPr/>
        </p:nvSpPr>
        <p:spPr>
          <a:xfrm>
            <a:off x="9351963" y="553847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总结观点</a:t>
            </a:r>
          </a:p>
        </p:txBody>
      </p:sp>
      <p:sp>
        <p:nvSpPr>
          <p:cNvPr id="25" name="右箭头 24"/>
          <p:cNvSpPr/>
          <p:nvPr/>
        </p:nvSpPr>
        <p:spPr>
          <a:xfrm>
            <a:off x="8877300" y="5690870"/>
            <a:ext cx="542290" cy="3448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6390640" y="5690870"/>
            <a:ext cx="542290" cy="3448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4" grpId="0"/>
      <p:bldP spid="15" grpId="0"/>
      <p:bldP spid="16" grpId="0"/>
      <p:bldP spid="13" grpId="0"/>
      <p:bldP spid="17" grpId="0"/>
      <p:bldP spid="18" grpId="0"/>
      <p:bldP spid="19" grpId="0" bldLvl="0" animBg="1"/>
      <p:bldP spid="20" grpId="0"/>
      <p:bldP spid="21" grpId="0"/>
      <p:bldP spid="22" grpId="1"/>
      <p:bldP spid="23" grpId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30835" y="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5e4e53b5e4d631582191541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105" y="3995420"/>
            <a:ext cx="2698115" cy="2698115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9464" name="矩形 9"/>
          <p:cNvSpPr/>
          <p:nvPr>
            <p:custDataLst>
              <p:tags r:id="rId3"/>
            </p:custDataLst>
          </p:nvPr>
        </p:nvSpPr>
        <p:spPr>
          <a:xfrm>
            <a:off x="852170" y="1271270"/>
            <a:ext cx="10619740" cy="30607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纵观千百年来的科学技术发展史，那些在科学领域有所建树的人，都善于从细微的、司空见惯的现象中发现问题，不断发问，不断解决疑问，追根求源，最后把“？”拉直变成“！”，找到真理。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9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9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278130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5e4e53b5e4d6315821915419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105" y="3995420"/>
            <a:ext cx="2698115" cy="2698115"/>
          </a:xfrm>
          <a:prstGeom prst="rect">
            <a:avLst/>
          </a:prstGeom>
        </p:spPr>
      </p:pic>
      <p:pic>
        <p:nvPicPr>
          <p:cNvPr id="2" name="图片 1" descr="5c75a3946914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 l="77889" t="72278"/>
          <a:stretch>
            <a:fillRect/>
          </a:stretch>
        </p:blipFill>
        <p:spPr>
          <a:xfrm>
            <a:off x="622935" y="486410"/>
            <a:ext cx="525145" cy="674370"/>
          </a:xfrm>
          <a:prstGeom prst="rect">
            <a:avLst/>
          </a:prstGeom>
        </p:spPr>
      </p:pic>
      <p:sp>
        <p:nvSpPr>
          <p:cNvPr id="19464" name="矩形 9"/>
          <p:cNvSpPr/>
          <p:nvPr>
            <p:custDataLst>
              <p:tags r:id="rId3"/>
            </p:custDataLst>
          </p:nvPr>
        </p:nvSpPr>
        <p:spPr>
          <a:xfrm>
            <a:off x="852170" y="1271270"/>
            <a:ext cx="10619740" cy="30607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纵观千百年来的科学技术发展史，那些在科学领域有所建树的人，都善于</a:t>
            </a:r>
            <a:r>
              <a:rPr lang="zh-CN" altLang="en-US" sz="3200" b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从细微的、司空见惯的现象中发现问题，不断发问，不断解决疑问，追根求源，最后把“？”拉直变成“！”，找到真理。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55190" y="4601210"/>
            <a:ext cx="2111375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发现现象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667750" y="4601210"/>
            <a:ext cx="3211830" cy="7854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发现真理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844925" y="4598035"/>
            <a:ext cx="3112135" cy="7886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提出问题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276975" y="4598035"/>
            <a:ext cx="3361055" cy="9036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探索研究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5" name="图片 4" descr="5c757e67b2ec2"/>
          <p:cNvPicPr>
            <a:picLocks noChangeAspect="1"/>
          </p:cNvPicPr>
          <p:nvPr/>
        </p:nvPicPr>
        <p:blipFill>
          <a:blip r:embed="rId5">
            <a:lum bright="54000" contrast="-48000"/>
          </a:blip>
          <a:srcRect l="22287"/>
          <a:stretch>
            <a:fillRect/>
          </a:stretch>
        </p:blipFill>
        <p:spPr>
          <a:xfrm>
            <a:off x="6713220" y="0"/>
            <a:ext cx="547878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12420" y="635"/>
            <a:ext cx="12192000" cy="6858000"/>
          </a:xfrm>
          <a:prstGeom prst="rect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38" y="277813"/>
            <a:ext cx="11566525" cy="6302375"/>
          </a:xfrm>
          <a:prstGeom prst="rect">
            <a:avLst/>
          </a:prstGeom>
          <a:noFill/>
          <a:ln w="92075">
            <a:solidFill>
              <a:srgbClr val="EB66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5c75a3946914d"/>
          <p:cNvPicPr>
            <a:picLocks noChangeAspect="1"/>
          </p:cNvPicPr>
          <p:nvPr/>
        </p:nvPicPr>
        <p:blipFill>
          <a:blip r:embed="rId6"/>
          <a:srcRect l="77889" t="72278"/>
          <a:stretch>
            <a:fillRect/>
          </a:stretch>
        </p:blipFill>
        <p:spPr>
          <a:xfrm>
            <a:off x="622935" y="496570"/>
            <a:ext cx="525145" cy="674370"/>
          </a:xfrm>
          <a:prstGeom prst="rect">
            <a:avLst/>
          </a:prstGeom>
        </p:spPr>
      </p:pic>
      <p:pic>
        <p:nvPicPr>
          <p:cNvPr id="28" name="图片 27" descr="C:/Users/12320/AppData/Local/Temp/picturecompress_20210524164142/output_1.pngoutput_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054465" y="4018915"/>
            <a:ext cx="2985135" cy="2985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9960" y="1669415"/>
            <a:ext cx="8664575" cy="3415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快速默读第</a:t>
            </a:r>
            <a:r>
              <a:rPr kumimoji="0" lang="en-US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自然段</a:t>
            </a:r>
            <a:endParaRPr kumimoji="0" lang="en-US" altLang="zh-CN" sz="3600" b="1" kern="1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marR="0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用“——”勾画出发现的</a:t>
            </a:r>
            <a:r>
              <a:rPr kumimoji="0" lang="zh-CN" altLang="en-US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现象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kumimoji="0" lang="zh-CN" altLang="en-US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产生的问号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kumimoji="0" lang="zh-CN" altLang="en-US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探究的过程、找到的真理</a:t>
            </a:r>
            <a:r>
              <a:rPr kumimoji="0" lang="zh-CN" altLang="zh-CN" sz="3600" b="1" kern="1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</a:p>
          <a:p>
            <a:pPr marR="0" algn="just" defTabSz="6858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zh-CN" altLang="zh-CN" sz="3600" b="1" kern="1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66520" y="587375"/>
            <a:ext cx="3305810" cy="1082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1C4969"/>
                </a:solidFill>
              </a:rPr>
              <a:t>学习提示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E2NjhkMWFmNmQwYzQ3ZjIxMzdhYjdlODVkYzlkZDYifQ=="/>
  <p:tag name="KSO_WPP_MARK_KEY" val="3c989cad-dd4b-42d6-aa1c-2e30a6b785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5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5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b41639-9408-440a-9ca9-80be294cf302}"/>
  <p:tag name="TABLE_ENDDRAG_ORIGIN_RECT" val="850*301"/>
  <p:tag name="TABLE_ENDDRAG_RECT" val="49*120*850*30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5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b41639-9408-440a-9ca9-80be294cf302}"/>
  <p:tag name="TABLE_ENDDRAG_ORIGIN_RECT" val="850*203"/>
  <p:tag name="TABLE_ENDDRAG_RECT" val="64*134*850*203"/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b41639-9408-440a-9ca9-80be294cf302}"/>
  <p:tag name="TABLE_ENDDRAG_ORIGIN_RECT" val="850*301"/>
  <p:tag name="TABLE_ENDDRAG_RECT" val="49*120*850*30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b41639-9408-440a-9ca9-80be294cf302}"/>
  <p:tag name="TABLE_ENDDRAG_ORIGIN_RECT" val="850*301"/>
  <p:tag name="TABLE_ENDDRAG_RECT" val="49*120*850*3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b41639-9408-440a-9ca9-80be294cf302}"/>
  <p:tag name="TABLE_ENDDRAG_ORIGIN_RECT" val="881*332"/>
  <p:tag name="TABLE_ENDDRAG_RECT" val="42*102*881*33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PLACING_PICTURE_USER_VIEWPORT" val="{&quot;height&quot;:2475,&quot;width&quot;:417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  <p:tag name="KSO_WM_UNIT_MEDIACOVER_TEXT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  <p:tag name="KSO_WM_UNIT_MEDIACOVER_TEXT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  <p:tag name="KSO_WM_UNIT_MEDIACOVER_TEXT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5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5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空白演示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标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1040</Words>
  <Application>Microsoft Office PowerPoint</Application>
  <PresentationFormat>宽屏</PresentationFormat>
  <Paragraphs>168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Wingdings</vt:lpstr>
      <vt:lpstr>Office 主题​​</vt:lpstr>
      <vt:lpstr>1_Office 主题​​</vt:lpstr>
      <vt:lpstr>标题​​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tw</cp:lastModifiedBy>
  <cp:revision>238</cp:revision>
  <dcterms:created xsi:type="dcterms:W3CDTF">2019-06-19T02:08:00Z</dcterms:created>
  <dcterms:modified xsi:type="dcterms:W3CDTF">2023-04-23T03:05:30Z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7143F1DD1A0C4477AB6CD04DB807A74E_11</vt:lpwstr>
  </property>
</Properties>
</file>