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61" r:id="rId6"/>
    <p:sldId id="259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46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/>
            </a:gs>
            <a:gs pos="100000">
              <a:schemeClr val="bg2">
                <a:lumMod val="8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4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059238" y="1478280"/>
            <a:ext cx="3434715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72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总复习</a:t>
            </a:r>
            <a:r>
              <a:rPr lang="en-US" altLang="zh-CN" sz="72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1</a:t>
            </a:r>
            <a:endParaRPr lang="en-US" altLang="zh-CN" sz="7200" b="1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矩形 4"/>
          <p:cNvSpPr/>
          <p:nvPr/>
        </p:nvSpPr>
        <p:spPr>
          <a:xfrm>
            <a:off x="2941956" y="3222625"/>
            <a:ext cx="56692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72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认识更大的数</a:t>
            </a:r>
            <a:endParaRPr lang="zh-CN" altLang="en-US" sz="7200" b="1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988695" y="1135380"/>
            <a:ext cx="7745095" cy="43999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/>
              <a:t>学习目标：</a:t>
            </a:r>
            <a:endParaRPr lang="zh-CN" altLang="en-US" sz="4000"/>
          </a:p>
          <a:p>
            <a:r>
              <a:rPr lang="en-US" altLang="zh-CN" sz="4000"/>
              <a:t>1</a:t>
            </a:r>
            <a:r>
              <a:rPr lang="zh-CN" altLang="en-US" sz="4000"/>
              <a:t>、会用小方块、算盘、计数器表示大数。</a:t>
            </a:r>
            <a:endParaRPr lang="zh-CN" altLang="en-US" sz="4000"/>
          </a:p>
          <a:p>
            <a:r>
              <a:rPr lang="en-US" altLang="zh-CN" sz="4000"/>
              <a:t>2</a:t>
            </a:r>
            <a:r>
              <a:rPr lang="zh-CN" altLang="en-US" sz="4000"/>
              <a:t>、会正确的读数、写数</a:t>
            </a:r>
            <a:endParaRPr lang="zh-CN" altLang="en-US" sz="4000"/>
          </a:p>
          <a:p>
            <a:r>
              <a:rPr lang="en-US" altLang="zh-CN" sz="4000"/>
              <a:t>2</a:t>
            </a:r>
            <a:r>
              <a:rPr lang="zh-CN" altLang="en-US" sz="4000"/>
              <a:t>、会分解出一个数的组成。</a:t>
            </a:r>
            <a:endParaRPr lang="zh-CN" altLang="en-US" sz="4000"/>
          </a:p>
          <a:p>
            <a:r>
              <a:rPr lang="en-US" altLang="zh-CN" sz="4000"/>
              <a:t>4</a:t>
            </a:r>
            <a:r>
              <a:rPr lang="zh-CN" altLang="en-US" sz="4000"/>
              <a:t>、会比较数的大小。</a:t>
            </a:r>
            <a:endParaRPr lang="zh-CN" altLang="en-US" sz="4000"/>
          </a:p>
          <a:p>
            <a:endParaRPr lang="zh-CN" altLang="en-US" sz="4000"/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90245" y="582295"/>
            <a:ext cx="74250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solidFill>
                  <a:srgbClr val="FF0000"/>
                </a:solidFill>
              </a:rPr>
              <a:t>1</a:t>
            </a:r>
            <a:r>
              <a:rPr lang="zh-CN" altLang="en-US" sz="2800">
                <a:solidFill>
                  <a:srgbClr val="FF0000"/>
                </a:solidFill>
              </a:rPr>
              <a:t>、举例说明二年级认识了哪些</a:t>
            </a:r>
            <a:r>
              <a:rPr lang="en-US" altLang="zh-CN" sz="2800">
                <a:solidFill>
                  <a:srgbClr val="FF0000"/>
                </a:solidFill>
              </a:rPr>
              <a:t>“</a:t>
            </a:r>
            <a:r>
              <a:rPr lang="zh-CN" altLang="en-US" sz="2800">
                <a:solidFill>
                  <a:srgbClr val="FF0000"/>
                </a:solidFill>
              </a:rPr>
              <a:t>新</a:t>
            </a:r>
            <a:r>
              <a:rPr lang="en-US" altLang="zh-CN" sz="2800">
                <a:solidFill>
                  <a:srgbClr val="FF0000"/>
                </a:solidFill>
              </a:rPr>
              <a:t>”</a:t>
            </a:r>
            <a:r>
              <a:rPr lang="zh-CN" altLang="en-US" sz="2800">
                <a:solidFill>
                  <a:srgbClr val="FF0000"/>
                </a:solidFill>
              </a:rPr>
              <a:t>的数。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90245" y="1358900"/>
            <a:ext cx="70319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800">
                <a:solidFill>
                  <a:srgbClr val="FF0000"/>
                </a:solidFill>
              </a:rPr>
              <a:t>1000    </a:t>
            </a:r>
            <a:r>
              <a:rPr lang="zh-CN" altLang="en-US" sz="2800">
                <a:solidFill>
                  <a:srgbClr val="FF0000"/>
                </a:solidFill>
              </a:rPr>
              <a:t>一千</a:t>
            </a:r>
            <a:r>
              <a:rPr lang="en-US" sz="2800">
                <a:solidFill>
                  <a:srgbClr val="FF0000"/>
                </a:solidFill>
              </a:rPr>
              <a:t> 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90245" y="2025015"/>
            <a:ext cx="70319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800">
                <a:solidFill>
                  <a:srgbClr val="FF0000"/>
                </a:solidFill>
              </a:rPr>
              <a:t>10000    </a:t>
            </a:r>
            <a:r>
              <a:rPr lang="zh-CN" altLang="en-US" sz="2800">
                <a:solidFill>
                  <a:srgbClr val="FF0000"/>
                </a:solidFill>
              </a:rPr>
              <a:t>一万</a:t>
            </a:r>
            <a:r>
              <a:rPr lang="en-US" sz="2800">
                <a:solidFill>
                  <a:srgbClr val="FF0000"/>
                </a:solidFill>
              </a:rPr>
              <a:t> 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914140" y="1358900"/>
            <a:ext cx="29051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800">
                <a:solidFill>
                  <a:srgbClr val="FF0000"/>
                </a:solidFill>
              </a:rPr>
              <a:t>10</a:t>
            </a:r>
            <a:r>
              <a:rPr lang="zh-CN" altLang="en-US" sz="2800">
                <a:solidFill>
                  <a:srgbClr val="FF0000"/>
                </a:solidFill>
              </a:rPr>
              <a:t>个一百是一千</a:t>
            </a:r>
            <a:r>
              <a:rPr lang="en-US" sz="2800">
                <a:solidFill>
                  <a:srgbClr val="FF0000"/>
                </a:solidFill>
              </a:rPr>
              <a:t> 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015740" y="1959610"/>
            <a:ext cx="35534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800">
                <a:solidFill>
                  <a:srgbClr val="FF0000"/>
                </a:solidFill>
              </a:rPr>
              <a:t>10</a:t>
            </a:r>
            <a:r>
              <a:rPr lang="zh-CN" altLang="en-US" sz="2800">
                <a:solidFill>
                  <a:srgbClr val="FF0000"/>
                </a:solidFill>
              </a:rPr>
              <a:t>个一千是一万</a:t>
            </a:r>
            <a:r>
              <a:rPr lang="en-US" sz="2800">
                <a:solidFill>
                  <a:srgbClr val="FF0000"/>
                </a:solidFill>
              </a:rPr>
              <a:t> 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4940" y="3982085"/>
            <a:ext cx="53530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/>
              <a:t>数位</a:t>
            </a:r>
            <a:endParaRPr lang="zh-CN" altLang="en-US" sz="3200"/>
          </a:p>
        </p:txBody>
      </p:sp>
      <p:sp>
        <p:nvSpPr>
          <p:cNvPr id="3" name="文本框 2"/>
          <p:cNvSpPr txBox="1"/>
          <p:nvPr/>
        </p:nvSpPr>
        <p:spPr>
          <a:xfrm>
            <a:off x="2540" y="5273675"/>
            <a:ext cx="106934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/>
              <a:t>计数单位</a:t>
            </a:r>
            <a:endParaRPr lang="zh-CN" altLang="en-US" sz="3200"/>
          </a:p>
        </p:txBody>
      </p:sp>
      <p:sp>
        <p:nvSpPr>
          <p:cNvPr id="14" name="文本框 13"/>
          <p:cNvSpPr txBox="1"/>
          <p:nvPr/>
        </p:nvSpPr>
        <p:spPr>
          <a:xfrm>
            <a:off x="2766695" y="4011930"/>
            <a:ext cx="53530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/>
              <a:t>万位</a:t>
            </a:r>
            <a:endParaRPr lang="zh-CN" altLang="en-US" sz="3200"/>
          </a:p>
        </p:txBody>
      </p:sp>
      <p:sp>
        <p:nvSpPr>
          <p:cNvPr id="15" name="文本框 14"/>
          <p:cNvSpPr txBox="1"/>
          <p:nvPr/>
        </p:nvSpPr>
        <p:spPr>
          <a:xfrm>
            <a:off x="1216660" y="4011930"/>
            <a:ext cx="5353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zh-CN" altLang="en-US" sz="3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512945" y="4121150"/>
            <a:ext cx="53530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/>
              <a:t>千位</a:t>
            </a:r>
            <a:endParaRPr lang="zh-CN" altLang="en-US" sz="3200"/>
          </a:p>
        </p:txBody>
      </p:sp>
      <p:sp>
        <p:nvSpPr>
          <p:cNvPr id="17" name="文本框 16"/>
          <p:cNvSpPr txBox="1"/>
          <p:nvPr/>
        </p:nvSpPr>
        <p:spPr>
          <a:xfrm>
            <a:off x="6405880" y="4011930"/>
            <a:ext cx="53530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/>
              <a:t>百位</a:t>
            </a:r>
            <a:endParaRPr lang="zh-CN" altLang="en-US" sz="3200"/>
          </a:p>
        </p:txBody>
      </p:sp>
      <p:sp>
        <p:nvSpPr>
          <p:cNvPr id="18" name="文本框 17"/>
          <p:cNvSpPr txBox="1"/>
          <p:nvPr/>
        </p:nvSpPr>
        <p:spPr>
          <a:xfrm>
            <a:off x="8115300" y="4011930"/>
            <a:ext cx="53530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/>
              <a:t>十位</a:t>
            </a:r>
            <a:endParaRPr lang="zh-CN" altLang="en-US" sz="3200"/>
          </a:p>
        </p:txBody>
      </p:sp>
      <p:sp>
        <p:nvSpPr>
          <p:cNvPr id="19" name="文本框 18"/>
          <p:cNvSpPr txBox="1"/>
          <p:nvPr/>
        </p:nvSpPr>
        <p:spPr>
          <a:xfrm>
            <a:off x="9587865" y="4011930"/>
            <a:ext cx="53530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/>
              <a:t>个位</a:t>
            </a:r>
            <a:endParaRPr lang="zh-CN" altLang="en-US" sz="3200"/>
          </a:p>
        </p:txBody>
      </p:sp>
      <p:sp>
        <p:nvSpPr>
          <p:cNvPr id="20" name="文本框 19"/>
          <p:cNvSpPr txBox="1"/>
          <p:nvPr/>
        </p:nvSpPr>
        <p:spPr>
          <a:xfrm>
            <a:off x="2853690" y="5520055"/>
            <a:ext cx="5353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/>
              <a:t>万</a:t>
            </a:r>
            <a:endParaRPr lang="zh-CN" altLang="en-US" sz="3200"/>
          </a:p>
        </p:txBody>
      </p:sp>
      <p:sp>
        <p:nvSpPr>
          <p:cNvPr id="21" name="文本框 20"/>
          <p:cNvSpPr txBox="1"/>
          <p:nvPr/>
        </p:nvSpPr>
        <p:spPr>
          <a:xfrm>
            <a:off x="1292860" y="5431155"/>
            <a:ext cx="5353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zh-CN" altLang="en-US" sz="3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512945" y="5431155"/>
            <a:ext cx="5353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/>
              <a:t>千</a:t>
            </a:r>
            <a:endParaRPr lang="zh-CN" altLang="en-US" sz="3200"/>
          </a:p>
        </p:txBody>
      </p:sp>
      <p:sp>
        <p:nvSpPr>
          <p:cNvPr id="23" name="文本框 22"/>
          <p:cNvSpPr txBox="1"/>
          <p:nvPr/>
        </p:nvSpPr>
        <p:spPr>
          <a:xfrm>
            <a:off x="6505575" y="5354320"/>
            <a:ext cx="5353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/>
              <a:t>百</a:t>
            </a:r>
            <a:endParaRPr lang="zh-CN" altLang="en-US" sz="3200"/>
          </a:p>
        </p:txBody>
      </p:sp>
      <p:sp>
        <p:nvSpPr>
          <p:cNvPr id="24" name="文本框 23"/>
          <p:cNvSpPr txBox="1"/>
          <p:nvPr/>
        </p:nvSpPr>
        <p:spPr>
          <a:xfrm>
            <a:off x="8213725" y="5354320"/>
            <a:ext cx="5353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/>
              <a:t>十</a:t>
            </a:r>
            <a:endParaRPr lang="zh-CN" altLang="en-US" sz="3200"/>
          </a:p>
        </p:txBody>
      </p:sp>
      <p:sp>
        <p:nvSpPr>
          <p:cNvPr id="25" name="文本框 24"/>
          <p:cNvSpPr txBox="1"/>
          <p:nvPr/>
        </p:nvSpPr>
        <p:spPr>
          <a:xfrm>
            <a:off x="9587865" y="5354320"/>
            <a:ext cx="5353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/>
              <a:t>个</a:t>
            </a:r>
            <a:endParaRPr lang="zh-CN" altLang="en-US" sz="3200"/>
          </a:p>
        </p:txBody>
      </p:sp>
      <p:sp>
        <p:nvSpPr>
          <p:cNvPr id="26" name="文本框 25"/>
          <p:cNvSpPr txBox="1"/>
          <p:nvPr/>
        </p:nvSpPr>
        <p:spPr>
          <a:xfrm>
            <a:off x="381635" y="2777490"/>
            <a:ext cx="108216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800">
                <a:solidFill>
                  <a:srgbClr val="FF0000"/>
                </a:solidFill>
              </a:rPr>
              <a:t>10</a:t>
            </a:r>
            <a:r>
              <a:rPr lang="zh-CN" altLang="en-US" sz="2800">
                <a:solidFill>
                  <a:srgbClr val="FF0000"/>
                </a:solidFill>
              </a:rPr>
              <a:t>个一</a:t>
            </a:r>
            <a:r>
              <a:rPr lang="zh-CN" sz="2800">
                <a:solidFill>
                  <a:srgbClr val="FF0000"/>
                </a:solidFill>
              </a:rPr>
              <a:t>是十，</a:t>
            </a:r>
            <a:r>
              <a:rPr lang="en-US" altLang="zh-CN" sz="2800">
                <a:solidFill>
                  <a:srgbClr val="FF0000"/>
                </a:solidFill>
              </a:rPr>
              <a:t>10</a:t>
            </a:r>
            <a:r>
              <a:rPr lang="zh-CN" altLang="en-US" sz="2800">
                <a:solidFill>
                  <a:srgbClr val="FF0000"/>
                </a:solidFill>
              </a:rPr>
              <a:t>个十是一百，</a:t>
            </a:r>
            <a:r>
              <a:rPr lang="en-US" altLang="zh-CN" sz="2800">
                <a:solidFill>
                  <a:srgbClr val="FF0000"/>
                </a:solidFill>
              </a:rPr>
              <a:t>10</a:t>
            </a:r>
            <a:r>
              <a:rPr lang="zh-CN" altLang="en-US" sz="2800">
                <a:solidFill>
                  <a:srgbClr val="FF0000"/>
                </a:solidFill>
              </a:rPr>
              <a:t>个一百是一千，十个一千是一万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291070" y="1621155"/>
            <a:ext cx="34766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600">
                <a:solidFill>
                  <a:schemeClr val="tx1"/>
                </a:solidFill>
              </a:rPr>
              <a:t>十进制计数法</a:t>
            </a:r>
            <a:endParaRPr lang="zh-CN" sz="3600">
              <a:solidFill>
                <a:schemeClr val="tx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737100" y="6103620"/>
            <a:ext cx="34766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600">
                <a:solidFill>
                  <a:schemeClr val="accent5">
                    <a:lumMod val="75000"/>
                  </a:schemeClr>
                </a:solidFill>
              </a:rPr>
              <a:t>位值制</a:t>
            </a:r>
            <a:endParaRPr lang="zh-CN" sz="360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26" grpId="0"/>
      <p:bldP spid="26" grpId="1"/>
      <p:bldP spid="27" grpId="0"/>
      <p:bldP spid="27" grpId="1"/>
      <p:bldP spid="2" grpId="0"/>
      <p:bldP spid="2" grpId="1"/>
      <p:bldP spid="19" grpId="0"/>
      <p:bldP spid="19" grpId="1"/>
      <p:bldP spid="18" grpId="0"/>
      <p:bldP spid="18" grpId="1"/>
      <p:bldP spid="17" grpId="0"/>
      <p:bldP spid="17" grpId="1"/>
      <p:bldP spid="16" grpId="0"/>
      <p:bldP spid="16" grpId="1"/>
      <p:bldP spid="14" grpId="0"/>
      <p:bldP spid="14" grpId="1"/>
      <p:bldP spid="15" grpId="0"/>
      <p:bldP spid="15" grpId="1"/>
      <p:bldP spid="3" grpId="0"/>
      <p:bldP spid="3" grpId="1"/>
      <p:bldP spid="25" grpId="0"/>
      <p:bldP spid="25" grpId="1"/>
      <p:bldP spid="24" grpId="0"/>
      <p:bldP spid="24" grpId="1"/>
      <p:bldP spid="23" grpId="0"/>
      <p:bldP spid="23" grpId="1"/>
      <p:bldP spid="22" grpId="0"/>
      <p:bldP spid="22" grpId="1"/>
      <p:bldP spid="20" grpId="0"/>
      <p:bldP spid="20" grpId="1"/>
      <p:bldP spid="21" grpId="0"/>
      <p:bldP spid="21" grpId="1"/>
      <p:bldP spid="28" grpId="0"/>
      <p:bldP spid="2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886460" y="713740"/>
            <a:ext cx="74250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800">
                <a:solidFill>
                  <a:srgbClr val="FF0000"/>
                </a:solidFill>
              </a:rPr>
              <a:t>2</a:t>
            </a:r>
            <a:r>
              <a:rPr lang="zh-CN" altLang="en-US" sz="2800">
                <a:solidFill>
                  <a:srgbClr val="FF0000"/>
                </a:solidFill>
              </a:rPr>
              <a:t>、用自己喜欢的方式把下面三个数表示出来？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66445" y="1696085"/>
            <a:ext cx="74250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800">
                <a:solidFill>
                  <a:srgbClr val="FF0000"/>
                </a:solidFill>
              </a:rPr>
              <a:t>有哪些方式表示数？</a:t>
            </a:r>
            <a:endParaRPr lang="zh-CN" sz="2800">
              <a:solidFill>
                <a:srgbClr val="FF0000"/>
              </a:solidFill>
            </a:endParaRPr>
          </a:p>
        </p:txBody>
      </p:sp>
      <p:pic>
        <p:nvPicPr>
          <p:cNvPr id="13" name="图片 12" descr="微信图片_20230608203925"/>
          <p:cNvPicPr>
            <a:picLocks noChangeAspect="1"/>
          </p:cNvPicPr>
          <p:nvPr/>
        </p:nvPicPr>
        <p:blipFill>
          <a:blip r:embed="rId1">
            <a:lum contrast="84000"/>
          </a:blip>
          <a:srcRect l="29635" t="56887" r="21063" b="25485"/>
          <a:stretch>
            <a:fillRect/>
          </a:stretch>
        </p:blipFill>
        <p:spPr>
          <a:xfrm>
            <a:off x="1642110" y="2692400"/>
            <a:ext cx="3042920" cy="502920"/>
          </a:xfrm>
          <a:prstGeom prst="rect">
            <a:avLst/>
          </a:prstGeom>
        </p:spPr>
      </p:pic>
      <p:pic>
        <p:nvPicPr>
          <p:cNvPr id="9" name="图片 8" descr="微信图片_20230608185324"/>
          <p:cNvPicPr>
            <a:picLocks noChangeAspect="1"/>
          </p:cNvPicPr>
          <p:nvPr/>
        </p:nvPicPr>
        <p:blipFill>
          <a:blip r:embed="rId2">
            <a:lum contrast="72000"/>
          </a:blip>
          <a:srcRect l="12995" t="20894" r="71208" b="45656"/>
          <a:stretch>
            <a:fillRect/>
          </a:stretch>
        </p:blipFill>
        <p:spPr>
          <a:xfrm>
            <a:off x="5000625" y="2480945"/>
            <a:ext cx="948055" cy="925195"/>
          </a:xfrm>
          <a:prstGeom prst="rect">
            <a:avLst/>
          </a:prstGeom>
        </p:spPr>
      </p:pic>
      <p:pic>
        <p:nvPicPr>
          <p:cNvPr id="10" name="图片 9" descr="微信图片_20230608185341"/>
          <p:cNvPicPr>
            <a:picLocks noChangeAspect="1"/>
          </p:cNvPicPr>
          <p:nvPr/>
        </p:nvPicPr>
        <p:blipFill>
          <a:blip r:embed="rId3">
            <a:lum contrast="72000"/>
          </a:blip>
          <a:srcRect l="10641" t="12274" r="77839" b="63654"/>
          <a:stretch>
            <a:fillRect/>
          </a:stretch>
        </p:blipFill>
        <p:spPr>
          <a:xfrm>
            <a:off x="6623685" y="2589530"/>
            <a:ext cx="734695" cy="707390"/>
          </a:xfrm>
          <a:prstGeom prst="rect">
            <a:avLst/>
          </a:prstGeom>
        </p:spPr>
      </p:pic>
      <p:pic>
        <p:nvPicPr>
          <p:cNvPr id="11" name="图片 10" descr="微信图片_20230608185341"/>
          <p:cNvPicPr>
            <a:picLocks noChangeAspect="1"/>
          </p:cNvPicPr>
          <p:nvPr/>
        </p:nvPicPr>
        <p:blipFill>
          <a:blip r:embed="rId3">
            <a:lum contrast="78000"/>
          </a:blip>
          <a:srcRect l="11167" t="72353" r="85172" b="-23"/>
          <a:stretch>
            <a:fillRect/>
          </a:stretch>
        </p:blipFill>
        <p:spPr>
          <a:xfrm>
            <a:off x="8410575" y="2299970"/>
            <a:ext cx="317500" cy="1106170"/>
          </a:xfrm>
          <a:prstGeom prst="rect">
            <a:avLst/>
          </a:prstGeom>
        </p:spPr>
      </p:pic>
      <p:pic>
        <p:nvPicPr>
          <p:cNvPr id="12" name="图片 11" descr="微信图片_20230608185354"/>
          <p:cNvPicPr>
            <a:picLocks noChangeAspect="1"/>
          </p:cNvPicPr>
          <p:nvPr/>
        </p:nvPicPr>
        <p:blipFill>
          <a:blip r:embed="rId4">
            <a:lum contrast="84000"/>
          </a:blip>
          <a:srcRect l="10818" t="66663" r="85781" b="25000"/>
          <a:stretch>
            <a:fillRect/>
          </a:stretch>
        </p:blipFill>
        <p:spPr>
          <a:xfrm>
            <a:off x="10029825" y="2589530"/>
            <a:ext cx="414655" cy="46799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928495" y="3406140"/>
            <a:ext cx="21863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800">
                <a:solidFill>
                  <a:schemeClr val="tx1"/>
                </a:solidFill>
              </a:rPr>
              <a:t>堆：</a:t>
            </a:r>
            <a:r>
              <a:rPr lang="en-US" altLang="zh-CN" sz="2800">
                <a:solidFill>
                  <a:schemeClr val="tx1"/>
                </a:solidFill>
              </a:rPr>
              <a:t>10000</a:t>
            </a:r>
            <a:endParaRPr lang="en-US" altLang="zh-CN" sz="2800">
              <a:solidFill>
                <a:schemeClr val="tx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543425" y="3406140"/>
            <a:ext cx="21863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800">
                <a:solidFill>
                  <a:schemeClr val="tx1"/>
                </a:solidFill>
              </a:rPr>
              <a:t>个：</a:t>
            </a:r>
            <a:r>
              <a:rPr lang="en-US" altLang="zh-CN" sz="2800">
                <a:solidFill>
                  <a:schemeClr val="tx1"/>
                </a:solidFill>
              </a:rPr>
              <a:t>1000</a:t>
            </a:r>
            <a:endParaRPr lang="en-US" altLang="zh-CN" sz="2800">
              <a:solidFill>
                <a:schemeClr val="tx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541770" y="3296920"/>
            <a:ext cx="21863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800">
                <a:solidFill>
                  <a:schemeClr val="tx1"/>
                </a:solidFill>
              </a:rPr>
              <a:t>片：</a:t>
            </a:r>
            <a:r>
              <a:rPr lang="en-US" altLang="zh-CN" sz="2800">
                <a:solidFill>
                  <a:schemeClr val="tx1"/>
                </a:solidFill>
              </a:rPr>
              <a:t>100</a:t>
            </a:r>
            <a:endParaRPr lang="en-US" altLang="zh-CN" sz="2800">
              <a:solidFill>
                <a:schemeClr val="tx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191500" y="3296920"/>
            <a:ext cx="21863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chemeClr val="tx1"/>
                </a:solidFill>
              </a:rPr>
              <a:t>条：</a:t>
            </a:r>
            <a:r>
              <a:rPr lang="en-US" altLang="zh-CN" sz="2800">
                <a:solidFill>
                  <a:schemeClr val="tx1"/>
                </a:solidFill>
              </a:rPr>
              <a:t>10</a:t>
            </a:r>
            <a:endParaRPr lang="en-US" altLang="zh-CN" sz="2800">
              <a:solidFill>
                <a:schemeClr val="tx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850755" y="3296920"/>
            <a:ext cx="21863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chemeClr val="tx1"/>
                </a:solidFill>
              </a:rPr>
              <a:t>块：</a:t>
            </a:r>
            <a:r>
              <a:rPr lang="en-US" altLang="zh-CN" sz="2800">
                <a:solidFill>
                  <a:schemeClr val="tx1"/>
                </a:solidFill>
              </a:rPr>
              <a:t>1</a:t>
            </a:r>
            <a:endParaRPr lang="en-US" altLang="zh-CN" sz="2800">
              <a:solidFill>
                <a:schemeClr val="tx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11760" y="2673350"/>
            <a:ext cx="15303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800">
                <a:solidFill>
                  <a:srgbClr val="FF0000"/>
                </a:solidFill>
              </a:rPr>
              <a:t>小方块</a:t>
            </a:r>
            <a:endParaRPr lang="zh-CN" sz="2800">
              <a:solidFill>
                <a:srgbClr val="FF000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77165" y="4234180"/>
            <a:ext cx="15303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800">
                <a:solidFill>
                  <a:srgbClr val="FF0000"/>
                </a:solidFill>
              </a:rPr>
              <a:t>计数器</a:t>
            </a:r>
            <a:endParaRPr lang="zh-CN" sz="2800">
              <a:solidFill>
                <a:srgbClr val="FF0000"/>
              </a:solidFill>
            </a:endParaRPr>
          </a:p>
        </p:txBody>
      </p:sp>
      <p:pic>
        <p:nvPicPr>
          <p:cNvPr id="18" name="图片 17" descr="微信图片_20230608230429"/>
          <p:cNvPicPr>
            <a:picLocks noChangeAspect="1"/>
          </p:cNvPicPr>
          <p:nvPr/>
        </p:nvPicPr>
        <p:blipFill>
          <a:blip r:embed="rId5">
            <a:lum bright="12000" contrast="24000"/>
          </a:blip>
          <a:srcRect l="26282" t="55889" r="59937" b="25490"/>
          <a:stretch>
            <a:fillRect/>
          </a:stretch>
        </p:blipFill>
        <p:spPr>
          <a:xfrm>
            <a:off x="1928495" y="3996055"/>
            <a:ext cx="1604645" cy="99822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5093335" y="4364990"/>
            <a:ext cx="15303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800">
                <a:solidFill>
                  <a:srgbClr val="FF0000"/>
                </a:solidFill>
              </a:rPr>
              <a:t>算盘</a:t>
            </a:r>
            <a:endParaRPr lang="zh-CN" sz="2800">
              <a:solidFill>
                <a:srgbClr val="FF0000"/>
              </a:solidFill>
            </a:endParaRPr>
          </a:p>
        </p:txBody>
      </p:sp>
      <p:pic>
        <p:nvPicPr>
          <p:cNvPr id="21" name="图片 20" descr="6d1e4a36_E236719_28838eda"/>
          <p:cNvPicPr>
            <a:picLocks noChangeAspect="1"/>
          </p:cNvPicPr>
          <p:nvPr/>
        </p:nvPicPr>
        <p:blipFill>
          <a:blip r:embed="rId6"/>
          <a:srcRect t="28640" b="27493"/>
          <a:stretch>
            <a:fillRect/>
          </a:stretch>
        </p:blipFill>
        <p:spPr>
          <a:xfrm>
            <a:off x="6206490" y="4070985"/>
            <a:ext cx="3644265" cy="1598930"/>
          </a:xfrm>
          <a:prstGeom prst="rect">
            <a:avLst/>
          </a:prstGeom>
        </p:spPr>
      </p:pic>
      <p:cxnSp>
        <p:nvCxnSpPr>
          <p:cNvPr id="22" name="直接箭头连接符 21"/>
          <p:cNvCxnSpPr/>
          <p:nvPr/>
        </p:nvCxnSpPr>
        <p:spPr>
          <a:xfrm>
            <a:off x="9287510" y="4495165"/>
            <a:ext cx="742315" cy="0"/>
          </a:xfrm>
          <a:prstGeom prst="straightConnector1">
            <a:avLst/>
          </a:prstGeom>
          <a:ln w="38100"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>
            <a:off x="9211310" y="5226685"/>
            <a:ext cx="742315" cy="0"/>
          </a:xfrm>
          <a:prstGeom prst="straightConnector1">
            <a:avLst/>
          </a:prstGeom>
          <a:ln w="38100"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10029825" y="4234180"/>
            <a:ext cx="15303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rgbClr val="FF0000"/>
                </a:solidFill>
              </a:rPr>
              <a:t>上珠：</a:t>
            </a:r>
            <a:r>
              <a:rPr lang="en-US" altLang="zh-CN" sz="2800">
                <a:solidFill>
                  <a:srgbClr val="FF0000"/>
                </a:solidFill>
              </a:rPr>
              <a:t>5</a:t>
            </a:r>
            <a:endParaRPr lang="en-US" altLang="zh-CN" sz="2800">
              <a:solidFill>
                <a:srgbClr val="FF0000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953625" y="4994275"/>
            <a:ext cx="15303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rgbClr val="FF0000"/>
                </a:solidFill>
              </a:rPr>
              <a:t>下珠：</a:t>
            </a:r>
            <a:r>
              <a:rPr lang="en-US" altLang="zh-CN" sz="2800">
                <a:solidFill>
                  <a:srgbClr val="FF0000"/>
                </a:solidFill>
              </a:rPr>
              <a:t>1</a:t>
            </a:r>
            <a:endParaRPr lang="en-US" altLang="zh-CN" sz="2800">
              <a:solidFill>
                <a:srgbClr val="FF0000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53365" y="5838825"/>
            <a:ext cx="15303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800">
                <a:solidFill>
                  <a:srgbClr val="FF0000"/>
                </a:solidFill>
              </a:rPr>
              <a:t>小棒：</a:t>
            </a:r>
            <a:endParaRPr lang="zh-CN" sz="2800">
              <a:solidFill>
                <a:srgbClr val="FF0000"/>
              </a:solidFill>
            </a:endParaRPr>
          </a:p>
        </p:txBody>
      </p:sp>
      <p:pic>
        <p:nvPicPr>
          <p:cNvPr id="28" name="图片 27" descr="微信图片_20230608230429"/>
          <p:cNvPicPr>
            <a:picLocks noChangeAspect="1"/>
          </p:cNvPicPr>
          <p:nvPr/>
        </p:nvPicPr>
        <p:blipFill>
          <a:blip r:embed="rId5">
            <a:lum bright="12000" contrast="36000"/>
          </a:blip>
          <a:srcRect l="53516" t="25476" r="24994" b="60853"/>
          <a:stretch>
            <a:fillRect/>
          </a:stretch>
        </p:blipFill>
        <p:spPr>
          <a:xfrm>
            <a:off x="1411605" y="5586730"/>
            <a:ext cx="3503295" cy="1026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16" grpId="0"/>
      <p:bldP spid="16" grpId="1"/>
      <p:bldP spid="15" grpId="0"/>
      <p:bldP spid="15" grpId="1"/>
      <p:bldP spid="14" grpId="0"/>
      <p:bldP spid="14" grpId="1"/>
      <p:bldP spid="8" grpId="0"/>
      <p:bldP spid="8" grpId="1"/>
      <p:bldP spid="7" grpId="0"/>
      <p:bldP spid="7" grpId="1"/>
      <p:bldP spid="6" grpId="0"/>
      <p:bldP spid="6" grpId="1"/>
      <p:bldP spid="17" grpId="0"/>
      <p:bldP spid="17" grpId="1"/>
      <p:bldP spid="19" grpId="0"/>
      <p:bldP spid="19" grpId="1"/>
      <p:bldP spid="25" grpId="0"/>
      <p:bldP spid="25" grpId="1"/>
      <p:bldP spid="26" grpId="0"/>
      <p:bldP spid="26" grpId="1"/>
      <p:bldP spid="27" grpId="0"/>
      <p:bldP spid="2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90245" y="582295"/>
            <a:ext cx="74250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800">
                <a:solidFill>
                  <a:srgbClr val="FF0000"/>
                </a:solidFill>
              </a:rPr>
              <a:t>2</a:t>
            </a:r>
            <a:r>
              <a:rPr lang="zh-CN" altLang="en-US" sz="2800">
                <a:solidFill>
                  <a:srgbClr val="FF0000"/>
                </a:solidFill>
              </a:rPr>
              <a:t>、用自己喜欢的方式把下面三个数表示出来？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4045" y="1564640"/>
            <a:ext cx="74250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800">
                <a:solidFill>
                  <a:srgbClr val="FF0000"/>
                </a:solidFill>
              </a:rPr>
              <a:t>长江：约</a:t>
            </a:r>
            <a:r>
              <a:rPr lang="en-US" altLang="zh-CN" sz="2800" u="sng">
                <a:solidFill>
                  <a:srgbClr val="FF0000"/>
                </a:solidFill>
              </a:rPr>
              <a:t>6300</a:t>
            </a:r>
            <a:r>
              <a:rPr lang="zh-CN" altLang="en-US" sz="2800">
                <a:solidFill>
                  <a:srgbClr val="FF0000"/>
                </a:solidFill>
              </a:rPr>
              <a:t>千米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90245" y="2546350"/>
            <a:ext cx="74250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800">
                <a:solidFill>
                  <a:srgbClr val="FF0000"/>
                </a:solidFill>
              </a:rPr>
              <a:t>黄河：约</a:t>
            </a:r>
            <a:r>
              <a:rPr lang="en-US" altLang="zh-CN" sz="2800" u="sng">
                <a:solidFill>
                  <a:srgbClr val="FF0000"/>
                </a:solidFill>
              </a:rPr>
              <a:t>5464</a:t>
            </a:r>
            <a:r>
              <a:rPr lang="zh-CN" altLang="en-US" sz="2800">
                <a:solidFill>
                  <a:srgbClr val="FF0000"/>
                </a:solidFill>
              </a:rPr>
              <a:t>千米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90245" y="3649345"/>
            <a:ext cx="74250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800">
                <a:solidFill>
                  <a:srgbClr val="FF0000"/>
                </a:solidFill>
              </a:rPr>
              <a:t>京杭大运河：约</a:t>
            </a:r>
            <a:r>
              <a:rPr lang="en-US" altLang="zh-CN" sz="2800" u="sng">
                <a:solidFill>
                  <a:srgbClr val="FF0000"/>
                </a:solidFill>
              </a:rPr>
              <a:t>1747</a:t>
            </a:r>
            <a:r>
              <a:rPr lang="zh-CN" altLang="en-US" sz="2800">
                <a:solidFill>
                  <a:srgbClr val="FF0000"/>
                </a:solidFill>
              </a:rPr>
              <a:t>千米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161155" y="1531620"/>
            <a:ext cx="74250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800">
                <a:solidFill>
                  <a:schemeClr val="tx1"/>
                </a:solidFill>
              </a:rPr>
              <a:t>读作：六千三百</a:t>
            </a:r>
            <a:endParaRPr lang="zh-CN" sz="2800">
              <a:solidFill>
                <a:schemeClr val="tx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65015" y="2546350"/>
            <a:ext cx="74250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800">
                <a:solidFill>
                  <a:schemeClr val="tx1"/>
                </a:solidFill>
              </a:rPr>
              <a:t>读作：五千四百六十四</a:t>
            </a:r>
            <a:endParaRPr lang="zh-CN" sz="2800">
              <a:solidFill>
                <a:schemeClr val="tx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492750" y="3649345"/>
            <a:ext cx="74250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800">
                <a:solidFill>
                  <a:schemeClr val="tx1"/>
                </a:solidFill>
              </a:rPr>
              <a:t>读作：一千七百四十七</a:t>
            </a:r>
            <a:endParaRPr lang="zh-CN" sz="2800">
              <a:solidFill>
                <a:schemeClr val="tx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90245" y="4535170"/>
            <a:ext cx="74250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800">
                <a:solidFill>
                  <a:srgbClr val="FF0000"/>
                </a:solidFill>
              </a:rPr>
              <a:t>沱江全长</a:t>
            </a:r>
            <a:r>
              <a:rPr lang="zh-CN" sz="2800" u="sng">
                <a:solidFill>
                  <a:srgbClr val="FF0000"/>
                </a:solidFill>
              </a:rPr>
              <a:t>七百一十二</a:t>
            </a:r>
            <a:r>
              <a:rPr lang="zh-CN" altLang="en-US" sz="2800">
                <a:solidFill>
                  <a:srgbClr val="FF0000"/>
                </a:solidFill>
              </a:rPr>
              <a:t>千米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547360" y="4643755"/>
            <a:ext cx="74250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800">
                <a:solidFill>
                  <a:schemeClr val="tx1"/>
                </a:solidFill>
              </a:rPr>
              <a:t>写作：</a:t>
            </a:r>
            <a:r>
              <a:rPr lang="en-US" altLang="zh-CN" sz="2800">
                <a:solidFill>
                  <a:schemeClr val="tx1"/>
                </a:solidFill>
              </a:rPr>
              <a:t>712</a:t>
            </a:r>
            <a:endParaRPr lang="en-US" altLang="zh-CN" sz="2800">
              <a:solidFill>
                <a:schemeClr val="tx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14045" y="5375275"/>
            <a:ext cx="102190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800">
                <a:solidFill>
                  <a:srgbClr val="FF0000"/>
                </a:solidFill>
              </a:rPr>
              <a:t>把四条河的长度按一定的顺序排列，并说一说怎样比较数的大小。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48640" y="6117590"/>
            <a:ext cx="102190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800">
                <a:solidFill>
                  <a:schemeClr val="tx1"/>
                </a:solidFill>
              </a:rPr>
              <a:t>数位多的数较大，数位相同从高位比起。</a:t>
            </a:r>
            <a:endParaRPr lang="zh-CN" altLang="en-US" sz="2800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8" grpId="0"/>
      <p:bldP spid="8" grpId="1"/>
      <p:bldP spid="9" grpId="0"/>
      <p:bldP spid="9" grpId="1"/>
      <p:bldP spid="10" grpId="0"/>
      <p:bldP spid="10" grpId="1"/>
      <p:bldP spid="12" grpId="0"/>
      <p:bldP spid="12" grpId="1"/>
      <p:bldP spid="13" grpId="0"/>
      <p:bldP spid="13" grpId="1"/>
      <p:bldP spid="14" grpId="0"/>
      <p:bldP spid="14" grpId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411</Words>
  <Application>WPS 演示</Application>
  <PresentationFormat>宽屏</PresentationFormat>
  <Paragraphs>103</Paragraphs>
  <Slides>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181</cp:revision>
  <dcterms:created xsi:type="dcterms:W3CDTF">2019-06-19T02:08:00Z</dcterms:created>
  <dcterms:modified xsi:type="dcterms:W3CDTF">2023-06-08T15:18:21Z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2052-11.8.2.8411</vt:lpwstr>
  </property>
  <property fmtid="{D5CDD505-2E9C-101B-9397-08002B2CF9AE}" pid="3" name="ICV">
    <vt:lpwstr>0FCD4F8E95974B2B988DA6AC3F333A8E_11</vt:lpwstr>
  </property>
</Properties>
</file>