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65" r:id="rId5"/>
    <p:sldId id="258" r:id="rId6"/>
    <p:sldId id="260" r:id="rId7"/>
    <p:sldId id="261" r:id="rId8"/>
    <p:sldId id="262" r:id="rId9"/>
    <p:sldId id="263" r:id="rId10"/>
    <p:sldId id="264" r:id="rId1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B7FC"/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742950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4187508" y="1737995"/>
            <a:ext cx="344614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总复习</a:t>
            </a:r>
            <a:r>
              <a:rPr lang="en-US" altLang="zh-CN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2</a:t>
            </a:r>
            <a:endParaRPr lang="en-US" altLang="zh-CN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73731" y="3353435"/>
            <a:ext cx="569214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A9B7FC"/>
                </a:solidFill>
                <a:effectLst/>
              </a:rPr>
              <a:t>有余数的除法</a:t>
            </a:r>
            <a:endParaRPr lang="zh-CN" sz="7200" b="1">
              <a:ln w="22225">
                <a:solidFill>
                  <a:schemeClr val="accent2"/>
                </a:solidFill>
                <a:prstDash val="solid"/>
              </a:ln>
              <a:solidFill>
                <a:srgbClr val="A9B7FC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捕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675" y="612140"/>
            <a:ext cx="9780270" cy="31775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07310" y="1995170"/>
            <a:ext cx="3678555" cy="1495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>
            <a:off x="8556625" y="2544445"/>
            <a:ext cx="84010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9396730" y="2314575"/>
            <a:ext cx="2270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有</a:t>
            </a:r>
            <a:r>
              <a:rPr lang="en-US" altLang="zh-CN" sz="2400">
                <a:solidFill>
                  <a:srgbClr val="FF0000"/>
                </a:solidFill>
              </a:rPr>
              <a:t>24</a:t>
            </a:r>
            <a:r>
              <a:rPr lang="zh-CN" altLang="en-US" sz="2400">
                <a:solidFill>
                  <a:srgbClr val="FF0000"/>
                </a:solidFill>
              </a:rPr>
              <a:t>根小棒</a:t>
            </a:r>
            <a:endParaRPr lang="zh-CN" altLang="en-US" sz="2400">
              <a:solidFill>
                <a:srgbClr val="FF0000"/>
              </a:solidFill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>
            <a:off x="8665845" y="2926715"/>
            <a:ext cx="84010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9505950" y="2696210"/>
            <a:ext cx="2270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>
                <a:solidFill>
                  <a:srgbClr val="FF0000"/>
                </a:solidFill>
              </a:rPr>
              <a:t>用了</a:t>
            </a:r>
            <a:r>
              <a:rPr lang="en-US" altLang="zh-CN" sz="2400">
                <a:solidFill>
                  <a:srgbClr val="FF0000"/>
                </a:solidFill>
              </a:rPr>
              <a:t>20</a:t>
            </a:r>
            <a:r>
              <a:rPr lang="zh-CN" altLang="en-US" sz="2400">
                <a:solidFill>
                  <a:srgbClr val="FF0000"/>
                </a:solidFill>
              </a:rPr>
              <a:t>根</a:t>
            </a:r>
            <a:endParaRPr lang="zh-CN" altLang="en-US" sz="2400">
              <a:solidFill>
                <a:srgbClr val="FF0000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H="1" flipV="1">
            <a:off x="7301230" y="2238375"/>
            <a:ext cx="393065" cy="3060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6285865" y="1854200"/>
            <a:ext cx="2270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400">
                <a:solidFill>
                  <a:srgbClr val="FF0000"/>
                </a:solidFill>
              </a:rPr>
              <a:t>5</a:t>
            </a:r>
            <a:r>
              <a:rPr lang="zh-CN" altLang="en-US" sz="2400">
                <a:solidFill>
                  <a:srgbClr val="FF0000"/>
                </a:solidFill>
              </a:rPr>
              <a:t>根搭一个</a:t>
            </a:r>
            <a:endParaRPr lang="zh-CN" altLang="en-US" sz="2400">
              <a:solidFill>
                <a:srgbClr val="FF0000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8556625" y="2084705"/>
            <a:ext cx="84010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9505950" y="1854835"/>
            <a:ext cx="2270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>
                <a:solidFill>
                  <a:srgbClr val="FF0000"/>
                </a:solidFill>
              </a:rPr>
              <a:t>搭了</a:t>
            </a:r>
            <a:r>
              <a:rPr lang="en-US" altLang="zh-CN" sz="2400">
                <a:solidFill>
                  <a:srgbClr val="FF0000"/>
                </a:solidFill>
              </a:rPr>
              <a:t>4</a:t>
            </a:r>
            <a:r>
              <a:rPr lang="zh-CN" altLang="en-US" sz="2400">
                <a:solidFill>
                  <a:srgbClr val="FF0000"/>
                </a:solidFill>
              </a:rPr>
              <a:t>个</a:t>
            </a:r>
            <a:endParaRPr lang="zh-CN" altLang="en-US" sz="2400">
              <a:solidFill>
                <a:srgbClr val="FF0000"/>
              </a:solidFill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8665845" y="3292475"/>
            <a:ext cx="84010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9615170" y="3062605"/>
            <a:ext cx="2270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>
                <a:solidFill>
                  <a:srgbClr val="FF0000"/>
                </a:solidFill>
              </a:rPr>
              <a:t>还剩</a:t>
            </a:r>
            <a:r>
              <a:rPr lang="en-US" altLang="zh-CN" sz="2400">
                <a:solidFill>
                  <a:srgbClr val="FF0000"/>
                </a:solidFill>
              </a:rPr>
              <a:t>4</a:t>
            </a:r>
            <a:r>
              <a:rPr lang="zh-CN" altLang="en-US" sz="2400">
                <a:solidFill>
                  <a:srgbClr val="FF0000"/>
                </a:solidFill>
              </a:rPr>
              <a:t>根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49475" y="1212215"/>
            <a:ext cx="6636385" cy="469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095500" y="1231900"/>
            <a:ext cx="9103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画一画，并列出竖式，说一说竖式中每一步的意思。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51445" y="1995170"/>
            <a:ext cx="1264920" cy="1495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87070" y="3726815"/>
            <a:ext cx="9103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想一想：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8675" y="4419600"/>
            <a:ext cx="9103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以本题为例说一说，余数为什么要比除数小？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3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1" grpId="0" bldLvl="0" animBg="1"/>
      <p:bldP spid="21" grpId="1" animBg="1"/>
      <p:bldP spid="18" grpId="1"/>
      <p:bldP spid="8" grpId="0"/>
      <p:bldP spid="8" grpId="1"/>
      <p:bldP spid="12" grpId="0"/>
      <p:bldP spid="12" grpId="1"/>
      <p:bldP spid="10" grpId="0"/>
      <p:bldP spid="10" grpId="1"/>
      <p:bldP spid="18" grpId="2"/>
      <p:bldP spid="14" grpId="0"/>
      <p:bldP spid="14" grpId="1"/>
      <p:bldP spid="22" grpId="0"/>
      <p:bldP spid="22" grpId="1"/>
      <p:bldP spid="23" grpId="0"/>
      <p:bldP spid="2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捕获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7560" y="222885"/>
            <a:ext cx="10597515" cy="40011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019810" y="2435225"/>
            <a:ext cx="98228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2</a:t>
            </a:r>
            <a:r>
              <a:rPr lang="zh-CN" altLang="en-US" sz="4000"/>
              <a:t>、除法算式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</a:rPr>
              <a:t>▲</a:t>
            </a:r>
            <a:r>
              <a:rPr lang="zh-CN" altLang="en-US" sz="4000">
                <a:latin typeface="Arial" panose="020B0604020202020204" pitchFamily="34" charset="0"/>
              </a:rPr>
              <a:t>÷</a:t>
            </a:r>
            <a:r>
              <a:rPr lang="en-US" altLang="zh-CN" sz="4000">
                <a:latin typeface="Arial" panose="020B0604020202020204" pitchFamily="34" charset="0"/>
              </a:rPr>
              <a:t>5</a:t>
            </a:r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</a:rPr>
              <a:t>=☆</a:t>
            </a:r>
            <a:r>
              <a:rPr lang="en-US" altLang="zh-CN" sz="4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Wingdings" panose="05000000000000000000" charset="0"/>
              </a:rPr>
              <a:t>……</a:t>
            </a:r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Wingdings" panose="05000000000000000000" charset="0"/>
              </a:rPr>
              <a:t>☆</a:t>
            </a:r>
            <a:endParaRPr lang="en-US" altLang="zh-CN" sz="4000"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Wingdings" panose="05000000000000000000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21105" y="3168015"/>
            <a:ext cx="49129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想：首先能确定？的大小。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21105" y="3840480"/>
            <a:ext cx="81432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被除数最大是（       ），最小是（        ）。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9810" y="721995"/>
            <a:ext cx="89611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1</a:t>
            </a:r>
            <a:r>
              <a:rPr lang="zh-CN" altLang="en-US" sz="4000"/>
              <a:t>、</a:t>
            </a:r>
            <a:r>
              <a:rPr lang="zh-CN" altLang="en-US" sz="4000"/>
              <a:t>在算式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</a:rPr>
              <a:t>○</a:t>
            </a:r>
            <a:r>
              <a:rPr lang="zh-CN" altLang="en-US" sz="4000">
                <a:latin typeface="Arial" panose="020B0604020202020204" pitchFamily="34" charset="0"/>
                <a:ea typeface="宋体" panose="02010600030101010101" pitchFamily="2" charset="-122"/>
              </a:rPr>
              <a:t>÷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</a:rPr>
              <a:t>☆</a:t>
            </a:r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</a:rPr>
              <a:t>=8</a:t>
            </a:r>
            <a:r>
              <a:rPr lang="en-US" altLang="zh-CN" sz="4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……6</a:t>
            </a:r>
            <a:endParaRPr lang="en-US" altLang="zh-CN" sz="40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☆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最小是（     ），这时○是（     ）</a:t>
            </a:r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9810" y="4738370"/>
            <a:ext cx="1100201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4000"/>
              <a:t>3</a:t>
            </a:r>
            <a:r>
              <a:rPr lang="zh-CN" altLang="en-US" sz="4000"/>
              <a:t>、在</a:t>
            </a:r>
            <a:r>
              <a:rPr lang="zh-CN" altLang="en-US" sz="4000">
                <a:sym typeface="Wingdings" panose="05000000000000000000" charset="0"/>
              </a:rPr>
              <a:t></a:t>
            </a:r>
            <a:r>
              <a:rPr lang="zh-CN" altLang="en-US" sz="4000">
                <a:latin typeface="Arial" panose="020B0604020202020204" pitchFamily="34" charset="0"/>
                <a:sym typeface="Wingdings" panose="05000000000000000000" charset="0"/>
              </a:rPr>
              <a:t>÷</a:t>
            </a:r>
            <a:r>
              <a:rPr lang="en-US" altLang="zh-CN" sz="4000">
                <a:latin typeface="Arial" panose="020B0604020202020204" pitchFamily="34" charset="0"/>
                <a:sym typeface="Wingdings" panose="05000000000000000000" charset="0"/>
              </a:rPr>
              <a:t>8=</a:t>
            </a:r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charset="0"/>
              </a:rPr>
              <a:t>△</a:t>
            </a:r>
            <a:r>
              <a:rPr lang="en-US" altLang="zh-CN" sz="4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Wingdings" panose="05000000000000000000" charset="0"/>
              </a:rPr>
              <a:t>……1</a:t>
            </a:r>
            <a:r>
              <a:rPr lang="zh-CN" altLang="en-US" sz="4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Wingdings" panose="05000000000000000000" charset="0"/>
              </a:rPr>
              <a:t>中，被除数不可能是（    ）</a:t>
            </a:r>
            <a:endParaRPr lang="zh-CN" altLang="en-US" sz="40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Wingdings" panose="05000000000000000000" charset="0"/>
            </a:endParaRPr>
          </a:p>
          <a:p>
            <a:r>
              <a:rPr lang="zh-CN" altLang="en-US" sz="4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Wingdings" panose="05000000000000000000" charset="0"/>
              </a:rPr>
              <a:t>   </a:t>
            </a:r>
            <a:r>
              <a:rPr lang="en-US" altLang="zh-CN" sz="4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Wingdings" panose="05000000000000000000" charset="0"/>
              </a:rPr>
              <a:t>A  17       B  33         C 50</a:t>
            </a:r>
            <a:endParaRPr lang="en-US" altLang="zh-CN" sz="400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Wingdings" panose="0500000000000000000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5" grpId="0"/>
      <p:bldP spid="5" grpId="1"/>
      <p:bldP spid="4" grpId="0"/>
      <p:bldP spid="4" grpId="1"/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614170" y="1485265"/>
            <a:ext cx="58832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（           ）</a:t>
            </a:r>
            <a:r>
              <a:rPr lang="zh-CN" altLang="en-US" sz="4000">
                <a:latin typeface="Arial" panose="020B0604020202020204" pitchFamily="34" charset="0"/>
              </a:rPr>
              <a:t>÷</a:t>
            </a:r>
            <a:r>
              <a:rPr lang="en-US" altLang="zh-CN" sz="4000">
                <a:latin typeface="Arial" panose="020B0604020202020204" pitchFamily="34" charset="0"/>
              </a:rPr>
              <a:t>6=7</a:t>
            </a:r>
            <a:r>
              <a:rPr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……4</a:t>
            </a:r>
            <a:endParaRPr lang="en-US" altLang="zh-CN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60270" y="3449955"/>
            <a:ext cx="58832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/>
              <a:t>71</a:t>
            </a:r>
            <a:r>
              <a:rPr lang="zh-CN" altLang="en-US" sz="4000">
                <a:latin typeface="Arial" panose="020B0604020202020204" pitchFamily="34" charset="0"/>
              </a:rPr>
              <a:t>÷（       ）</a:t>
            </a:r>
            <a:r>
              <a:rPr lang="en-US" altLang="zh-CN" sz="4000">
                <a:latin typeface="Arial" panose="020B0604020202020204" pitchFamily="34" charset="0"/>
              </a:rPr>
              <a:t>=8</a:t>
            </a:r>
            <a:r>
              <a:rPr lang="en-US" altLang="zh-CN" sz="4000">
                <a:latin typeface="Arial" panose="020B0604020202020204" pitchFamily="34" charset="0"/>
                <a:cs typeface="Arial" panose="020B0604020202020204" pitchFamily="34" charset="0"/>
              </a:rPr>
              <a:t>……7</a:t>
            </a:r>
            <a:endParaRPr lang="en-US" altLang="zh-CN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18030" y="2467610"/>
            <a:ext cx="58832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被除数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商×除数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余数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18030" y="4606925"/>
            <a:ext cx="58832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被除数</a:t>
            </a:r>
            <a:r>
              <a:rPr lang="zh-CN" altLang="en-US" sz="40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－余数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zh-CN" altLang="en-US" sz="4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商×除数</a:t>
            </a:r>
            <a:endParaRPr lang="zh-CN" altLang="en-US" sz="4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458470" y="972185"/>
            <a:ext cx="1039050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4000"/>
              <a:t>1</a:t>
            </a:r>
            <a:r>
              <a:rPr lang="zh-CN" altLang="en-US" sz="4000"/>
              <a:t>、学校买了</a:t>
            </a:r>
            <a:r>
              <a:rPr lang="en-US" altLang="zh-CN" sz="4000"/>
              <a:t>59</a:t>
            </a:r>
            <a:r>
              <a:rPr lang="zh-CN" altLang="en-US" sz="4000"/>
              <a:t>盆花，至少拿走（     ）盆后，正好平均分给</a:t>
            </a:r>
            <a:r>
              <a:rPr lang="en-US" altLang="zh-CN" sz="4000"/>
              <a:t>7</a:t>
            </a:r>
            <a:r>
              <a:rPr lang="zh-CN" altLang="en-US" sz="4000"/>
              <a:t>个班；至少再买来（      ）盆后，正好平均分给</a:t>
            </a:r>
            <a:r>
              <a:rPr lang="en-US" altLang="zh-CN" sz="4000"/>
              <a:t>9</a:t>
            </a:r>
            <a:r>
              <a:rPr lang="zh-CN" altLang="en-US" sz="4000"/>
              <a:t>个班。</a:t>
            </a:r>
            <a:endParaRPr lang="zh-CN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709295" y="1300480"/>
            <a:ext cx="1039050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4000"/>
              <a:t>2</a:t>
            </a:r>
            <a:r>
              <a:rPr lang="zh-CN" altLang="en-US" sz="4000"/>
              <a:t>、学校体检中，小明排在第</a:t>
            </a:r>
            <a:r>
              <a:rPr lang="en-US" altLang="zh-CN" sz="4000"/>
              <a:t>21</a:t>
            </a:r>
            <a:r>
              <a:rPr lang="zh-CN" altLang="en-US" sz="4000"/>
              <a:t>位，每次医生只让</a:t>
            </a:r>
            <a:r>
              <a:rPr lang="en-US" altLang="zh-CN" sz="4000"/>
              <a:t>4</a:t>
            </a:r>
            <a:r>
              <a:rPr lang="zh-CN" altLang="en-US" sz="4000"/>
              <a:t>名同学进，小明第（    ）次才能轮到。</a:t>
            </a:r>
            <a:endParaRPr lang="zh-CN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575945" y="1057275"/>
            <a:ext cx="1039050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4000"/>
              <a:t>一筐桃子不超过</a:t>
            </a:r>
            <a:r>
              <a:rPr lang="en-US" altLang="zh-CN" sz="4000"/>
              <a:t>30</a:t>
            </a:r>
            <a:r>
              <a:rPr lang="zh-CN" altLang="en-US" sz="4000"/>
              <a:t>个，平均分给</a:t>
            </a:r>
            <a:r>
              <a:rPr lang="en-US" altLang="zh-CN" sz="4000"/>
              <a:t>3</a:t>
            </a:r>
            <a:r>
              <a:rPr lang="zh-CN" altLang="en-US" sz="4000"/>
              <a:t>只小猴余</a:t>
            </a:r>
            <a:r>
              <a:rPr lang="en-US" altLang="zh-CN" sz="4000"/>
              <a:t>1</a:t>
            </a:r>
            <a:r>
              <a:rPr lang="zh-CN" altLang="en-US" sz="4000"/>
              <a:t>个，平均分给</a:t>
            </a:r>
            <a:r>
              <a:rPr lang="en-US" altLang="zh-CN" sz="4000"/>
              <a:t>5</a:t>
            </a:r>
            <a:r>
              <a:rPr lang="zh-CN" altLang="en-US" sz="4000"/>
              <a:t>只小猴余</a:t>
            </a:r>
            <a:r>
              <a:rPr lang="en-US" altLang="zh-CN" sz="4000"/>
              <a:t>2</a:t>
            </a:r>
            <a:r>
              <a:rPr lang="zh-CN" altLang="en-US" sz="4000"/>
              <a:t>个，这筐桃子可能有（         ）个。</a:t>
            </a:r>
            <a:endParaRPr lang="zh-CN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564515" y="1057275"/>
            <a:ext cx="1039050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4000"/>
              <a:t>花店要扎一种花束，</a:t>
            </a:r>
            <a:r>
              <a:rPr lang="en-US" altLang="zh-CN" sz="4000"/>
              <a:t>6</a:t>
            </a:r>
            <a:r>
              <a:rPr lang="zh-CN" altLang="en-US" sz="4000"/>
              <a:t>枝玫瑰和</a:t>
            </a:r>
            <a:r>
              <a:rPr lang="en-US" altLang="zh-CN" sz="4000"/>
              <a:t>5</a:t>
            </a:r>
            <a:r>
              <a:rPr lang="zh-CN" altLang="en-US" sz="4000"/>
              <a:t>支百合扎一束。玫瑰和百合各有</a:t>
            </a:r>
            <a:r>
              <a:rPr lang="en-US" altLang="zh-CN" sz="4000"/>
              <a:t>40</a:t>
            </a:r>
            <a:r>
              <a:rPr lang="zh-CN" altLang="en-US" sz="4000"/>
              <a:t>枝，最多能扎几束？</a:t>
            </a:r>
            <a:endParaRPr lang="zh-CN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491</Words>
  <Application>WPS 演示</Application>
  <PresentationFormat>宽屏</PresentationFormat>
  <Paragraphs>48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Arial Unicode MS</vt:lpstr>
      <vt:lpstr>Arial Black</vt:lpstr>
      <vt:lpstr>微软雅黑</vt:lpstr>
      <vt:lpstr>黑体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5</cp:revision>
  <dcterms:created xsi:type="dcterms:W3CDTF">2023-06-13T07:33:55Z</dcterms:created>
  <dcterms:modified xsi:type="dcterms:W3CDTF">2023-06-15T00:32:37Z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2052-11.8.2.8411</vt:lpwstr>
  </property>
</Properties>
</file>