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61" r:id="rId4"/>
    <p:sldId id="282" r:id="rId5"/>
    <p:sldId id="283" r:id="rId6"/>
    <p:sldId id="262" r:id="rId7"/>
    <p:sldId id="263" r:id="rId8"/>
    <p:sldId id="284" r:id="rId9"/>
    <p:sldId id="311" r:id="rId10"/>
    <p:sldId id="264" r:id="rId11"/>
    <p:sldId id="289" r:id="rId12"/>
    <p:sldId id="294" r:id="rId13"/>
    <p:sldId id="293" r:id="rId14"/>
    <p:sldId id="290" r:id="rId15"/>
    <p:sldId id="295" r:id="rId16"/>
    <p:sldId id="296" r:id="rId17"/>
    <p:sldId id="297" r:id="rId18"/>
    <p:sldId id="285" r:id="rId19"/>
    <p:sldId id="298" r:id="rId20"/>
    <p:sldId id="299" r:id="rId21"/>
    <p:sldId id="301" r:id="rId22"/>
    <p:sldId id="300" r:id="rId23"/>
    <p:sldId id="288" r:id="rId24"/>
    <p:sldId id="302" r:id="rId25"/>
    <p:sldId id="312" r:id="rId26"/>
    <p:sldId id="286" r:id="rId27"/>
    <p:sldId id="303" r:id="rId28"/>
    <p:sldId id="265" r:id="rId29"/>
    <p:sldId id="313" r:id="rId30"/>
    <p:sldId id="287" r:id="rId31"/>
    <p:sldId id="315" r:id="rId32"/>
    <p:sldId id="316" r:id="rId33"/>
    <p:sldId id="318" r:id="rId34"/>
    <p:sldId id="317" r:id="rId35"/>
    <p:sldId id="337" r:id="rId36"/>
    <p:sldId id="338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1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31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image" Target="../media/image2.jpeg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322830" y="2304415"/>
            <a:ext cx="786384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115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古诗我会背</a:t>
            </a:r>
            <a:endParaRPr lang="zh-CN" sz="115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495" y="7359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课前抢答热身：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" grpId="1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0000" y="1209040"/>
            <a:ext cx="93884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48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荷叶挨挨挤挤，像一个碧绿的大圆盘。</a:t>
            </a:r>
            <a:endParaRPr lang="zh-CN" sz="48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0" y="2948940"/>
            <a:ext cx="962342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体会修辞特点：</a:t>
            </a:r>
            <a:endParaRPr lang="zh-CN" sz="4000" b="1">
              <a:solidFill>
                <a:schemeClr val="accent1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这个句子运用了（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）的修辞手法，把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）比作（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），让我感受到（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），让句子变得更加（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lang="zh-CN" altLang="zh-CN" sz="4000" b="1" u="sng">
              <a:solidFill>
                <a:schemeClr val="accent1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38570" y="3529330"/>
            <a:ext cx="1325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比喻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3935" y="4124325"/>
            <a:ext cx="1325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荷叶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0980" y="4124325"/>
            <a:ext cx="18510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大圆盘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7355" y="4791075"/>
            <a:ext cx="62572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荷叶又大又圆，十分好看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6285" y="5411470"/>
            <a:ext cx="30416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生动、形象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  <p:bldP spid="6" grpId="0"/>
      <p:bldP spid="7" grpId="0"/>
      <p:bldP spid="8" grpId="0"/>
      <p:bldP spid="4" grpId="1"/>
      <p:bldP spid="5" grpId="1"/>
      <p:bldP spid="6" grpId="1"/>
      <p:bldP spid="7" grpId="1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322830" y="2304415"/>
            <a:ext cx="786384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8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我能仿说比喻句</a:t>
            </a:r>
            <a:endParaRPr lang="zh-CN" sz="8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31495" y="7359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练一练：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0000" y="946785"/>
            <a:ext cx="938847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6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凌晨四点，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_______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吹起了紫色的小喇叭；五点左右，艳丽的_____绽开了笑脸；七点，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从梦中醒来；中午十二点左右，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_______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开花了；下午三点，</a:t>
            </a:r>
            <a:endParaRPr lang="zh-CN" sz="40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_______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欣然怒放；下午五点，______苏醒过来；_____在七点左右舒展开自己的花瓣；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________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在晚上八点开花；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</a:t>
            </a:r>
            <a:r>
              <a:rPr 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却在九点左右含笑一现……</a:t>
            </a:r>
            <a:endParaRPr lang="zh-CN" sz="40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26207" y="2453898"/>
            <a:ext cx="120396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睡莲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12690" y="1101090"/>
            <a:ext cx="24860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牵牛花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1400574" y="3654841"/>
            <a:ext cx="17145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万寿菊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9049959" y="4840347"/>
            <a:ext cx="120396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昙花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3021424" y="4912081"/>
            <a:ext cx="17145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夜来香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3407477" y="3075940"/>
            <a:ext cx="17145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午时花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7093674" y="1777623"/>
            <a:ext cx="120396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蔷薇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>
            <p:custDataLst>
              <p:tags r:id="rId8"/>
            </p:custDataLst>
          </p:nvPr>
        </p:nvSpPr>
        <p:spPr>
          <a:xfrm>
            <a:off x="8164840" y="3655174"/>
            <a:ext cx="17145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紫茉莉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3115543" y="4281572"/>
            <a:ext cx="17145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月光花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19810" y="1510665"/>
            <a:ext cx="962342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体会修辞特点：</a:t>
            </a:r>
            <a:endParaRPr lang="zh-CN" sz="4000" b="1">
              <a:solidFill>
                <a:schemeClr val="accent1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这个句子运用了（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）的修辞手法，把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）当成（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）来写，让我感受到（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），让句子变得更加（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lang="zh-CN" altLang="zh-CN" sz="4000" b="1" u="sng">
              <a:solidFill>
                <a:schemeClr val="accent1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198870" y="2091690"/>
            <a:ext cx="1325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拟人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009775" y="2741930"/>
            <a:ext cx="21069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各种花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948680" y="2741930"/>
            <a:ext cx="1325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665730" y="3288665"/>
            <a:ext cx="75317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各种花开的时间和姿态都不同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026025" y="3973195"/>
            <a:ext cx="30289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生动、形象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322830" y="2304415"/>
            <a:ext cx="786384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8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我能仿说拟人句</a:t>
            </a:r>
            <a:endParaRPr lang="zh-CN" sz="8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31495" y="7359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练一练：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0000" y="1661795"/>
            <a:ext cx="93884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海底是否没有一点声音呢？不是的。</a:t>
            </a:r>
            <a:endParaRPr lang="zh-CN" altLang="en-US" sz="4800" b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0" y="2948940"/>
            <a:ext cx="96234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体会修辞特点：</a:t>
            </a:r>
            <a:endParaRPr lang="zh-CN" sz="4000" b="1">
              <a:solidFill>
                <a:schemeClr val="accent1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这个句子运用了（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）的修辞手法，引发读者的（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）引起读者的（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4000" b="1" u="sng">
              <a:solidFill>
                <a:schemeClr val="accent1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38570" y="3529330"/>
            <a:ext cx="13258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设问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2590" y="4180205"/>
            <a:ext cx="15697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思考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55075" y="4175125"/>
            <a:ext cx="15697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兴趣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4" grpId="1"/>
      <p:bldP spid="6" grpId="1"/>
      <p:bldP spid="9" grpId="0"/>
      <p:bldP spid="9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322830" y="2304415"/>
            <a:ext cx="786384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8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我能仿说设问句</a:t>
            </a:r>
            <a:endParaRPr lang="zh-CN" sz="8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31495" y="7359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练一练：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355725" y="2304415"/>
            <a:ext cx="964565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8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句型转换我会变</a:t>
            </a:r>
            <a:endParaRPr lang="zh-CN" sz="66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1495" y="7359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活动二：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31495" y="735965"/>
            <a:ext cx="79863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字句、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被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字句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26185" y="2599055"/>
            <a:ext cx="77990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姥姥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剪纸剪得美轮美奂。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6185" y="3723640"/>
            <a:ext cx="101136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买来苹果、梨等水果洗干净了。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100" grpId="1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31495" y="735965"/>
            <a:ext cx="79863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字句、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被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字句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17725" y="2599055"/>
            <a:ext cx="77990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墨水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滴到了笔记本上。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7725" y="3723640"/>
            <a:ext cx="87058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一阵沙沙沙的声音吵醒了。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100" grpId="1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322830" y="2138045"/>
            <a:ext cx="786384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115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《绝句》</a:t>
            </a:r>
            <a:endParaRPr lang="zh-CN" sz="115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7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（唐）杜甫</a:t>
            </a:r>
            <a:endParaRPr lang="zh-CN" sz="7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31495" y="735965"/>
            <a:ext cx="79863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反问句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陈述句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80210" y="2599055"/>
            <a:ext cx="82365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难道我们遇到困难就退缩吗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0210" y="3723640"/>
            <a:ext cx="91433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不好好学习，怎能取得好成绩呢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左右箭头 2"/>
          <p:cNvSpPr/>
          <p:nvPr/>
        </p:nvSpPr>
        <p:spPr>
          <a:xfrm>
            <a:off x="2687955" y="1661795"/>
            <a:ext cx="906780" cy="250190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100" grpId="1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31495" y="735965"/>
            <a:ext cx="79863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反问句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陈述句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80210" y="2599055"/>
            <a:ext cx="82365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蚂蚁团结自律的精神值得敬佩。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0210" y="3723640"/>
            <a:ext cx="91433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秋天的田野就像金色的海洋。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左右箭头 2"/>
          <p:cNvSpPr/>
          <p:nvPr/>
        </p:nvSpPr>
        <p:spPr>
          <a:xfrm>
            <a:off x="2687955" y="1661795"/>
            <a:ext cx="906780" cy="250190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100" grpId="1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31495" y="735965"/>
            <a:ext cx="79863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直述句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转述句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左右箭头 6"/>
          <p:cNvSpPr/>
          <p:nvPr>
            <p:custDataLst>
              <p:tags r:id="rId2"/>
            </p:custDataLst>
          </p:nvPr>
        </p:nvSpPr>
        <p:spPr>
          <a:xfrm>
            <a:off x="2687955" y="1661795"/>
            <a:ext cx="906780" cy="250190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056130" y="2527300"/>
            <a:ext cx="9689465" cy="1181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>
              <a:lnSpc>
                <a:spcPct val="150000"/>
              </a:lnSpc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他说：“没关系，我的马跑得快。</a:t>
            </a:r>
            <a:r>
              <a:rPr lang="zh-CN" sz="4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”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6130" y="3709035"/>
            <a:ext cx="9689465" cy="1181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>
              <a:lnSpc>
                <a:spcPct val="150000"/>
              </a:lnSpc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他说，没关系，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的马跑得快。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556000" y="32448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 </a:t>
            </a:r>
            <a:endParaRPr lang="en-US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2193" y="2251075"/>
            <a:ext cx="102057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美丽的姑娘说：“我是智慧的女儿。”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2193" y="3429000"/>
            <a:ext cx="102057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美丽的姑娘说，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是智慧的女儿。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31495" y="735965"/>
            <a:ext cx="79863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直叙句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转述句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左右箭头 6"/>
          <p:cNvSpPr/>
          <p:nvPr>
            <p:custDataLst>
              <p:tags r:id="rId2"/>
            </p:custDataLst>
          </p:nvPr>
        </p:nvSpPr>
        <p:spPr>
          <a:xfrm>
            <a:off x="2687955" y="1661795"/>
            <a:ext cx="906780" cy="250190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056130" y="2527300"/>
            <a:ext cx="9095740" cy="1181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>
              <a:lnSpc>
                <a:spcPct val="150000"/>
              </a:lnSpc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老师对我说：“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怎么写。”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6130" y="3517900"/>
            <a:ext cx="89319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老师对我说，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怎么写。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0" grpId="0"/>
      <p:bldP spid="10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355725" y="2304415"/>
            <a:ext cx="964565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66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围绕中心我会写</a:t>
            </a:r>
            <a:endParaRPr lang="zh-CN" sz="66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1495" y="7359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活动三：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5775" y="1434465"/>
            <a:ext cx="10736580" cy="452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桥面两侧有石栏，栏板上雕刻着精美的图案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有的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刻着两条相互缠绕的龙，嘴里吐出美丽的水花；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有的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刻着两条飞龙，前爪相互抵着，各自回首遥望；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还有的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刻着双龙戏珠。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08562" y="1334165"/>
            <a:ext cx="6879638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小丽多才多艺……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43940" y="3295650"/>
            <a:ext cx="10299065" cy="228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4EEF6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24205"/>
            <a:r>
              <a:rPr lang="en-US" altLang="zh-CN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小丽多才多艺，她唱的歌婉转动听，钢琴弹得行云流水，跳舞更是让人连连称赞。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08760" y="2279015"/>
            <a:ext cx="9537065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下课后，操场热闹极了……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43940" y="3295650"/>
            <a:ext cx="1029906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4EEF6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24205"/>
            <a:r>
              <a:rPr lang="en-US" altLang="zh-CN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08562" y="3871625"/>
            <a:ext cx="6879638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pPr marL="457200" indent="-4572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雨大极了……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31495" y="7359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练一练：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355725" y="2304415"/>
            <a:ext cx="964565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66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修改病句我能行</a:t>
            </a:r>
            <a:endParaRPr lang="zh-CN" sz="66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1495" y="7359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活动四：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857885" y="2138045"/>
            <a:ext cx="11029315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8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《惠崇春江晚景》</a:t>
            </a:r>
            <a:endParaRPr lang="zh-CN" sz="8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6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（宋）苏轼</a:t>
            </a:r>
            <a:endParaRPr lang="zh-CN" sz="6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815009" y="1083097"/>
            <a:ext cx="5256584" cy="8299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修改符号我知道：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74595" y="2136140"/>
            <a:ext cx="1924050" cy="1677228"/>
            <a:chOff x="1763688" y="1348026"/>
            <a:chExt cx="1409154" cy="1149621"/>
          </a:xfrm>
        </p:grpSpPr>
        <p:sp>
          <p:nvSpPr>
            <p:cNvPr id="19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1763688" y="2182093"/>
              <a:ext cx="1409154" cy="3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dirty="0" smtClean="0">
                  <a:ea typeface="黑体" panose="02010609060101010101" charset="-122"/>
                </a:rPr>
                <a:t>表示改正</a:t>
              </a:r>
              <a:endParaRPr lang="zh-CN" altLang="en-US" sz="2400" dirty="0">
                <a:ea typeface="黑体" panose="02010609060101010101" charset="-122"/>
              </a:endParaRPr>
            </a:p>
          </p:txBody>
        </p:sp>
        <p:pic>
          <p:nvPicPr>
            <p:cNvPr id="10" name="Picture 2" descr="https://ss1.bdstatic.com/70cFuXSh_Q1YnxGkpoWK1HF6hhy/it/u=2769080200,1279552915&amp;fm=26&amp;gp=0.jp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41" t="5906" r="72815" b="84931"/>
            <a:stretch>
              <a:fillRect/>
            </a:stretch>
          </p:blipFill>
          <p:spPr bwMode="auto">
            <a:xfrm>
              <a:off x="2051720" y="1348026"/>
              <a:ext cx="912944" cy="72126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6" name="组合 5"/>
          <p:cNvGrpSpPr/>
          <p:nvPr/>
        </p:nvGrpSpPr>
        <p:grpSpPr>
          <a:xfrm>
            <a:off x="7625715" y="1921825"/>
            <a:ext cx="2455545" cy="1891543"/>
            <a:chOff x="5868144" y="1295949"/>
            <a:chExt cx="1440160" cy="1171197"/>
          </a:xfrm>
        </p:grpSpPr>
        <p:sp>
          <p:nvSpPr>
            <p:cNvPr id="18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5868144" y="2182093"/>
              <a:ext cx="1440160" cy="2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dirty="0" smtClean="0">
                  <a:ea typeface="黑体" panose="02010609060101010101" charset="-122"/>
                </a:rPr>
                <a:t>表示删除</a:t>
              </a:r>
              <a:endParaRPr lang="zh-CN" altLang="en-US" sz="2400" dirty="0">
                <a:ea typeface="黑体" panose="02010609060101010101" charset="-122"/>
              </a:endParaRPr>
            </a:p>
          </p:txBody>
        </p:sp>
        <p:pic>
          <p:nvPicPr>
            <p:cNvPr id="11" name="Picture 2" descr="https://ss1.bdstatic.com/70cFuXSh_Q1YnxGkpoWK1HF6hhy/it/u=2769080200,1279552915&amp;fm=26&amp;gp=0.jpg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23" t="20728" r="69485" b="67358"/>
            <a:stretch>
              <a:fillRect/>
            </a:stretch>
          </p:blipFill>
          <p:spPr bwMode="auto">
            <a:xfrm>
              <a:off x="6012160" y="1295949"/>
              <a:ext cx="1010013" cy="77334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7" name="组合 6"/>
          <p:cNvGrpSpPr/>
          <p:nvPr/>
        </p:nvGrpSpPr>
        <p:grpSpPr>
          <a:xfrm>
            <a:off x="4953000" y="2144819"/>
            <a:ext cx="2118360" cy="1668549"/>
            <a:chOff x="3798962" y="1274078"/>
            <a:chExt cx="1476164" cy="1254014"/>
          </a:xfrm>
        </p:grpSpPr>
        <p:pic>
          <p:nvPicPr>
            <p:cNvPr id="1026" name="Picture 2" descr="https://ss1.bdstatic.com/70cFuXSh_Q1YnxGkpoWK1HF6hhy/it/u=2769080200,1279552915&amp;fm=26&amp;gp=0.jpg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22" t="36015" r="72171" b="54528"/>
            <a:stretch>
              <a:fillRect/>
            </a:stretch>
          </p:blipFill>
          <p:spPr bwMode="auto">
            <a:xfrm>
              <a:off x="3971683" y="1274078"/>
              <a:ext cx="1032019" cy="81708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12" name="TextBox 11"/>
            <p:cNvSpPr txBox="1"/>
            <p:nvPr>
              <p:custDataLst>
                <p:tags r:id="rId8"/>
              </p:custDataLst>
            </p:nvPr>
          </p:nvSpPr>
          <p:spPr>
            <a:xfrm>
              <a:off x="3798962" y="2182093"/>
              <a:ext cx="1476164" cy="345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dirty="0" smtClean="0">
                  <a:ea typeface="黑体" panose="02010609060101010101" charset="-122"/>
                </a:rPr>
                <a:t>表示增补</a:t>
              </a:r>
              <a:endParaRPr lang="zh-CN" altLang="en-US" sz="2400" dirty="0">
                <a:ea typeface="黑体" panose="02010609060101010101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14161" r="17904" b="70868"/>
          <a:stretch>
            <a:fillRect/>
          </a:stretch>
        </p:blipFill>
        <p:spPr>
          <a:xfrm>
            <a:off x="1109345" y="4131310"/>
            <a:ext cx="2054860" cy="915035"/>
          </a:xfrm>
          <a:prstGeom prst="rect">
            <a:avLst/>
          </a:prstGeom>
        </p:spPr>
      </p:pic>
      <p:sp>
        <p:nvSpPr>
          <p:cNvPr id="9" name="TextBox 18"/>
          <p:cNvSpPr txBox="1"/>
          <p:nvPr>
            <p:custDataLst>
              <p:tags r:id="rId10"/>
            </p:custDataLst>
          </p:nvPr>
        </p:nvSpPr>
        <p:spPr>
          <a:xfrm>
            <a:off x="1240155" y="5364674"/>
            <a:ext cx="1924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 smtClean="0">
                <a:ea typeface="黑体" panose="02010609060101010101" charset="-122"/>
              </a:rPr>
              <a:t>表示交换</a:t>
            </a:r>
            <a:endParaRPr lang="zh-CN" altLang="en-US" sz="2400" dirty="0">
              <a:ea typeface="黑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6571" t="29226" r="4491" b="50598"/>
          <a:stretch>
            <a:fillRect/>
          </a:stretch>
        </p:blipFill>
        <p:spPr>
          <a:xfrm>
            <a:off x="3621405" y="3977640"/>
            <a:ext cx="2444115" cy="1233170"/>
          </a:xfrm>
          <a:prstGeom prst="rect">
            <a:avLst/>
          </a:prstGeom>
        </p:spPr>
      </p:pic>
      <p:sp>
        <p:nvSpPr>
          <p:cNvPr id="14" name="TextBox 18"/>
          <p:cNvSpPr txBox="1"/>
          <p:nvPr>
            <p:custDataLst>
              <p:tags r:id="rId11"/>
            </p:custDataLst>
          </p:nvPr>
        </p:nvSpPr>
        <p:spPr>
          <a:xfrm>
            <a:off x="3718560" y="5365309"/>
            <a:ext cx="1924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 smtClean="0">
                <a:ea typeface="黑体" panose="02010609060101010101" charset="-122"/>
              </a:rPr>
              <a:t>表示替换</a:t>
            </a:r>
            <a:endParaRPr lang="zh-CN" altLang="en-US" sz="2400" dirty="0"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172" t="51989" r="10090" b="29508"/>
          <a:stretch>
            <a:fillRect/>
          </a:stretch>
        </p:blipFill>
        <p:spPr>
          <a:xfrm>
            <a:off x="6065520" y="3792855"/>
            <a:ext cx="2468880" cy="1350010"/>
          </a:xfrm>
          <a:prstGeom prst="rect">
            <a:avLst/>
          </a:prstGeom>
        </p:spPr>
      </p:pic>
      <p:sp>
        <p:nvSpPr>
          <p:cNvPr id="16" name="TextBox 18"/>
          <p:cNvSpPr txBox="1"/>
          <p:nvPr>
            <p:custDataLst>
              <p:tags r:id="rId12"/>
            </p:custDataLst>
          </p:nvPr>
        </p:nvSpPr>
        <p:spPr>
          <a:xfrm>
            <a:off x="6391275" y="5369754"/>
            <a:ext cx="1924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 smtClean="0">
                <a:ea typeface="黑体" panose="02010609060101010101" charset="-122"/>
              </a:rPr>
              <a:t>表示添加</a:t>
            </a:r>
            <a:endParaRPr lang="zh-CN" altLang="en-US" sz="2400" dirty="0">
              <a:ea typeface="黑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171" t="70936" r="13618" b="10744"/>
          <a:stretch>
            <a:fillRect/>
          </a:stretch>
        </p:blipFill>
        <p:spPr>
          <a:xfrm>
            <a:off x="8877935" y="3813175"/>
            <a:ext cx="2235835" cy="1336675"/>
          </a:xfrm>
          <a:prstGeom prst="rect">
            <a:avLst/>
          </a:prstGeom>
        </p:spPr>
      </p:pic>
      <p:sp>
        <p:nvSpPr>
          <p:cNvPr id="20" name="TextBox 18"/>
          <p:cNvSpPr txBox="1"/>
          <p:nvPr>
            <p:custDataLst>
              <p:tags r:id="rId13"/>
            </p:custDataLst>
          </p:nvPr>
        </p:nvSpPr>
        <p:spPr>
          <a:xfrm>
            <a:off x="8877935" y="5369754"/>
            <a:ext cx="1924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 smtClean="0">
                <a:ea typeface="黑体" panose="02010609060101010101" charset="-122"/>
              </a:rPr>
              <a:t>表示移动</a:t>
            </a:r>
            <a:endParaRPr lang="zh-CN" altLang="en-US" sz="2400" dirty="0"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399540" y="1479550"/>
            <a:ext cx="9095740" cy="1181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>
              <a:lnSpc>
                <a:spcPct val="150000"/>
              </a:lnSpc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我们要做到认真检查的好习惯。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99540" y="3204845"/>
            <a:ext cx="105727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天上布满了许许多多数不清的星星。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0" grpId="0"/>
      <p:bldP spid="10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938530" y="1620520"/>
            <a:ext cx="11495405" cy="1181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>
              <a:lnSpc>
                <a:spcPct val="150000"/>
              </a:lnSpc>
            </a:pPr>
            <a:r>
              <a:rPr lang="zh-CN" altLang="en-US" sz="4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老师要求同学们明确学习目的和学习态度。</a:t>
            </a:r>
            <a:endParaRPr lang="zh-CN" altLang="en-US" sz="44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4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34110" y="3204845"/>
            <a:ext cx="108381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兰兰做完了老师所有布置的作业。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0" grpId="0"/>
      <p:bldP spid="100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0200" y="1051560"/>
            <a:ext cx="11329035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请用修改符号改正</a:t>
            </a:r>
            <a:r>
              <a:rPr lang="zh-CN" altLang="en-US" sz="36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下文中的五</a:t>
            </a:r>
            <a:r>
              <a:rPr lang="zh-CN" altLang="en-US" sz="36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处错误</a:t>
            </a:r>
            <a:r>
              <a:rPr lang="zh-CN" altLang="en-US" sz="36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（3处句子错误，1处标点错误，1处错别字）</a:t>
            </a:r>
            <a:endParaRPr lang="zh-CN" altLang="en-US" sz="4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4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刚出生的大能猫都是全身粉红色,没有毛,像只小老鼠。它的个头只有它妈妈的千分之一那么大,真是太小了似的。而且这个时候,它没有视觉，,看不见东西，得过大概可能两个月左右才能好。</a:t>
            </a:r>
            <a:endParaRPr lang="zh-CN" altLang="en-US" sz="36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7b0a2020202022776f7264617274223a20227b5c2269645c223a32353033373530312c5c227469645c223a31333631327d220a7d0a"/>
          <p:cNvSpPr/>
          <p:nvPr>
            <p:custDataLst>
              <p:tags r:id="rId1"/>
            </p:custDataLst>
          </p:nvPr>
        </p:nvSpPr>
        <p:spPr>
          <a:xfrm>
            <a:off x="2363470" y="1413510"/>
            <a:ext cx="7465060" cy="27705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no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8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句子复习专项练习</a:t>
            </a:r>
            <a:endParaRPr lang="zh-CN" sz="8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7b0a2020202022776f7264617274223a20227b5c2269645c223a32353033373530312c5c227469645c223a31333631327d220a7d0a"/>
          <p:cNvSpPr/>
          <p:nvPr>
            <p:custDataLst>
              <p:tags r:id="rId1"/>
            </p:custDataLst>
          </p:nvPr>
        </p:nvSpPr>
        <p:spPr>
          <a:xfrm>
            <a:off x="2363470" y="1413510"/>
            <a:ext cx="7465060" cy="27705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no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8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阅读方法复习专项练习</a:t>
            </a:r>
            <a:endParaRPr lang="zh-CN" sz="8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322830" y="2138045"/>
            <a:ext cx="786384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115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《三衢道中》</a:t>
            </a:r>
            <a:endParaRPr lang="zh-CN" sz="115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7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（宋）曾几</a:t>
            </a:r>
            <a:endParaRPr lang="zh-CN" sz="7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322830" y="2138045"/>
            <a:ext cx="786384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115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《元日》</a:t>
            </a:r>
            <a:endParaRPr lang="zh-CN" sz="115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7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（宋）王安石</a:t>
            </a:r>
            <a:endParaRPr lang="zh-CN" sz="7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322830" y="2138045"/>
            <a:ext cx="786384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115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《清明》</a:t>
            </a:r>
            <a:endParaRPr lang="zh-CN" sz="115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7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（唐）杜牧</a:t>
            </a:r>
            <a:endParaRPr lang="zh-CN" sz="7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176020" y="2138045"/>
            <a:ext cx="9854565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66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《九月九日忆山东兄弟》</a:t>
            </a:r>
            <a:endParaRPr lang="zh-CN" sz="66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7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（唐）王维</a:t>
            </a:r>
            <a:endParaRPr lang="zh-CN" sz="7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572068" y="4478655"/>
            <a:ext cx="7047865" cy="107632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成都棠湖外国语学校附属小学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en-US" altLang="zh-CN" sz="3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sz="3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三年级语文组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韩黎</a:t>
            </a:r>
            <a:endParaRPr lang="zh-CN" altLang="en-US" sz="3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 descr="7b0a2020202022776f7264617274223a20227b5c2269645c223a32353033373530312c5c227469645c223a31333631327d220a7d0a"/>
          <p:cNvSpPr/>
          <p:nvPr>
            <p:custDataLst>
              <p:tags r:id="rId2"/>
            </p:custDataLst>
          </p:nvPr>
        </p:nvSpPr>
        <p:spPr>
          <a:xfrm>
            <a:off x="2363470" y="1413510"/>
            <a:ext cx="7465060" cy="27705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no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8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句子复习专项练习</a:t>
            </a:r>
            <a:endParaRPr lang="zh-CN" sz="8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322830" y="2304415"/>
            <a:ext cx="7863840" cy="2248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sz="80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句子修辞我知道</a:t>
            </a:r>
            <a:endParaRPr lang="zh-CN" sz="80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1495" y="73596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</a:t>
            </a:r>
            <a:endParaRPr lang="zh-CN" altLang="en-US" sz="4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PP_MARK_KEY" val="a346087c-0f06-4365-b207-065a7daf0547"/>
  <p:tag name="COMMONDATA" val="eyJoZGlkIjoiMzEwNTM5NzYwMDRjMzkwZTVkZjY2ODkwMGIxNGU0OTUifQ==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1390</Words>
  <Application>WPS 演示</Application>
  <PresentationFormat>宽屏</PresentationFormat>
  <Paragraphs>207</Paragraphs>
  <Slides>35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</vt:lpstr>
      <vt:lpstr>宋体</vt:lpstr>
      <vt:lpstr>Wingdings</vt:lpstr>
      <vt:lpstr>Wingdings</vt:lpstr>
      <vt:lpstr>楷体</vt:lpstr>
      <vt:lpstr>微软雅黑</vt:lpstr>
      <vt:lpstr>Arial Unicode MS</vt:lpstr>
      <vt:lpstr>Calibri</vt:lpstr>
      <vt:lpstr>黑体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黎而</cp:lastModifiedBy>
  <cp:revision>211</cp:revision>
  <dcterms:created xsi:type="dcterms:W3CDTF">2019-06-19T02:08:00Z</dcterms:created>
  <dcterms:modified xsi:type="dcterms:W3CDTF">2023-06-19T23:07:54Z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15FBC525051742A588541993E1EEA1D9_13</vt:lpwstr>
  </property>
</Properties>
</file>