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8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28"/>
  </p:normalViewPr>
  <p:slideViewPr>
    <p:cSldViewPr snapToGrid="0">
      <p:cViewPr>
        <p:scale>
          <a:sx n="111" d="100"/>
          <a:sy n="111" d="100"/>
        </p:scale>
        <p:origin x="1008" y="3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3029468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9322146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205620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206671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52714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5913942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8888505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7988711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8542555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1201904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0770922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4BFB9F-D06F-E94C-8DF6-EDF103592DFB}" type="datetimeFigureOut">
              <a:rPr kumimoji="1" lang="zh-CN" altLang="en-US" smtClean="0"/>
              <a:t>2023/9/14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528246-C10C-3743-A027-8CF871658947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9243064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" name="图片 20">
            <a:extLst>
              <a:ext uri="{FF2B5EF4-FFF2-40B4-BE49-F238E27FC236}">
                <a16:creationId xmlns:a16="http://schemas.microsoft.com/office/drawing/2014/main" id="{4E451DFF-1FC8-E274-8697-7417170FB71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8391" y="2047892"/>
            <a:ext cx="845633" cy="721053"/>
          </a:xfrm>
          <a:prstGeom prst="rect">
            <a:avLst/>
          </a:prstGeom>
        </p:spPr>
      </p:pic>
      <p:pic>
        <p:nvPicPr>
          <p:cNvPr id="14" name="图片 13">
            <a:extLst>
              <a:ext uri="{FF2B5EF4-FFF2-40B4-BE49-F238E27FC236}">
                <a16:creationId xmlns:a16="http://schemas.microsoft.com/office/drawing/2014/main" id="{267888CF-E650-5FD8-9106-1DEEDC8DC12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8391" y="635716"/>
            <a:ext cx="845633" cy="721053"/>
          </a:xfrm>
          <a:prstGeom prst="rect">
            <a:avLst/>
          </a:prstGeom>
        </p:spPr>
      </p:pic>
      <p:sp>
        <p:nvSpPr>
          <p:cNvPr id="4" name="文本框 3">
            <a:extLst>
              <a:ext uri="{FF2B5EF4-FFF2-40B4-BE49-F238E27FC236}">
                <a16:creationId xmlns:a16="http://schemas.microsoft.com/office/drawing/2014/main" id="{B68527DF-A549-5D68-9C00-F825D6B52E1D}"/>
              </a:ext>
            </a:extLst>
          </p:cNvPr>
          <p:cNvSpPr txBox="1"/>
          <p:nvPr/>
        </p:nvSpPr>
        <p:spPr>
          <a:xfrm>
            <a:off x="2544494" y="93199"/>
            <a:ext cx="18726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600" b="1" dirty="0"/>
              <a:t>群文复习</a:t>
            </a:r>
            <a:r>
              <a:rPr kumimoji="1" lang="zh-CN" altLang="en-US" sz="1600" b="1"/>
              <a:t>单 主题三</a:t>
            </a:r>
            <a:endParaRPr kumimoji="1" lang="zh-CN" altLang="en-US" sz="1600" b="1" dirty="0"/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7AC86975-769A-FFD7-63C3-8DE0D03A88C6}"/>
              </a:ext>
            </a:extLst>
          </p:cNvPr>
          <p:cNvSpPr txBox="1"/>
          <p:nvPr/>
        </p:nvSpPr>
        <p:spPr>
          <a:xfrm>
            <a:off x="1370114" y="1126239"/>
            <a:ext cx="411042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你是会反思的孩子！接下来请你读课文</a:t>
            </a:r>
            <a:r>
              <a:rPr kumimoji="1" lang="en-US" altLang="zh-CN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3</a:t>
            </a:r>
            <a:r>
              <a:rPr kumimoji="1" lang="zh-CN" alt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遍，完成自评吧。</a:t>
            </a:r>
            <a:endParaRPr kumimoji="1" lang="en-US" altLang="zh-CN" sz="12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9" name="文本框 8">
            <a:extLst>
              <a:ext uri="{FF2B5EF4-FFF2-40B4-BE49-F238E27FC236}">
                <a16:creationId xmlns:a16="http://schemas.microsoft.com/office/drawing/2014/main" id="{B2B07BD4-66E8-2F1D-48F3-5BFB146DBC1E}"/>
              </a:ext>
            </a:extLst>
          </p:cNvPr>
          <p:cNvSpPr txBox="1"/>
          <p:nvPr/>
        </p:nvSpPr>
        <p:spPr>
          <a:xfrm>
            <a:off x="970227" y="1403238"/>
            <a:ext cx="4406976" cy="89505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zh-CN" altLang="en-US" sz="1200" dirty="0"/>
              <a:t>（    ）我能在</a:t>
            </a:r>
            <a:r>
              <a:rPr kumimoji="1" lang="en-US" altLang="zh-CN" sz="1200" dirty="0"/>
              <a:t>2</a:t>
            </a:r>
            <a:r>
              <a:rPr kumimoji="1" lang="zh-CN" altLang="en-US" sz="1200" dirty="0"/>
              <a:t>分钟内流利地朗读故事（</a:t>
            </a:r>
            <a:r>
              <a:rPr kumimoji="1" lang="en-US" altLang="zh-CN" sz="1200" dirty="0"/>
              <a:t>≤5</a:t>
            </a:r>
            <a:r>
              <a:rPr kumimoji="1" lang="zh-CN" altLang="en-US" sz="1200" dirty="0"/>
              <a:t>处错误） 。</a:t>
            </a:r>
            <a:endParaRPr kumimoji="1" lang="en-US" altLang="zh-CN" sz="1200" dirty="0"/>
          </a:p>
          <a:p>
            <a:pPr>
              <a:lnSpc>
                <a:spcPct val="150000"/>
              </a:lnSpc>
            </a:pPr>
            <a:r>
              <a:rPr kumimoji="1" lang="zh-CN" altLang="en-US" sz="1200" dirty="0"/>
              <a:t>（    ）我能在</a:t>
            </a:r>
            <a:r>
              <a:rPr kumimoji="1" lang="en-US" altLang="zh-CN" sz="1200" dirty="0"/>
              <a:t>2</a:t>
            </a:r>
            <a:r>
              <a:rPr kumimoji="1" lang="zh-CN" altLang="en-US" sz="1200" dirty="0"/>
              <a:t>分钟内有感情且流利地朗读故事（</a:t>
            </a:r>
            <a:r>
              <a:rPr kumimoji="1" lang="en-US" altLang="zh-CN" sz="1200" dirty="0"/>
              <a:t>≤3</a:t>
            </a:r>
            <a:r>
              <a:rPr kumimoji="1" lang="zh-CN" altLang="en-US" sz="1200" dirty="0"/>
              <a:t>处错误）。</a:t>
            </a:r>
            <a:endParaRPr kumimoji="1" lang="en-US" altLang="zh-CN" sz="1200" dirty="0"/>
          </a:p>
          <a:p>
            <a:pPr>
              <a:lnSpc>
                <a:spcPct val="150000"/>
              </a:lnSpc>
            </a:pPr>
            <a:r>
              <a:rPr kumimoji="1" lang="zh-CN" altLang="en-US" sz="1200" dirty="0"/>
              <a:t>（    ）我能完整地背诵故事。</a:t>
            </a:r>
            <a:endParaRPr kumimoji="1" lang="en-US" altLang="zh-CN" sz="1200" dirty="0"/>
          </a:p>
        </p:txBody>
      </p:sp>
      <p:sp>
        <p:nvSpPr>
          <p:cNvPr id="10" name="文本框 9">
            <a:extLst>
              <a:ext uri="{FF2B5EF4-FFF2-40B4-BE49-F238E27FC236}">
                <a16:creationId xmlns:a16="http://schemas.microsoft.com/office/drawing/2014/main" id="{15A697C1-2939-6685-78F4-C97E339636F0}"/>
              </a:ext>
            </a:extLst>
          </p:cNvPr>
          <p:cNvSpPr txBox="1"/>
          <p:nvPr/>
        </p:nvSpPr>
        <p:spPr>
          <a:xfrm>
            <a:off x="1291563" y="2835797"/>
            <a:ext cx="2975944" cy="340734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sysDash"/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en-US" altLang="zh-CN" sz="1200" dirty="0"/>
              <a:t>early birds     help      children     put out      </a:t>
            </a:r>
          </a:p>
        </p:txBody>
      </p:sp>
      <p:sp>
        <p:nvSpPr>
          <p:cNvPr id="11" name="文本框 10">
            <a:extLst>
              <a:ext uri="{FF2B5EF4-FFF2-40B4-BE49-F238E27FC236}">
                <a16:creationId xmlns:a16="http://schemas.microsoft.com/office/drawing/2014/main" id="{97FF2C83-5CC3-B1E2-34BE-86F5ACAAC6E8}"/>
              </a:ext>
            </a:extLst>
          </p:cNvPr>
          <p:cNvSpPr txBox="1"/>
          <p:nvPr/>
        </p:nvSpPr>
        <p:spPr>
          <a:xfrm>
            <a:off x="146125" y="3893540"/>
            <a:ext cx="202972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b="1" dirty="0"/>
              <a:t>2.</a:t>
            </a:r>
            <a:r>
              <a:rPr kumimoji="1" lang="zh-CN" altLang="en-US" sz="1200" b="1" dirty="0"/>
              <a:t> 读课文，回答下列问题。</a:t>
            </a:r>
            <a:endParaRPr kumimoji="1" lang="en-US" altLang="zh-CN" sz="1200" b="1" dirty="0"/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id="{117D1770-8CF7-DA0B-C098-38510A4E02DD}"/>
              </a:ext>
            </a:extLst>
          </p:cNvPr>
          <p:cNvSpPr txBox="1"/>
          <p:nvPr/>
        </p:nvSpPr>
        <p:spPr>
          <a:xfrm>
            <a:off x="1338801" y="627181"/>
            <a:ext cx="29287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200" dirty="0"/>
              <a:t>同学们，你们的预习单用红笔订正了吗</a:t>
            </a:r>
            <a:r>
              <a:rPr kumimoji="1" lang="en-US" altLang="zh-CN" sz="1200" dirty="0"/>
              <a:t>?</a:t>
            </a:r>
            <a:r>
              <a:rPr kumimoji="1" lang="zh-CN" altLang="en-US" sz="1200" dirty="0"/>
              <a:t>          </a:t>
            </a:r>
            <a:endParaRPr kumimoji="1" lang="en-US" altLang="zh-CN" sz="1200" dirty="0"/>
          </a:p>
        </p:txBody>
      </p:sp>
      <p:pic>
        <p:nvPicPr>
          <p:cNvPr id="8" name="图片 7">
            <a:extLst>
              <a:ext uri="{FF2B5EF4-FFF2-40B4-BE49-F238E27FC236}">
                <a16:creationId xmlns:a16="http://schemas.microsoft.com/office/drawing/2014/main" id="{652D3D80-7FF6-6CAB-3C93-3D23363BBA8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17123" y="581411"/>
            <a:ext cx="369332" cy="368537"/>
          </a:xfrm>
          <a:prstGeom prst="rect">
            <a:avLst/>
          </a:prstGeom>
        </p:spPr>
      </p:pic>
      <p:pic>
        <p:nvPicPr>
          <p:cNvPr id="1026" name="Picture 2" descr="哭泣，表情符号 Crying, Face Emoticon素材 - Canva可画">
            <a:extLst>
              <a:ext uri="{FF2B5EF4-FFF2-40B4-BE49-F238E27FC236}">
                <a16:creationId xmlns:a16="http://schemas.microsoft.com/office/drawing/2014/main" id="{9A998AC0-769F-12CA-1599-34EFAA1E8EE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03138" y="599735"/>
            <a:ext cx="369332" cy="36933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7" name="圆角矩形标注 16">
            <a:extLst>
              <a:ext uri="{FF2B5EF4-FFF2-40B4-BE49-F238E27FC236}">
                <a16:creationId xmlns:a16="http://schemas.microsoft.com/office/drawing/2014/main" id="{0EAF3D03-1AE9-A9E2-C132-F84295D0B994}"/>
              </a:ext>
            </a:extLst>
          </p:cNvPr>
          <p:cNvSpPr/>
          <p:nvPr/>
        </p:nvSpPr>
        <p:spPr>
          <a:xfrm>
            <a:off x="1338801" y="599735"/>
            <a:ext cx="2928706" cy="343681"/>
          </a:xfrm>
          <a:prstGeom prst="wedgeRoundRectCallout">
            <a:avLst>
              <a:gd name="adj1" fmla="val -56539"/>
              <a:gd name="adj2" fmla="val 34196"/>
              <a:gd name="adj3" fmla="val 16667"/>
            </a:avLst>
          </a:prstGeom>
          <a:noFill/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8" name="圆角矩形标注 17">
            <a:extLst>
              <a:ext uri="{FF2B5EF4-FFF2-40B4-BE49-F238E27FC236}">
                <a16:creationId xmlns:a16="http://schemas.microsoft.com/office/drawing/2014/main" id="{B42051F0-E132-8706-073B-AB3B655C3EF8}"/>
              </a:ext>
            </a:extLst>
          </p:cNvPr>
          <p:cNvSpPr/>
          <p:nvPr/>
        </p:nvSpPr>
        <p:spPr>
          <a:xfrm>
            <a:off x="1370116" y="1093612"/>
            <a:ext cx="3999339" cy="320084"/>
          </a:xfrm>
          <a:prstGeom prst="wedgeRoundRectCallout">
            <a:avLst>
              <a:gd name="adj1" fmla="val -57175"/>
              <a:gd name="adj2" fmla="val -8986"/>
              <a:gd name="adj3" fmla="val 16667"/>
            </a:avLst>
          </a:prstGeom>
          <a:noFill/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9" name="文本框 18">
            <a:extLst>
              <a:ext uri="{FF2B5EF4-FFF2-40B4-BE49-F238E27FC236}">
                <a16:creationId xmlns:a16="http://schemas.microsoft.com/office/drawing/2014/main" id="{2737E6BE-C5EA-6CC6-2F5E-C74FB866FF9D}"/>
              </a:ext>
            </a:extLst>
          </p:cNvPr>
          <p:cNvSpPr txBox="1"/>
          <p:nvPr/>
        </p:nvSpPr>
        <p:spPr>
          <a:xfrm>
            <a:off x="1161103" y="2367388"/>
            <a:ext cx="280076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本课你掌握得怎么样呢？快来挑战吧！</a:t>
            </a:r>
            <a:endParaRPr kumimoji="1" lang="en-US" altLang="zh-CN" sz="12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20" name="圆角矩形标注 19">
            <a:extLst>
              <a:ext uri="{FF2B5EF4-FFF2-40B4-BE49-F238E27FC236}">
                <a16:creationId xmlns:a16="http://schemas.microsoft.com/office/drawing/2014/main" id="{14E831FA-F49E-1CCE-6C44-2CFFDDBA4BDE}"/>
              </a:ext>
            </a:extLst>
          </p:cNvPr>
          <p:cNvSpPr/>
          <p:nvPr/>
        </p:nvSpPr>
        <p:spPr>
          <a:xfrm>
            <a:off x="1161104" y="2355396"/>
            <a:ext cx="2682476" cy="310357"/>
          </a:xfrm>
          <a:prstGeom prst="wedgeRoundRectCallout">
            <a:avLst>
              <a:gd name="adj1" fmla="val -55824"/>
              <a:gd name="adj2" fmla="val 5892"/>
              <a:gd name="adj3" fmla="val 16667"/>
            </a:avLst>
          </a:prstGeom>
          <a:noFill/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22" name="文本框 21">
            <a:extLst>
              <a:ext uri="{FF2B5EF4-FFF2-40B4-BE49-F238E27FC236}">
                <a16:creationId xmlns:a16="http://schemas.microsoft.com/office/drawing/2014/main" id="{B8D01850-1224-D661-B203-CE0249562DF2}"/>
              </a:ext>
            </a:extLst>
          </p:cNvPr>
          <p:cNvSpPr txBox="1"/>
          <p:nvPr/>
        </p:nvSpPr>
        <p:spPr>
          <a:xfrm>
            <a:off x="226770" y="3197382"/>
            <a:ext cx="3096520" cy="617670"/>
          </a:xfrm>
          <a:prstGeom prst="rect">
            <a:avLst/>
          </a:prstGeom>
          <a:noFill/>
          <a:ln>
            <a:noFill/>
            <a:prstDash val="sysDash"/>
          </a:ln>
        </p:spPr>
        <p:txBody>
          <a:bodyPr wrap="square" rtlCol="0">
            <a:spAutoFit/>
          </a:bodyPr>
          <a:lstStyle/>
          <a:p>
            <a:pPr marL="342900" indent="-342900">
              <a:lnSpc>
                <a:spcPct val="150000"/>
              </a:lnSpc>
              <a:buFont typeface="+mj-ea"/>
              <a:buAutoNum type="circleNumDbPlain"/>
            </a:pPr>
            <a:r>
              <a:rPr kumimoji="1" lang="en-US" altLang="zh-CN" sz="1200" dirty="0"/>
              <a:t>There are many _______________.</a:t>
            </a:r>
          </a:p>
          <a:p>
            <a:pPr marL="342900" indent="-342900">
              <a:lnSpc>
                <a:spcPct val="150000"/>
              </a:lnSpc>
              <a:buFont typeface="+mj-ea"/>
              <a:buAutoNum type="circleNumDbPlain"/>
            </a:pPr>
            <a:r>
              <a:rPr kumimoji="1" lang="en-US" altLang="zh-CN" sz="1200" dirty="0"/>
              <a:t>They get up early to ______ other people.</a:t>
            </a:r>
          </a:p>
        </p:txBody>
      </p:sp>
      <p:sp>
        <p:nvSpPr>
          <p:cNvPr id="23" name="文本框 22">
            <a:extLst>
              <a:ext uri="{FF2B5EF4-FFF2-40B4-BE49-F238E27FC236}">
                <a16:creationId xmlns:a16="http://schemas.microsoft.com/office/drawing/2014/main" id="{D89B0C84-E91F-E849-1DCF-950A5547A633}"/>
              </a:ext>
            </a:extLst>
          </p:cNvPr>
          <p:cNvSpPr txBox="1"/>
          <p:nvPr/>
        </p:nvSpPr>
        <p:spPr>
          <a:xfrm>
            <a:off x="144956" y="2911312"/>
            <a:ext cx="95250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1.</a:t>
            </a:r>
            <a:r>
              <a:rPr kumimoji="1" lang="zh-CN" altLang="en-US" sz="12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 选词填空</a:t>
            </a:r>
            <a:endParaRPr kumimoji="1" lang="zh-CN" altLang="en-US" sz="1200" b="1" dirty="0"/>
          </a:p>
        </p:txBody>
      </p:sp>
      <p:sp>
        <p:nvSpPr>
          <p:cNvPr id="24" name="文本框 23">
            <a:extLst>
              <a:ext uri="{FF2B5EF4-FFF2-40B4-BE49-F238E27FC236}">
                <a16:creationId xmlns:a16="http://schemas.microsoft.com/office/drawing/2014/main" id="{D6F0D3E4-20A6-B7FC-B22E-7A8E9CCC0152}"/>
              </a:ext>
            </a:extLst>
          </p:cNvPr>
          <p:cNvSpPr txBox="1"/>
          <p:nvPr/>
        </p:nvSpPr>
        <p:spPr>
          <a:xfrm>
            <a:off x="208598" y="4059565"/>
            <a:ext cx="6462698" cy="779316"/>
          </a:xfrm>
          <a:prstGeom prst="rect">
            <a:avLst/>
          </a:prstGeom>
          <a:noFill/>
          <a:ln>
            <a:noFill/>
            <a:prstDash val="sysDash"/>
          </a:ln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kumimoji="1" lang="en-US" altLang="zh-CN" sz="1200" b="1" dirty="0"/>
              <a:t>Q1: </a:t>
            </a:r>
            <a:r>
              <a:rPr kumimoji="1" lang="en-US" altLang="zh-CN" sz="1200" dirty="0"/>
              <a:t>What does the boy think of getting up early?</a:t>
            </a:r>
            <a:r>
              <a:rPr kumimoji="1" lang="zh-CN" altLang="en-US" sz="1200" dirty="0"/>
              <a:t>  </a:t>
            </a:r>
            <a:r>
              <a:rPr kumimoji="1" lang="en-US" altLang="zh-CN" sz="1200" dirty="0"/>
              <a:t>________________________________________</a:t>
            </a:r>
          </a:p>
          <a:p>
            <a:pPr>
              <a:lnSpc>
                <a:spcPct val="200000"/>
              </a:lnSpc>
            </a:pPr>
            <a:r>
              <a:rPr kumimoji="1" lang="en-US" altLang="zh-CN" sz="1200" b="1" dirty="0"/>
              <a:t>Q2: </a:t>
            </a:r>
            <a:r>
              <a:rPr kumimoji="1" lang="en-US" altLang="zh-CN" sz="1200" dirty="0"/>
              <a:t>How do students think of the firefighter?</a:t>
            </a:r>
            <a:r>
              <a:rPr kumimoji="1" lang="zh-CN" altLang="en-US" sz="1200" dirty="0"/>
              <a:t> </a:t>
            </a:r>
            <a:r>
              <a:rPr kumimoji="1" lang="en-US" altLang="zh-CN" sz="1200" dirty="0"/>
              <a:t>___________________________________________</a:t>
            </a:r>
          </a:p>
        </p:txBody>
      </p:sp>
      <p:sp>
        <p:nvSpPr>
          <p:cNvPr id="2" name="文本框 1">
            <a:extLst>
              <a:ext uri="{FF2B5EF4-FFF2-40B4-BE49-F238E27FC236}">
                <a16:creationId xmlns:a16="http://schemas.microsoft.com/office/drawing/2014/main" id="{3B8AA596-4A4B-BCEE-912E-10503953E617}"/>
              </a:ext>
            </a:extLst>
          </p:cNvPr>
          <p:cNvSpPr txBox="1"/>
          <p:nvPr/>
        </p:nvSpPr>
        <p:spPr>
          <a:xfrm>
            <a:off x="144956" y="4901249"/>
            <a:ext cx="279916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b="1" dirty="0"/>
              <a:t>3. </a:t>
            </a:r>
            <a:r>
              <a:rPr kumimoji="1" lang="zh-CN" altLang="en-US" sz="1200" b="1" dirty="0"/>
              <a:t>选择其中一个故事，完成故事山吧！</a:t>
            </a:r>
            <a:endParaRPr kumimoji="1" lang="en-US" altLang="zh-CN" sz="1200" b="1" dirty="0"/>
          </a:p>
        </p:txBody>
      </p:sp>
      <p:grpSp>
        <p:nvGrpSpPr>
          <p:cNvPr id="5" name="组合 4">
            <a:extLst>
              <a:ext uri="{FF2B5EF4-FFF2-40B4-BE49-F238E27FC236}">
                <a16:creationId xmlns:a16="http://schemas.microsoft.com/office/drawing/2014/main" id="{6F1A5A47-F50A-CBE5-C705-AD6F2D417C40}"/>
              </a:ext>
            </a:extLst>
          </p:cNvPr>
          <p:cNvGrpSpPr/>
          <p:nvPr/>
        </p:nvGrpSpPr>
        <p:grpSpPr>
          <a:xfrm>
            <a:off x="257775" y="5159947"/>
            <a:ext cx="3789215" cy="2688717"/>
            <a:chOff x="116409" y="536394"/>
            <a:chExt cx="6741591" cy="4501171"/>
          </a:xfrm>
        </p:grpSpPr>
        <p:pic>
          <p:nvPicPr>
            <p:cNvPr id="6" name="Picture 2" descr="Story mountain - Content - ClassConnect">
              <a:extLst>
                <a:ext uri="{FF2B5EF4-FFF2-40B4-BE49-F238E27FC236}">
                  <a16:creationId xmlns:a16="http://schemas.microsoft.com/office/drawing/2014/main" id="{5BA0E380-9114-1303-5FA8-E00A61924C81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5">
              <a:grayscl/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6409" y="536394"/>
              <a:ext cx="6741591" cy="4501171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12" name="文本框 11">
              <a:extLst>
                <a:ext uri="{FF2B5EF4-FFF2-40B4-BE49-F238E27FC236}">
                  <a16:creationId xmlns:a16="http://schemas.microsoft.com/office/drawing/2014/main" id="{8FA760FE-4B4B-2F08-C8D9-6A39C3C10DDB}"/>
                </a:ext>
              </a:extLst>
            </p:cNvPr>
            <p:cNvSpPr txBox="1"/>
            <p:nvPr/>
          </p:nvSpPr>
          <p:spPr>
            <a:xfrm>
              <a:off x="2083917" y="4257954"/>
              <a:ext cx="2629273" cy="504149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en-US" altLang="zh-CN" sz="1200" dirty="0"/>
                <a:t>Title: _________</a:t>
              </a:r>
            </a:p>
          </p:txBody>
        </p:sp>
        <p:sp>
          <p:nvSpPr>
            <p:cNvPr id="13" name="文本框 12">
              <a:extLst>
                <a:ext uri="{FF2B5EF4-FFF2-40B4-BE49-F238E27FC236}">
                  <a16:creationId xmlns:a16="http://schemas.microsoft.com/office/drawing/2014/main" id="{10478919-3616-731A-F965-50E788B92745}"/>
                </a:ext>
              </a:extLst>
            </p:cNvPr>
            <p:cNvSpPr txBox="1"/>
            <p:nvPr/>
          </p:nvSpPr>
          <p:spPr>
            <a:xfrm>
              <a:off x="2496151" y="2753274"/>
              <a:ext cx="2022429" cy="504149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kumimoji="1" lang="en-US" altLang="zh-CN" sz="1200" dirty="0">
                  <a:solidFill>
                    <a:schemeClr val="bg1"/>
                  </a:solidFill>
                </a:rPr>
                <a:t>Time</a:t>
              </a:r>
              <a:r>
                <a:rPr kumimoji="1" lang="zh-CN" altLang="en-US" sz="1200" dirty="0">
                  <a:solidFill>
                    <a:schemeClr val="bg1"/>
                  </a:solidFill>
                </a:rPr>
                <a:t>：</a:t>
              </a:r>
              <a:r>
                <a:rPr kumimoji="1" lang="en-US" altLang="zh-CN" sz="1200" dirty="0">
                  <a:solidFill>
                    <a:schemeClr val="bg1"/>
                  </a:solidFill>
                </a:rPr>
                <a:t>______</a:t>
              </a:r>
            </a:p>
          </p:txBody>
        </p:sp>
        <p:sp>
          <p:nvSpPr>
            <p:cNvPr id="15" name="文本框 14">
              <a:extLst>
                <a:ext uri="{FF2B5EF4-FFF2-40B4-BE49-F238E27FC236}">
                  <a16:creationId xmlns:a16="http://schemas.microsoft.com/office/drawing/2014/main" id="{7C6FFE50-9277-1574-0268-853E024AFFC3}"/>
                </a:ext>
              </a:extLst>
            </p:cNvPr>
            <p:cNvSpPr txBox="1"/>
            <p:nvPr/>
          </p:nvSpPr>
          <p:spPr>
            <a:xfrm>
              <a:off x="2477187" y="3251626"/>
              <a:ext cx="2060357" cy="504149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kumimoji="1" lang="en-US" altLang="zh-CN" sz="1200" dirty="0">
                  <a:solidFill>
                    <a:schemeClr val="bg1"/>
                  </a:solidFill>
                </a:rPr>
                <a:t>Place</a:t>
              </a:r>
              <a:r>
                <a:rPr kumimoji="1" lang="zh-CN" altLang="en-US" sz="1200" dirty="0">
                  <a:solidFill>
                    <a:schemeClr val="bg1"/>
                  </a:solidFill>
                </a:rPr>
                <a:t>：</a:t>
              </a:r>
              <a:r>
                <a:rPr kumimoji="1" lang="en-US" altLang="zh-CN" sz="1200" dirty="0">
                  <a:solidFill>
                    <a:schemeClr val="bg1"/>
                  </a:solidFill>
                </a:rPr>
                <a:t>______</a:t>
              </a:r>
            </a:p>
          </p:txBody>
        </p:sp>
        <p:sp>
          <p:nvSpPr>
            <p:cNvPr id="16" name="文本框 15">
              <a:extLst>
                <a:ext uri="{FF2B5EF4-FFF2-40B4-BE49-F238E27FC236}">
                  <a16:creationId xmlns:a16="http://schemas.microsoft.com/office/drawing/2014/main" id="{4F8345F8-DD25-2C8F-1388-57BDC6078C1A}"/>
                </a:ext>
              </a:extLst>
            </p:cNvPr>
            <p:cNvSpPr txBox="1"/>
            <p:nvPr/>
          </p:nvSpPr>
          <p:spPr>
            <a:xfrm>
              <a:off x="1981206" y="3749978"/>
              <a:ext cx="2556337" cy="504149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kumimoji="1" lang="en-US" altLang="zh-CN" sz="1200" dirty="0">
                  <a:solidFill>
                    <a:schemeClr val="bg1"/>
                  </a:solidFill>
                </a:rPr>
                <a:t>Character</a:t>
              </a:r>
              <a:r>
                <a:rPr kumimoji="1" lang="zh-CN" altLang="en-US" sz="1200" dirty="0">
                  <a:solidFill>
                    <a:schemeClr val="bg1"/>
                  </a:solidFill>
                </a:rPr>
                <a:t>：</a:t>
              </a:r>
              <a:r>
                <a:rPr kumimoji="1" lang="en-US" altLang="zh-CN" sz="1200" dirty="0">
                  <a:solidFill>
                    <a:schemeClr val="bg1"/>
                  </a:solidFill>
                </a:rPr>
                <a:t>______</a:t>
              </a:r>
            </a:p>
          </p:txBody>
        </p:sp>
      </p:grpSp>
      <p:sp>
        <p:nvSpPr>
          <p:cNvPr id="25" name="文本框 24">
            <a:extLst>
              <a:ext uri="{FF2B5EF4-FFF2-40B4-BE49-F238E27FC236}">
                <a16:creationId xmlns:a16="http://schemas.microsoft.com/office/drawing/2014/main" id="{932148E0-6BF5-76D8-0192-3CD103A3A641}"/>
              </a:ext>
            </a:extLst>
          </p:cNvPr>
          <p:cNvSpPr txBox="1"/>
          <p:nvPr/>
        </p:nvSpPr>
        <p:spPr>
          <a:xfrm>
            <a:off x="3767559" y="5925094"/>
            <a:ext cx="3150221" cy="11720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zh-CN" altLang="en-US" sz="1200" dirty="0"/>
              <a:t>通过本课的学习：</a:t>
            </a:r>
            <a:endParaRPr kumimoji="1" lang="en-US" altLang="zh-CN" sz="1200" dirty="0"/>
          </a:p>
          <a:p>
            <a:pPr>
              <a:lnSpc>
                <a:spcPct val="150000"/>
              </a:lnSpc>
            </a:pPr>
            <a:r>
              <a:rPr kumimoji="1" lang="zh-CN" altLang="en-US" sz="1200" dirty="0"/>
              <a:t>（    ）我能根据故事山简单复述故事</a:t>
            </a:r>
            <a:endParaRPr kumimoji="1" lang="en-US" altLang="zh-CN" sz="1200" dirty="0"/>
          </a:p>
          <a:p>
            <a:pPr>
              <a:lnSpc>
                <a:spcPct val="150000"/>
              </a:lnSpc>
            </a:pPr>
            <a:r>
              <a:rPr kumimoji="1" lang="zh-CN" altLang="en-US" sz="1200" dirty="0"/>
              <a:t>（    ）我能用更多课文中的语言来复述故事</a:t>
            </a:r>
            <a:endParaRPr kumimoji="1" lang="en-US" altLang="zh-CN" sz="1200" dirty="0"/>
          </a:p>
          <a:p>
            <a:pPr>
              <a:lnSpc>
                <a:spcPct val="150000"/>
              </a:lnSpc>
            </a:pPr>
            <a:r>
              <a:rPr kumimoji="1" lang="zh-CN" altLang="en-US" sz="1200" dirty="0"/>
              <a:t>（    ）我能用自己的语言来复述故事</a:t>
            </a:r>
            <a:endParaRPr kumimoji="1" lang="en-US" altLang="zh-CN" sz="1200" dirty="0"/>
          </a:p>
        </p:txBody>
      </p:sp>
      <p:sp>
        <p:nvSpPr>
          <p:cNvPr id="26" name="文本框 25">
            <a:extLst>
              <a:ext uri="{FF2B5EF4-FFF2-40B4-BE49-F238E27FC236}">
                <a16:creationId xmlns:a16="http://schemas.microsoft.com/office/drawing/2014/main" id="{883ADCDE-30AA-E04C-BEF5-398FF9B1656D}"/>
              </a:ext>
            </a:extLst>
          </p:cNvPr>
          <p:cNvSpPr txBox="1"/>
          <p:nvPr/>
        </p:nvSpPr>
        <p:spPr>
          <a:xfrm>
            <a:off x="3233695" y="3197382"/>
            <a:ext cx="3096520" cy="617670"/>
          </a:xfrm>
          <a:prstGeom prst="rect">
            <a:avLst/>
          </a:prstGeom>
          <a:noFill/>
          <a:ln>
            <a:noFill/>
            <a:prstDash val="sysDash"/>
          </a:ln>
        </p:spPr>
        <p:txBody>
          <a:bodyPr wrap="square" rtlCol="0">
            <a:spAutoFit/>
          </a:bodyPr>
          <a:lstStyle/>
          <a:p>
            <a:pPr marL="342900" indent="-342900">
              <a:lnSpc>
                <a:spcPct val="150000"/>
              </a:lnSpc>
              <a:buFont typeface="+mj-ea"/>
              <a:buAutoNum type="circleNumDbPlain" startAt="3"/>
            </a:pPr>
            <a:r>
              <a:rPr kumimoji="1" lang="en-US" altLang="zh-CN" sz="1200" dirty="0"/>
              <a:t>I write stories for ___________.</a:t>
            </a:r>
          </a:p>
          <a:p>
            <a:pPr marL="342900" indent="-342900">
              <a:lnSpc>
                <a:spcPct val="150000"/>
              </a:lnSpc>
              <a:buFont typeface="+mj-ea"/>
              <a:buAutoNum type="circleNumDbPlain" startAt="3"/>
            </a:pPr>
            <a:r>
              <a:rPr kumimoji="1" lang="en-US" altLang="zh-CN" sz="1200" dirty="0"/>
              <a:t>We must go quickly to __________ fires.</a:t>
            </a:r>
          </a:p>
        </p:txBody>
      </p:sp>
      <p:sp>
        <p:nvSpPr>
          <p:cNvPr id="27" name="文本框 26">
            <a:extLst>
              <a:ext uri="{FF2B5EF4-FFF2-40B4-BE49-F238E27FC236}">
                <a16:creationId xmlns:a16="http://schemas.microsoft.com/office/drawing/2014/main" id="{FDA623BC-03FC-5178-AA75-47057C1066F8}"/>
              </a:ext>
            </a:extLst>
          </p:cNvPr>
          <p:cNvSpPr txBox="1"/>
          <p:nvPr/>
        </p:nvSpPr>
        <p:spPr>
          <a:xfrm>
            <a:off x="256614" y="9148860"/>
            <a:ext cx="190082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200" dirty="0"/>
              <a:t>通过该主题的学习，你领悟到了什么呢？</a:t>
            </a:r>
            <a:endParaRPr kumimoji="1" lang="en-US" altLang="zh-CN" sz="1200" dirty="0"/>
          </a:p>
        </p:txBody>
      </p:sp>
      <p:sp>
        <p:nvSpPr>
          <p:cNvPr id="28" name="文本框 27">
            <a:extLst>
              <a:ext uri="{FF2B5EF4-FFF2-40B4-BE49-F238E27FC236}">
                <a16:creationId xmlns:a16="http://schemas.microsoft.com/office/drawing/2014/main" id="{A507401D-07D8-3406-0267-E124FCA7E915}"/>
              </a:ext>
            </a:extLst>
          </p:cNvPr>
          <p:cNvSpPr txBox="1"/>
          <p:nvPr/>
        </p:nvSpPr>
        <p:spPr>
          <a:xfrm>
            <a:off x="2157434" y="7875804"/>
            <a:ext cx="1889556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none" rtlCol="0">
            <a:spAutoFit/>
          </a:bodyPr>
          <a:lstStyle/>
          <a:p>
            <a:r>
              <a:rPr kumimoji="1" lang="en-US" altLang="zh-CN" sz="1200" dirty="0"/>
              <a:t>Story</a:t>
            </a:r>
            <a:r>
              <a:rPr kumimoji="1" lang="zh-CN" altLang="en-US" sz="1200" dirty="0"/>
              <a:t> </a:t>
            </a:r>
            <a:r>
              <a:rPr kumimoji="1" lang="en-US" altLang="zh-CN" sz="1200" dirty="0"/>
              <a:t>1</a:t>
            </a:r>
            <a:r>
              <a:rPr kumimoji="1" lang="zh-CN" altLang="en-US" sz="1200" dirty="0"/>
              <a:t>： </a:t>
            </a:r>
            <a:r>
              <a:rPr kumimoji="1" lang="en-US" altLang="zh-CN" sz="1200" dirty="0"/>
              <a:t>______________</a:t>
            </a:r>
          </a:p>
        </p:txBody>
      </p:sp>
      <p:sp>
        <p:nvSpPr>
          <p:cNvPr id="29" name="文本框 28">
            <a:extLst>
              <a:ext uri="{FF2B5EF4-FFF2-40B4-BE49-F238E27FC236}">
                <a16:creationId xmlns:a16="http://schemas.microsoft.com/office/drawing/2014/main" id="{4C1ED003-2242-649E-13CB-65401956343C}"/>
              </a:ext>
            </a:extLst>
          </p:cNvPr>
          <p:cNvSpPr txBox="1"/>
          <p:nvPr/>
        </p:nvSpPr>
        <p:spPr>
          <a:xfrm>
            <a:off x="4203265" y="7864033"/>
            <a:ext cx="1889556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none" rtlCol="0">
            <a:spAutoFit/>
          </a:bodyPr>
          <a:lstStyle/>
          <a:p>
            <a:r>
              <a:rPr kumimoji="1" lang="en-US" altLang="zh-CN" sz="1200" dirty="0"/>
              <a:t>Story</a:t>
            </a:r>
            <a:r>
              <a:rPr kumimoji="1" lang="zh-CN" altLang="en-US" sz="1200" dirty="0"/>
              <a:t> </a:t>
            </a:r>
            <a:r>
              <a:rPr kumimoji="1" lang="en-US" altLang="zh-CN" sz="1200" dirty="0"/>
              <a:t>2</a:t>
            </a:r>
            <a:r>
              <a:rPr kumimoji="1" lang="zh-CN" altLang="en-US" sz="1200" dirty="0"/>
              <a:t>： </a:t>
            </a:r>
            <a:r>
              <a:rPr kumimoji="1" lang="en-US" altLang="zh-CN" sz="1200" dirty="0"/>
              <a:t>______________</a:t>
            </a:r>
          </a:p>
        </p:txBody>
      </p:sp>
      <p:sp>
        <p:nvSpPr>
          <p:cNvPr id="30" name="文本框 29">
            <a:extLst>
              <a:ext uri="{FF2B5EF4-FFF2-40B4-BE49-F238E27FC236}">
                <a16:creationId xmlns:a16="http://schemas.microsoft.com/office/drawing/2014/main" id="{81D62265-93F5-9A41-2EEE-8EDC9567A586}"/>
              </a:ext>
            </a:extLst>
          </p:cNvPr>
          <p:cNvSpPr txBox="1"/>
          <p:nvPr/>
        </p:nvSpPr>
        <p:spPr>
          <a:xfrm>
            <a:off x="3149336" y="8306654"/>
            <a:ext cx="188384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none" rtlCol="0">
            <a:spAutoFit/>
          </a:bodyPr>
          <a:lstStyle/>
          <a:p>
            <a:r>
              <a:rPr kumimoji="1" lang="en-US" altLang="zh-CN" sz="1200" dirty="0"/>
              <a:t>Theme</a:t>
            </a:r>
            <a:r>
              <a:rPr kumimoji="1" lang="zh-CN" altLang="en-US" sz="1200" dirty="0"/>
              <a:t>： </a:t>
            </a:r>
            <a:r>
              <a:rPr kumimoji="1" lang="en-US" altLang="zh-CN" sz="1200" dirty="0"/>
              <a:t>______________</a:t>
            </a:r>
          </a:p>
        </p:txBody>
      </p:sp>
      <p:sp>
        <p:nvSpPr>
          <p:cNvPr id="31" name="文本框 30">
            <a:extLst>
              <a:ext uri="{FF2B5EF4-FFF2-40B4-BE49-F238E27FC236}">
                <a16:creationId xmlns:a16="http://schemas.microsoft.com/office/drawing/2014/main" id="{4A3383AE-EED2-51F3-A56A-773CD9BB3B80}"/>
              </a:ext>
            </a:extLst>
          </p:cNvPr>
          <p:cNvSpPr txBox="1"/>
          <p:nvPr/>
        </p:nvSpPr>
        <p:spPr>
          <a:xfrm>
            <a:off x="2686920" y="8738755"/>
            <a:ext cx="3294713" cy="8947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en-US" altLang="zh-CN" sz="1200" dirty="0"/>
              <a:t>What job do you want to do? Why?</a:t>
            </a:r>
          </a:p>
          <a:p>
            <a:pPr marL="342900" indent="-342900">
              <a:lnSpc>
                <a:spcPct val="150000"/>
              </a:lnSpc>
              <a:buFont typeface="+mj-ea"/>
              <a:buAutoNum type="circleNumDbPlain"/>
            </a:pPr>
            <a:r>
              <a:rPr kumimoji="1" lang="en-US" altLang="zh-CN" sz="1200" dirty="0"/>
              <a:t>________________________</a:t>
            </a:r>
          </a:p>
          <a:p>
            <a:pPr marL="342900" indent="-342900">
              <a:lnSpc>
                <a:spcPct val="150000"/>
              </a:lnSpc>
              <a:buFont typeface="+mj-ea"/>
              <a:buAutoNum type="circleNumDbPlain"/>
            </a:pPr>
            <a:r>
              <a:rPr kumimoji="1" lang="en-US" altLang="zh-CN" sz="1200" dirty="0"/>
              <a:t>________________________</a:t>
            </a:r>
          </a:p>
        </p:txBody>
      </p:sp>
      <p:cxnSp>
        <p:nvCxnSpPr>
          <p:cNvPr id="32" name="直线箭头连接符 31">
            <a:extLst>
              <a:ext uri="{FF2B5EF4-FFF2-40B4-BE49-F238E27FC236}">
                <a16:creationId xmlns:a16="http://schemas.microsoft.com/office/drawing/2014/main" id="{9BEC14DE-84C4-7262-77B5-A87473CC34E8}"/>
              </a:ext>
            </a:extLst>
          </p:cNvPr>
          <p:cNvCxnSpPr>
            <a:cxnSpLocks/>
            <a:stCxn id="28" idx="2"/>
            <a:endCxn id="30" idx="0"/>
          </p:cNvCxnSpPr>
          <p:nvPr/>
        </p:nvCxnSpPr>
        <p:spPr>
          <a:xfrm>
            <a:off x="3102212" y="8152803"/>
            <a:ext cx="989049" cy="1538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线箭头连接符 32">
            <a:extLst>
              <a:ext uri="{FF2B5EF4-FFF2-40B4-BE49-F238E27FC236}">
                <a16:creationId xmlns:a16="http://schemas.microsoft.com/office/drawing/2014/main" id="{6DFA26FB-7317-90F2-6DC7-70BFDE4FC75D}"/>
              </a:ext>
            </a:extLst>
          </p:cNvPr>
          <p:cNvCxnSpPr>
            <a:cxnSpLocks/>
            <a:stCxn id="29" idx="2"/>
            <a:endCxn id="30" idx="0"/>
          </p:cNvCxnSpPr>
          <p:nvPr/>
        </p:nvCxnSpPr>
        <p:spPr>
          <a:xfrm flipH="1">
            <a:off x="4091261" y="8141032"/>
            <a:ext cx="1056782" cy="1656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线箭头连接符 33">
            <a:extLst>
              <a:ext uri="{FF2B5EF4-FFF2-40B4-BE49-F238E27FC236}">
                <a16:creationId xmlns:a16="http://schemas.microsoft.com/office/drawing/2014/main" id="{7C887B21-F9FE-C477-5274-04DDCFCCC181}"/>
              </a:ext>
            </a:extLst>
          </p:cNvPr>
          <p:cNvCxnSpPr>
            <a:cxnSpLocks/>
          </p:cNvCxnSpPr>
          <p:nvPr/>
        </p:nvCxnSpPr>
        <p:spPr>
          <a:xfrm>
            <a:off x="4069125" y="8608672"/>
            <a:ext cx="0" cy="1656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35" name="图片 34">
            <a:extLst>
              <a:ext uri="{FF2B5EF4-FFF2-40B4-BE49-F238E27FC236}">
                <a16:creationId xmlns:a16="http://schemas.microsoft.com/office/drawing/2014/main" id="{53901FB9-9BF6-025B-1584-2E87E288644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8391" y="8169852"/>
            <a:ext cx="845633" cy="721053"/>
          </a:xfrm>
          <a:prstGeom prst="rect">
            <a:avLst/>
          </a:prstGeom>
        </p:spPr>
      </p:pic>
      <p:sp>
        <p:nvSpPr>
          <p:cNvPr id="36" name="圆角矩形标注 35">
            <a:extLst>
              <a:ext uri="{FF2B5EF4-FFF2-40B4-BE49-F238E27FC236}">
                <a16:creationId xmlns:a16="http://schemas.microsoft.com/office/drawing/2014/main" id="{ED6C3DCC-5901-AF46-36C2-A978A92EEE34}"/>
              </a:ext>
            </a:extLst>
          </p:cNvPr>
          <p:cNvSpPr/>
          <p:nvPr/>
        </p:nvSpPr>
        <p:spPr>
          <a:xfrm>
            <a:off x="208598" y="9129571"/>
            <a:ext cx="1900820" cy="480954"/>
          </a:xfrm>
          <a:prstGeom prst="wedgeRoundRectCallout">
            <a:avLst>
              <a:gd name="adj1" fmla="val -40443"/>
              <a:gd name="adj2" fmla="val -102006"/>
              <a:gd name="adj3" fmla="val 16667"/>
            </a:avLst>
          </a:prstGeom>
          <a:noFill/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33061075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287</TotalTime>
  <Words>272</Words>
  <Application>Microsoft Office PowerPoint</Application>
  <PresentationFormat>A4 纸张(210x297 毫米)</PresentationFormat>
  <Paragraphs>32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主题​​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qiang zhao</dc:creator>
  <cp:lastModifiedBy>谢 致</cp:lastModifiedBy>
  <cp:revision>11</cp:revision>
  <dcterms:created xsi:type="dcterms:W3CDTF">2023-09-04T08:58:43Z</dcterms:created>
  <dcterms:modified xsi:type="dcterms:W3CDTF">2023-09-14T04:40:12Z</dcterms:modified>
</cp:coreProperties>
</file>

<file path=docProps/thumbnail.jpeg>
</file>