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2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3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22"/>
  </p:notesMasterIdLst>
  <p:sldIdLst>
    <p:sldId id="307" r:id="rId3"/>
    <p:sldId id="305" r:id="rId4"/>
    <p:sldId id="310" r:id="rId5"/>
    <p:sldId id="308" r:id="rId6"/>
    <p:sldId id="286" r:id="rId7"/>
    <p:sldId id="311" r:id="rId8"/>
    <p:sldId id="312" r:id="rId9"/>
    <p:sldId id="289" r:id="rId10"/>
    <p:sldId id="291" r:id="rId11"/>
    <p:sldId id="292" r:id="rId12"/>
    <p:sldId id="293" r:id="rId13"/>
    <p:sldId id="313" r:id="rId14"/>
    <p:sldId id="314" r:id="rId15"/>
    <p:sldId id="295" r:id="rId16"/>
    <p:sldId id="297" r:id="rId17"/>
    <p:sldId id="298" r:id="rId18"/>
    <p:sldId id="299" r:id="rId19"/>
    <p:sldId id="300" r:id="rId20"/>
    <p:sldId id="301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D1F7"/>
    <a:srgbClr val="45ABD6"/>
    <a:srgbClr val="0000FF"/>
    <a:srgbClr val="FF8713"/>
    <a:srgbClr val="F7C7DB"/>
    <a:srgbClr val="92D2C8"/>
    <a:srgbClr val="F5C491"/>
    <a:srgbClr val="FAEBD5"/>
    <a:srgbClr val="FFA953"/>
    <a:srgbClr val="CEE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764" y="48"/>
      </p:cViewPr>
      <p:guideLst>
        <p:guide orient="horz" pos="21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43933" y="1892300"/>
            <a:ext cx="4703233" cy="47053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6" name="组合 5"/>
          <p:cNvGrpSpPr/>
          <p:nvPr userDrawn="1"/>
        </p:nvGrpSpPr>
        <p:grpSpPr>
          <a:xfrm>
            <a:off x="281517" y="1745877"/>
            <a:ext cx="11628967" cy="6343651"/>
            <a:chOff x="314790" y="249767"/>
            <a:chExt cx="8514419" cy="4643965"/>
          </a:xfrm>
        </p:grpSpPr>
        <p:sp>
          <p:nvSpPr>
            <p:cNvPr id="7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rgbClr val="F498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endParaRPr>
            </a:p>
          </p:txBody>
        </p:sp>
        <p:sp>
          <p:nvSpPr>
            <p:cNvPr id="8" name="任意多边形: 形状 5"/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bg1">
                <a:alpha val="8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2" charset="-122"/>
                <a:ea typeface="+mn-ea"/>
                <a:cs typeface="+mn-cs"/>
              </a:endParaRPr>
            </a:p>
          </p:txBody>
        </p:sp>
      </p:grpSp>
      <p:pic>
        <p:nvPicPr>
          <p:cNvPr id="3077" name="图片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2333" y="-16933"/>
            <a:ext cx="1589617" cy="1587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8128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9D0922EC-1245-48E8-A1D9-C18C613153A7}" type="datetimeFigureOut">
              <a:rPr lang="zh-CN" altLang="en-US" smtClean="0"/>
              <a:t>2023/12/21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A10AA6A1-B732-4B7E-A1FA-5ACBF41F82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23773" y="548390"/>
            <a:ext cx="11144454" cy="576121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9" t="6575" r="21166" b="33516"/>
          <a:stretch>
            <a:fillRect/>
          </a:stretch>
        </p:blipFill>
        <p:spPr>
          <a:xfrm>
            <a:off x="92770" y="-960743"/>
            <a:ext cx="4200627" cy="5489266"/>
          </a:xfrm>
          <a:custGeom>
            <a:avLst/>
            <a:gdLst>
              <a:gd name="connsiteX0" fmla="*/ 0 w 3144033"/>
              <a:gd name="connsiteY0" fmla="*/ 0 h 4108537"/>
              <a:gd name="connsiteX1" fmla="*/ 3144033 w 3144033"/>
              <a:gd name="connsiteY1" fmla="*/ 0 h 4108537"/>
              <a:gd name="connsiteX2" fmla="*/ 3144033 w 3144033"/>
              <a:gd name="connsiteY2" fmla="*/ 4108537 h 4108537"/>
              <a:gd name="connsiteX3" fmla="*/ 0 w 3144033"/>
              <a:gd name="connsiteY3" fmla="*/ 4108537 h 4108537"/>
              <a:gd name="connsiteX4" fmla="*/ 0 w 3144033"/>
              <a:gd name="connsiteY4" fmla="*/ 0 h 410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4033" h="4108537">
                <a:moveTo>
                  <a:pt x="0" y="0"/>
                </a:moveTo>
                <a:lnTo>
                  <a:pt x="3144033" y="0"/>
                </a:lnTo>
                <a:lnTo>
                  <a:pt x="3144033" y="4108537"/>
                </a:lnTo>
                <a:lnTo>
                  <a:pt x="0" y="4108537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-81160" y="4604574"/>
            <a:ext cx="5611660" cy="280143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10377556" y="3768347"/>
            <a:ext cx="1895604" cy="19743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-910180" y="3004048"/>
            <a:ext cx="2554445" cy="17314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9184529" y="244183"/>
            <a:ext cx="4390314" cy="29757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7" cstate="print"/>
          <a:stretch>
            <a:fillRect/>
          </a:stretch>
        </p:blipFill>
        <p:spPr>
          <a:xfrm>
            <a:off x="3307302" y="5588862"/>
            <a:ext cx="3744851" cy="25382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9" t="6575" r="21166" b="33516"/>
          <a:stretch>
            <a:fillRect/>
          </a:stretch>
        </p:blipFill>
        <p:spPr>
          <a:xfrm>
            <a:off x="92770" y="-960743"/>
            <a:ext cx="4200627" cy="5489266"/>
          </a:xfrm>
          <a:custGeom>
            <a:avLst/>
            <a:gdLst>
              <a:gd name="connsiteX0" fmla="*/ 0 w 3144033"/>
              <a:gd name="connsiteY0" fmla="*/ 0 h 4108537"/>
              <a:gd name="connsiteX1" fmla="*/ 3144033 w 3144033"/>
              <a:gd name="connsiteY1" fmla="*/ 0 h 4108537"/>
              <a:gd name="connsiteX2" fmla="*/ 3144033 w 3144033"/>
              <a:gd name="connsiteY2" fmla="*/ 4108537 h 4108537"/>
              <a:gd name="connsiteX3" fmla="*/ 0 w 3144033"/>
              <a:gd name="connsiteY3" fmla="*/ 4108537 h 4108537"/>
              <a:gd name="connsiteX4" fmla="*/ 0 w 3144033"/>
              <a:gd name="connsiteY4" fmla="*/ 0 h 4108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44033" h="4108537">
                <a:moveTo>
                  <a:pt x="0" y="0"/>
                </a:moveTo>
                <a:lnTo>
                  <a:pt x="3144033" y="0"/>
                </a:lnTo>
                <a:lnTo>
                  <a:pt x="3144033" y="4108537"/>
                </a:lnTo>
                <a:lnTo>
                  <a:pt x="0" y="4108537"/>
                </a:lnTo>
                <a:lnTo>
                  <a:pt x="0" y="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229783" y="-94638"/>
            <a:ext cx="4271855" cy="213258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10377556" y="3768347"/>
            <a:ext cx="1895604" cy="197430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-910180" y="3004048"/>
            <a:ext cx="2554445" cy="17314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740698" y="4205374"/>
            <a:ext cx="4390314" cy="297577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23773" y="548390"/>
            <a:ext cx="11144454" cy="576121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282011" y="230736"/>
            <a:ext cx="11608037" cy="636661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143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7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43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6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B3A207-6915-4DAF-A785-EEA1FC108BEE}" type="datetimeFigureOut">
              <a:rPr lang="zh-CN" altLang="en-US" smtClean="0"/>
              <a:t>2023/12/21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F3CE6-1AB3-4D23-A955-3CCD683E4C5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13" Type="http://schemas.openxmlformats.org/officeDocument/2006/relationships/tags" Target="../tags/tag45.xml"/><Relationship Id="rId18" Type="http://schemas.openxmlformats.org/officeDocument/2006/relationships/image" Target="../media/image29.png"/><Relationship Id="rId26" Type="http://schemas.openxmlformats.org/officeDocument/2006/relationships/image" Target="../media/image37.png"/><Relationship Id="rId3" Type="http://schemas.openxmlformats.org/officeDocument/2006/relationships/tags" Target="../tags/tag35.xml"/><Relationship Id="rId21" Type="http://schemas.openxmlformats.org/officeDocument/2006/relationships/image" Target="../media/image32.png"/><Relationship Id="rId7" Type="http://schemas.openxmlformats.org/officeDocument/2006/relationships/tags" Target="../tags/tag39.xml"/><Relationship Id="rId12" Type="http://schemas.openxmlformats.org/officeDocument/2006/relationships/tags" Target="../tags/tag44.xml"/><Relationship Id="rId17" Type="http://schemas.openxmlformats.org/officeDocument/2006/relationships/slideLayout" Target="../slideLayouts/slideLayout8.xml"/><Relationship Id="rId25" Type="http://schemas.openxmlformats.org/officeDocument/2006/relationships/image" Target="../media/image36.png"/><Relationship Id="rId2" Type="http://schemas.openxmlformats.org/officeDocument/2006/relationships/tags" Target="../tags/tag34.xml"/><Relationship Id="rId16" Type="http://schemas.openxmlformats.org/officeDocument/2006/relationships/tags" Target="../tags/tag48.xml"/><Relationship Id="rId20" Type="http://schemas.openxmlformats.org/officeDocument/2006/relationships/image" Target="../media/image31.jpeg"/><Relationship Id="rId29" Type="http://schemas.openxmlformats.org/officeDocument/2006/relationships/image" Target="../media/image40.png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24" Type="http://schemas.openxmlformats.org/officeDocument/2006/relationships/image" Target="../media/image35.png"/><Relationship Id="rId5" Type="http://schemas.openxmlformats.org/officeDocument/2006/relationships/tags" Target="../tags/tag37.xml"/><Relationship Id="rId15" Type="http://schemas.openxmlformats.org/officeDocument/2006/relationships/tags" Target="../tags/tag47.xml"/><Relationship Id="rId23" Type="http://schemas.openxmlformats.org/officeDocument/2006/relationships/image" Target="../media/image34.png"/><Relationship Id="rId28" Type="http://schemas.openxmlformats.org/officeDocument/2006/relationships/image" Target="../media/image39.png"/><Relationship Id="rId10" Type="http://schemas.openxmlformats.org/officeDocument/2006/relationships/tags" Target="../tags/tag42.xml"/><Relationship Id="rId19" Type="http://schemas.openxmlformats.org/officeDocument/2006/relationships/image" Target="../media/image30.jpeg"/><Relationship Id="rId4" Type="http://schemas.openxmlformats.org/officeDocument/2006/relationships/tags" Target="../tags/tag36.xml"/><Relationship Id="rId9" Type="http://schemas.openxmlformats.org/officeDocument/2006/relationships/tags" Target="../tags/tag41.xml"/><Relationship Id="rId14" Type="http://schemas.openxmlformats.org/officeDocument/2006/relationships/tags" Target="../tags/tag46.xml"/><Relationship Id="rId22" Type="http://schemas.openxmlformats.org/officeDocument/2006/relationships/image" Target="../media/image33.png"/><Relationship Id="rId27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41.png"/><Relationship Id="rId4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1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51.png"/><Relationship Id="rId7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2.png"/><Relationship Id="rId11" Type="http://schemas.openxmlformats.org/officeDocument/2006/relationships/image" Target="../media/image47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5" Type="http://schemas.openxmlformats.org/officeDocument/2006/relationships/image" Target="../media/image6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8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audio" Target="../media/audio1.wav"/><Relationship Id="rId2" Type="http://schemas.openxmlformats.org/officeDocument/2006/relationships/tags" Target="../tags/tag17.xml"/><Relationship Id="rId16" Type="http://schemas.openxmlformats.org/officeDocument/2006/relationships/slideLayout" Target="../slideLayouts/slideLayout8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png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microsoft.com/office/2007/relationships/hdphoto" Target="../media/hdphoto1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74115" y="979170"/>
            <a:ext cx="10066020" cy="182372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pPr>
              <a:buClrTx/>
              <a:buSzTx/>
              <a:buFontTx/>
            </a:pPr>
            <a:r>
              <a:rPr lang="en-US" altLang="zh-CN" sz="3200" b="1" dirty="0">
                <a:solidFill>
                  <a:srgbClr val="FF00FF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棠外附小一年级</a:t>
            </a:r>
            <a:r>
              <a:rPr lang="en-US" altLang="zh-CN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数学</a:t>
            </a:r>
            <a:r>
              <a:rPr lang="en-US" altLang="zh-CN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家长开放课  </a:t>
            </a:r>
            <a:br>
              <a:rPr lang="zh-CN" altLang="en-US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br>
              <a:rPr lang="en-US" altLang="zh-CN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4890" b="1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温  馨  提  示</a:t>
            </a:r>
          </a:p>
        </p:txBody>
      </p:sp>
      <p:sp>
        <p:nvSpPr>
          <p:cNvPr id="12291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787525" y="3297555"/>
            <a:ext cx="8748395" cy="2563495"/>
          </a:xfrm>
          <a:noFill/>
          <a:ln>
            <a:noFill/>
          </a:ln>
        </p:spPr>
        <p:txBody>
          <a:bodyPr/>
          <a:lstStyle/>
          <a:p>
            <a:pPr marL="0" indent="0" algn="just"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一、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请家长朋友们，将手机调至静音模式。</a:t>
            </a:r>
            <a:endParaRPr lang="en-US" altLang="zh-CN" sz="36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algn="just">
              <a:buClrTx/>
              <a:buSzTx/>
              <a:buFontTx/>
            </a:pPr>
            <a:endParaRPr lang="zh-CN" altLang="en-US" sz="3600" b="1" dirty="0">
              <a:solidFill>
                <a:srgbClr val="FF0000"/>
              </a:solidFill>
              <a:latin typeface="+mn-lt"/>
              <a:ea typeface="+mn-ea"/>
              <a:cs typeface="+mn-cs"/>
            </a:endParaRPr>
          </a:p>
          <a:p>
            <a:pPr marL="0" indent="0" algn="just">
              <a:buClrTx/>
              <a:buSzTx/>
              <a:buFontTx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二、上课期间不要随意走动或说话哦，以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免分散孩子注意力。谢谢您的配合！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847964" y="2000654"/>
            <a:ext cx="7524121" cy="3570288"/>
            <a:chOff x="966299" y="2312625"/>
            <a:chExt cx="7524121" cy="357028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0228" y="2585401"/>
              <a:ext cx="1256086" cy="1438477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23620" y="2540177"/>
              <a:ext cx="1256086" cy="143847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67534" y="4219709"/>
              <a:ext cx="1256086" cy="1438477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23620" y="4164838"/>
              <a:ext cx="1256086" cy="1438477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320800" y="2312625"/>
              <a:ext cx="3074029" cy="3570288"/>
            </a:xfrm>
            <a:prstGeom prst="rect">
              <a:avLst/>
            </a:prstGeom>
            <a:noFill/>
            <a:ln>
              <a:solidFill>
                <a:srgbClr val="FF871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1601641" y="2389570"/>
              <a:ext cx="2641600" cy="16017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1601641" y="4129261"/>
              <a:ext cx="2641600" cy="16017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966299" y="3345321"/>
              <a:ext cx="637309" cy="1237672"/>
            </a:xfrm>
            <a:prstGeom prst="roundRect">
              <a:avLst/>
            </a:prstGeom>
            <a:solidFill>
              <a:srgbClr val="FFA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科目</a:t>
              </a: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579365" y="2540177"/>
              <a:ext cx="1256086" cy="143847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06602" y="2471225"/>
              <a:ext cx="1256086" cy="143847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59752" y="4157738"/>
              <a:ext cx="1256086" cy="143847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940871" y="4106984"/>
              <a:ext cx="1256086" cy="1438477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5194829" y="2312625"/>
              <a:ext cx="3295591" cy="3570288"/>
            </a:xfrm>
            <a:prstGeom prst="rect">
              <a:avLst/>
            </a:prstGeom>
            <a:noFill/>
            <a:ln>
              <a:solidFill>
                <a:srgbClr val="FF871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: 圆角 14"/>
            <p:cNvSpPr/>
            <p:nvPr/>
          </p:nvSpPr>
          <p:spPr>
            <a:xfrm>
              <a:off x="4812789" y="3290866"/>
              <a:ext cx="637309" cy="1237672"/>
            </a:xfrm>
            <a:prstGeom prst="roundRect">
              <a:avLst/>
            </a:prstGeom>
            <a:solidFill>
              <a:srgbClr val="FFA9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用途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5503871" y="2381178"/>
              <a:ext cx="2641600" cy="16017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506006" y="4129261"/>
              <a:ext cx="2641600" cy="160178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886049" y="2304787"/>
            <a:ext cx="3306988" cy="16244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分类标准不同，结果不同。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29" y="202920"/>
            <a:ext cx="4457360" cy="138818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025132" y="438072"/>
            <a:ext cx="3350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45ABD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归纳小结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3.7037E-6 L 0.31628 -0.0715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07" y="-358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26342" y="885374"/>
            <a:ext cx="8541941" cy="609600"/>
            <a:chOff x="1749304" y="825852"/>
            <a:chExt cx="8541941" cy="609600"/>
          </a:xfrm>
        </p:grpSpPr>
        <p:sp>
          <p:nvSpPr>
            <p:cNvPr id="2" name="椭圆 1"/>
            <p:cNvSpPr/>
            <p:nvPr/>
          </p:nvSpPr>
          <p:spPr bwMode="auto">
            <a:xfrm>
              <a:off x="1749304" y="975087"/>
              <a:ext cx="312341" cy="311130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  <a:tileRect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/>
            </a:p>
          </p:txBody>
        </p:sp>
        <p:sp>
          <p:nvSpPr>
            <p:cNvPr id="3" name="Rectangle 2"/>
            <p:cNvSpPr txBox="1"/>
            <p:nvPr/>
          </p:nvSpPr>
          <p:spPr>
            <a:xfrm>
              <a:off x="2061645" y="825852"/>
              <a:ext cx="8229600" cy="609600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square" lIns="91440" tIns="45720" rIns="91440" bIns="45720" anchor="t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/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把班里的同学分成两组，说说你是怎么分的？</a:t>
              </a:r>
            </a:p>
          </p:txBody>
        </p:sp>
      </p:grpSp>
      <p:pic>
        <p:nvPicPr>
          <p:cNvPr id="6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9693" y="2121735"/>
            <a:ext cx="1333500" cy="2486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7199" y="3471246"/>
            <a:ext cx="1536700" cy="25098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2844053" y="1624075"/>
            <a:ext cx="4641975" cy="1647728"/>
            <a:chOff x="2748507" y="2201294"/>
            <a:chExt cx="4641975" cy="1647728"/>
          </a:xfrm>
        </p:grpSpPr>
        <p:sp>
          <p:nvSpPr>
            <p:cNvPr id="15" name="任意多边形: 形状 14"/>
            <p:cNvSpPr/>
            <p:nvPr/>
          </p:nvSpPr>
          <p:spPr>
            <a:xfrm>
              <a:off x="2748507" y="2201294"/>
              <a:ext cx="4641975" cy="1647728"/>
            </a:xfrm>
            <a:custGeom>
              <a:avLst/>
              <a:gdLst>
                <a:gd name="connsiteX0" fmla="*/ 2996343 w 4641975"/>
                <a:gd name="connsiteY0" fmla="*/ 484 h 1948580"/>
                <a:gd name="connsiteX1" fmla="*/ 3232950 w 4641975"/>
                <a:gd name="connsiteY1" fmla="*/ 54973 h 1948580"/>
                <a:gd name="connsiteX2" fmla="*/ 3309748 w 4641975"/>
                <a:gd name="connsiteY2" fmla="*/ 102560 h 1948580"/>
                <a:gd name="connsiteX3" fmla="*/ 3314495 w 4641975"/>
                <a:gd name="connsiteY3" fmla="*/ 105501 h 1948580"/>
                <a:gd name="connsiteX4" fmla="*/ 3646768 w 4641975"/>
                <a:gd name="connsiteY4" fmla="*/ 1197 h 1948580"/>
                <a:gd name="connsiteX5" fmla="*/ 3872775 w 4641975"/>
                <a:gd name="connsiteY5" fmla="*/ 24752 h 1948580"/>
                <a:gd name="connsiteX6" fmla="*/ 4155881 w 4641975"/>
                <a:gd name="connsiteY6" fmla="*/ 245042 h 1948580"/>
                <a:gd name="connsiteX7" fmla="*/ 4157423 w 4641975"/>
                <a:gd name="connsiteY7" fmla="*/ 245435 h 1948580"/>
                <a:gd name="connsiteX8" fmla="*/ 4277131 w 4641975"/>
                <a:gd name="connsiteY8" fmla="*/ 275950 h 1948580"/>
                <a:gd name="connsiteX9" fmla="*/ 4519209 w 4641975"/>
                <a:gd name="connsiteY9" fmla="*/ 458839 h 1948580"/>
                <a:gd name="connsiteX10" fmla="*/ 4502947 w 4641975"/>
                <a:gd name="connsiteY10" fmla="*/ 690670 h 1948580"/>
                <a:gd name="connsiteX11" fmla="*/ 4621743 w 4641975"/>
                <a:gd name="connsiteY11" fmla="*/ 1045135 h 1948580"/>
                <a:gd name="connsiteX12" fmla="*/ 4065248 w 4641975"/>
                <a:gd name="connsiteY12" fmla="*/ 1355416 h 1948580"/>
                <a:gd name="connsiteX13" fmla="*/ 3866032 w 4641975"/>
                <a:gd name="connsiteY13" fmla="*/ 1621287 h 1948580"/>
                <a:gd name="connsiteX14" fmla="*/ 3187767 w 4641975"/>
                <a:gd name="connsiteY14" fmla="*/ 1653478 h 1948580"/>
                <a:gd name="connsiteX15" fmla="*/ 2703065 w 4641975"/>
                <a:gd name="connsiteY15" fmla="*/ 1937113 h 1948580"/>
                <a:gd name="connsiteX16" fmla="*/ 1990391 w 4641975"/>
                <a:gd name="connsiteY16" fmla="*/ 1763984 h 1948580"/>
                <a:gd name="connsiteX17" fmla="*/ 931742 w 4641975"/>
                <a:gd name="connsiteY17" fmla="*/ 1592928 h 1948580"/>
                <a:gd name="connsiteX18" fmla="*/ 466278 w 4641975"/>
                <a:gd name="connsiteY18" fmla="*/ 1402575 h 1948580"/>
                <a:gd name="connsiteX19" fmla="*/ 460824 w 4641975"/>
                <a:gd name="connsiteY19" fmla="*/ 1265971 h 1948580"/>
                <a:gd name="connsiteX20" fmla="*/ 489478 w 4641975"/>
                <a:gd name="connsiteY20" fmla="*/ 1219400 h 1948580"/>
                <a:gd name="connsiteX21" fmla="*/ 442451 w 4641975"/>
                <a:gd name="connsiteY21" fmla="*/ 1225133 h 1948580"/>
                <a:gd name="connsiteX22" fmla="*/ 0 w 4641975"/>
                <a:gd name="connsiteY22" fmla="*/ 1382449 h 1948580"/>
                <a:gd name="connsiteX23" fmla="*/ 167148 w 4641975"/>
                <a:gd name="connsiteY23" fmla="*/ 1234965 h 1948580"/>
                <a:gd name="connsiteX24" fmla="*/ 432619 w 4641975"/>
                <a:gd name="connsiteY24" fmla="*/ 1097314 h 1948580"/>
                <a:gd name="connsiteX25" fmla="*/ 453030 w 4641975"/>
                <a:gd name="connsiteY25" fmla="*/ 1083520 h 1948580"/>
                <a:gd name="connsiteX26" fmla="*/ 397435 w 4641975"/>
                <a:gd name="connsiteY26" fmla="*/ 1033368 h 1948580"/>
                <a:gd name="connsiteX27" fmla="*/ 355712 w 4641975"/>
                <a:gd name="connsiteY27" fmla="*/ 882014 h 1948580"/>
                <a:gd name="connsiteX28" fmla="*/ 739269 w 4641975"/>
                <a:gd name="connsiteY28" fmla="*/ 647703 h 1948580"/>
                <a:gd name="connsiteX29" fmla="*/ 742938 w 4641975"/>
                <a:gd name="connsiteY29" fmla="*/ 641527 h 1948580"/>
                <a:gd name="connsiteX30" fmla="*/ 913794 w 4641975"/>
                <a:gd name="connsiteY30" fmla="*/ 305051 h 1948580"/>
                <a:gd name="connsiteX31" fmla="*/ 1744966 w 4641975"/>
                <a:gd name="connsiteY31" fmla="*/ 228180 h 1948580"/>
                <a:gd name="connsiteX32" fmla="*/ 1745125 w 4641975"/>
                <a:gd name="connsiteY32" fmla="*/ 228038 h 1948580"/>
                <a:gd name="connsiteX33" fmla="*/ 1818266 w 4641975"/>
                <a:gd name="connsiteY33" fmla="*/ 162874 h 1948580"/>
                <a:gd name="connsiteX34" fmla="*/ 2582980 w 4641975"/>
                <a:gd name="connsiteY34" fmla="*/ 148378 h 1948580"/>
                <a:gd name="connsiteX35" fmla="*/ 2586718 w 4641975"/>
                <a:gd name="connsiteY35" fmla="*/ 144880 h 1948580"/>
                <a:gd name="connsiteX36" fmla="*/ 2641002 w 4641975"/>
                <a:gd name="connsiteY36" fmla="*/ 94080 h 1948580"/>
                <a:gd name="connsiteX37" fmla="*/ 2909519 w 4641975"/>
                <a:gd name="connsiteY37" fmla="*/ 2660 h 1948580"/>
                <a:gd name="connsiteX38" fmla="*/ 2996343 w 4641975"/>
                <a:gd name="connsiteY38" fmla="*/ 484 h 1948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641975" h="1948580">
                  <a:moveTo>
                    <a:pt x="2996343" y="484"/>
                  </a:moveTo>
                  <a:cubicBezTo>
                    <a:pt x="3082358" y="3692"/>
                    <a:pt x="3164768" y="22751"/>
                    <a:pt x="3232950" y="54973"/>
                  </a:cubicBezTo>
                  <a:lnTo>
                    <a:pt x="3309748" y="102560"/>
                  </a:lnTo>
                  <a:lnTo>
                    <a:pt x="3314495" y="105501"/>
                  </a:lnTo>
                  <a:cubicBezTo>
                    <a:pt x="3400146" y="43114"/>
                    <a:pt x="3520813" y="6915"/>
                    <a:pt x="3646768" y="1197"/>
                  </a:cubicBezTo>
                  <a:cubicBezTo>
                    <a:pt x="3722341" y="-2234"/>
                    <a:pt x="3799817" y="5309"/>
                    <a:pt x="3872775" y="24752"/>
                  </a:cubicBezTo>
                  <a:cubicBezTo>
                    <a:pt x="4021022" y="64248"/>
                    <a:pt x="4127323" y="146935"/>
                    <a:pt x="4155881" y="245042"/>
                  </a:cubicBezTo>
                  <a:lnTo>
                    <a:pt x="4157423" y="245435"/>
                  </a:lnTo>
                  <a:lnTo>
                    <a:pt x="4277131" y="275950"/>
                  </a:lnTo>
                  <a:cubicBezTo>
                    <a:pt x="4390399" y="315635"/>
                    <a:pt x="4477562" y="380389"/>
                    <a:pt x="4519209" y="458839"/>
                  </a:cubicBezTo>
                  <a:cubicBezTo>
                    <a:pt x="4559568" y="534763"/>
                    <a:pt x="4553817" y="617225"/>
                    <a:pt x="4502947" y="690670"/>
                  </a:cubicBezTo>
                  <a:cubicBezTo>
                    <a:pt x="4627990" y="791392"/>
                    <a:pt x="4671720" y="921960"/>
                    <a:pt x="4621743" y="1045135"/>
                  </a:cubicBezTo>
                  <a:cubicBezTo>
                    <a:pt x="4555304" y="1208887"/>
                    <a:pt x="4335364" y="1331520"/>
                    <a:pt x="4065248" y="1355416"/>
                  </a:cubicBezTo>
                  <a:cubicBezTo>
                    <a:pt x="4063959" y="1457625"/>
                    <a:pt x="3991273" y="1554560"/>
                    <a:pt x="3866032" y="1621287"/>
                  </a:cubicBezTo>
                  <a:cubicBezTo>
                    <a:pt x="3675741" y="1722685"/>
                    <a:pt x="3400865" y="1735715"/>
                    <a:pt x="3187767" y="1653478"/>
                  </a:cubicBezTo>
                  <a:cubicBezTo>
                    <a:pt x="3118850" y="1794732"/>
                    <a:pt x="2934310" y="1902713"/>
                    <a:pt x="2703065" y="1937113"/>
                  </a:cubicBezTo>
                  <a:cubicBezTo>
                    <a:pt x="2430569" y="1977645"/>
                    <a:pt x="2146174" y="1908574"/>
                    <a:pt x="1990391" y="1763984"/>
                  </a:cubicBezTo>
                  <a:cubicBezTo>
                    <a:pt x="1622700" y="1901225"/>
                    <a:pt x="1145138" y="1824083"/>
                    <a:pt x="931742" y="1592928"/>
                  </a:cubicBezTo>
                  <a:cubicBezTo>
                    <a:pt x="722114" y="1608122"/>
                    <a:pt x="525279" y="1527644"/>
                    <a:pt x="466278" y="1402575"/>
                  </a:cubicBezTo>
                  <a:cubicBezTo>
                    <a:pt x="444908" y="1357332"/>
                    <a:pt x="443669" y="1310296"/>
                    <a:pt x="460824" y="1265971"/>
                  </a:cubicBezTo>
                  <a:lnTo>
                    <a:pt x="489478" y="1219400"/>
                  </a:lnTo>
                  <a:lnTo>
                    <a:pt x="442451" y="1225133"/>
                  </a:lnTo>
                  <a:cubicBezTo>
                    <a:pt x="308077" y="1252991"/>
                    <a:pt x="73742" y="1356230"/>
                    <a:pt x="0" y="1382449"/>
                  </a:cubicBezTo>
                  <a:cubicBezTo>
                    <a:pt x="0" y="1382449"/>
                    <a:pt x="95045" y="1282487"/>
                    <a:pt x="167148" y="1234965"/>
                  </a:cubicBezTo>
                  <a:cubicBezTo>
                    <a:pt x="239251" y="1187443"/>
                    <a:pt x="345767" y="1148114"/>
                    <a:pt x="432619" y="1097314"/>
                  </a:cubicBezTo>
                  <a:lnTo>
                    <a:pt x="453030" y="1083520"/>
                  </a:lnTo>
                  <a:lnTo>
                    <a:pt x="397435" y="1033368"/>
                  </a:lnTo>
                  <a:cubicBezTo>
                    <a:pt x="360869" y="987470"/>
                    <a:pt x="345399" y="935058"/>
                    <a:pt x="355712" y="882014"/>
                  </a:cubicBezTo>
                  <a:cubicBezTo>
                    <a:pt x="379908" y="757803"/>
                    <a:pt x="539161" y="660508"/>
                    <a:pt x="739269" y="647703"/>
                  </a:cubicBezTo>
                  <a:cubicBezTo>
                    <a:pt x="740459" y="645629"/>
                    <a:pt x="741748" y="643601"/>
                    <a:pt x="742938" y="641527"/>
                  </a:cubicBezTo>
                  <a:cubicBezTo>
                    <a:pt x="716066" y="519209"/>
                    <a:pt x="778736" y="395854"/>
                    <a:pt x="913794" y="305051"/>
                  </a:cubicBezTo>
                  <a:cubicBezTo>
                    <a:pt x="1127189" y="161633"/>
                    <a:pt x="1473164" y="129667"/>
                    <a:pt x="1744966" y="228180"/>
                  </a:cubicBezTo>
                  <a:lnTo>
                    <a:pt x="1745125" y="228038"/>
                  </a:lnTo>
                  <a:lnTo>
                    <a:pt x="1818266" y="162874"/>
                  </a:lnTo>
                  <a:cubicBezTo>
                    <a:pt x="2013251" y="27655"/>
                    <a:pt x="2362420" y="13853"/>
                    <a:pt x="2582980" y="148378"/>
                  </a:cubicBezTo>
                  <a:lnTo>
                    <a:pt x="2586718" y="144880"/>
                  </a:lnTo>
                  <a:lnTo>
                    <a:pt x="2641002" y="94080"/>
                  </a:lnTo>
                  <a:cubicBezTo>
                    <a:pt x="2708755" y="44903"/>
                    <a:pt x="2803838" y="11925"/>
                    <a:pt x="2909519" y="2660"/>
                  </a:cubicBezTo>
                  <a:cubicBezTo>
                    <a:pt x="2938599" y="107"/>
                    <a:pt x="2967671" y="-585"/>
                    <a:pt x="2996343" y="484"/>
                  </a:cubicBezTo>
                  <a:close/>
                </a:path>
              </a:pathLst>
            </a:custGeom>
            <a:solidFill>
              <a:srgbClr val="FAEBD5"/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599923" y="2548590"/>
              <a:ext cx="3428609" cy="9531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我把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男生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分为一组，</a:t>
              </a:r>
            </a:p>
            <a:p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女生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分为一组。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67547" y="3845563"/>
            <a:ext cx="4969652" cy="1753675"/>
            <a:chOff x="4689988" y="4532672"/>
            <a:chExt cx="4969652" cy="1753675"/>
          </a:xfrm>
        </p:grpSpPr>
        <p:sp>
          <p:nvSpPr>
            <p:cNvPr id="20" name="任意多边形: 形状 19"/>
            <p:cNvSpPr/>
            <p:nvPr/>
          </p:nvSpPr>
          <p:spPr>
            <a:xfrm>
              <a:off x="4689988" y="4532672"/>
              <a:ext cx="4969652" cy="1753675"/>
            </a:xfrm>
            <a:custGeom>
              <a:avLst/>
              <a:gdLst>
                <a:gd name="connsiteX0" fmla="*/ 2906592 w 5065571"/>
                <a:gd name="connsiteY0" fmla="*/ 507 h 2038339"/>
                <a:gd name="connsiteX1" fmla="*/ 3166722 w 5065571"/>
                <a:gd name="connsiteY1" fmla="*/ 57505 h 2038339"/>
                <a:gd name="connsiteX2" fmla="*/ 3251154 w 5065571"/>
                <a:gd name="connsiteY2" fmla="*/ 107284 h 2038339"/>
                <a:gd name="connsiteX3" fmla="*/ 3256373 w 5065571"/>
                <a:gd name="connsiteY3" fmla="*/ 110361 h 2038339"/>
                <a:gd name="connsiteX4" fmla="*/ 3621679 w 5065571"/>
                <a:gd name="connsiteY4" fmla="*/ 1252 h 2038339"/>
                <a:gd name="connsiteX5" fmla="*/ 3870155 w 5065571"/>
                <a:gd name="connsiteY5" fmla="*/ 25892 h 2038339"/>
                <a:gd name="connsiteX6" fmla="*/ 4181406 w 5065571"/>
                <a:gd name="connsiteY6" fmla="*/ 256329 h 2038339"/>
                <a:gd name="connsiteX7" fmla="*/ 4183100 w 5065571"/>
                <a:gd name="connsiteY7" fmla="*/ 256740 h 2038339"/>
                <a:gd name="connsiteX8" fmla="*/ 4314710 w 5065571"/>
                <a:gd name="connsiteY8" fmla="*/ 288661 h 2038339"/>
                <a:gd name="connsiteX9" fmla="*/ 4580854 w 5065571"/>
                <a:gd name="connsiteY9" fmla="*/ 479975 h 2038339"/>
                <a:gd name="connsiteX10" fmla="*/ 4562974 w 5065571"/>
                <a:gd name="connsiteY10" fmla="*/ 722485 h 2038339"/>
                <a:gd name="connsiteX11" fmla="*/ 4693580 w 5065571"/>
                <a:gd name="connsiteY11" fmla="*/ 1093278 h 2038339"/>
                <a:gd name="connsiteX12" fmla="*/ 4667415 w 5065571"/>
                <a:gd name="connsiteY12" fmla="*/ 1130203 h 2038339"/>
                <a:gd name="connsiteX13" fmla="*/ 4712839 w 5065571"/>
                <a:gd name="connsiteY13" fmla="*/ 1152730 h 2038339"/>
                <a:gd name="connsiteX14" fmla="*/ 4829597 w 5065571"/>
                <a:gd name="connsiteY14" fmla="*/ 1233231 h 2038339"/>
                <a:gd name="connsiteX15" fmla="*/ 5065571 w 5065571"/>
                <a:gd name="connsiteY15" fmla="*/ 1439708 h 2038339"/>
                <a:gd name="connsiteX16" fmla="*/ 4750939 w 5065571"/>
                <a:gd name="connsiteY16" fmla="*/ 1292225 h 2038339"/>
                <a:gd name="connsiteX17" fmla="*/ 4557981 w 5065571"/>
                <a:gd name="connsiteY17" fmla="*/ 1271331 h 2038339"/>
                <a:gd name="connsiteX18" fmla="*/ 4528938 w 5065571"/>
                <a:gd name="connsiteY18" fmla="*/ 1269659 h 2038339"/>
                <a:gd name="connsiteX19" fmla="*/ 4471644 w 5065571"/>
                <a:gd name="connsiteY19" fmla="*/ 1310427 h 2038339"/>
                <a:gd name="connsiteX20" fmla="*/ 4081762 w 5065571"/>
                <a:gd name="connsiteY20" fmla="*/ 1417851 h 2038339"/>
                <a:gd name="connsiteX21" fmla="*/ 3862741 w 5065571"/>
                <a:gd name="connsiteY21" fmla="*/ 1695969 h 2038339"/>
                <a:gd name="connsiteX22" fmla="*/ 3117046 w 5065571"/>
                <a:gd name="connsiteY22" fmla="*/ 1729644 h 2038339"/>
                <a:gd name="connsiteX23" fmla="*/ 2584158 w 5065571"/>
                <a:gd name="connsiteY23" fmla="*/ 2026344 h 2038339"/>
                <a:gd name="connsiteX24" fmla="*/ 1800633 w 5065571"/>
                <a:gd name="connsiteY24" fmla="*/ 1845239 h 2038339"/>
                <a:gd name="connsiteX25" fmla="*/ 636739 w 5065571"/>
                <a:gd name="connsiteY25" fmla="*/ 1666304 h 2038339"/>
                <a:gd name="connsiteX26" fmla="*/ 125000 w 5065571"/>
                <a:gd name="connsiteY26" fmla="*/ 1467183 h 2038339"/>
                <a:gd name="connsiteX27" fmla="*/ 234347 w 5065571"/>
                <a:gd name="connsiteY27" fmla="*/ 1198403 h 2038339"/>
                <a:gd name="connsiteX28" fmla="*/ 3443 w 5065571"/>
                <a:gd name="connsiteY28" fmla="*/ 922643 h 2038339"/>
                <a:gd name="connsiteX29" fmla="*/ 425131 w 5065571"/>
                <a:gd name="connsiteY29" fmla="*/ 677539 h 2038339"/>
                <a:gd name="connsiteX30" fmla="*/ 429165 w 5065571"/>
                <a:gd name="connsiteY30" fmla="*/ 671078 h 2038339"/>
                <a:gd name="connsiteX31" fmla="*/ 617006 w 5065571"/>
                <a:gd name="connsiteY31" fmla="*/ 319103 h 2038339"/>
                <a:gd name="connsiteX32" fmla="*/ 1530810 w 5065571"/>
                <a:gd name="connsiteY32" fmla="*/ 238690 h 2038339"/>
                <a:gd name="connsiteX33" fmla="*/ 1530985 w 5065571"/>
                <a:gd name="connsiteY33" fmla="*/ 238542 h 2038339"/>
                <a:gd name="connsiteX34" fmla="*/ 1611397 w 5065571"/>
                <a:gd name="connsiteY34" fmla="*/ 170376 h 2038339"/>
                <a:gd name="connsiteX35" fmla="*/ 2452135 w 5065571"/>
                <a:gd name="connsiteY35" fmla="*/ 155212 h 2038339"/>
                <a:gd name="connsiteX36" fmla="*/ 2456244 w 5065571"/>
                <a:gd name="connsiteY36" fmla="*/ 151554 h 2038339"/>
                <a:gd name="connsiteX37" fmla="*/ 2515925 w 5065571"/>
                <a:gd name="connsiteY37" fmla="*/ 98413 h 2038339"/>
                <a:gd name="connsiteX38" fmla="*/ 2811137 w 5065571"/>
                <a:gd name="connsiteY38" fmla="*/ 2783 h 2038339"/>
                <a:gd name="connsiteX39" fmla="*/ 2906592 w 5065571"/>
                <a:gd name="connsiteY39" fmla="*/ 507 h 2038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065571" h="2038339">
                  <a:moveTo>
                    <a:pt x="2906592" y="507"/>
                  </a:moveTo>
                  <a:cubicBezTo>
                    <a:pt x="3001158" y="3862"/>
                    <a:pt x="3091762" y="23799"/>
                    <a:pt x="3166722" y="57505"/>
                  </a:cubicBezTo>
                  <a:lnTo>
                    <a:pt x="3251154" y="107284"/>
                  </a:lnTo>
                  <a:lnTo>
                    <a:pt x="3256373" y="110361"/>
                  </a:lnTo>
                  <a:cubicBezTo>
                    <a:pt x="3350539" y="45099"/>
                    <a:pt x="3483203" y="7233"/>
                    <a:pt x="3621679" y="1252"/>
                  </a:cubicBezTo>
                  <a:cubicBezTo>
                    <a:pt x="3704765" y="-2337"/>
                    <a:pt x="3789943" y="5553"/>
                    <a:pt x="3870155" y="25892"/>
                  </a:cubicBezTo>
                  <a:cubicBezTo>
                    <a:pt x="4033139" y="67207"/>
                    <a:pt x="4150008" y="153703"/>
                    <a:pt x="4181406" y="256329"/>
                  </a:cubicBezTo>
                  <a:lnTo>
                    <a:pt x="4183100" y="256740"/>
                  </a:lnTo>
                  <a:lnTo>
                    <a:pt x="4314710" y="288661"/>
                  </a:lnTo>
                  <a:cubicBezTo>
                    <a:pt x="4439238" y="330174"/>
                    <a:pt x="4535066" y="397912"/>
                    <a:pt x="4580854" y="479975"/>
                  </a:cubicBezTo>
                  <a:cubicBezTo>
                    <a:pt x="4625225" y="559397"/>
                    <a:pt x="4618902" y="645657"/>
                    <a:pt x="4562974" y="722485"/>
                  </a:cubicBezTo>
                  <a:cubicBezTo>
                    <a:pt x="4700448" y="827846"/>
                    <a:pt x="4748526" y="964429"/>
                    <a:pt x="4693580" y="1093278"/>
                  </a:cubicBezTo>
                  <a:lnTo>
                    <a:pt x="4667415" y="1130203"/>
                  </a:lnTo>
                  <a:lnTo>
                    <a:pt x="4712839" y="1152730"/>
                  </a:lnTo>
                  <a:cubicBezTo>
                    <a:pt x="4751349" y="1175877"/>
                    <a:pt x="4791088" y="1206193"/>
                    <a:pt x="4829597" y="1233231"/>
                  </a:cubicBezTo>
                  <a:cubicBezTo>
                    <a:pt x="4906616" y="1287308"/>
                    <a:pt x="5065571" y="1439708"/>
                    <a:pt x="5065571" y="1439708"/>
                  </a:cubicBezTo>
                  <a:cubicBezTo>
                    <a:pt x="5013132" y="1415128"/>
                    <a:pt x="4857455" y="1323361"/>
                    <a:pt x="4750939" y="1292225"/>
                  </a:cubicBezTo>
                  <a:cubicBezTo>
                    <a:pt x="4697681" y="1276657"/>
                    <a:pt x="4622710" y="1273789"/>
                    <a:pt x="4557981" y="1271331"/>
                  </a:cubicBezTo>
                  <a:lnTo>
                    <a:pt x="4528938" y="1269659"/>
                  </a:lnTo>
                  <a:lnTo>
                    <a:pt x="4471644" y="1310427"/>
                  </a:lnTo>
                  <a:cubicBezTo>
                    <a:pt x="4364941" y="1367034"/>
                    <a:pt x="4230247" y="1405353"/>
                    <a:pt x="4081762" y="1417851"/>
                  </a:cubicBezTo>
                  <a:cubicBezTo>
                    <a:pt x="4080344" y="1524769"/>
                    <a:pt x="4000433" y="1626169"/>
                    <a:pt x="3862741" y="1695969"/>
                  </a:cubicBezTo>
                  <a:cubicBezTo>
                    <a:pt x="3653532" y="1802038"/>
                    <a:pt x="3351330" y="1815668"/>
                    <a:pt x="3117046" y="1729644"/>
                  </a:cubicBezTo>
                  <a:cubicBezTo>
                    <a:pt x="3041278" y="1877404"/>
                    <a:pt x="2838392" y="1990359"/>
                    <a:pt x="2584158" y="2026344"/>
                  </a:cubicBezTo>
                  <a:cubicBezTo>
                    <a:pt x="2284572" y="2068743"/>
                    <a:pt x="1971903" y="1996490"/>
                    <a:pt x="1800633" y="1845239"/>
                  </a:cubicBezTo>
                  <a:cubicBezTo>
                    <a:pt x="1396388" y="1988802"/>
                    <a:pt x="871349" y="1908107"/>
                    <a:pt x="636739" y="1666304"/>
                  </a:cubicBezTo>
                  <a:cubicBezTo>
                    <a:pt x="406271" y="1682198"/>
                    <a:pt x="189867" y="1598013"/>
                    <a:pt x="125000" y="1467183"/>
                  </a:cubicBezTo>
                  <a:cubicBezTo>
                    <a:pt x="78013" y="1372528"/>
                    <a:pt x="119549" y="1270374"/>
                    <a:pt x="234347" y="1198403"/>
                  </a:cubicBezTo>
                  <a:cubicBezTo>
                    <a:pt x="71472" y="1141950"/>
                    <a:pt x="-19233" y="1033617"/>
                    <a:pt x="3443" y="922643"/>
                  </a:cubicBezTo>
                  <a:cubicBezTo>
                    <a:pt x="30044" y="792710"/>
                    <a:pt x="205130" y="690933"/>
                    <a:pt x="425131" y="677539"/>
                  </a:cubicBezTo>
                  <a:cubicBezTo>
                    <a:pt x="426440" y="675369"/>
                    <a:pt x="427857" y="673247"/>
                    <a:pt x="429165" y="671078"/>
                  </a:cubicBezTo>
                  <a:cubicBezTo>
                    <a:pt x="399621" y="543125"/>
                    <a:pt x="468521" y="414088"/>
                    <a:pt x="617006" y="319103"/>
                  </a:cubicBezTo>
                  <a:cubicBezTo>
                    <a:pt x="851617" y="169078"/>
                    <a:pt x="1231986" y="135640"/>
                    <a:pt x="1530810" y="238690"/>
                  </a:cubicBezTo>
                  <a:lnTo>
                    <a:pt x="1530985" y="238542"/>
                  </a:lnTo>
                  <a:lnTo>
                    <a:pt x="1611397" y="170376"/>
                  </a:lnTo>
                  <a:cubicBezTo>
                    <a:pt x="1825766" y="28929"/>
                    <a:pt x="2209648" y="14491"/>
                    <a:pt x="2452135" y="155212"/>
                  </a:cubicBezTo>
                  <a:lnTo>
                    <a:pt x="2456244" y="151554"/>
                  </a:lnTo>
                  <a:lnTo>
                    <a:pt x="2515925" y="98413"/>
                  </a:lnTo>
                  <a:cubicBezTo>
                    <a:pt x="2590413" y="46971"/>
                    <a:pt x="2694949" y="12475"/>
                    <a:pt x="2811137" y="2783"/>
                  </a:cubicBezTo>
                  <a:cubicBezTo>
                    <a:pt x="2843107" y="112"/>
                    <a:pt x="2875070" y="-612"/>
                    <a:pt x="2906592" y="507"/>
                  </a:cubicBezTo>
                  <a:close/>
                </a:path>
              </a:pathLst>
            </a:custGeom>
            <a:solidFill>
              <a:srgbClr val="FAEBD5"/>
            </a:solidFill>
            <a:ln w="635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938243" y="4835521"/>
              <a:ext cx="4305300" cy="9541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上半年过生日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的分为一组，</a:t>
              </a:r>
              <a:r>
                <a:rPr lang="zh-CN" altLang="en-US" sz="28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下半年过生日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的分为一组。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9" descr="3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2115185" y="2320290"/>
            <a:ext cx="7961630" cy="21285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2" name="Picture 3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657668" y="1611948"/>
            <a:ext cx="3824287" cy="4683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13"/>
          <p:cNvGrpSpPr/>
          <p:nvPr/>
        </p:nvGrpSpPr>
        <p:grpSpPr>
          <a:xfrm>
            <a:off x="3095943" y="4840923"/>
            <a:ext cx="1746250" cy="830262"/>
            <a:chOff x="1200953" y="5077778"/>
            <a:chExt cx="1049320" cy="830997"/>
          </a:xfrm>
        </p:grpSpPr>
        <p:pic>
          <p:nvPicPr>
            <p:cNvPr id="20498" name="Picture 1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1200953" y="5129061"/>
              <a:ext cx="1049320" cy="3747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9" name="TextBox 15"/>
            <p:cNvSpPr txBox="1"/>
            <p:nvPr>
              <p:custDataLst>
                <p:tags r:id="rId16"/>
              </p:custDataLst>
            </p:nvPr>
          </p:nvSpPr>
          <p:spPr>
            <a:xfrm>
              <a:off x="1309729" y="5077778"/>
              <a:ext cx="928669" cy="8309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按颜色分</a:t>
              </a:r>
            </a:p>
          </p:txBody>
        </p:sp>
      </p:grpSp>
      <p:grpSp>
        <p:nvGrpSpPr>
          <p:cNvPr id="4" name="组合 22"/>
          <p:cNvGrpSpPr/>
          <p:nvPr/>
        </p:nvGrpSpPr>
        <p:grpSpPr>
          <a:xfrm>
            <a:off x="5950268" y="4825048"/>
            <a:ext cx="1746250" cy="461962"/>
            <a:chOff x="1200953" y="5077778"/>
            <a:chExt cx="1049320" cy="461665"/>
          </a:xfrm>
        </p:grpSpPr>
        <p:pic>
          <p:nvPicPr>
            <p:cNvPr id="20496" name="Picture 1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1200953" y="5129061"/>
              <a:ext cx="1049320" cy="3747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7" name="TextBox 24"/>
            <p:cNvSpPr txBox="1"/>
            <p:nvPr>
              <p:custDataLst>
                <p:tags r:id="rId14"/>
              </p:custDataLst>
            </p:nvPr>
          </p:nvSpPr>
          <p:spPr>
            <a:xfrm>
              <a:off x="1309729" y="5077778"/>
              <a:ext cx="928669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按形状分</a:t>
              </a:r>
            </a:p>
          </p:txBody>
        </p:sp>
      </p:grpSp>
      <p:sp>
        <p:nvSpPr>
          <p:cNvPr id="20495" name="文本框 19"/>
          <p:cNvSpPr txBox="1"/>
          <p:nvPr>
            <p:custDataLst>
              <p:tags r:id="rId3"/>
            </p:custDataLst>
          </p:nvPr>
        </p:nvSpPr>
        <p:spPr>
          <a:xfrm>
            <a:off x="2168843" y="79279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闯关一：</a:t>
            </a:r>
          </a:p>
        </p:txBody>
      </p:sp>
      <p:pic>
        <p:nvPicPr>
          <p:cNvPr id="20483" name="图片 31" descr="4.pn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2992438" y="2571750"/>
            <a:ext cx="669925" cy="6445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0484" name="图片 33" descr="5.pn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4090988" y="2633663"/>
            <a:ext cx="588962" cy="58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图片 34" descr="6.pn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5154930" y="3533458"/>
            <a:ext cx="582613" cy="582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6" name="图片 36" descr="7.pn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5154613" y="2571750"/>
            <a:ext cx="693737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38" descr="8.pn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5"/>
          <a:stretch>
            <a:fillRect/>
          </a:stretch>
        </p:blipFill>
        <p:spPr>
          <a:xfrm>
            <a:off x="7429500" y="2571750"/>
            <a:ext cx="661988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8" name="图片 40" descr="9.pn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6197600" y="3640138"/>
            <a:ext cx="650875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9" name="图片 42" descr="10.png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6165850" y="2630488"/>
            <a:ext cx="668338" cy="644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0" name="图片 43" descr="11.png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3353435" y="3540125"/>
            <a:ext cx="631825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1" name="图片 44" descr="12.png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29"/>
          <a:stretch>
            <a:fillRect/>
          </a:stretch>
        </p:blipFill>
        <p:spPr>
          <a:xfrm>
            <a:off x="7415213" y="3533775"/>
            <a:ext cx="582612" cy="5826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 descr="37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200150" y="2643188"/>
            <a:ext cx="8493125" cy="2551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文本框 4"/>
          <p:cNvSpPr txBox="1"/>
          <p:nvPr>
            <p:custDataLst>
              <p:tags r:id="rId2"/>
            </p:custDataLst>
          </p:nvPr>
        </p:nvSpPr>
        <p:spPr>
          <a:xfrm>
            <a:off x="1814513" y="1044575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闯关二：</a:t>
            </a:r>
          </a:p>
        </p:txBody>
      </p:sp>
      <p:sp>
        <p:nvSpPr>
          <p:cNvPr id="21508" name="文本框 1"/>
          <p:cNvSpPr txBox="1"/>
          <p:nvPr>
            <p:custDataLst>
              <p:tags r:id="rId3"/>
            </p:custDataLst>
          </p:nvPr>
        </p:nvSpPr>
        <p:spPr>
          <a:xfrm>
            <a:off x="1022350" y="1843088"/>
            <a:ext cx="9213850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Arial" panose="020B0604020202020204" pitchFamily="34" charset="0"/>
              </a:rPr>
              <a:t>把下面的算式进行分类，并说一说你是怎么分的？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650675" y="1682502"/>
            <a:ext cx="510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把同类的涂成相同的颜色。</a:t>
            </a:r>
          </a:p>
        </p:txBody>
      </p:sp>
      <p:pic>
        <p:nvPicPr>
          <p:cNvPr id="14" name="图片 13" descr="C:\Users\wenjiang\AppData\Roaming\Tencent\Users\1291640875\QQ\WinTemp\RichOle\9PY%PO`M`B~[NBXDZX`73D0.jp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14552" y="2359435"/>
            <a:ext cx="7962899" cy="3855720"/>
          </a:xfrm>
          <a:custGeom>
            <a:avLst/>
            <a:gdLst>
              <a:gd name="connsiteX0" fmla="*/ 4295141 w 7962899"/>
              <a:gd name="connsiteY0" fmla="*/ 642620 h 3855720"/>
              <a:gd name="connsiteX1" fmla="*/ 4295141 w 7962899"/>
              <a:gd name="connsiteY1" fmla="*/ 3213100 h 3855720"/>
              <a:gd name="connsiteX2" fmla="*/ 5394613 w 7962899"/>
              <a:gd name="connsiteY2" fmla="*/ 3213100 h 3855720"/>
              <a:gd name="connsiteX3" fmla="*/ 5394613 w 7962899"/>
              <a:gd name="connsiteY3" fmla="*/ 3376347 h 3855720"/>
              <a:gd name="connsiteX4" fmla="*/ 6050394 w 7962899"/>
              <a:gd name="connsiteY4" fmla="*/ 3376347 h 3855720"/>
              <a:gd name="connsiteX5" fmla="*/ 6050394 w 7962899"/>
              <a:gd name="connsiteY5" fmla="*/ 3213100 h 3855720"/>
              <a:gd name="connsiteX6" fmla="*/ 7129781 w 7962899"/>
              <a:gd name="connsiteY6" fmla="*/ 3213100 h 3855720"/>
              <a:gd name="connsiteX7" fmla="*/ 7129781 w 7962899"/>
              <a:gd name="connsiteY7" fmla="*/ 642620 h 3855720"/>
              <a:gd name="connsiteX8" fmla="*/ 730251 w 7962899"/>
              <a:gd name="connsiteY8" fmla="*/ 627380 h 3855720"/>
              <a:gd name="connsiteX9" fmla="*/ 730251 w 7962899"/>
              <a:gd name="connsiteY9" fmla="*/ 1927860 h 3855720"/>
              <a:gd name="connsiteX10" fmla="*/ 630524 w 7962899"/>
              <a:gd name="connsiteY10" fmla="*/ 1927860 h 3855720"/>
              <a:gd name="connsiteX11" fmla="*/ 630524 w 7962899"/>
              <a:gd name="connsiteY11" fmla="*/ 2380442 h 3855720"/>
              <a:gd name="connsiteX12" fmla="*/ 730251 w 7962899"/>
              <a:gd name="connsiteY12" fmla="*/ 2380442 h 3855720"/>
              <a:gd name="connsiteX13" fmla="*/ 730251 w 7962899"/>
              <a:gd name="connsiteY13" fmla="*/ 3197860 h 3855720"/>
              <a:gd name="connsiteX14" fmla="*/ 3564890 w 7962899"/>
              <a:gd name="connsiteY14" fmla="*/ 3197860 h 3855720"/>
              <a:gd name="connsiteX15" fmla="*/ 3564890 w 7962899"/>
              <a:gd name="connsiteY15" fmla="*/ 627380 h 3855720"/>
              <a:gd name="connsiteX16" fmla="*/ 0 w 7962899"/>
              <a:gd name="connsiteY16" fmla="*/ 0 h 3855720"/>
              <a:gd name="connsiteX17" fmla="*/ 7962899 w 7962899"/>
              <a:gd name="connsiteY17" fmla="*/ 0 h 3855720"/>
              <a:gd name="connsiteX18" fmla="*/ 7962899 w 7962899"/>
              <a:gd name="connsiteY18" fmla="*/ 3855720 h 3855720"/>
              <a:gd name="connsiteX19" fmla="*/ 0 w 7962899"/>
              <a:gd name="connsiteY19" fmla="*/ 3855720 h 3855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962899" h="3855720">
                <a:moveTo>
                  <a:pt x="4295141" y="642620"/>
                </a:moveTo>
                <a:lnTo>
                  <a:pt x="4295141" y="3213100"/>
                </a:lnTo>
                <a:lnTo>
                  <a:pt x="5394613" y="3213100"/>
                </a:lnTo>
                <a:lnTo>
                  <a:pt x="5394613" y="3376347"/>
                </a:lnTo>
                <a:lnTo>
                  <a:pt x="6050394" y="3376347"/>
                </a:lnTo>
                <a:lnTo>
                  <a:pt x="6050394" y="3213100"/>
                </a:lnTo>
                <a:lnTo>
                  <a:pt x="7129781" y="3213100"/>
                </a:lnTo>
                <a:lnTo>
                  <a:pt x="7129781" y="642620"/>
                </a:lnTo>
                <a:close/>
                <a:moveTo>
                  <a:pt x="730251" y="627380"/>
                </a:moveTo>
                <a:lnTo>
                  <a:pt x="730251" y="1927860"/>
                </a:lnTo>
                <a:lnTo>
                  <a:pt x="630524" y="1927860"/>
                </a:lnTo>
                <a:lnTo>
                  <a:pt x="630524" y="2380442"/>
                </a:lnTo>
                <a:lnTo>
                  <a:pt x="730251" y="2380442"/>
                </a:lnTo>
                <a:lnTo>
                  <a:pt x="730251" y="3197860"/>
                </a:lnTo>
                <a:lnTo>
                  <a:pt x="3564890" y="3197860"/>
                </a:lnTo>
                <a:lnTo>
                  <a:pt x="3564890" y="627380"/>
                </a:lnTo>
                <a:close/>
                <a:moveTo>
                  <a:pt x="0" y="0"/>
                </a:moveTo>
                <a:lnTo>
                  <a:pt x="7962899" y="0"/>
                </a:lnTo>
                <a:lnTo>
                  <a:pt x="7962899" y="3855720"/>
                </a:lnTo>
                <a:lnTo>
                  <a:pt x="0" y="3855720"/>
                </a:lnTo>
                <a:close/>
              </a:path>
            </a:pathLst>
          </a:cu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59853" y="3152192"/>
            <a:ext cx="2996222" cy="18836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1843" y="3285966"/>
            <a:ext cx="2651070" cy="21333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7205" y="3243881"/>
            <a:ext cx="2890100" cy="17002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8438" y="3339136"/>
            <a:ext cx="2585299" cy="204547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3" y="396458"/>
            <a:ext cx="4457360" cy="13881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25306" y="631610"/>
            <a:ext cx="3350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45ABD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达标检测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92266" y="1204133"/>
            <a:ext cx="6629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分成两组。分一分，说一说。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395" y="2045855"/>
            <a:ext cx="9235209" cy="1657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1727776" y="3802999"/>
            <a:ext cx="3794932" cy="1182832"/>
            <a:chOff x="1875558" y="3720719"/>
            <a:chExt cx="3794932" cy="1182832"/>
          </a:xfrm>
        </p:grpSpPr>
        <p:sp>
          <p:nvSpPr>
            <p:cNvPr id="5" name="TextBox 5"/>
            <p:cNvSpPr/>
            <p:nvPr/>
          </p:nvSpPr>
          <p:spPr>
            <a:xfrm>
              <a:off x="1875558" y="4111914"/>
              <a:ext cx="115396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男生：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6" name="Picture 12" descr="C:\Users\ddwu2\Desktop\图片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29527" y="3823278"/>
              <a:ext cx="923018" cy="10802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" name="Picture 13" descr="C:\Users\ddwu2\Desktop\图片2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73617" y="3823277"/>
              <a:ext cx="875158" cy="108027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16" descr="C:\Users\ddwu2\Desktop\图片3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67983" y="3720719"/>
              <a:ext cx="902507" cy="118283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1727776" y="5085624"/>
            <a:ext cx="6728598" cy="1215871"/>
            <a:chOff x="1727776" y="5116550"/>
            <a:chExt cx="6728598" cy="1215871"/>
          </a:xfrm>
        </p:grpSpPr>
        <p:sp>
          <p:nvSpPr>
            <p:cNvPr id="10" name="TextBox 5"/>
            <p:cNvSpPr/>
            <p:nvPr/>
          </p:nvSpPr>
          <p:spPr>
            <a:xfrm>
              <a:off x="1727776" y="5431620"/>
              <a:ext cx="115396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女生：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1" name="Picture 14" descr="C:\Users\ddwu2\Desktop\图片5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39957" y="5182631"/>
              <a:ext cx="852432" cy="10506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Picture 15" descr="C:\Users\ddwu2\Desktop\图片6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161563" y="5258622"/>
              <a:ext cx="944944" cy="9581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Picture 17" descr="C:\Users\ddwu2\Desktop\图片4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13634" y="5142983"/>
              <a:ext cx="1017631" cy="11299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Picture 18" descr="C:\Users\ddwu2\Desktop\图片8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617159" y="5116550"/>
              <a:ext cx="839215" cy="118283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Picture 19" descr="C:\Users\ddwu2\Desktop\图片7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11646" y="5142982"/>
              <a:ext cx="984591" cy="118943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92266" y="1204133"/>
            <a:ext cx="6629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分成两组。分一分，说一说。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6887263" y="1317217"/>
            <a:ext cx="297036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en-US" altLang="zh-CN" sz="2000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P60</a:t>
            </a:r>
            <a:r>
              <a:rPr lang="en-US" altLang="zh-CN" sz="2000" b="1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练一练 第</a:t>
            </a:r>
            <a:r>
              <a:rPr lang="en-US" altLang="zh-CN" sz="2000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</a:t>
            </a:r>
            <a:r>
              <a:rPr lang="en-US" altLang="zh-CN" sz="2000" b="1" dirty="0">
                <a:solidFill>
                  <a:srgbClr val="FF871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endParaRPr lang="zh-CN" altLang="en-US" sz="2000" b="1" dirty="0">
              <a:solidFill>
                <a:srgbClr val="FF871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395" y="2045855"/>
            <a:ext cx="9235209" cy="16573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" name="组合 10"/>
          <p:cNvGrpSpPr/>
          <p:nvPr/>
        </p:nvGrpSpPr>
        <p:grpSpPr>
          <a:xfrm>
            <a:off x="1727776" y="3816195"/>
            <a:ext cx="5743749" cy="1354172"/>
            <a:chOff x="1727776" y="3816195"/>
            <a:chExt cx="5743749" cy="1354172"/>
          </a:xfrm>
        </p:grpSpPr>
        <p:sp>
          <p:nvSpPr>
            <p:cNvPr id="5" name="TextBox 5"/>
            <p:cNvSpPr/>
            <p:nvPr/>
          </p:nvSpPr>
          <p:spPr>
            <a:xfrm>
              <a:off x="1727776" y="4290339"/>
              <a:ext cx="115396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大人：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" name="Picture 14" descr="C:\Users\ddwu2\Desktop\图片5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57974" y="3960152"/>
              <a:ext cx="928520" cy="11444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16" descr="C:\Users\ddwu2\Desktop\图片3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373437" y="3884932"/>
              <a:ext cx="950114" cy="12452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Picture 17" descr="C:\Users\ddwu2\Desktop\图片4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61622" y="3939538"/>
              <a:ext cx="1108466" cy="12308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Picture 18" descr="C:\Users\ddwu2\Desktop\图片8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57400" y="3816195"/>
              <a:ext cx="914125" cy="128841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" name="组合 15"/>
          <p:cNvGrpSpPr/>
          <p:nvPr/>
        </p:nvGrpSpPr>
        <p:grpSpPr>
          <a:xfrm>
            <a:off x="1727776" y="5078755"/>
            <a:ext cx="5901571" cy="1230829"/>
            <a:chOff x="1727776" y="5078755"/>
            <a:chExt cx="5901571" cy="1230829"/>
          </a:xfrm>
        </p:grpSpPr>
        <p:sp>
          <p:nvSpPr>
            <p:cNvPr id="6" name="TextBox 5"/>
            <p:cNvSpPr/>
            <p:nvPr/>
          </p:nvSpPr>
          <p:spPr>
            <a:xfrm>
              <a:off x="1727776" y="5400694"/>
              <a:ext cx="158807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小朋友：</a:t>
              </a:r>
              <a:endParaRPr lang="zh-CN" altLang="en-US" sz="2800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12" name="Picture 12" descr="C:\Users\ddwu2\Desktop\图片1.pn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92930" y="5170367"/>
              <a:ext cx="923121" cy="10803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Picture 13" descr="C:\Users\ddwu2\Desktop\图片2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34707" y="5170367"/>
              <a:ext cx="875256" cy="108039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Picture 15" descr="C:\Users\ddwu2\Desktop\图片6.pn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97760" y="5170367"/>
              <a:ext cx="977825" cy="9915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" name="Picture 19" descr="C:\Users\ddwu2\Desktop\图片7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610494" y="5078755"/>
              <a:ext cx="1018853" cy="12308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555654" y="3809968"/>
            <a:ext cx="2710703" cy="1027901"/>
            <a:chOff x="1727776" y="4111182"/>
            <a:chExt cx="2710703" cy="1027901"/>
          </a:xfrm>
        </p:grpSpPr>
        <p:sp>
          <p:nvSpPr>
            <p:cNvPr id="5" name="TextBox 5"/>
            <p:cNvSpPr/>
            <p:nvPr/>
          </p:nvSpPr>
          <p:spPr>
            <a:xfrm>
              <a:off x="1727776" y="4290339"/>
              <a:ext cx="2271569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  <a:sym typeface="华文楷体" pitchFamily="2" charset="-122"/>
                </a:rPr>
                <a:t>戴帽子的：</a:t>
              </a:r>
              <a:endPara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pic>
          <p:nvPicPr>
            <p:cNvPr id="7" name="Picture 12" descr="C:\Users\ddwu2\Desktop\图片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60210" y="4111182"/>
              <a:ext cx="878269" cy="10279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1555653" y="4837869"/>
            <a:ext cx="8859713" cy="1241030"/>
            <a:chOff x="1727775" y="5139083"/>
            <a:chExt cx="8859713" cy="1241030"/>
          </a:xfrm>
        </p:grpSpPr>
        <p:grpSp>
          <p:nvGrpSpPr>
            <p:cNvPr id="16" name="组合 15"/>
            <p:cNvGrpSpPr/>
            <p:nvPr/>
          </p:nvGrpSpPr>
          <p:grpSpPr>
            <a:xfrm>
              <a:off x="1727775" y="5139083"/>
              <a:ext cx="8859713" cy="1175430"/>
              <a:chOff x="1727775" y="5139083"/>
              <a:chExt cx="8859713" cy="1175430"/>
            </a:xfrm>
          </p:grpSpPr>
          <p:sp>
            <p:nvSpPr>
              <p:cNvPr id="6" name="TextBox 5"/>
              <p:cNvSpPr/>
              <p:nvPr/>
            </p:nvSpPr>
            <p:spPr>
              <a:xfrm>
                <a:off x="1727775" y="5453752"/>
                <a:ext cx="2271569" cy="5232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0000FF"/>
                    </a:solidFill>
                    <a:latin typeface="华文楷体" pitchFamily="2" charset="-122"/>
                    <a:ea typeface="华文楷体" pitchFamily="2" charset="-122"/>
                    <a:sym typeface="华文楷体" pitchFamily="2" charset="-122"/>
                  </a:rPr>
                  <a:t>没戴帽子的：</a:t>
                </a:r>
                <a:endParaRPr lang="zh-CN" altLang="en-US" sz="2800" dirty="0">
                  <a:solidFill>
                    <a:srgbClr val="0000FF"/>
                  </a:solidFill>
                  <a:latin typeface="Arial" panose="020B0604020202020204" pitchFamily="34" charset="0"/>
                </a:endParaRPr>
              </a:p>
            </p:txBody>
          </p:sp>
          <p:pic>
            <p:nvPicPr>
              <p:cNvPr id="9" name="Picture 13" descr="C:\Users\ddwu2\Desktop\图片2.png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4866335" y="5284404"/>
                <a:ext cx="824175" cy="101734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0" name="Picture 14" descr="C:\Users\ddwu2\Desktop\图片5.png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5841974" y="5288724"/>
                <a:ext cx="830614" cy="102378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1" name="Picture 15" descr="C:\Users\ddwu2\Desktop\图片6.png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6804616" y="5368109"/>
                <a:ext cx="920760" cy="93363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" name="Picture 16" descr="C:\Users\ddwu2\Desktop\图片3.png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9737557" y="5198580"/>
                <a:ext cx="849931" cy="111392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" name="Picture 17" descr="C:\Users\ddwu2\Desktop\图片4.png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723284" y="5213465"/>
                <a:ext cx="991587" cy="11010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4" name="Picture 18" descr="C:\Users\ddwu2\Desktop\图片8.png"/>
              <p:cNvPicPr>
                <a:picLocks noChangeAspect="1"/>
              </p:cNvPicPr>
              <p:nvPr/>
            </p:nvPicPr>
            <p:blipFill>
              <a:blip r:embed="rId9" cstate="print"/>
              <a:stretch>
                <a:fillRect/>
              </a:stretch>
            </p:blipFill>
            <p:spPr>
              <a:xfrm>
                <a:off x="8845909" y="5139083"/>
                <a:ext cx="817737" cy="115255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5" name="Picture 19" descr="C:\Users\ddwu2\Desktop\图片7.png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7725376" y="5221115"/>
              <a:ext cx="959393" cy="115899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TextBox 2"/>
          <p:cNvSpPr txBox="1"/>
          <p:nvPr/>
        </p:nvSpPr>
        <p:spPr>
          <a:xfrm>
            <a:off x="1392266" y="1204133"/>
            <a:ext cx="6629400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分成两组。分一分，说一说。</a:t>
            </a:r>
          </a:p>
        </p:txBody>
      </p:sp>
      <p:pic>
        <p:nvPicPr>
          <p:cNvPr id="20" name="Picture 4"/>
          <p:cNvPicPr>
            <a:picLocks noChangeAspect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395" y="2045855"/>
            <a:ext cx="9235209" cy="1657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/>
          <p:nvPr/>
        </p:nvSpPr>
        <p:spPr>
          <a:xfrm>
            <a:off x="1146342" y="744216"/>
            <a:ext cx="35052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</a:rPr>
              <a:t>分一分，说一说。</a:t>
            </a:r>
          </a:p>
        </p:txBody>
      </p:sp>
      <p:pic>
        <p:nvPicPr>
          <p:cNvPr id="4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6342" y="1353103"/>
            <a:ext cx="4710545" cy="28834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938671" y="1895459"/>
            <a:ext cx="4572000" cy="193033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天上飞的有哪些？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地上跑的有哪些？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水里游的有哪些？</a:t>
            </a:r>
          </a:p>
        </p:txBody>
      </p:sp>
      <p:sp>
        <p:nvSpPr>
          <p:cNvPr id="7" name="TextBox 6"/>
          <p:cNvSpPr/>
          <p:nvPr/>
        </p:nvSpPr>
        <p:spPr>
          <a:xfrm>
            <a:off x="1146342" y="4799734"/>
            <a:ext cx="18501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天上飞的：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10" name="Picture 1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71453" y="4456615"/>
            <a:ext cx="1204640" cy="88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Picture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76093" y="4333005"/>
            <a:ext cx="969350" cy="1008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Box 6"/>
          <p:cNvSpPr/>
          <p:nvPr/>
        </p:nvSpPr>
        <p:spPr>
          <a:xfrm>
            <a:off x="6001204" y="4799734"/>
            <a:ext cx="18501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地上跑的：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13" name="Picture 16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99386" y="4396054"/>
            <a:ext cx="650570" cy="111779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17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98440" y="4393578"/>
            <a:ext cx="887141" cy="106456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1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36132" y="4469163"/>
            <a:ext cx="1212426" cy="7688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TextBox 6"/>
          <p:cNvSpPr/>
          <p:nvPr/>
        </p:nvSpPr>
        <p:spPr>
          <a:xfrm>
            <a:off x="1146342" y="5710312"/>
            <a:ext cx="1850158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水里游的：</a:t>
            </a:r>
            <a:endParaRPr lang="zh-CN" altLang="en-US" sz="1200" dirty="0">
              <a:latin typeface="Arial" panose="020B0604020202020204" pitchFamily="34" charset="0"/>
            </a:endParaRPr>
          </a:p>
        </p:txBody>
      </p:sp>
      <p:pic>
        <p:nvPicPr>
          <p:cNvPr id="17" name="Picture 1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17364" y="5612798"/>
            <a:ext cx="904885" cy="70379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1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65126" y="5358483"/>
            <a:ext cx="804341" cy="958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ldLvl="0" animBg="1"/>
      <p:bldP spid="12" grpId="0" bldLvl="0" animBg="1"/>
      <p:bldP spid="1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3" y="396458"/>
            <a:ext cx="4457360" cy="13881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25306" y="631610"/>
            <a:ext cx="3350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45ABD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" t="29825" r="5217" b="30000"/>
          <a:stretch>
            <a:fillRect/>
          </a:stretch>
        </p:blipFill>
        <p:spPr>
          <a:xfrm>
            <a:off x="1690563" y="1644675"/>
            <a:ext cx="8695827" cy="3902072"/>
          </a:xfrm>
          <a:prstGeom prst="rect">
            <a:avLst/>
          </a:prstGeom>
        </p:spPr>
      </p:pic>
      <p:sp>
        <p:nvSpPr>
          <p:cNvPr id="34818" name="Rectangle 2"/>
          <p:cNvSpPr>
            <a:spLocks noGrp="1"/>
          </p:cNvSpPr>
          <p:nvPr>
            <p:ph idx="4294967295"/>
            <p:custDataLst>
              <p:tags r:id="rId2"/>
            </p:custDataLst>
          </p:nvPr>
        </p:nvSpPr>
        <p:spPr>
          <a:xfrm>
            <a:off x="3001962" y="3342440"/>
            <a:ext cx="6188075" cy="963613"/>
          </a:xfrm>
          <a:prstGeom prst="rect">
            <a:avLst/>
          </a:prstGeom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800" b="1" dirty="0"/>
              <a:t>这节课你学到了什么？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047595" y="691825"/>
            <a:ext cx="2430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</a:rPr>
              <a:t>课前热身</a:t>
            </a:r>
          </a:p>
        </p:txBody>
      </p:sp>
      <p:sp>
        <p:nvSpPr>
          <p:cNvPr id="2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05272" y="1599335"/>
            <a:ext cx="10349345" cy="5113192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400" dirty="0"/>
              <a:t>6+2=                  5+2</a:t>
            </a:r>
            <a:r>
              <a:rPr lang="zh-CN" altLang="en-US" sz="4400" dirty="0"/>
              <a:t>＋</a:t>
            </a:r>
            <a:r>
              <a:rPr lang="en-US" altLang="zh-CN" sz="4400" dirty="0"/>
              <a:t>1=</a:t>
            </a:r>
          </a:p>
          <a:p>
            <a:pPr>
              <a:buNone/>
            </a:pPr>
            <a:r>
              <a:rPr lang="en-US" altLang="zh-CN" sz="4400" dirty="0"/>
              <a:t>9</a:t>
            </a:r>
            <a:r>
              <a:rPr lang="en-US" altLang="zh-CN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2</a:t>
            </a:r>
            <a:r>
              <a:rPr lang="en-US" altLang="zh-CN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2=               4+3+2=    </a:t>
            </a:r>
          </a:p>
          <a:p>
            <a:pPr>
              <a:buNone/>
            </a:pPr>
            <a:r>
              <a:rPr lang="en-US" altLang="zh-CN" sz="4400" dirty="0"/>
              <a:t>10</a:t>
            </a:r>
            <a:r>
              <a:rPr lang="zh-CN" altLang="en-US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1</a:t>
            </a:r>
            <a:r>
              <a:rPr lang="zh-CN" altLang="en-US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1 =            3+2=</a:t>
            </a:r>
          </a:p>
          <a:p>
            <a:pPr marL="0" indent="0">
              <a:buNone/>
            </a:pPr>
            <a:r>
              <a:rPr lang="en-US" altLang="zh-CN" sz="4400" dirty="0"/>
              <a:t>10</a:t>
            </a:r>
            <a:r>
              <a:rPr lang="en-US" altLang="zh-CN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1=                 9</a:t>
            </a:r>
            <a:r>
              <a:rPr lang="en-US" altLang="zh-CN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4=</a:t>
            </a:r>
          </a:p>
          <a:p>
            <a:pPr marL="0" indent="0">
              <a:buNone/>
            </a:pPr>
            <a:r>
              <a:rPr lang="en-US" altLang="zh-CN" sz="4400" dirty="0"/>
              <a:t>5+4=                  9</a:t>
            </a:r>
            <a:r>
              <a:rPr lang="en-US" altLang="zh-CN" sz="44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400" dirty="0"/>
              <a:t>1=</a:t>
            </a:r>
          </a:p>
        </p:txBody>
      </p:sp>
      <p:sp>
        <p:nvSpPr>
          <p:cNvPr id="3" name="Text Box 4"/>
          <p:cNvSpPr txBox="1"/>
          <p:nvPr>
            <p:custDataLst>
              <p:tags r:id="rId3"/>
            </p:custDataLst>
          </p:nvPr>
        </p:nvSpPr>
        <p:spPr>
          <a:xfrm>
            <a:off x="8380171" y="1667286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4" name="Text Box 6"/>
          <p:cNvSpPr txBox="1"/>
          <p:nvPr>
            <p:custDataLst>
              <p:tags r:id="rId4"/>
            </p:custDataLst>
          </p:nvPr>
        </p:nvSpPr>
        <p:spPr>
          <a:xfrm>
            <a:off x="3501341" y="1632855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5" name="Text Box 7"/>
          <p:cNvSpPr txBox="1"/>
          <p:nvPr>
            <p:custDataLst>
              <p:tags r:id="rId5"/>
            </p:custDataLst>
          </p:nvPr>
        </p:nvSpPr>
        <p:spPr>
          <a:xfrm>
            <a:off x="3990391" y="2456591"/>
            <a:ext cx="330916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5   </a:t>
            </a:r>
          </a:p>
        </p:txBody>
      </p:sp>
      <p:sp>
        <p:nvSpPr>
          <p:cNvPr id="7" name="Text Box 8"/>
          <p:cNvSpPr txBox="1"/>
          <p:nvPr>
            <p:custDataLst>
              <p:tags r:id="rId6"/>
            </p:custDataLst>
          </p:nvPr>
        </p:nvSpPr>
        <p:spPr>
          <a:xfrm>
            <a:off x="3694568" y="4096642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8" name="Text Box 9"/>
          <p:cNvSpPr txBox="1"/>
          <p:nvPr>
            <p:custDataLst>
              <p:tags r:id="rId7"/>
            </p:custDataLst>
          </p:nvPr>
        </p:nvSpPr>
        <p:spPr>
          <a:xfrm>
            <a:off x="8199196" y="2467193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9" name="Text Box 10"/>
          <p:cNvSpPr txBox="1"/>
          <p:nvPr>
            <p:custDataLst>
              <p:tags r:id="rId8"/>
            </p:custDataLst>
          </p:nvPr>
        </p:nvSpPr>
        <p:spPr>
          <a:xfrm>
            <a:off x="4367133" y="3285272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  <p:sp>
        <p:nvSpPr>
          <p:cNvPr id="10" name="Text Box 12"/>
          <p:cNvSpPr txBox="1"/>
          <p:nvPr>
            <p:custDataLst>
              <p:tags r:id="rId9"/>
            </p:custDataLst>
          </p:nvPr>
        </p:nvSpPr>
        <p:spPr>
          <a:xfrm>
            <a:off x="7595570" y="3276058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1" name="Text Box 5"/>
          <p:cNvSpPr txBox="1"/>
          <p:nvPr>
            <p:custDataLst>
              <p:tags r:id="rId10"/>
            </p:custDataLst>
          </p:nvPr>
        </p:nvSpPr>
        <p:spPr>
          <a:xfrm>
            <a:off x="3456236" y="4891239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</a:p>
        </p:txBody>
      </p:sp>
      <p:sp>
        <p:nvSpPr>
          <p:cNvPr id="12" name="Text Box 12"/>
          <p:cNvSpPr txBox="1"/>
          <p:nvPr>
            <p:custDataLst>
              <p:tags r:id="rId11"/>
            </p:custDataLst>
          </p:nvPr>
        </p:nvSpPr>
        <p:spPr>
          <a:xfrm>
            <a:off x="7557470" y="4050619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</a:p>
        </p:txBody>
      </p:sp>
      <p:sp>
        <p:nvSpPr>
          <p:cNvPr id="13" name="Text Box 6"/>
          <p:cNvSpPr txBox="1"/>
          <p:nvPr>
            <p:custDataLst>
              <p:tags r:id="rId12"/>
            </p:custDataLst>
          </p:nvPr>
        </p:nvSpPr>
        <p:spPr>
          <a:xfrm>
            <a:off x="7502736" y="4904722"/>
            <a:ext cx="470000" cy="70788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3"/>
            <p:custDataLst>
              <p:tags r:id="rId1"/>
            </p:custDataLst>
          </p:nvPr>
        </p:nvSpPr>
        <p:spPr>
          <a:xfrm>
            <a:off x="1028134" y="631429"/>
            <a:ext cx="2611528" cy="38338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 b="1" dirty="0">
                <a:solidFill>
                  <a:srgbClr val="0070C0"/>
                </a:solidFill>
              </a:rPr>
              <a:t>课前热身</a:t>
            </a:r>
          </a:p>
        </p:txBody>
      </p:sp>
      <p:sp>
        <p:nvSpPr>
          <p:cNvPr id="71684" name="Text Box 13"/>
          <p:cNvSpPr txBox="1"/>
          <p:nvPr>
            <p:custDataLst>
              <p:tags r:id="rId2"/>
            </p:custDataLst>
          </p:nvPr>
        </p:nvSpPr>
        <p:spPr>
          <a:xfrm>
            <a:off x="1070293" y="2214563"/>
            <a:ext cx="8686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13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里面有（    ）个十和（    ）个一。</a:t>
            </a:r>
          </a:p>
        </p:txBody>
      </p:sp>
      <p:sp>
        <p:nvSpPr>
          <p:cNvPr id="71685" name="Text Box 14"/>
          <p:cNvSpPr txBox="1"/>
          <p:nvPr>
            <p:custDataLst>
              <p:tags r:id="rId3"/>
            </p:custDataLst>
          </p:nvPr>
        </p:nvSpPr>
        <p:spPr>
          <a:xfrm>
            <a:off x="1035368" y="3071813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个十和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个一合起来是（       ）。</a:t>
            </a:r>
          </a:p>
        </p:txBody>
      </p:sp>
      <p:sp>
        <p:nvSpPr>
          <p:cNvPr id="71686" name="Text Box 15"/>
          <p:cNvSpPr txBox="1"/>
          <p:nvPr>
            <p:custDataLst>
              <p:tags r:id="rId4"/>
            </p:custDataLst>
          </p:nvPr>
        </p:nvSpPr>
        <p:spPr>
          <a:xfrm>
            <a:off x="998855" y="3857625"/>
            <a:ext cx="8153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与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</a:rPr>
              <a:t>19</a:t>
            </a: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相邻的两个数是（     ）和（    ）。</a:t>
            </a:r>
          </a:p>
        </p:txBody>
      </p:sp>
      <p:grpSp>
        <p:nvGrpSpPr>
          <p:cNvPr id="4" name="Group 21"/>
          <p:cNvGrpSpPr/>
          <p:nvPr/>
        </p:nvGrpSpPr>
        <p:grpSpPr>
          <a:xfrm>
            <a:off x="3356293" y="2071688"/>
            <a:ext cx="3867150" cy="779462"/>
            <a:chOff x="1610" y="1162"/>
            <a:chExt cx="2436" cy="491"/>
          </a:xfrm>
        </p:grpSpPr>
        <p:sp>
          <p:nvSpPr>
            <p:cNvPr id="5" name="Text Box 16"/>
            <p:cNvSpPr txBox="1"/>
            <p:nvPr>
              <p:custDataLst>
                <p:tags r:id="rId14"/>
              </p:custDataLst>
            </p:nvPr>
          </p:nvSpPr>
          <p:spPr>
            <a:xfrm>
              <a:off x="1610" y="1207"/>
              <a:ext cx="576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  <p:sp>
          <p:nvSpPr>
            <p:cNvPr id="6" name="Text Box 17"/>
            <p:cNvSpPr txBox="1"/>
            <p:nvPr>
              <p:custDataLst>
                <p:tags r:id="rId15"/>
              </p:custDataLst>
            </p:nvPr>
          </p:nvSpPr>
          <p:spPr>
            <a:xfrm>
              <a:off x="3410" y="1162"/>
              <a:ext cx="636" cy="44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</a:endParaRPr>
            </a:p>
          </p:txBody>
        </p:sp>
      </p:grpSp>
      <p:sp>
        <p:nvSpPr>
          <p:cNvPr id="7" name="Text Box 18"/>
          <p:cNvSpPr txBox="1"/>
          <p:nvPr>
            <p:custDataLst>
              <p:tags r:id="rId5"/>
            </p:custDataLst>
          </p:nvPr>
        </p:nvSpPr>
        <p:spPr>
          <a:xfrm>
            <a:off x="6053455" y="3005139"/>
            <a:ext cx="928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endParaRPr lang="en-US" altLang="zh-CN" sz="40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8" name="TextBox 20"/>
          <p:cNvSpPr txBox="1"/>
          <p:nvPr>
            <p:custDataLst>
              <p:tags r:id="rId6"/>
            </p:custDataLst>
          </p:nvPr>
        </p:nvSpPr>
        <p:spPr>
          <a:xfrm>
            <a:off x="998856" y="1357313"/>
            <a:ext cx="78581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Arial" panose="020B0604020202020204" pitchFamily="34" charset="0"/>
              </a:rPr>
              <a:t>1</a:t>
            </a:r>
            <a:r>
              <a:rPr lang="zh-CN" altLang="en-US" sz="3600" b="1">
                <a:latin typeface="Arial" panose="020B0604020202020204" pitchFamily="34" charset="0"/>
              </a:rPr>
              <a:t>个十是（     ）。</a:t>
            </a:r>
            <a:r>
              <a:rPr lang="en-US" altLang="zh-CN" sz="3600" b="1">
                <a:latin typeface="Arial" panose="020B0604020202020204" pitchFamily="34" charset="0"/>
              </a:rPr>
              <a:t>10</a:t>
            </a:r>
            <a:r>
              <a:rPr lang="zh-CN" altLang="en-US" sz="3600" b="1">
                <a:latin typeface="Arial" panose="020B0604020202020204" pitchFamily="34" charset="0"/>
              </a:rPr>
              <a:t>个一是（     ）。</a:t>
            </a:r>
          </a:p>
        </p:txBody>
      </p:sp>
      <p:sp>
        <p:nvSpPr>
          <p:cNvPr id="9" name="TextBox 21"/>
          <p:cNvSpPr txBox="1"/>
          <p:nvPr>
            <p:custDataLst>
              <p:tags r:id="rId7"/>
            </p:custDataLst>
          </p:nvPr>
        </p:nvSpPr>
        <p:spPr>
          <a:xfrm>
            <a:off x="3070544" y="1214438"/>
            <a:ext cx="12858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  <a:r>
              <a:rPr lang="en-US" altLang="zh-CN" sz="48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48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22"/>
          <p:cNvSpPr txBox="1"/>
          <p:nvPr>
            <p:custDataLst>
              <p:tags r:id="rId8"/>
            </p:custDataLst>
          </p:nvPr>
        </p:nvSpPr>
        <p:spPr>
          <a:xfrm>
            <a:off x="6928169" y="1285876"/>
            <a:ext cx="12858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10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>
            <p:custDataLst>
              <p:tags r:id="rId9"/>
            </p:custDataLst>
          </p:nvPr>
        </p:nvSpPr>
        <p:spPr>
          <a:xfrm>
            <a:off x="5570855" y="3786189"/>
            <a:ext cx="9286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18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>
            <p:custDataLst>
              <p:tags r:id="rId10"/>
            </p:custDataLst>
          </p:nvPr>
        </p:nvSpPr>
        <p:spPr>
          <a:xfrm>
            <a:off x="7499668" y="3786189"/>
            <a:ext cx="10715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</a:rPr>
              <a:t>20</a:t>
            </a:r>
            <a:endParaRPr lang="zh-CN" altLang="en-US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Box 26"/>
          <p:cNvSpPr txBox="1"/>
          <p:nvPr>
            <p:custDataLst>
              <p:tags r:id="rId11"/>
            </p:custDataLst>
          </p:nvPr>
        </p:nvSpPr>
        <p:spPr>
          <a:xfrm>
            <a:off x="998855" y="4714875"/>
            <a:ext cx="1041336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 b="1" dirty="0">
                <a:latin typeface="+mn-ea"/>
              </a:rPr>
              <a:t>从右边起，第一位是（    ）位，第二位是（    ）位。</a:t>
            </a:r>
          </a:p>
        </p:txBody>
      </p:sp>
      <p:sp>
        <p:nvSpPr>
          <p:cNvPr id="14" name="TextBox 25"/>
          <p:cNvSpPr txBox="1"/>
          <p:nvPr>
            <p:custDataLst>
              <p:tags r:id="rId12"/>
            </p:custDataLst>
          </p:nvPr>
        </p:nvSpPr>
        <p:spPr>
          <a:xfrm>
            <a:off x="5570855" y="4755573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个</a:t>
            </a:r>
          </a:p>
        </p:txBody>
      </p:sp>
      <p:sp>
        <p:nvSpPr>
          <p:cNvPr id="15" name="TextBox 27"/>
          <p:cNvSpPr txBox="1"/>
          <p:nvPr>
            <p:custDataLst>
              <p:tags r:id="rId13"/>
            </p:custDataLst>
          </p:nvPr>
        </p:nvSpPr>
        <p:spPr>
          <a:xfrm>
            <a:off x="9607074" y="4650739"/>
            <a:ext cx="121443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十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7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3" y="396458"/>
            <a:ext cx="4457360" cy="13881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25306" y="631610"/>
            <a:ext cx="3350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45ABD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创设情境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374" y="540798"/>
            <a:ext cx="5805642" cy="57853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46939" y="2941574"/>
            <a:ext cx="1626869" cy="3199306"/>
          </a:xfrm>
          <a:prstGeom prst="rect">
            <a:avLst/>
          </a:prstGeom>
        </p:spPr>
      </p:pic>
      <p:sp>
        <p:nvSpPr>
          <p:cNvPr id="7" name="对话气泡: 圆角矩形 6"/>
          <p:cNvSpPr/>
          <p:nvPr/>
        </p:nvSpPr>
        <p:spPr>
          <a:xfrm>
            <a:off x="2473808" y="2425320"/>
            <a:ext cx="2918112" cy="1400854"/>
          </a:xfrm>
          <a:prstGeom prst="wedgeRoundRectCallout">
            <a:avLst>
              <a:gd name="adj1" fmla="val -64648"/>
              <a:gd name="adj2" fmla="val -490"/>
              <a:gd name="adj3" fmla="val 1666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我们一起</a:t>
            </a:r>
            <a:r>
              <a:rPr lang="zh-CN" altLang="en-US" sz="2800" b="1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去超市看看吧</a:t>
            </a:r>
            <a:r>
              <a:rPr lang="zh-CN" altLang="zh-CN" sz="2800" b="1" dirty="0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2" t="10014" r="7059" b="21740"/>
          <a:stretch>
            <a:fillRect/>
          </a:stretch>
        </p:blipFill>
        <p:spPr>
          <a:xfrm>
            <a:off x="7147105" y="631610"/>
            <a:ext cx="4633901" cy="407852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07" t="29938"/>
          <a:stretch>
            <a:fillRect/>
          </a:stretch>
        </p:blipFill>
        <p:spPr>
          <a:xfrm>
            <a:off x="7469975" y="3186546"/>
            <a:ext cx="3988163" cy="2943950"/>
          </a:xfrm>
          <a:custGeom>
            <a:avLst/>
            <a:gdLst>
              <a:gd name="connsiteX0" fmla="*/ 0 w 3988163"/>
              <a:gd name="connsiteY0" fmla="*/ 0 h 2943950"/>
              <a:gd name="connsiteX1" fmla="*/ 787721 w 3988163"/>
              <a:gd name="connsiteY1" fmla="*/ 0 h 2943950"/>
              <a:gd name="connsiteX2" fmla="*/ 787721 w 3988163"/>
              <a:gd name="connsiteY2" fmla="*/ 409356 h 2943950"/>
              <a:gd name="connsiteX3" fmla="*/ 3537534 w 3988163"/>
              <a:gd name="connsiteY3" fmla="*/ 409356 h 2943950"/>
              <a:gd name="connsiteX4" fmla="*/ 3537534 w 3988163"/>
              <a:gd name="connsiteY4" fmla="*/ 0 h 2943950"/>
              <a:gd name="connsiteX5" fmla="*/ 3988163 w 3988163"/>
              <a:gd name="connsiteY5" fmla="*/ 0 h 2943950"/>
              <a:gd name="connsiteX6" fmla="*/ 3988163 w 3988163"/>
              <a:gd name="connsiteY6" fmla="*/ 2943950 h 2943950"/>
              <a:gd name="connsiteX7" fmla="*/ 0 w 3988163"/>
              <a:gd name="connsiteY7" fmla="*/ 2943950 h 2943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988163" h="2943950">
                <a:moveTo>
                  <a:pt x="0" y="0"/>
                </a:moveTo>
                <a:lnTo>
                  <a:pt x="787721" y="0"/>
                </a:lnTo>
                <a:lnTo>
                  <a:pt x="787721" y="409356"/>
                </a:lnTo>
                <a:lnTo>
                  <a:pt x="3537534" y="409356"/>
                </a:lnTo>
                <a:lnTo>
                  <a:pt x="3537534" y="0"/>
                </a:lnTo>
                <a:lnTo>
                  <a:pt x="3988163" y="0"/>
                </a:lnTo>
                <a:lnTo>
                  <a:pt x="3988163" y="2943950"/>
                </a:lnTo>
                <a:lnTo>
                  <a:pt x="0" y="294395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5634" y="2089439"/>
            <a:ext cx="1626869" cy="3199306"/>
          </a:xfrm>
          <a:prstGeom prst="rect">
            <a:avLst/>
          </a:prstGeom>
        </p:spPr>
      </p:pic>
      <p:sp>
        <p:nvSpPr>
          <p:cNvPr id="8" name="对话气泡: 圆角矩形 7"/>
          <p:cNvSpPr/>
          <p:nvPr/>
        </p:nvSpPr>
        <p:spPr>
          <a:xfrm>
            <a:off x="2302300" y="1784638"/>
            <a:ext cx="4785120" cy="1366437"/>
          </a:xfrm>
          <a:prstGeom prst="wedgeRoundRectCallout">
            <a:avLst>
              <a:gd name="adj1" fmla="val -57892"/>
              <a:gd name="adj2" fmla="val -6424"/>
              <a:gd name="adj3" fmla="val 1666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想一想，超市的物品为什么分成不同区域摆放？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38" r="52107"/>
          <a:stretch>
            <a:fillRect/>
          </a:stretch>
        </p:blipFill>
        <p:spPr>
          <a:xfrm>
            <a:off x="3354741" y="3186546"/>
            <a:ext cx="3988162" cy="29439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841750" y="1358814"/>
            <a:ext cx="3676073" cy="1930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方便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人们更加容易找到自己需要的物品，使生活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有序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整齐</a:t>
            </a:r>
            <a:r>
              <a:rPr lang="zh-CN" altLang="zh-CN" sz="2800" b="1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03" y="396458"/>
            <a:ext cx="4457360" cy="138818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125306" y="631610"/>
            <a:ext cx="335058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45ABD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创设情境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6"/>
          <p:cNvGrpSpPr/>
          <p:nvPr/>
        </p:nvGrpSpPr>
        <p:grpSpPr bwMode="auto">
          <a:xfrm>
            <a:off x="1001486" y="747486"/>
            <a:ext cx="4650696" cy="5021489"/>
            <a:chOff x="357158" y="825700"/>
            <a:chExt cx="7609568" cy="5355557"/>
          </a:xfrm>
        </p:grpSpPr>
        <p:pic>
          <p:nvPicPr>
            <p:cNvPr id="16" name="图片 4" descr="2.png"/>
            <p:cNvPicPr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879" y="825700"/>
              <a:ext cx="7220847" cy="5355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30" descr="图片1"/>
            <p:cNvPicPr>
              <a:picLocks noChangeAspect="1" noChangeArrowheads="1"/>
            </p:cNvPicPr>
            <p:nvPr>
              <p:custDataLst>
                <p:tags r:id="rId2"/>
              </p:custDataLst>
            </p:nvPr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8" y="4500570"/>
              <a:ext cx="164709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0166" y="820058"/>
            <a:ext cx="4237377" cy="509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405" y="1933575"/>
            <a:ext cx="6896735" cy="209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51855" y="1075865"/>
            <a:ext cx="7932341" cy="583565"/>
            <a:chOff x="1659026" y="1135626"/>
            <a:chExt cx="7932341" cy="583565"/>
          </a:xfrm>
        </p:grpSpPr>
        <p:sp>
          <p:nvSpPr>
            <p:cNvPr id="2" name="TextBox 4"/>
            <p:cNvSpPr txBox="1"/>
            <p:nvPr/>
          </p:nvSpPr>
          <p:spPr>
            <a:xfrm>
              <a:off x="1971367" y="1135626"/>
              <a:ext cx="76200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请把书分成两类，说一说你是怎么分的。</a:t>
              </a:r>
            </a:p>
          </p:txBody>
        </p:sp>
        <p:sp>
          <p:nvSpPr>
            <p:cNvPr id="3" name="椭圆 2"/>
            <p:cNvSpPr/>
            <p:nvPr/>
          </p:nvSpPr>
          <p:spPr bwMode="auto">
            <a:xfrm>
              <a:off x="1659026" y="1271843"/>
              <a:ext cx="312341" cy="311130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  <a:tileRect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/>
            </a:p>
          </p:txBody>
        </p:sp>
      </p:grpSp>
      <p:pic>
        <p:nvPicPr>
          <p:cNvPr id="5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9122" y="1951426"/>
            <a:ext cx="6329754" cy="4194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816613" y="720922"/>
            <a:ext cx="7932341" cy="583565"/>
            <a:chOff x="1659026" y="1135626"/>
            <a:chExt cx="7932341" cy="583565"/>
          </a:xfrm>
        </p:grpSpPr>
        <p:sp>
          <p:nvSpPr>
            <p:cNvPr id="4" name="TextBox 4"/>
            <p:cNvSpPr txBox="1"/>
            <p:nvPr/>
          </p:nvSpPr>
          <p:spPr>
            <a:xfrm>
              <a:off x="1971367" y="1135626"/>
              <a:ext cx="7620000" cy="58356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请把书分成两类，说一说你是怎么分的。</a:t>
              </a:r>
            </a:p>
          </p:txBody>
        </p:sp>
        <p:sp>
          <p:nvSpPr>
            <p:cNvPr id="5" name="椭圆 4"/>
            <p:cNvSpPr/>
            <p:nvPr/>
          </p:nvSpPr>
          <p:spPr bwMode="auto">
            <a:xfrm>
              <a:off x="1659026" y="1271843"/>
              <a:ext cx="312341" cy="311130"/>
            </a:xfrm>
            <a:prstGeom prst="ellipse">
              <a:avLst/>
            </a:prstGeom>
            <a:gradFill flip="none" rotWithShape="1">
              <a:gsLst>
                <a:gs pos="46000">
                  <a:srgbClr val="51C681"/>
                </a:gs>
                <a:gs pos="14000">
                  <a:schemeClr val="accent3">
                    <a:lumMod val="20000"/>
                    <a:lumOff val="80000"/>
                  </a:schemeClr>
                </a:gs>
                <a:gs pos="0">
                  <a:schemeClr val="accent1">
                    <a:lumMod val="5000"/>
                    <a:lumOff val="95000"/>
                  </a:schemeClr>
                </a:gs>
                <a:gs pos="73000">
                  <a:srgbClr val="00B050"/>
                </a:gs>
                <a:gs pos="100000">
                  <a:srgbClr val="00B050"/>
                </a:gs>
              </a:gsLst>
              <a:lin ang="5400000" scaled="1"/>
              <a:tileRect/>
            </a:gradFill>
            <a:ln w="158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48954" y="1696662"/>
            <a:ext cx="1256086" cy="14384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9616" y="1593901"/>
            <a:ext cx="1256086" cy="14384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07488" y="2324034"/>
            <a:ext cx="1256086" cy="14384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69125" y="2324034"/>
            <a:ext cx="1256086" cy="1438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70228" y="2585401"/>
            <a:ext cx="1256086" cy="14384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23620" y="2540177"/>
            <a:ext cx="1256086" cy="14384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67534" y="4219709"/>
            <a:ext cx="1256086" cy="14384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23620" y="4164838"/>
            <a:ext cx="1256086" cy="143847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320800" y="2312625"/>
            <a:ext cx="3074029" cy="3570288"/>
          </a:xfrm>
          <a:prstGeom prst="rect">
            <a:avLst/>
          </a:prstGeom>
          <a:noFill/>
          <a:ln>
            <a:solidFill>
              <a:srgbClr val="FF871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601641" y="2389570"/>
            <a:ext cx="2641600" cy="1601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601641" y="4129261"/>
            <a:ext cx="2641600" cy="1601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966299" y="3345321"/>
            <a:ext cx="637309" cy="1237672"/>
          </a:xfrm>
          <a:prstGeom prst="roundRect">
            <a:avLst/>
          </a:prstGeom>
          <a:solidFill>
            <a:srgbClr val="FFA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科目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9365" y="2540177"/>
            <a:ext cx="1256086" cy="143847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06602" y="2471225"/>
            <a:ext cx="1256086" cy="14384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659752" y="4157738"/>
            <a:ext cx="1256086" cy="14384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940871" y="4106984"/>
            <a:ext cx="1256086" cy="143847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5194829" y="2312625"/>
            <a:ext cx="3295591" cy="3570288"/>
          </a:xfrm>
          <a:prstGeom prst="rect">
            <a:avLst/>
          </a:prstGeom>
          <a:noFill/>
          <a:ln>
            <a:solidFill>
              <a:srgbClr val="FF871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: 圆角 31"/>
          <p:cNvSpPr/>
          <p:nvPr/>
        </p:nvSpPr>
        <p:spPr>
          <a:xfrm>
            <a:off x="4812789" y="3290866"/>
            <a:ext cx="637309" cy="1237672"/>
          </a:xfrm>
          <a:prstGeom prst="roundRect">
            <a:avLst/>
          </a:prstGeom>
          <a:solidFill>
            <a:srgbClr val="FFA9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/>
              <a:t>用途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748954" y="1696662"/>
            <a:ext cx="1256086" cy="143847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9616" y="1593901"/>
            <a:ext cx="1256086" cy="1438477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007488" y="2324034"/>
            <a:ext cx="1256086" cy="1438477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369125" y="2324034"/>
            <a:ext cx="1256086" cy="1438477"/>
          </a:xfrm>
          <a:prstGeom prst="rect">
            <a:avLst/>
          </a:prstGeom>
        </p:spPr>
      </p:pic>
      <p:sp>
        <p:nvSpPr>
          <p:cNvPr id="30" name="椭圆 29"/>
          <p:cNvSpPr/>
          <p:nvPr/>
        </p:nvSpPr>
        <p:spPr>
          <a:xfrm>
            <a:off x="5503871" y="2381178"/>
            <a:ext cx="2641600" cy="1601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506006" y="4129261"/>
            <a:ext cx="2641600" cy="1601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58034 0.130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23" y="6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0 L -0.49856 0.0303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35" y="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-0.68294 0.38148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54" y="1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L -0.61028 0.2680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21" y="13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4.81481E-6 L -0.2599 0.12292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995" y="6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48148E-6 L -0.25273 0.12801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43" y="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7037E-7 L -0.27343 0.266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59" y="13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0 L -0.28151 0.25995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76" y="129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4000"/>
                            </p:stCondLst>
                            <p:childTnLst>
                              <p:par>
                                <p:cTn id="10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000"/>
                            </p:stCondLst>
                            <p:childTnLst>
                              <p:par>
                                <p:cTn id="10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9" grpId="0" animBg="1"/>
      <p:bldP spid="32" grpId="0" animBg="1"/>
      <p:bldP spid="30" grpId="0" animBg="1"/>
      <p:bldP spid="3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jb3VudCI6OCwiaGRpZCI6IjU2ZDFmNmM0YzBiY2NiNmYxYTg2YWNjYTNlZjE0ZThhIiwidXNlckNvdW50Ijo4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5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黑-T-A">
      <a:majorFont>
        <a:latin typeface="Times New Roman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439</Words>
  <Application>Microsoft Office PowerPoint</Application>
  <PresentationFormat>宽屏</PresentationFormat>
  <Paragraphs>81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SimSun-ExtB</vt:lpstr>
      <vt:lpstr>等线</vt:lpstr>
      <vt:lpstr>等线 Light</vt:lpstr>
      <vt:lpstr>华文楷体</vt:lpstr>
      <vt:lpstr>楷体_GB2312</vt:lpstr>
      <vt:lpstr>宋体</vt:lpstr>
      <vt:lpstr>Arial</vt:lpstr>
      <vt:lpstr>Calibri</vt:lpstr>
      <vt:lpstr>Times New Roman</vt:lpstr>
      <vt:lpstr>黑体</vt:lpstr>
      <vt:lpstr>楷体</vt:lpstr>
      <vt:lpstr>5_Office 主题​​</vt:lpstr>
      <vt:lpstr>自定义设计方案</vt:lpstr>
      <vt:lpstr>        棠外附小一年级 数学 家长开放课                        温  馨  提  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tw</cp:lastModifiedBy>
  <cp:revision>42</cp:revision>
  <dcterms:created xsi:type="dcterms:W3CDTF">2021-02-02T12:09:00Z</dcterms:created>
  <dcterms:modified xsi:type="dcterms:W3CDTF">2023-12-21T07:10:59Z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KSOTemplateUUID">
    <vt:lpwstr>v1.0_mb_aAbnKzbkXCj/8bjvaECGEQ==</vt:lpwstr>
  </property>
  <property fmtid="{D5CDD505-2E9C-101B-9397-08002B2CF9AE}" pid="4" name="ICV">
    <vt:lpwstr>E63BAEDAF2F049D88A9DFDAAE5DDD8C4_11</vt:lpwstr>
  </property>
</Properties>
</file>