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653" r:id="rId4"/>
    <p:sldId id="277" r:id="rId5"/>
    <p:sldId id="278" r:id="rId6"/>
    <p:sldId id="258" r:id="rId7"/>
    <p:sldId id="263" r:id="rId8"/>
    <p:sldId id="274" r:id="rId9"/>
    <p:sldId id="275" r:id="rId10"/>
    <p:sldId id="276" r:id="rId11"/>
  </p:sldIdLst>
  <p:sldSz cx="12192000" cy="6858000"/>
  <p:notesSz cx="6858000" cy="9144000"/>
  <p:custDataLst>
    <p:tags r:id="rId1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BDC4"/>
    <a:srgbClr val="E6A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1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13"/>
          <p:cNvGrpSpPr/>
          <p:nvPr userDrawn="1"/>
        </p:nvGrpSpPr>
        <p:grpSpPr>
          <a:xfrm>
            <a:off x="430104" y="272930"/>
            <a:ext cx="2681593" cy="685923"/>
            <a:chOff x="-1" y="0"/>
            <a:chExt cx="2011193" cy="685922"/>
          </a:xfrm>
        </p:grpSpPr>
        <p:sp>
          <p:nvSpPr>
            <p:cNvPr id="11" name="直角三角形 14"/>
            <p:cNvSpPr/>
            <p:nvPr/>
          </p:nvSpPr>
          <p:spPr>
            <a:xfrm rot="5400000">
              <a:off x="86561" y="400622"/>
              <a:ext cx="198738" cy="371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CBC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800"/>
            </a:p>
          </p:txBody>
        </p:sp>
        <p:sp>
          <p:nvSpPr>
            <p:cNvPr id="13" name="矩形"/>
            <p:cNvSpPr/>
            <p:nvPr/>
          </p:nvSpPr>
          <p:spPr>
            <a:xfrm>
              <a:off x="-1" y="0"/>
              <a:ext cx="2011193" cy="526201"/>
            </a:xfrm>
            <a:prstGeom prst="rect">
              <a:avLst/>
            </a:prstGeom>
            <a:solidFill>
              <a:srgbClr val="60C1B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200" b="1" spc="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微软雅黑" panose="020B0503020204020204" pitchFamily="34" charset="-122"/>
                </a:defRPr>
              </a:pPr>
              <a:endParaRPr sz="2200"/>
            </a:p>
          </p:txBody>
        </p:sp>
      </p:grpSp>
      <p:sp>
        <p:nvSpPr>
          <p:cNvPr id="24" name="文本占位符 23"/>
          <p:cNvSpPr>
            <a:spLocks noGrp="1"/>
          </p:cNvSpPr>
          <p:nvPr>
            <p:ph type="body" sz="quarter" idx="13" hasCustomPrompt="1"/>
          </p:nvPr>
        </p:nvSpPr>
        <p:spPr>
          <a:xfrm>
            <a:off x="500169" y="376734"/>
            <a:ext cx="2611528" cy="3833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lang="zh-CN" altLang="en-US" sz="2200" b="1" kern="1200" spc="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  <a:lvl2pPr>
              <a:defRPr b="1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 b="1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 b="1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 b="1" i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/>
              <a:t>输入标题</a:t>
            </a:r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CAA37-BC67-4301-B3C4-97CB22759EE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706BE82-CD2A-4CDA-9CC5-3FE83BE2DE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.xml"/><Relationship Id="rId6" Type="http://schemas.openxmlformats.org/officeDocument/2006/relationships/tags" Target="../tags/tag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7.png"/><Relationship Id="rId3" Type="http://schemas.openxmlformats.org/officeDocument/2006/relationships/tags" Target="../tags/tag4.xml"/><Relationship Id="rId2" Type="http://schemas.openxmlformats.org/officeDocument/2006/relationships/image" Target="../media/image6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.jpe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0.png"/><Relationship Id="rId2" Type="http://schemas.openxmlformats.org/officeDocument/2006/relationships/tags" Target="../tags/tag8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7.xml"/><Relationship Id="rId7" Type="http://schemas.openxmlformats.org/officeDocument/2006/relationships/image" Target="../media/image13.png"/><Relationship Id="rId6" Type="http://schemas.openxmlformats.org/officeDocument/2006/relationships/tags" Target="../tags/tag16.xml"/><Relationship Id="rId5" Type="http://schemas.openxmlformats.org/officeDocument/2006/relationships/image" Target="../media/image12.png"/><Relationship Id="rId4" Type="http://schemas.openxmlformats.org/officeDocument/2006/relationships/tags" Target="../tags/tag15.xml"/><Relationship Id="rId3" Type="http://schemas.openxmlformats.org/officeDocument/2006/relationships/image" Target="../media/image11.png"/><Relationship Id="rId24" Type="http://schemas.openxmlformats.org/officeDocument/2006/relationships/slideLayout" Target="../slideLayouts/slideLayout1.xml"/><Relationship Id="rId23" Type="http://schemas.openxmlformats.org/officeDocument/2006/relationships/image" Target="../media/image8.jpeg"/><Relationship Id="rId22" Type="http://schemas.openxmlformats.org/officeDocument/2006/relationships/tags" Target="../tags/tag24.xml"/><Relationship Id="rId21" Type="http://schemas.openxmlformats.org/officeDocument/2006/relationships/image" Target="../media/image20.png"/><Relationship Id="rId20" Type="http://schemas.openxmlformats.org/officeDocument/2006/relationships/tags" Target="../tags/tag23.xml"/><Relationship Id="rId2" Type="http://schemas.openxmlformats.org/officeDocument/2006/relationships/tags" Target="../tags/tag14.xml"/><Relationship Id="rId19" Type="http://schemas.openxmlformats.org/officeDocument/2006/relationships/image" Target="../media/image19.png"/><Relationship Id="rId18" Type="http://schemas.openxmlformats.org/officeDocument/2006/relationships/tags" Target="../tags/tag22.xml"/><Relationship Id="rId17" Type="http://schemas.openxmlformats.org/officeDocument/2006/relationships/image" Target="../media/image18.png"/><Relationship Id="rId16" Type="http://schemas.openxmlformats.org/officeDocument/2006/relationships/tags" Target="../tags/tag21.xml"/><Relationship Id="rId15" Type="http://schemas.openxmlformats.org/officeDocument/2006/relationships/image" Target="../media/image17.png"/><Relationship Id="rId14" Type="http://schemas.openxmlformats.org/officeDocument/2006/relationships/tags" Target="../tags/tag20.xml"/><Relationship Id="rId13" Type="http://schemas.openxmlformats.org/officeDocument/2006/relationships/image" Target="../media/image16.png"/><Relationship Id="rId12" Type="http://schemas.openxmlformats.org/officeDocument/2006/relationships/tags" Target="../tags/tag19.xml"/><Relationship Id="rId11" Type="http://schemas.openxmlformats.org/officeDocument/2006/relationships/image" Target="../media/image15.png"/><Relationship Id="rId10" Type="http://schemas.openxmlformats.org/officeDocument/2006/relationships/tags" Target="../tags/tag18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tags" Target="../tags/tag28.xml"/><Relationship Id="rId4" Type="http://schemas.openxmlformats.org/officeDocument/2006/relationships/image" Target="../media/image21.png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jpeg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image" Target="../media/image22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/>
          <p:cNvSpPr/>
          <p:nvPr/>
        </p:nvSpPr>
        <p:spPr>
          <a:xfrm>
            <a:off x="685800" y="484936"/>
            <a:ext cx="10820400" cy="5888128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39" y="4107717"/>
            <a:ext cx="1589685" cy="219376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3083"/>
            <a:ext cx="2193765" cy="219376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906" y="5355242"/>
            <a:ext cx="1251465" cy="12514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252" y="5249388"/>
            <a:ext cx="1099389" cy="10993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04" y="251293"/>
            <a:ext cx="1397684" cy="1251465"/>
          </a:xfrm>
          <a:prstGeom prst="rect">
            <a:avLst/>
          </a:prstGeom>
        </p:spPr>
      </p:pic>
      <p:sp>
        <p:nvSpPr>
          <p:cNvPr id="11266" name="标题 1"/>
          <p:cNvSpPr>
            <a:spLocks noGrp="1"/>
          </p:cNvSpPr>
          <p:nvPr>
            <p:ph type="ctrTitle"/>
            <p:custDataLst>
              <p:tags r:id="rId6"/>
            </p:custDataLst>
          </p:nvPr>
        </p:nvSpPr>
        <p:spPr>
          <a:xfrm>
            <a:off x="3509554" y="1591023"/>
            <a:ext cx="4177302" cy="1099389"/>
          </a:xfrm>
          <a:noFill/>
          <a:ln>
            <a:noFill/>
          </a:ln>
        </p:spPr>
        <p:txBody>
          <a:bodyPr/>
          <a:lstStyle/>
          <a:p>
            <a:pPr>
              <a:buClrTx/>
              <a:buSzTx/>
              <a:buFontTx/>
            </a:pPr>
            <a:br>
              <a:rPr lang="en-US" altLang="zh-CN" sz="4800" b="1" dirty="0">
                <a:solidFill>
                  <a:schemeClr val="accent5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</a:br>
            <a:r>
              <a:rPr lang="zh-CN" altLang="en-US" sz="4800" b="1" dirty="0">
                <a:solidFill>
                  <a:schemeClr val="accent5">
                    <a:lumMod val="7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温  馨  提  示</a:t>
            </a:r>
            <a:endParaRPr lang="zh-CN" altLang="en-US" sz="4800" b="1" dirty="0">
              <a:solidFill>
                <a:schemeClr val="accent5">
                  <a:lumMod val="75000"/>
                </a:schemeClr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11267" name="副标题 2"/>
          <p:cNvSpPr>
            <a:spLocks noGrp="1"/>
          </p:cNvSpPr>
          <p:nvPr>
            <p:ph type="subTitle" idx="1"/>
            <p:custDataLst>
              <p:tags r:id="rId7"/>
            </p:custDataLst>
          </p:nvPr>
        </p:nvSpPr>
        <p:spPr>
          <a:xfrm>
            <a:off x="2087820" y="2924055"/>
            <a:ext cx="7848600" cy="2563812"/>
          </a:xfrm>
          <a:noFill/>
          <a:ln>
            <a:noFill/>
          </a:ln>
        </p:spPr>
        <p:txBody>
          <a:bodyPr/>
          <a:lstStyle/>
          <a:p>
            <a:pPr algn="just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一、请家长朋友们将手机调至振动模式。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algn="just">
              <a:buClrTx/>
              <a:buSzTx/>
              <a:buFontTx/>
            </a:pP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algn="just">
              <a:buClrTx/>
              <a:buSzTx/>
              <a:buFontTx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二、上课期间不要随意走动或说话，以免分散孩子注意力。谢谢您的配合！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/>
          </p:cNvSpPr>
          <p:nvPr/>
        </p:nvSpPr>
        <p:spPr>
          <a:xfrm>
            <a:off x="1281430" y="1599565"/>
            <a:ext cx="8785225" cy="4259580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4800" dirty="0"/>
              <a:t>6+2=                  5+2</a:t>
            </a:r>
            <a:r>
              <a:rPr lang="zh-CN" altLang="en-US" sz="4800" dirty="0"/>
              <a:t>＋</a:t>
            </a:r>
            <a:r>
              <a:rPr lang="en-US" altLang="zh-CN" sz="4800" dirty="0"/>
              <a:t>1=</a:t>
            </a:r>
            <a:endParaRPr lang="en-US" altLang="zh-CN" sz="4800" dirty="0"/>
          </a:p>
          <a:p>
            <a:pPr>
              <a:buNone/>
            </a:pPr>
            <a:r>
              <a:rPr lang="en-US" altLang="zh-CN" sz="4800" dirty="0"/>
              <a:t>9</a:t>
            </a:r>
            <a:r>
              <a:rPr lang="en-US" altLang="zh-CN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2</a:t>
            </a:r>
            <a:r>
              <a:rPr lang="en-US" altLang="zh-CN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2=               3+4+2=    </a:t>
            </a:r>
            <a:endParaRPr lang="en-US" altLang="zh-CN" sz="4800" dirty="0"/>
          </a:p>
          <a:p>
            <a:pPr>
              <a:buNone/>
            </a:pPr>
            <a:r>
              <a:rPr lang="en-US" altLang="zh-CN" sz="4800" dirty="0"/>
              <a:t>10</a:t>
            </a:r>
            <a:r>
              <a:rPr lang="zh-CN" altLang="en-US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1</a:t>
            </a:r>
            <a:r>
              <a:rPr lang="zh-CN" altLang="en-US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1 =            3+2=</a:t>
            </a:r>
            <a:endParaRPr lang="en-US" altLang="zh-CN" sz="4800" dirty="0"/>
          </a:p>
          <a:p>
            <a:pPr marL="0" indent="0">
              <a:buNone/>
            </a:pPr>
            <a:r>
              <a:rPr lang="en-US" altLang="zh-CN" sz="4800" dirty="0"/>
              <a:t>10</a:t>
            </a:r>
            <a:r>
              <a:rPr lang="en-US" altLang="zh-CN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1=                 9</a:t>
            </a:r>
            <a:r>
              <a:rPr lang="en-US" altLang="zh-CN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4=</a:t>
            </a:r>
            <a:endParaRPr lang="en-US" altLang="zh-CN" sz="4800" dirty="0"/>
          </a:p>
          <a:p>
            <a:pPr marL="0" indent="0">
              <a:buNone/>
            </a:pPr>
            <a:r>
              <a:rPr lang="en-US" altLang="zh-CN" sz="4800" dirty="0"/>
              <a:t>5+4=                   9</a:t>
            </a:r>
            <a:r>
              <a:rPr lang="en-US" altLang="zh-CN" sz="4800" dirty="0">
                <a:latin typeface="SimSun-ExtB" panose="02010609060101010101" pitchFamily="49" charset="-122"/>
                <a:ea typeface="SimSun-ExtB" panose="02010609060101010101" pitchFamily="49" charset="-122"/>
              </a:rPr>
              <a:t>-</a:t>
            </a:r>
            <a:r>
              <a:rPr lang="en-US" altLang="zh-CN" sz="4800" dirty="0"/>
              <a:t>1=</a:t>
            </a:r>
            <a:endParaRPr lang="en-US" altLang="zh-CN" sz="4800" dirty="0"/>
          </a:p>
        </p:txBody>
      </p:sp>
      <p:sp>
        <p:nvSpPr>
          <p:cNvPr id="15364" name="Text Box 4"/>
          <p:cNvSpPr txBox="1"/>
          <p:nvPr/>
        </p:nvSpPr>
        <p:spPr>
          <a:xfrm>
            <a:off x="8103311" y="1596166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2599641" y="1603645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3242361" y="2456591"/>
            <a:ext cx="330916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   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2933203" y="4228087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7849311" y="2453858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3687683" y="3374807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72" name="Text Box 12"/>
          <p:cNvSpPr txBox="1"/>
          <p:nvPr/>
        </p:nvSpPr>
        <p:spPr>
          <a:xfrm>
            <a:off x="7224095" y="3342733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en-US" altLang="zh-CN" sz="4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05990" y="459415"/>
            <a:ext cx="24309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</a:rPr>
              <a:t>课前热身</a:t>
            </a:r>
            <a:endParaRPr lang="zh-CN" altLang="en-US" sz="3600" b="1" dirty="0">
              <a:solidFill>
                <a:srgbClr val="0070C0"/>
              </a:solidFill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2655501" y="5114759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12"/>
          <p:cNvSpPr txBox="1"/>
          <p:nvPr/>
        </p:nvSpPr>
        <p:spPr>
          <a:xfrm>
            <a:off x="7254575" y="4223339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5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7347796" y="5118082"/>
            <a:ext cx="521970" cy="82994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6" grpId="0"/>
      <p:bldP spid="15367" grpId="0"/>
      <p:bldP spid="15368" grpId="0"/>
      <p:bldP spid="15369" grpId="0"/>
      <p:bldP spid="15370" grpId="0"/>
      <p:bldP spid="15372" grpId="0"/>
      <p:bldP spid="2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: 圆角 22"/>
          <p:cNvSpPr/>
          <p:nvPr/>
        </p:nvSpPr>
        <p:spPr>
          <a:xfrm>
            <a:off x="490220" y="464820"/>
            <a:ext cx="11015980" cy="5908675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3350" y="1732280"/>
            <a:ext cx="5864860" cy="44018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91555" y="1731645"/>
            <a:ext cx="5904230" cy="440309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1162050" y="715010"/>
            <a:ext cx="23761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整理前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7345680" y="715010"/>
            <a:ext cx="287147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整理后</a:t>
            </a:r>
            <a:endParaRPr lang="zh-CN" altLang="en-US" sz="4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5"/>
            <a:ext cx="1833245" cy="1833245"/>
          </a:xfrm>
          <a:prstGeom prst="rect">
            <a:avLst/>
          </a:prstGeom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203" y="2286652"/>
            <a:ext cx="5886450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934586" y="748505"/>
            <a:ext cx="63357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一年级上册 第四单元 分类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60" y="4601369"/>
            <a:ext cx="1589685" cy="219376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3640" y="5675750"/>
            <a:ext cx="1251465" cy="125146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6763" y="5148557"/>
            <a:ext cx="1099389" cy="10993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645738" y="509223"/>
            <a:ext cx="10820400" cy="5888128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5"/>
            <a:ext cx="1833245" cy="1833245"/>
          </a:xfrm>
          <a:prstGeom prst="rect">
            <a:avLst/>
          </a:prstGeom>
        </p:spPr>
      </p:pic>
      <p:pic>
        <p:nvPicPr>
          <p:cNvPr id="12290" name="图片 2" descr="1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537460" y="1896110"/>
            <a:ext cx="6851650" cy="4213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868805" y="1115060"/>
            <a:ext cx="91973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你能把这些书本分成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两类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吗？你是怎么分的？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3" name="文本框 1"/>
          <p:cNvSpPr txBox="1"/>
          <p:nvPr>
            <p:custDataLst>
              <p:tags r:id="rId4"/>
            </p:custDataLst>
          </p:nvPr>
        </p:nvSpPr>
        <p:spPr>
          <a:xfrm>
            <a:off x="1911350" y="549275"/>
            <a:ext cx="1866265" cy="638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闯关一：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645738" y="509223"/>
            <a:ext cx="10820400" cy="5888128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363" name="文本框 1"/>
          <p:cNvSpPr txBox="1"/>
          <p:nvPr>
            <p:custDataLst>
              <p:tags r:id="rId1"/>
            </p:custDataLst>
          </p:nvPr>
        </p:nvSpPr>
        <p:spPr>
          <a:xfrm>
            <a:off x="1991360" y="1052195"/>
            <a:ext cx="1866265" cy="63881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no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闯关二：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387" name="文本框 1"/>
          <p:cNvSpPr txBox="1"/>
          <p:nvPr>
            <p:custDataLst>
              <p:tags r:id="rId2"/>
            </p:custDataLst>
          </p:nvPr>
        </p:nvSpPr>
        <p:spPr>
          <a:xfrm>
            <a:off x="2053590" y="2202815"/>
            <a:ext cx="7133684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把全班同学分成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两组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，该怎么分？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5"/>
            <a:ext cx="1833245" cy="1833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/>
        </p:nvSpPr>
        <p:spPr>
          <a:xfrm>
            <a:off x="645738" y="509223"/>
            <a:ext cx="10820400" cy="5888128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23" name="文本框 19"/>
          <p:cNvSpPr txBox="1"/>
          <p:nvPr>
            <p:custDataLst>
              <p:tags r:id="rId1"/>
            </p:custDataLst>
          </p:nvPr>
        </p:nvSpPr>
        <p:spPr>
          <a:xfrm>
            <a:off x="2369503" y="928053"/>
            <a:ext cx="2037737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闯关三：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89735" y="1698625"/>
            <a:ext cx="81292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你是怎么分的？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按什么标准分，分成几类，哪几类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3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20875" y="3253105"/>
            <a:ext cx="8061960" cy="2145665"/>
            <a:chOff x="2138" y="3713"/>
            <a:chExt cx="10062" cy="2690"/>
          </a:xfrm>
        </p:grpSpPr>
        <p:pic>
          <p:nvPicPr>
            <p:cNvPr id="6" name="图片 29" descr="3.png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138" y="3713"/>
              <a:ext cx="10062" cy="269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" name="图片 31" descr="4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243" y="4050"/>
              <a:ext cx="1055" cy="10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" name="图片 33" descr="5.png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4973" y="4148"/>
              <a:ext cx="927" cy="9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34" descr="6.png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5985" y="5158"/>
              <a:ext cx="918" cy="91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36" descr="7.png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6648" y="4050"/>
              <a:ext cx="1092" cy="9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" name="图片 38" descr="8.png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9810" y="4050"/>
              <a:ext cx="1043" cy="9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" name="图片 40" descr="9.png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7645" y="5163"/>
              <a:ext cx="1025" cy="10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图片 42" descr="10.png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8240" y="4143"/>
              <a:ext cx="1053" cy="10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" name="图片 43" descr="11.png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9"/>
            <a:stretch>
              <a:fillRect/>
            </a:stretch>
          </p:blipFill>
          <p:spPr>
            <a:xfrm>
              <a:off x="4030" y="5175"/>
              <a:ext cx="995" cy="9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图片 44" descr="12.png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21"/>
            <a:stretch>
              <a:fillRect/>
            </a:stretch>
          </p:blipFill>
          <p:spPr>
            <a:xfrm>
              <a:off x="9143" y="5175"/>
              <a:ext cx="917" cy="91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" name="图片 1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5"/>
            <a:ext cx="1833245" cy="1833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645738" y="509223"/>
            <a:ext cx="10820400" cy="5888128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423" name="文本框 19"/>
          <p:cNvSpPr txBox="1"/>
          <p:nvPr>
            <p:custDataLst>
              <p:tags r:id="rId1"/>
            </p:custDataLst>
          </p:nvPr>
        </p:nvSpPr>
        <p:spPr>
          <a:xfrm>
            <a:off x="1983423" y="928053"/>
            <a:ext cx="2039341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闯关四：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6" name="文本框 1"/>
          <p:cNvSpPr txBox="1"/>
          <p:nvPr>
            <p:custDataLst>
              <p:tags r:id="rId2"/>
            </p:custDataLst>
          </p:nvPr>
        </p:nvSpPr>
        <p:spPr>
          <a:xfrm>
            <a:off x="1087755" y="1843088"/>
            <a:ext cx="1028319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把下面的算式进行分类，并说一说你是怎么分的？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4" name="图片 5" descr="37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715135" y="2643505"/>
            <a:ext cx="8560435" cy="25711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5"/>
            <a:ext cx="1833245" cy="1833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/>
          <p:cNvSpPr/>
          <p:nvPr/>
        </p:nvSpPr>
        <p:spPr>
          <a:xfrm>
            <a:off x="645738" y="509223"/>
            <a:ext cx="10820400" cy="5888128"/>
          </a:xfrm>
          <a:prstGeom prst="roundRect">
            <a:avLst>
              <a:gd name="adj" fmla="val 7472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39" y="4107717"/>
            <a:ext cx="1589685" cy="219376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6906" y="5355242"/>
            <a:ext cx="1251465" cy="12514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0252" y="5249388"/>
            <a:ext cx="1099389" cy="10993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7304" y="251293"/>
            <a:ext cx="1397684" cy="12514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0" y="1626530"/>
            <a:ext cx="2932833" cy="2770603"/>
          </a:xfrm>
          <a:prstGeom prst="rect">
            <a:avLst/>
          </a:prstGeom>
        </p:spPr>
      </p:pic>
      <p:sp>
        <p:nvSpPr>
          <p:cNvPr id="19465" name="矩形 1"/>
          <p:cNvSpPr/>
          <p:nvPr>
            <p:custDataLst>
              <p:tags r:id="rId6"/>
            </p:custDataLst>
          </p:nvPr>
        </p:nvSpPr>
        <p:spPr>
          <a:xfrm>
            <a:off x="2177298" y="2470568"/>
            <a:ext cx="7837402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eaLnBrk="1" hangingPunct="1">
              <a:buNone/>
            </a:pP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本节课，你有什么收获？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5"/>
            <a:ext cx="1833245" cy="18332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med">
        <p159:morph option="byObject"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COMMONDATA" val="eyJjb3VudCI6MTYsImhkaWQiOiI0YTFlZjIwMmUzNzM5Mzc0MWQyZDljZmFmZmJlMjMxMCIsInVzZXJDb3VudCI6MTZ9"/>
  <p:tag name="commondata" val="eyJjb3VudCI6MTcsImhkaWQiOiI0YTFlZjIwMmUzNzM5Mzc0MWQyZDljZmFmZmJlMjMxMCIsInVzZXJDb3VudCI6MTd9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350</Words>
  <Application>WPS 演示</Application>
  <PresentationFormat>宽屏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宋体</vt:lpstr>
      <vt:lpstr>Wingdings</vt:lpstr>
      <vt:lpstr>Wingdings 3</vt:lpstr>
      <vt:lpstr>Arial</vt:lpstr>
      <vt:lpstr>微软雅黑</vt:lpstr>
      <vt:lpstr>华文新魏</vt:lpstr>
      <vt:lpstr>SimSun-ExtB</vt:lpstr>
      <vt:lpstr>黑体</vt:lpstr>
      <vt:lpstr>楷体</vt:lpstr>
      <vt:lpstr>Trebuchet MS</vt:lpstr>
      <vt:lpstr>Arial Unicode MS</vt:lpstr>
      <vt:lpstr>方正姚体</vt:lpstr>
      <vt:lpstr>Calibri</vt:lpstr>
      <vt:lpstr>平面</vt:lpstr>
      <vt:lpstr>  温  馨  提  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怡</dc:creator>
  <cp:lastModifiedBy>王攀宇</cp:lastModifiedBy>
  <cp:revision>76</cp:revision>
  <dcterms:created xsi:type="dcterms:W3CDTF">2020-08-08T18:03:00Z</dcterms:created>
  <dcterms:modified xsi:type="dcterms:W3CDTF">2023-12-20T12:53:52Z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KSOTemplateUUID">
    <vt:lpwstr>v1.0_mb_+hVAKcUP67m5hJvP8XDSWg==</vt:lpwstr>
  </property>
  <property fmtid="{D5CDD505-2E9C-101B-9397-08002B2CF9AE}" pid="4" name="ICV">
    <vt:lpwstr>388661FA2C114A74A10440F25F65FD67_11</vt:lpwstr>
  </property>
</Properties>
</file>