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5" r:id="rId2"/>
    <p:sldId id="256" r:id="rId3"/>
    <p:sldId id="258" r:id="rId4"/>
    <p:sldId id="280" r:id="rId5"/>
    <p:sldId id="270" r:id="rId6"/>
    <p:sldId id="261" r:id="rId7"/>
    <p:sldId id="262" r:id="rId8"/>
    <p:sldId id="259" r:id="rId9"/>
    <p:sldId id="263" r:id="rId10"/>
    <p:sldId id="264" r:id="rId11"/>
    <p:sldId id="265" r:id="rId12"/>
    <p:sldId id="272" r:id="rId13"/>
    <p:sldId id="267" r:id="rId14"/>
    <p:sldId id="268" r:id="rId15"/>
    <p:sldId id="260" r:id="rId16"/>
    <p:sldId id="271" r:id="rId17"/>
    <p:sldId id="290" r:id="rId18"/>
    <p:sldId id="291" r:id="rId19"/>
    <p:sldId id="292" r:id="rId20"/>
    <p:sldId id="293" r:id="rId21"/>
    <p:sldId id="294" r:id="rId22"/>
    <p:sldId id="274" r:id="rId23"/>
    <p:sldId id="299" r:id="rId24"/>
    <p:sldId id="295" r:id="rId25"/>
    <p:sldId id="296" r:id="rId26"/>
    <p:sldId id="297" r:id="rId27"/>
    <p:sldId id="29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D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84"/>
      </p:cViewPr>
      <p:guideLst>
        <p:guide orient="horz" pos="2150"/>
        <p:guide pos="383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2019/11/19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5361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36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9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2019/11/19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3" descr="背景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-31115"/>
            <a:ext cx="12220575" cy="698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67346" y="101214"/>
            <a:ext cx="6532418" cy="92333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5400" b="1" kern="1200" cap="none" spc="0" normalizeH="0" baseline="0" noProof="0" dirty="0">
                <a:solidFill>
                  <a:srgbClr val="0070C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Module 7 Unit1 </a:t>
            </a:r>
            <a:endParaRPr kumimoji="0" lang="zh-CN" altLang="en-US" sz="5400" b="1" kern="1200" cap="none" spc="0" normalizeH="0" baseline="0" noProof="0" dirty="0">
              <a:solidFill>
                <a:srgbClr val="0070C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151" y="1336500"/>
            <a:ext cx="10627367" cy="92333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en-US" altLang="zh-CN" sz="5400" b="1" kern="1200" cap="none" spc="0" normalizeH="0" baseline="0" noProof="0" dirty="0">
                <a:solidFill>
                  <a:srgbClr val="0070C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How do you</a:t>
            </a:r>
            <a:r>
              <a:rPr kumimoji="0" lang="en-US" altLang="zh-CN" sz="5400" b="1" kern="1200" cap="none" spc="0" normalizeH="0" baseline="0" noProof="0" dirty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kumimoji="0" lang="en-US" altLang="zh-CN" sz="5400" b="1" kern="1200" cap="none" spc="0" normalizeH="0" baseline="0" noProof="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go to school</a:t>
            </a:r>
            <a:r>
              <a:rPr kumimoji="0" lang="en-US" altLang="zh-CN" sz="5400" b="1" kern="1200" cap="none" spc="0" normalizeH="0" baseline="0" noProof="0" dirty="0">
                <a:latin typeface="Comic Sans MS" panose="030F0702030302020204" pitchFamily="66" charset="0"/>
                <a:ea typeface="楷体" panose="02010609060101010101" pitchFamily="49" charset="-122"/>
              </a:rPr>
              <a:t>?</a:t>
            </a:r>
            <a:endParaRPr kumimoji="0" lang="zh-CN" altLang="en-US" sz="5400" b="1" kern="1200" cap="none" spc="0" normalizeH="0" baseline="0" noProof="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22535" name="Picture 3" descr="E:\一年级英语\二（上）\7\M7U1\M7U1考核课\学校.png"/>
          <p:cNvPicPr>
            <a:picLocks noChangeAspect="1"/>
          </p:cNvPicPr>
          <p:nvPr/>
        </p:nvPicPr>
        <p:blipFill>
          <a:blip r:embed="rId3"/>
          <a:srcRect t="10001" b="14444"/>
          <a:stretch>
            <a:fillRect/>
          </a:stretch>
        </p:blipFill>
        <p:spPr>
          <a:xfrm>
            <a:off x="2078181" y="2703869"/>
            <a:ext cx="7897091" cy="415413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2787" t="10210" r="20694" b="20331"/>
          <a:stretch>
            <a:fillRect/>
          </a:stretch>
        </p:blipFill>
        <p:spPr>
          <a:xfrm>
            <a:off x="1741805" y="792480"/>
            <a:ext cx="7884795" cy="5450840"/>
          </a:xfrm>
          <a:prstGeom prst="rect">
            <a:avLst/>
          </a:prstGeom>
        </p:spPr>
      </p:pic>
      <p:sp>
        <p:nvSpPr>
          <p:cNvPr id="17" name="圆角矩形标注 16"/>
          <p:cNvSpPr/>
          <p:nvPr/>
        </p:nvSpPr>
        <p:spPr>
          <a:xfrm>
            <a:off x="7464425" y="2146935"/>
            <a:ext cx="3198495" cy="138938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634605" y="2344420"/>
            <a:ext cx="3220720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zh-CN" sz="2800" b="1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And </a:t>
            </a:r>
            <a:r>
              <a:rPr lang="en-US" altLang="zh-CN" sz="2800" b="1" noProof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how do you</a:t>
            </a:r>
            <a:r>
              <a:rPr lang="en-US" altLang="zh-CN" sz="2800" b="1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 go to school ?</a:t>
            </a:r>
          </a:p>
        </p:txBody>
      </p:sp>
      <p:pic>
        <p:nvPicPr>
          <p:cNvPr id="23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9" end="23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4523105"/>
            <a:ext cx="412750" cy="412750"/>
          </a:xfrm>
          <a:prstGeom prst="rect">
            <a:avLst/>
          </a:prstGeom>
        </p:spPr>
      </p:pic>
      <p:sp>
        <p:nvSpPr>
          <p:cNvPr id="14" name="云形 13"/>
          <p:cNvSpPr/>
          <p:nvPr/>
        </p:nvSpPr>
        <p:spPr>
          <a:xfrm>
            <a:off x="5315585" y="2414270"/>
            <a:ext cx="1753870" cy="95250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60" end="215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5205730"/>
            <a:ext cx="412750" cy="4127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14270" y="2674620"/>
            <a:ext cx="726440" cy="37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358390" y="2660015"/>
            <a:ext cx="8382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zh-CN" sz="2400" b="1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w</a:t>
            </a:r>
            <a:r>
              <a:rPr lang="en-US" altLang="zh-CN" sz="24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al</a:t>
            </a:r>
            <a:r>
              <a:rPr lang="en-US" altLang="zh-CN" sz="2400" b="1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k</a:t>
            </a:r>
          </a:p>
        </p:txBody>
      </p:sp>
      <p:sp>
        <p:nvSpPr>
          <p:cNvPr id="4" name="椭圆 3"/>
          <p:cNvSpPr/>
          <p:nvPr/>
        </p:nvSpPr>
        <p:spPr>
          <a:xfrm>
            <a:off x="2104390" y="2482850"/>
            <a:ext cx="2682240" cy="8140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4" grpId="0" animBg="1"/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09" end="188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6890" y="4572635"/>
            <a:ext cx="412750" cy="412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23873" t="9866" r="20841" b="19743"/>
          <a:stretch>
            <a:fillRect/>
          </a:stretch>
        </p:blipFill>
        <p:spPr>
          <a:xfrm>
            <a:off x="2121535" y="582295"/>
            <a:ext cx="7949565" cy="56934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42535" y="1360805"/>
            <a:ext cx="1805940" cy="39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132705" y="1327785"/>
            <a:ext cx="19272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zh-CN" sz="2400" b="1" noProof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How about</a:t>
            </a:r>
          </a:p>
        </p:txBody>
      </p:sp>
      <p:sp>
        <p:nvSpPr>
          <p:cNvPr id="4" name="椭圆 3"/>
          <p:cNvSpPr/>
          <p:nvPr/>
        </p:nvSpPr>
        <p:spPr>
          <a:xfrm>
            <a:off x="5042535" y="1211580"/>
            <a:ext cx="2745740" cy="1048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33946" t="13900" r="29527" b="25194"/>
          <a:stretch>
            <a:fillRect/>
          </a:stretch>
        </p:blipFill>
        <p:spPr>
          <a:xfrm>
            <a:off x="513080" y="2450465"/>
            <a:ext cx="3086100" cy="2894965"/>
          </a:xfrm>
          <a:prstGeom prst="cloud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13080" y="2450465"/>
            <a:ext cx="3087370" cy="2894965"/>
            <a:chOff x="808" y="3859"/>
            <a:chExt cx="4862" cy="4559"/>
          </a:xfrm>
        </p:grpSpPr>
        <p:sp>
          <p:nvSpPr>
            <p:cNvPr id="14" name="云形 13"/>
            <p:cNvSpPr/>
            <p:nvPr/>
          </p:nvSpPr>
          <p:spPr>
            <a:xfrm>
              <a:off x="808" y="3859"/>
              <a:ext cx="4862" cy="455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56522">
                    <a:alpha val="100000"/>
                  </a:srgbClr>
                </a:clrFrom>
                <a:clrTo>
                  <a:srgbClr val="F56522">
                    <a:alpha val="100000"/>
                    <a:alpha val="0"/>
                  </a:srgbClr>
                </a:clrTo>
              </a:clrChange>
              <a:lum bright="6000"/>
            </a:blip>
            <a:srcRect l="45491" t="24841" r="41049" b="35184"/>
            <a:stretch>
              <a:fillRect/>
            </a:stretch>
          </p:blipFill>
          <p:spPr>
            <a:xfrm>
              <a:off x="2425" y="4306"/>
              <a:ext cx="1816" cy="3034"/>
            </a:xfrm>
            <a:prstGeom prst="round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502" y="6415"/>
              <a:ext cx="857" cy="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93" end="15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6890" y="5597525"/>
            <a:ext cx="412750" cy="412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767330" y="4660900"/>
            <a:ext cx="3752850" cy="1319995"/>
            <a:chOff x="11515" y="7111"/>
            <a:chExt cx="4947" cy="1937"/>
          </a:xfrm>
        </p:grpSpPr>
        <p:sp>
          <p:nvSpPr>
            <p:cNvPr id="21" name="圆角矩形标注 20"/>
            <p:cNvSpPr/>
            <p:nvPr/>
          </p:nvSpPr>
          <p:spPr>
            <a:xfrm>
              <a:off x="11515" y="7111"/>
              <a:ext cx="4947" cy="1937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662" y="7228"/>
              <a:ext cx="4685" cy="1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He go</a:t>
              </a:r>
              <a:r>
                <a:rPr lang="en-US" altLang="zh-CN" sz="3200" b="1" noProof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es</a:t>
              </a:r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 to w</a:t>
              </a:r>
              <a:r>
                <a:rPr lang="en-US" altLang="zh-CN" sz="3200" b="1" noProof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or</a:t>
              </a:r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k</a:t>
              </a:r>
            </a:p>
            <a:p>
              <a:pPr algn="ctr"/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_______.</a:t>
              </a: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842385" y="5169535"/>
            <a:ext cx="16275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by bike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59393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文本框 59394"/>
          <p:cNvSpPr txBox="1"/>
          <p:nvPr/>
        </p:nvSpPr>
        <p:spPr>
          <a:xfrm>
            <a:off x="3666630" y="1141413"/>
            <a:ext cx="2012315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7200" dirty="0">
                <a:solidFill>
                  <a:srgbClr val="000000"/>
                </a:solidFill>
                <a:latin typeface="Arial" panose="020B0604020202020204" pitchFamily="34" charset="0"/>
              </a:rPr>
              <a:t>walk</a:t>
            </a:r>
          </a:p>
        </p:txBody>
      </p:sp>
      <p:sp>
        <p:nvSpPr>
          <p:cNvPr id="59401" name="文本框 59400"/>
          <p:cNvSpPr txBox="1"/>
          <p:nvPr/>
        </p:nvSpPr>
        <p:spPr>
          <a:xfrm>
            <a:off x="3698380" y="3546475"/>
            <a:ext cx="2113915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7200" dirty="0">
                <a:solidFill>
                  <a:srgbClr val="000000"/>
                </a:solidFill>
                <a:latin typeface="Arial" panose="020B0604020202020204" pitchFamily="34" charset="0"/>
              </a:rPr>
              <a:t>work</a:t>
            </a:r>
            <a:endParaRPr lang="en-US" altLang="zh-CN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405" name="直接连接符 59404"/>
          <p:cNvSpPr/>
          <p:nvPr/>
        </p:nvSpPr>
        <p:spPr>
          <a:xfrm>
            <a:off x="4385768" y="2193925"/>
            <a:ext cx="720725" cy="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9406" name="直接连接符 59405"/>
          <p:cNvSpPr/>
          <p:nvPr/>
        </p:nvSpPr>
        <p:spPr>
          <a:xfrm>
            <a:off x="4403230" y="4613275"/>
            <a:ext cx="793750" cy="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" name="文本框 6"/>
          <p:cNvSpPr txBox="1"/>
          <p:nvPr/>
        </p:nvSpPr>
        <p:spPr>
          <a:xfrm>
            <a:off x="6096000" y="1233021"/>
            <a:ext cx="954107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6000" dirty="0">
                <a:solidFill>
                  <a:srgbClr val="000000"/>
                </a:solidFill>
                <a:latin typeface="+mn-ea"/>
              </a:rPr>
              <a:t>走</a:t>
            </a:r>
            <a:endParaRPr lang="en-US" altLang="zh-CN" sz="60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23243" y="3638083"/>
            <a:ext cx="1723549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6000" dirty="0" smtClean="0">
                <a:solidFill>
                  <a:srgbClr val="000000"/>
                </a:solidFill>
                <a:latin typeface="+mn-ea"/>
              </a:rPr>
              <a:t>工作</a:t>
            </a:r>
            <a:endParaRPr lang="en-US" altLang="zh-CN" sz="6000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30533" t="10553" r="20756" b="19718"/>
          <a:stretch>
            <a:fillRect/>
          </a:stretch>
        </p:blipFill>
        <p:spPr>
          <a:xfrm>
            <a:off x="1918335" y="947420"/>
            <a:ext cx="7916545" cy="553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ED8A22">
                  <a:alpha val="100000"/>
                </a:srgbClr>
              </a:clrFrom>
              <a:clrTo>
                <a:srgbClr val="ED8A22">
                  <a:alpha val="100000"/>
                  <a:alpha val="0"/>
                </a:srgbClr>
              </a:clrTo>
            </a:clrChange>
            <a:lum bright="6000"/>
          </a:blip>
          <a:srcRect l="32874" t="52114" r="57281" b="23487"/>
          <a:stretch>
            <a:fillRect/>
          </a:stretch>
        </p:blipFill>
        <p:spPr>
          <a:xfrm>
            <a:off x="-1743710" y="4271010"/>
            <a:ext cx="1486535" cy="2212340"/>
          </a:xfrm>
          <a:prstGeom prst="ellipse">
            <a:avLst/>
          </a:prstGeom>
        </p:spPr>
      </p:pic>
      <p:pic>
        <p:nvPicPr>
          <p:cNvPr id="13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29" end="126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935" y="4753610"/>
            <a:ext cx="412750" cy="412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rcRect l="23310" t="10121" r="20807" b="20408"/>
          <a:stretch>
            <a:fillRect/>
          </a:stretch>
        </p:blipFill>
        <p:spPr>
          <a:xfrm>
            <a:off x="1918335" y="947420"/>
            <a:ext cx="7917180" cy="5535930"/>
          </a:xfrm>
          <a:prstGeom prst="rect">
            <a:avLst/>
          </a:prstGeom>
        </p:spPr>
      </p:pic>
      <p:pic>
        <p:nvPicPr>
          <p:cNvPr id="5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1" end="85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935" y="5254625"/>
            <a:ext cx="412750" cy="412750"/>
          </a:xfrm>
          <a:prstGeom prst="rect">
            <a:avLst/>
          </a:prstGeom>
        </p:spPr>
      </p:pic>
      <p:pic>
        <p:nvPicPr>
          <p:cNvPr id="6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73" end="3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935" y="5744845"/>
            <a:ext cx="412750" cy="4127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663923" y="4818953"/>
            <a:ext cx="3554852" cy="926109"/>
            <a:chOff x="12197" y="7424"/>
            <a:chExt cx="4686" cy="1359"/>
          </a:xfrm>
        </p:grpSpPr>
        <p:sp>
          <p:nvSpPr>
            <p:cNvPr id="21" name="圆角矩形标注 20"/>
            <p:cNvSpPr/>
            <p:nvPr/>
          </p:nvSpPr>
          <p:spPr>
            <a:xfrm>
              <a:off x="12197" y="7424"/>
              <a:ext cx="3421" cy="1359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198" y="7593"/>
              <a:ext cx="4685" cy="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No, I don't.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77 0.023241 L 0.361979 0.02796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3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4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3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3462" t="11011" r="20902" b="20335"/>
          <a:stretch>
            <a:fillRect/>
          </a:stretch>
        </p:blipFill>
        <p:spPr>
          <a:xfrm>
            <a:off x="1762125" y="879475"/>
            <a:ext cx="8270240" cy="5740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23068" t="2144" r="20039" b="14381"/>
          <a:stretch>
            <a:fillRect/>
          </a:stretch>
        </p:blipFill>
        <p:spPr>
          <a:xfrm>
            <a:off x="7596505" y="509270"/>
            <a:ext cx="3355975" cy="2769870"/>
          </a:xfrm>
          <a:prstGeom prst="cloud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750310" y="1115060"/>
            <a:ext cx="3761105" cy="11639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943860" y="186690"/>
            <a:ext cx="733615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zh-CN" sz="3600" b="1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How does he go to school ?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96690" y="1115060"/>
            <a:ext cx="35147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He go</a:t>
            </a:r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es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 by bus </a:t>
            </a:r>
          </a:p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with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 my mother.</a:t>
            </a:r>
          </a:p>
        </p:txBody>
      </p:sp>
      <p:pic>
        <p:nvPicPr>
          <p:cNvPr id="7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29" end="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8480" y="4889500"/>
            <a:ext cx="412750" cy="41275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9189085" y="1047750"/>
            <a:ext cx="1090930" cy="1068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0875" y="174625"/>
            <a:ext cx="1336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P38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6" name="ShockwaveFlash1" r:id="rId2" imgW="1828800" imgH="1828800"/>
        </mc:Choice>
        <mc:Fallback>
          <p:control name="ShockwaveFlash1" r:id="rId2" imgW="1828800" imgH="1828800">
            <p:pic>
              <p:nvPicPr>
                <p:cNvPr id="2" name="ShockwaveFlash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32915" y="666750"/>
                  <a:ext cx="9067165" cy="5524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8369" y="25758"/>
            <a:ext cx="1113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Comic Sans MS" panose="030F0702030302020204" charset="0"/>
                <a:cs typeface="Comic Sans MS" panose="030F0702030302020204" charset="0"/>
              </a:rPr>
              <a:t>Listen and find “</a:t>
            </a:r>
            <a:r>
              <a:rPr lang="en-US" altLang="zh-CN" sz="54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How...</a:t>
            </a:r>
            <a:r>
              <a:rPr lang="en-US" altLang="zh-CN" sz="5400" b="1" dirty="0">
                <a:latin typeface="Comic Sans MS" panose="030F0702030302020204" charset="0"/>
                <a:cs typeface="Comic Sans MS" panose="030F0702030302020204" charset="0"/>
              </a:rPr>
              <a:t>?”</a:t>
            </a:r>
          </a:p>
        </p:txBody>
      </p:sp>
      <p:pic>
        <p:nvPicPr>
          <p:cNvPr id="2" name="new_1l3_m7u1a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5828" y="5872766"/>
            <a:ext cx="412750" cy="4127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0191" y="1777284"/>
            <a:ext cx="1113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5400" b="1" dirty="0" smtClean="0">
                <a:latin typeface="Comic Sans MS" panose="030F0702030302020204" charset="0"/>
                <a:cs typeface="Comic Sans MS" panose="030F0702030302020204" charset="0"/>
              </a:rPr>
              <a:t> do you go to </a:t>
            </a:r>
            <a:r>
              <a:rPr lang="en-US" altLang="zh-CN" sz="5400" b="1" dirty="0" err="1" smtClean="0">
                <a:latin typeface="Comic Sans MS" panose="030F0702030302020204" charset="0"/>
                <a:cs typeface="Comic Sans MS" panose="030F0702030302020204" charset="0"/>
              </a:rPr>
              <a:t>school,Amy</a:t>
            </a:r>
            <a:r>
              <a:rPr lang="en-US" altLang="zh-CN" sz="5400" b="1" dirty="0" smtClean="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sz="54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0191" y="3219718"/>
            <a:ext cx="1113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latin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5400" b="1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5400" b="1" dirty="0" smtClean="0">
                <a:latin typeface="Comic Sans MS" panose="030F0702030302020204" charset="0"/>
                <a:cs typeface="Comic Sans MS" panose="030F0702030302020204" charset="0"/>
              </a:rPr>
              <a:t> do you go to school?</a:t>
            </a:r>
            <a:endParaRPr lang="en-US" altLang="zh-CN" sz="54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0191" y="4546242"/>
            <a:ext cx="1113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5400" b="1" dirty="0" smtClean="0">
                <a:latin typeface="Comic Sans MS" panose="030F0702030302020204" charset="0"/>
                <a:cs typeface="Comic Sans MS" panose="030F0702030302020204" charset="0"/>
              </a:rPr>
              <a:t> about your father?</a:t>
            </a:r>
            <a:endParaRPr lang="en-US" altLang="zh-CN" sz="54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9" y="615097"/>
            <a:ext cx="1362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文本框 1"/>
          <p:cNvSpPr txBox="1">
            <a:spLocks noChangeArrowheads="1"/>
          </p:cNvSpPr>
          <p:nvPr/>
        </p:nvSpPr>
        <p:spPr bwMode="auto">
          <a:xfrm>
            <a:off x="2327770" y="894923"/>
            <a:ext cx="97582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How do you go to school, Amy?</a:t>
            </a: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268" y="3085093"/>
            <a:ext cx="1175287" cy="122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31" y="4675030"/>
            <a:ext cx="2801482" cy="144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493050" y="3085093"/>
            <a:ext cx="748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I go to school </a:t>
            </a:r>
            <a:r>
              <a:rPr lang="en-US" altLang="zh-CN" sz="4800" dirty="0">
                <a:solidFill>
                  <a:srgbClr val="FF0909"/>
                </a:solidFill>
                <a:latin typeface="Comic Sans MS" panose="030F0702030302020204" pitchFamily="66" charset="0"/>
                <a:ea typeface="-소망B" pitchFamily="2" charset="-127"/>
              </a:rPr>
              <a:t>by bus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.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2021983" y="894923"/>
            <a:ext cx="9324304" cy="998271"/>
          </a:xfrm>
          <a:prstGeom prst="wedgeRoundRectCallout">
            <a:avLst>
              <a:gd name="adj1" fmla="val -53844"/>
              <a:gd name="adj2" fmla="val 30086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2021983" y="2994180"/>
            <a:ext cx="7006107" cy="998271"/>
          </a:xfrm>
          <a:prstGeom prst="wedgeRoundRectCallout">
            <a:avLst>
              <a:gd name="adj1" fmla="val -53844"/>
              <a:gd name="adj2" fmla="val 30086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107" y="945396"/>
            <a:ext cx="1396183" cy="14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5" y="3741792"/>
            <a:ext cx="1362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665068" y="1331611"/>
            <a:ext cx="8355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-소망B" pitchFamily="2" charset="-127"/>
                <a:ea typeface="-소망B" pitchFamily="2" charset="-127"/>
              </a:rPr>
              <a:t>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And how do you go to school?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20949" r="15910" b="13423"/>
          <a:stretch>
            <a:fillRect/>
          </a:stretch>
        </p:blipFill>
        <p:spPr bwMode="auto">
          <a:xfrm>
            <a:off x="8946358" y="3318286"/>
            <a:ext cx="1919690" cy="140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146470" y="3606120"/>
            <a:ext cx="5662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I 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walk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to school.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2336914" y="1164337"/>
            <a:ext cx="9324304" cy="998271"/>
          </a:xfrm>
          <a:prstGeom prst="wedgeRoundRectCallout">
            <a:avLst>
              <a:gd name="adj1" fmla="val -59369"/>
              <a:gd name="adj2" fmla="val 50728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2665068" y="3522481"/>
            <a:ext cx="5621672" cy="998271"/>
          </a:xfrm>
          <a:prstGeom prst="wedgeRoundRectCallout">
            <a:avLst>
              <a:gd name="adj1" fmla="val -65986"/>
              <a:gd name="adj2" fmla="val 62338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62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2" y="3168650"/>
            <a:ext cx="1362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446987" y="920818"/>
            <a:ext cx="7212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How about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your father?</a:t>
            </a: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350" y="540913"/>
            <a:ext cx="1358647" cy="141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10154" r="6183" b="7582"/>
          <a:stretch/>
        </p:blipFill>
        <p:spPr>
          <a:xfrm>
            <a:off x="4413215" y="4752483"/>
            <a:ext cx="2711450" cy="1957410"/>
          </a:xfrm>
          <a:prstGeom prst="cloudCallout">
            <a:avLst>
              <a:gd name="adj1" fmla="val 3391"/>
              <a:gd name="adj2" fmla="val 24339"/>
            </a:avLst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446986" y="3448476"/>
            <a:ext cx="75711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-소망B" pitchFamily="2" charset="-127"/>
              </a:rPr>
              <a:t>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He 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goes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 to work 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by </a:t>
            </a:r>
            <a:r>
              <a:rPr lang="en-US" altLang="zh-CN" sz="4800" dirty="0" smtClean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bike</a:t>
            </a:r>
            <a:r>
              <a:rPr lang="en-US" altLang="zh-CN" sz="4800" dirty="0" smtClean="0">
                <a:latin typeface="Comic Sans MS" panose="030F0702030302020204" pitchFamily="66" charset="0"/>
                <a:ea typeface="-소망B" pitchFamily="2" charset="-127"/>
              </a:rPr>
              <a:t>.</a:t>
            </a:r>
            <a:endParaRPr lang="en-US" altLang="zh-CN" sz="4800" dirty="0">
              <a:latin typeface="Comic Sans MS" panose="030F0702030302020204" pitchFamily="66" charset="0"/>
              <a:ea typeface="-소망B" pitchFamily="2" charset="-127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31185" t="9947" r="23991" b="18601"/>
          <a:stretch/>
        </p:blipFill>
        <p:spPr>
          <a:xfrm flipH="1">
            <a:off x="10473775" y="579861"/>
            <a:ext cx="922442" cy="1375122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382590" y="779302"/>
            <a:ext cx="7431109" cy="998271"/>
          </a:xfrm>
          <a:prstGeom prst="wedgeRoundRectCallout">
            <a:avLst>
              <a:gd name="adj1" fmla="val -59369"/>
              <a:gd name="adj2" fmla="val 50728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2536279" y="3368141"/>
            <a:ext cx="7277421" cy="998271"/>
          </a:xfrm>
          <a:prstGeom prst="wedgeRoundRectCallout">
            <a:avLst>
              <a:gd name="adj1" fmla="val -63769"/>
              <a:gd name="adj2" fmla="val 35245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0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在此输入您的封面副标题</a:t>
            </a:r>
          </a:p>
        </p:txBody>
      </p:sp>
      <p:pic>
        <p:nvPicPr>
          <p:cNvPr id="4" name="TransportationSong 车辆主题儿歌 英文儿歌_高清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447" y="692727"/>
            <a:ext cx="10635427" cy="5652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4" y="661679"/>
            <a:ext cx="1254932" cy="12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112136" y="947356"/>
            <a:ext cx="94917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Tom</a:t>
            </a:r>
            <a:r>
              <a:rPr lang="en-US" altLang="zh-CN" sz="4800" dirty="0" smtClean="0">
                <a:latin typeface="Comic Sans MS" panose="030F0702030302020204" pitchFamily="66" charset="0"/>
                <a:ea typeface="-소망B" pitchFamily="2" charset="-127"/>
              </a:rPr>
              <a:t>, do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you go to </a:t>
            </a:r>
            <a:r>
              <a:rPr lang="en-US" altLang="zh-CN" sz="4800" dirty="0" smtClean="0">
                <a:latin typeface="Comic Sans MS" panose="030F0702030302020204" pitchFamily="66" charset="0"/>
                <a:ea typeface="-소망B" pitchFamily="2" charset="-127"/>
              </a:rPr>
              <a:t>school by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car?</a:t>
            </a: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 t="-831" r="36371" b="26867"/>
          <a:stretch/>
        </p:blipFill>
        <p:spPr bwMode="auto">
          <a:xfrm>
            <a:off x="393565" y="2658505"/>
            <a:ext cx="1370840" cy="13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536279" y="2916489"/>
            <a:ext cx="497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No, I don't.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563" y="4726251"/>
            <a:ext cx="1370842" cy="120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099256" y="4913195"/>
            <a:ext cx="10032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He </a:t>
            </a: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goes </a:t>
            </a:r>
            <a:r>
              <a:rPr lang="en-US" altLang="zh-CN" sz="4800" dirty="0">
                <a:latin typeface="Comic Sans MS" panose="030F0702030302020204" pitchFamily="66" charset="0"/>
                <a:ea typeface="-소망B" pitchFamily="2" charset="-127"/>
              </a:rPr>
              <a:t>by </a:t>
            </a:r>
            <a:r>
              <a:rPr lang="en-US" altLang="zh-CN" sz="4800" dirty="0" smtClean="0">
                <a:latin typeface="Comic Sans MS" panose="030F0702030302020204" pitchFamily="66" charset="0"/>
                <a:ea typeface="-소망B" pitchFamily="2" charset="-127"/>
              </a:rPr>
              <a:t>___ with_________.</a:t>
            </a:r>
            <a:endParaRPr lang="en-US" altLang="zh-CN" sz="4800" dirty="0">
              <a:latin typeface="Comic Sans MS" panose="030F0702030302020204" pitchFamily="66" charset="0"/>
              <a:ea typeface="-소망B" pitchFamily="2" charset="-127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434884" y="4918016"/>
            <a:ext cx="1455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bus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8127910" y="4908374"/>
            <a:ext cx="3900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  <a:ea typeface="-소망B" pitchFamily="2" charset="-127"/>
              </a:rPr>
              <a:t>my mother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2099256" y="803172"/>
            <a:ext cx="9581881" cy="998271"/>
          </a:xfrm>
          <a:prstGeom prst="wedgeRoundRectCallout">
            <a:avLst>
              <a:gd name="adj1" fmla="val -57890"/>
              <a:gd name="adj2" fmla="val 31376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2395042" y="2745758"/>
            <a:ext cx="4018638" cy="998271"/>
          </a:xfrm>
          <a:prstGeom prst="wedgeRoundRectCallout">
            <a:avLst>
              <a:gd name="adj1" fmla="val -78191"/>
              <a:gd name="adj2" fmla="val 30084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2047313" y="4793498"/>
            <a:ext cx="9762614" cy="998271"/>
          </a:xfrm>
          <a:prstGeom prst="wedgeRoundRectCallout">
            <a:avLst>
              <a:gd name="adj1" fmla="val -63769"/>
              <a:gd name="adj2" fmla="val 44275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31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56824" y="1775570"/>
            <a:ext cx="79537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  I </a:t>
            </a:r>
            <a:r>
              <a:rPr lang="en-US" altLang="zh-CN" sz="4400" dirty="0">
                <a:latin typeface="Comic Sans MS" panose="030F0702030302020204" pitchFamily="66" charset="0"/>
                <a:ea typeface="宋体" panose="02010600030101010101" pitchFamily="2" charset="-122"/>
              </a:rPr>
              <a:t>go to school </a:t>
            </a:r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by ______</a:t>
            </a:r>
            <a:r>
              <a:rPr lang="en-US" altLang="zh-CN" sz="4400" dirty="0"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6630" name="Picture 5" descr="200831293423879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29222" r="47591" b="51685"/>
          <a:stretch>
            <a:fillRect/>
          </a:stretch>
        </p:blipFill>
        <p:spPr bwMode="auto">
          <a:xfrm>
            <a:off x="2758170" y="4241155"/>
            <a:ext cx="18002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20063171711259699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74" y="4027837"/>
            <a:ext cx="15113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634230748979375000509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6" y="4237387"/>
            <a:ext cx="15827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276389" y="2866503"/>
            <a:ext cx="50037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I </a:t>
            </a:r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walk</a:t>
            </a:r>
            <a:r>
              <a:rPr lang="en-US" altLang="zh-CN" sz="4400" dirty="0">
                <a:latin typeface="Comic Sans MS" panose="030F0702030302020204" pitchFamily="66" charset="0"/>
                <a:ea typeface="宋体" panose="02010600030101010101" pitchFamily="2" charset="-122"/>
              </a:rPr>
              <a:t> to school</a:t>
            </a: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endParaRPr lang="en-US" altLang="zh-CN" sz="44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6634" name="Picture 12" descr="wal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66" y="4161780"/>
            <a:ext cx="16668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" descr="imagesCA89IPU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36" y="4310412"/>
            <a:ext cx="12239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481" y="1445040"/>
            <a:ext cx="3013902" cy="2012059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89912" y="433612"/>
            <a:ext cx="79537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A: How do you go to school?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85612" y="5302949"/>
            <a:ext cx="1529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bus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013657" y="5302949"/>
            <a:ext cx="1529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car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396249" y="5302949"/>
            <a:ext cx="1529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taxi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881872" y="5302949"/>
            <a:ext cx="1529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bike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0200069" y="5302949"/>
            <a:ext cx="15292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walk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276389" y="1948493"/>
            <a:ext cx="374868" cy="1387053"/>
          </a:xfrm>
          <a:prstGeom prst="leftBrace">
            <a:avLst>
              <a:gd name="adj1" fmla="val 8333"/>
              <a:gd name="adj2" fmla="val 48819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37883" y="2207297"/>
            <a:ext cx="6954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400" dirty="0">
                <a:latin typeface="Comic Sans MS" panose="030F0702030302020204" pitchFamily="66" charset="0"/>
                <a:ea typeface="宋体" panose="02010600030101010101" pitchFamily="2" charset="-122"/>
              </a:rPr>
              <a:t>B</a:t>
            </a:r>
            <a:r>
              <a:rPr lang="en-US" altLang="zh-CN" sz="4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</a:t>
            </a:r>
            <a:endParaRPr lang="en-US" altLang="zh-CN" sz="28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39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8" grpId="0"/>
      <p:bldP spid="13" grpId="0"/>
      <p:bldP spid="14" grpId="0"/>
      <p:bldP spid="15" grpId="0"/>
      <p:bldP spid="16" grpId="0"/>
      <p:bldP spid="17" grpId="0"/>
      <p:bldP spid="18" grpId="0"/>
      <p:bldP spid="4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矩形 63490"/>
          <p:cNvSpPr/>
          <p:nvPr/>
        </p:nvSpPr>
        <p:spPr>
          <a:xfrm>
            <a:off x="1828800" y="304800"/>
            <a:ext cx="6477000" cy="457200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493" name="文本框 63492"/>
          <p:cNvSpPr txBox="1"/>
          <p:nvPr/>
        </p:nvSpPr>
        <p:spPr>
          <a:xfrm>
            <a:off x="5393181" y="2426235"/>
            <a:ext cx="2617478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by 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bike.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4" name="文本框 63493"/>
          <p:cNvSpPr txBox="1"/>
          <p:nvPr/>
        </p:nvSpPr>
        <p:spPr>
          <a:xfrm>
            <a:off x="2412343" y="5286367"/>
            <a:ext cx="151186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walk</a:t>
            </a:r>
          </a:p>
        </p:txBody>
      </p:sp>
      <p:sp>
        <p:nvSpPr>
          <p:cNvPr id="63495" name="文本框 63494"/>
          <p:cNvSpPr txBox="1"/>
          <p:nvPr/>
        </p:nvSpPr>
        <p:spPr>
          <a:xfrm>
            <a:off x="1424186" y="49897"/>
            <a:ext cx="1059728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 you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go to school?</a:t>
            </a:r>
          </a:p>
        </p:txBody>
      </p:sp>
      <p:sp>
        <p:nvSpPr>
          <p:cNvPr id="63496" name="文本框 63495"/>
          <p:cNvSpPr txBox="1"/>
          <p:nvPr/>
        </p:nvSpPr>
        <p:spPr>
          <a:xfrm>
            <a:off x="501430" y="2547629"/>
            <a:ext cx="45863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 dirty="0">
                <a:solidFill>
                  <a:srgbClr val="0070C0"/>
                </a:solidFill>
                <a:latin typeface="Comic Sans MS" panose="030F0702030302020204" pitchFamily="66" charset="0"/>
                <a:cs typeface="Comic Sans MS" panose="030F0702030302020204" charset="0"/>
              </a:rPr>
              <a:t>I go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to school</a:t>
            </a:r>
          </a:p>
        </p:txBody>
      </p:sp>
      <p:sp>
        <p:nvSpPr>
          <p:cNvPr id="63498" name="文本框 63497"/>
          <p:cNvSpPr txBox="1"/>
          <p:nvPr/>
        </p:nvSpPr>
        <p:spPr>
          <a:xfrm>
            <a:off x="5434997" y="3660625"/>
            <a:ext cx="393878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by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car.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9" name="文本框 63498"/>
          <p:cNvSpPr txBox="1"/>
          <p:nvPr/>
        </p:nvSpPr>
        <p:spPr>
          <a:xfrm>
            <a:off x="5435000" y="1183713"/>
            <a:ext cx="257565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by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bus.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500" name="左大括号 63499"/>
          <p:cNvSpPr/>
          <p:nvPr/>
        </p:nvSpPr>
        <p:spPr>
          <a:xfrm>
            <a:off x="4922838" y="1523999"/>
            <a:ext cx="381000" cy="2701289"/>
          </a:xfrm>
          <a:prstGeom prst="leftBrace">
            <a:avLst>
              <a:gd name="adj1" fmla="val 45000"/>
              <a:gd name="adj2" fmla="val 50000"/>
            </a:avLst>
          </a:prstGeom>
          <a:noFill/>
          <a:ln w="476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3501" name="文本框 63500"/>
          <p:cNvSpPr txBox="1"/>
          <p:nvPr/>
        </p:nvSpPr>
        <p:spPr>
          <a:xfrm>
            <a:off x="3894313" y="5286366"/>
            <a:ext cx="331152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to school.</a:t>
            </a:r>
          </a:p>
        </p:txBody>
      </p:sp>
      <p:sp>
        <p:nvSpPr>
          <p:cNvPr id="63502" name="文本框 63501"/>
          <p:cNvSpPr txBox="1"/>
          <p:nvPr/>
        </p:nvSpPr>
        <p:spPr>
          <a:xfrm>
            <a:off x="1810544" y="5320456"/>
            <a:ext cx="865188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63503" name="图片 63502" descr="cartoon_b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97" y="1079467"/>
            <a:ext cx="1219200" cy="919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4" name="图片 63503" descr="car"/>
          <p:cNvPicPr>
            <a:picLocks noChangeAspect="1"/>
          </p:cNvPicPr>
          <p:nvPr/>
        </p:nvPicPr>
        <p:blipFill>
          <a:blip r:embed="rId3"/>
          <a:srcRect l="6451" t="26718" r="6451" b="9160"/>
          <a:stretch>
            <a:fillRect/>
          </a:stretch>
        </p:blipFill>
        <p:spPr>
          <a:xfrm>
            <a:off x="8192093" y="3706182"/>
            <a:ext cx="1295400" cy="671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5" name="图片 63504" descr="bike_carto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1600000">
            <a:off x="8233966" y="2136700"/>
            <a:ext cx="103505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6" name="图片 63505" descr="20090331_610f202d120eca92c9b5k3ulBLQxVx5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436" y="4648200"/>
            <a:ext cx="1176338" cy="1592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508" name="矩形 63507"/>
          <p:cNvSpPr/>
          <p:nvPr/>
        </p:nvSpPr>
        <p:spPr>
          <a:xfrm>
            <a:off x="8382000" y="99060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3" name="动作按钮: 自定义 63512"/>
          <p:cNvSpPr/>
          <p:nvPr/>
        </p:nvSpPr>
        <p:spPr>
          <a:xfrm>
            <a:off x="8305800" y="838200"/>
            <a:ext cx="685800" cy="877888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4" name="动作按钮: 自定义 63513"/>
          <p:cNvSpPr/>
          <p:nvPr/>
        </p:nvSpPr>
        <p:spPr>
          <a:xfrm>
            <a:off x="8305800" y="1828800"/>
            <a:ext cx="720725" cy="954088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5" name="动作按钮: 自定义 63514"/>
          <p:cNvSpPr/>
          <p:nvPr/>
        </p:nvSpPr>
        <p:spPr>
          <a:xfrm>
            <a:off x="8382000" y="3124200"/>
            <a:ext cx="720725" cy="9906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8" name="动作按钮: 自定义 63517"/>
          <p:cNvSpPr/>
          <p:nvPr/>
        </p:nvSpPr>
        <p:spPr>
          <a:xfrm>
            <a:off x="2362200" y="4648200"/>
            <a:ext cx="1219200" cy="10668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  <p:bldP spid="63494" grpId="0"/>
      <p:bldP spid="63495" grpId="0"/>
      <p:bldP spid="63496" grpId="0"/>
      <p:bldP spid="63498" grpId="0"/>
      <p:bldP spid="63499" grpId="0"/>
      <p:bldP spid="63501" grpId="0"/>
      <p:bldP spid="635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矩形 63490"/>
          <p:cNvSpPr/>
          <p:nvPr/>
        </p:nvSpPr>
        <p:spPr>
          <a:xfrm>
            <a:off x="1828800" y="304800"/>
            <a:ext cx="6477000" cy="457200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493" name="文本框 63492"/>
          <p:cNvSpPr txBox="1"/>
          <p:nvPr/>
        </p:nvSpPr>
        <p:spPr>
          <a:xfrm>
            <a:off x="6217428" y="2426235"/>
            <a:ext cx="2617478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by 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bike.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4" name="文本框 63493"/>
          <p:cNvSpPr txBox="1"/>
          <p:nvPr/>
        </p:nvSpPr>
        <p:spPr>
          <a:xfrm>
            <a:off x="2412343" y="5286367"/>
            <a:ext cx="186344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walks</a:t>
            </a:r>
            <a:endParaRPr lang="en-US" altLang="zh-CN" sz="48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5" name="文本框 63494"/>
          <p:cNvSpPr txBox="1"/>
          <p:nvPr/>
        </p:nvSpPr>
        <p:spPr>
          <a:xfrm>
            <a:off x="1424186" y="49897"/>
            <a:ext cx="1059728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does he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go to school?</a:t>
            </a:r>
          </a:p>
        </p:txBody>
      </p:sp>
      <p:sp>
        <p:nvSpPr>
          <p:cNvPr id="63496" name="文本框 63495"/>
          <p:cNvSpPr txBox="1"/>
          <p:nvPr/>
        </p:nvSpPr>
        <p:spPr>
          <a:xfrm>
            <a:off x="501429" y="2547629"/>
            <a:ext cx="517815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Comic Sans MS" panose="030F0702030302020204" charset="0"/>
              </a:rPr>
              <a:t>He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Comic Sans MS" panose="030F0702030302020204" charset="0"/>
              </a:rPr>
              <a:t>goes</a:t>
            </a:r>
            <a:r>
              <a:rPr lang="en-US" altLang="zh-CN" sz="48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to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school</a:t>
            </a:r>
          </a:p>
        </p:txBody>
      </p:sp>
      <p:sp>
        <p:nvSpPr>
          <p:cNvPr id="63498" name="文本框 63497"/>
          <p:cNvSpPr txBox="1"/>
          <p:nvPr/>
        </p:nvSpPr>
        <p:spPr>
          <a:xfrm>
            <a:off x="6259244" y="3660625"/>
            <a:ext cx="393878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by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car.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9" name="文本框 63498"/>
          <p:cNvSpPr txBox="1"/>
          <p:nvPr/>
        </p:nvSpPr>
        <p:spPr>
          <a:xfrm>
            <a:off x="6259247" y="1183713"/>
            <a:ext cx="257565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FF3300"/>
                </a:solidFill>
                <a:latin typeface="Comic Sans MS" panose="030F0702030302020204" pitchFamily="66" charset="0"/>
              </a:rPr>
              <a:t>by</a:t>
            </a: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bus.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500" name="左大括号 63499"/>
          <p:cNvSpPr/>
          <p:nvPr/>
        </p:nvSpPr>
        <p:spPr>
          <a:xfrm>
            <a:off x="5747085" y="1523999"/>
            <a:ext cx="381000" cy="2701289"/>
          </a:xfrm>
          <a:prstGeom prst="leftBrace">
            <a:avLst>
              <a:gd name="adj1" fmla="val 45000"/>
              <a:gd name="adj2" fmla="val 50000"/>
            </a:avLst>
          </a:prstGeom>
          <a:noFill/>
          <a:ln w="476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3501" name="文本框 63500"/>
          <p:cNvSpPr txBox="1"/>
          <p:nvPr/>
        </p:nvSpPr>
        <p:spPr>
          <a:xfrm>
            <a:off x="4023103" y="5286366"/>
            <a:ext cx="331152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>
                <a:solidFill>
                  <a:srgbClr val="000000"/>
                </a:solidFill>
                <a:latin typeface="Comic Sans MS" panose="030F0702030302020204" pitchFamily="66" charset="0"/>
              </a:rPr>
              <a:t>to school.</a:t>
            </a:r>
          </a:p>
        </p:txBody>
      </p:sp>
      <p:sp>
        <p:nvSpPr>
          <p:cNvPr id="63502" name="文本框 63501"/>
          <p:cNvSpPr txBox="1"/>
          <p:nvPr/>
        </p:nvSpPr>
        <p:spPr>
          <a:xfrm>
            <a:off x="1437065" y="5320456"/>
            <a:ext cx="125154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He </a:t>
            </a:r>
            <a:endParaRPr lang="en-US" altLang="zh-CN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503" name="图片 63502" descr="cartoon_b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144" y="1079467"/>
            <a:ext cx="1219200" cy="919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4" name="图片 63503" descr="car"/>
          <p:cNvPicPr>
            <a:picLocks noChangeAspect="1"/>
          </p:cNvPicPr>
          <p:nvPr/>
        </p:nvPicPr>
        <p:blipFill>
          <a:blip r:embed="rId3"/>
          <a:srcRect l="6451" t="26718" r="6451" b="9160"/>
          <a:stretch>
            <a:fillRect/>
          </a:stretch>
        </p:blipFill>
        <p:spPr>
          <a:xfrm>
            <a:off x="9016340" y="3706182"/>
            <a:ext cx="1295400" cy="671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5" name="图片 63504" descr="bike_carto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1600000">
            <a:off x="9058213" y="2136700"/>
            <a:ext cx="103505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506" name="图片 63505" descr="20090331_610f202d120eca92c9b5k3ulBLQxVx5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436" y="4648200"/>
            <a:ext cx="1176338" cy="1592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508" name="矩形 63507"/>
          <p:cNvSpPr/>
          <p:nvPr/>
        </p:nvSpPr>
        <p:spPr>
          <a:xfrm>
            <a:off x="8382000" y="990600"/>
            <a:ext cx="762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3" name="动作按钮: 自定义 63512"/>
          <p:cNvSpPr/>
          <p:nvPr/>
        </p:nvSpPr>
        <p:spPr>
          <a:xfrm>
            <a:off x="8305800" y="838200"/>
            <a:ext cx="685800" cy="877888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4" name="动作按钮: 自定义 63513"/>
          <p:cNvSpPr/>
          <p:nvPr/>
        </p:nvSpPr>
        <p:spPr>
          <a:xfrm>
            <a:off x="8305800" y="1828800"/>
            <a:ext cx="720725" cy="954088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5" name="动作按钮: 自定义 63514"/>
          <p:cNvSpPr/>
          <p:nvPr/>
        </p:nvSpPr>
        <p:spPr>
          <a:xfrm>
            <a:off x="8382000" y="3124200"/>
            <a:ext cx="720725" cy="9906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8" name="动作按钮: 自定义 63517"/>
          <p:cNvSpPr/>
          <p:nvPr/>
        </p:nvSpPr>
        <p:spPr>
          <a:xfrm>
            <a:off x="2362200" y="4648200"/>
            <a:ext cx="1219200" cy="1066800"/>
          </a:xfrm>
          <a:prstGeom prst="actionButtonBlank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5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  <p:bldP spid="63494" grpId="0"/>
      <p:bldP spid="63495" grpId="0"/>
      <p:bldP spid="63496" grpId="0"/>
      <p:bldP spid="63498" grpId="0"/>
      <p:bldP spid="63499" grpId="0"/>
      <p:bldP spid="63501" grpId="0"/>
      <p:bldP spid="635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349501" y="558869"/>
            <a:ext cx="9631194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How </a:t>
            </a: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do you go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to the            ?    </a:t>
            </a:r>
          </a:p>
        </p:txBody>
      </p:sp>
      <p:pic>
        <p:nvPicPr>
          <p:cNvPr id="29699" name="Picture 2" descr="C:\Documents and Settings\loneve\桌面\DSC_7877.JPG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1" y="267237"/>
            <a:ext cx="1635617" cy="11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349501" y="1481139"/>
            <a:ext cx="9151333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 go to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the… by </a:t>
            </a: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___./ I walk</a:t>
            </a:r>
            <a:r>
              <a:rPr lang="en-US" altLang="zh-CN" sz="40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to…</a:t>
            </a:r>
          </a:p>
        </p:txBody>
      </p:sp>
      <p:pic>
        <p:nvPicPr>
          <p:cNvPr id="29701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41" y="2327388"/>
            <a:ext cx="5111750" cy="45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7" name="AutoShape 19"/>
          <p:cNvSpPr>
            <a:spLocks noChangeArrowheads="1"/>
          </p:cNvSpPr>
          <p:nvPr/>
        </p:nvSpPr>
        <p:spPr bwMode="auto">
          <a:xfrm rot="10800000">
            <a:off x="4704364" y="4404574"/>
            <a:ext cx="1978025" cy="528034"/>
          </a:xfrm>
          <a:custGeom>
            <a:avLst/>
            <a:gdLst>
              <a:gd name="T0" fmla="*/ 135853596 w 21600"/>
              <a:gd name="T1" fmla="*/ 0 h 21600"/>
              <a:gd name="T2" fmla="*/ 135853596 w 21600"/>
              <a:gd name="T3" fmla="*/ 8632002 h 21600"/>
              <a:gd name="T4" fmla="*/ 28302790 w 21600"/>
              <a:gd name="T5" fmla="*/ 8632002 h 21600"/>
              <a:gd name="T6" fmla="*/ 28302790 w 21600"/>
              <a:gd name="T7" fmla="*/ 25896006 h 21600"/>
              <a:gd name="T8" fmla="*/ 135853596 w 21600"/>
              <a:gd name="T9" fmla="*/ 25896006 h 21600"/>
              <a:gd name="T10" fmla="*/ 135853596 w 21600"/>
              <a:gd name="T11" fmla="*/ 34528007 h 21600"/>
              <a:gd name="T12" fmla="*/ 181138097 w 21600"/>
              <a:gd name="T13" fmla="*/ 17264004 h 21600"/>
              <a:gd name="T14" fmla="*/ 11321171 w 21600"/>
              <a:gd name="T15" fmla="*/ 8632002 h 21600"/>
              <a:gd name="T16" fmla="*/ 11321171 w 21600"/>
              <a:gd name="T17" fmla="*/ 25896006 h 21600"/>
              <a:gd name="T18" fmla="*/ 22642251 w 21600"/>
              <a:gd name="T19" fmla="*/ 25896006 h 21600"/>
              <a:gd name="T20" fmla="*/ 22642251 w 21600"/>
              <a:gd name="T21" fmla="*/ 8632002 h 21600"/>
              <a:gd name="T22" fmla="*/ 0 w 21600"/>
              <a:gd name="T23" fmla="*/ 8632002 h 21600"/>
              <a:gd name="T24" fmla="*/ 0 w 21600"/>
              <a:gd name="T25" fmla="*/ 25896006 h 21600"/>
              <a:gd name="T26" fmla="*/ 5660540 w 21600"/>
              <a:gd name="T27" fmla="*/ 25896006 h 21600"/>
              <a:gd name="T28" fmla="*/ 5660540 w 21600"/>
              <a:gd name="T29" fmla="*/ 8632002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4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6" y="324058"/>
            <a:ext cx="1474788" cy="117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6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4600000">
                                      <p:cBhvr>
                                        <p:cTn id="6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63" y="2223158"/>
            <a:ext cx="5111750" cy="463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2350295" y="523479"/>
            <a:ext cx="7561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How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do you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go to the              ? </a:t>
            </a:r>
          </a:p>
        </p:txBody>
      </p:sp>
      <p:sp>
        <p:nvSpPr>
          <p:cNvPr id="30724" name="Text Box 30"/>
          <p:cNvSpPr txBox="1">
            <a:spLocks noChangeArrowheads="1"/>
          </p:cNvSpPr>
          <p:nvPr/>
        </p:nvSpPr>
        <p:spPr bwMode="auto">
          <a:xfrm>
            <a:off x="2350295" y="1482726"/>
            <a:ext cx="5543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50000"/>
              </a:spcBef>
              <a:buNone/>
            </a:pP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I go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to the… by ___.</a:t>
            </a:r>
          </a:p>
        </p:txBody>
      </p:sp>
      <p:pic>
        <p:nvPicPr>
          <p:cNvPr id="30725" name="Picture 38" descr="far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95" y="35032"/>
            <a:ext cx="2018550" cy="144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7" y="-42500"/>
            <a:ext cx="1312281" cy="15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AutoShape 21"/>
          <p:cNvSpPr>
            <a:spLocks noChangeArrowheads="1"/>
          </p:cNvSpPr>
          <p:nvPr/>
        </p:nvSpPr>
        <p:spPr bwMode="auto">
          <a:xfrm rot="-5400000">
            <a:off x="4782930" y="3765464"/>
            <a:ext cx="554624" cy="1676571"/>
          </a:xfrm>
          <a:prstGeom prst="upArrow">
            <a:avLst>
              <a:gd name="adj1" fmla="val 50000"/>
              <a:gd name="adj2" fmla="val 110473"/>
            </a:avLst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zh-CN" altLang="en-US" sz="2800">
              <a:latin typeface="-소망B" pitchFamily="2" charset="-127"/>
              <a:ea typeface="-소망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8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1200000">
                                      <p:cBhvr>
                                        <p:cTn id="6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21" y="2215166"/>
            <a:ext cx="5111750" cy="464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2495550" y="394727"/>
            <a:ext cx="7488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How </a:t>
            </a: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do you go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to the              ? </a:t>
            </a:r>
          </a:p>
        </p:txBody>
      </p:sp>
      <p:pic>
        <p:nvPicPr>
          <p:cNvPr id="31748" name="Picture 22" descr="S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25" y="38656"/>
            <a:ext cx="1171977" cy="143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24"/>
          <p:cNvSpPr txBox="1">
            <a:spLocks noChangeArrowheads="1"/>
          </p:cNvSpPr>
          <p:nvPr/>
        </p:nvSpPr>
        <p:spPr bwMode="auto">
          <a:xfrm>
            <a:off x="2495550" y="1446909"/>
            <a:ext cx="7559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50000"/>
              </a:spcBef>
              <a:buNone/>
            </a:pP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 go to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the… by ___.</a:t>
            </a:r>
          </a:p>
        </p:txBody>
      </p:sp>
      <p:pic>
        <p:nvPicPr>
          <p:cNvPr id="31750" name="Picture 28" descr="zo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791" y="38656"/>
            <a:ext cx="1747212" cy="12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7" name="AutoShape 21"/>
          <p:cNvSpPr>
            <a:spLocks noChangeArrowheads="1"/>
          </p:cNvSpPr>
          <p:nvPr/>
        </p:nvSpPr>
        <p:spPr bwMode="auto">
          <a:xfrm rot="-5400000">
            <a:off x="5122305" y="3764788"/>
            <a:ext cx="488530" cy="1733618"/>
          </a:xfrm>
          <a:prstGeom prst="upArrow">
            <a:avLst>
              <a:gd name="adj1" fmla="val 50000"/>
              <a:gd name="adj2" fmla="val 137607"/>
            </a:avLst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zh-CN" altLang="en-US" sz="2800">
              <a:latin typeface="-소망B" pitchFamily="2" charset="-127"/>
              <a:ea typeface="-소망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31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5400000">
                                      <p:cBhvr>
                                        <p:cTn id="6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11" y="2416835"/>
            <a:ext cx="51117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2782887" y="549275"/>
            <a:ext cx="8357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Tx/>
              <a:buNone/>
            </a:pP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How </a:t>
            </a: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do you go 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to                ? </a:t>
            </a:r>
          </a:p>
        </p:txBody>
      </p:sp>
      <p:sp>
        <p:nvSpPr>
          <p:cNvPr id="32772" name="Text Box 23"/>
          <p:cNvSpPr txBox="1">
            <a:spLocks noChangeArrowheads="1"/>
          </p:cNvSpPr>
          <p:nvPr/>
        </p:nvSpPr>
        <p:spPr bwMode="auto">
          <a:xfrm>
            <a:off x="2782887" y="1483055"/>
            <a:ext cx="83573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50000"/>
              </a:spcBef>
              <a:buNone/>
            </a:pP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 go to</a:t>
            </a:r>
            <a:r>
              <a:rPr lang="en-US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… by ___.</a:t>
            </a:r>
          </a:p>
        </p:txBody>
      </p:sp>
      <p:pic>
        <p:nvPicPr>
          <p:cNvPr id="32773" name="Picture 28" descr="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13" y="177182"/>
            <a:ext cx="2132695" cy="145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6" y="152870"/>
            <a:ext cx="15419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1" name="AutoShape 21"/>
          <p:cNvSpPr>
            <a:spLocks noChangeArrowheads="1"/>
          </p:cNvSpPr>
          <p:nvPr/>
        </p:nvSpPr>
        <p:spPr bwMode="auto">
          <a:xfrm rot="-5400000">
            <a:off x="5233777" y="3835870"/>
            <a:ext cx="431800" cy="1773461"/>
          </a:xfrm>
          <a:prstGeom prst="upArrow">
            <a:avLst>
              <a:gd name="adj1" fmla="val 50000"/>
              <a:gd name="adj2" fmla="val 137424"/>
            </a:avLst>
          </a:prstGeom>
          <a:solidFill>
            <a:srgbClr val="FFFF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-소망M" pitchFamily="2" charset="-127"/>
                <a:ea typeface="-소망M" pitchFamily="2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zh-CN" altLang="en-US" sz="2800">
              <a:latin typeface="-소망B" pitchFamily="2" charset="-127"/>
              <a:ea typeface="-소망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589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000000">
                                      <p:cBhvr>
                                        <p:cTn id="6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/>
          <p:cNvSpPr/>
          <p:nvPr/>
        </p:nvSpPr>
        <p:spPr>
          <a:xfrm>
            <a:off x="1992313" y="4149725"/>
            <a:ext cx="8675687" cy="2447925"/>
          </a:xfrm>
          <a:prstGeom prst="rect">
            <a:avLst/>
          </a:prstGeom>
          <a:solidFill>
            <a:srgbClr val="B2B2B2">
              <a:alpha val="50195"/>
            </a:srgbClr>
          </a:solidFill>
          <a:ln w="9525">
            <a:noFill/>
          </a:ln>
        </p:spPr>
        <p:txBody>
          <a:bodyPr wrap="none" anchor="ctr"/>
          <a:lstStyle/>
          <a:p>
            <a:endParaRPr lang="zh-CN" altLang="en-US" dirty="0">
              <a:latin typeface="-소망B" pitchFamily="2" charset="-127"/>
            </a:endParaRPr>
          </a:p>
        </p:txBody>
      </p:sp>
      <p:sp>
        <p:nvSpPr>
          <p:cNvPr id="6147" name="Rectangle 15"/>
          <p:cNvSpPr/>
          <p:nvPr/>
        </p:nvSpPr>
        <p:spPr>
          <a:xfrm>
            <a:off x="1992313" y="1412875"/>
            <a:ext cx="8675687" cy="2303463"/>
          </a:xfrm>
          <a:prstGeom prst="rect">
            <a:avLst/>
          </a:prstGeom>
          <a:solidFill>
            <a:srgbClr val="B2B2B2">
              <a:alpha val="50195"/>
            </a:srgbClr>
          </a:solidFill>
          <a:ln w="9525">
            <a:noFill/>
          </a:ln>
        </p:spPr>
        <p:txBody>
          <a:bodyPr wrap="none" anchor="ctr"/>
          <a:lstStyle/>
          <a:p>
            <a:endParaRPr lang="zh-CN" altLang="en-US" dirty="0">
              <a:latin typeface="-소망B" pitchFamily="2" charset="-127"/>
            </a:endParaRPr>
          </a:p>
        </p:txBody>
      </p:sp>
      <p:sp>
        <p:nvSpPr>
          <p:cNvPr id="9218" name="Text Box 2"/>
          <p:cNvSpPr txBox="1"/>
          <p:nvPr/>
        </p:nvSpPr>
        <p:spPr>
          <a:xfrm>
            <a:off x="6289675" y="5589588"/>
            <a:ext cx="1584325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</a:t>
            </a: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ain</a:t>
            </a:r>
          </a:p>
        </p:txBody>
      </p:sp>
      <p:sp>
        <p:nvSpPr>
          <p:cNvPr id="9219" name="Text Box 3"/>
          <p:cNvSpPr txBox="1"/>
          <p:nvPr/>
        </p:nvSpPr>
        <p:spPr>
          <a:xfrm>
            <a:off x="8472488" y="2852738"/>
            <a:ext cx="143986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</a:pP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bus</a:t>
            </a:r>
          </a:p>
        </p:txBody>
      </p:sp>
      <p:pic>
        <p:nvPicPr>
          <p:cNvPr id="9220" name="Picture 4" descr="1286727_201830058176_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81"/>
          <a:stretch>
            <a:fillRect/>
          </a:stretch>
        </p:blipFill>
        <p:spPr>
          <a:xfrm>
            <a:off x="2782888" y="1484313"/>
            <a:ext cx="2087562" cy="147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 descr="634230748979375000509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663" y="1379538"/>
            <a:ext cx="2268537" cy="147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200831293423879_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" t="29222" r="47591" b="51685"/>
          <a:stretch>
            <a:fillRect/>
          </a:stretch>
        </p:blipFill>
        <p:spPr>
          <a:xfrm>
            <a:off x="5087938" y="1484313"/>
            <a:ext cx="2627312" cy="1512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4" name="Text Box 8"/>
          <p:cNvSpPr txBox="1"/>
          <p:nvPr/>
        </p:nvSpPr>
        <p:spPr>
          <a:xfrm>
            <a:off x="3071813" y="5589588"/>
            <a:ext cx="1800225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</a:pP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pl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</a:p>
        </p:txBody>
      </p:sp>
      <p:sp>
        <p:nvSpPr>
          <p:cNvPr id="9225" name="Text Box 9"/>
          <p:cNvSpPr txBox="1"/>
          <p:nvPr/>
        </p:nvSpPr>
        <p:spPr>
          <a:xfrm>
            <a:off x="2927350" y="2852738"/>
            <a:ext cx="15128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</a:pP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</a:t>
            </a: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k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</a:p>
        </p:txBody>
      </p:sp>
      <p:sp>
        <p:nvSpPr>
          <p:cNvPr id="9227" name="Text Box 11"/>
          <p:cNvSpPr txBox="1"/>
          <p:nvPr/>
        </p:nvSpPr>
        <p:spPr>
          <a:xfrm>
            <a:off x="5772150" y="2852738"/>
            <a:ext cx="1368425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</a:pPr>
            <a:r>
              <a:rPr lang="en-US" altLang="zh-CN" sz="4800" dirty="0">
                <a:latin typeface="Arial" panose="020B0604020202020204" pitchFamily="34" charset="0"/>
                <a:ea typeface="宋体" panose="02010600030101010101" pitchFamily="2" charset="-122"/>
              </a:rPr>
              <a:t>car</a:t>
            </a:r>
          </a:p>
        </p:txBody>
      </p:sp>
      <p:pic>
        <p:nvPicPr>
          <p:cNvPr id="9229" name="Picture 13" descr="train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0433" y="4221480"/>
            <a:ext cx="21621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0" name="Picture 14" descr="plan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033" y="4221163"/>
            <a:ext cx="2376487" cy="1703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027805" y="184785"/>
            <a:ext cx="4960620" cy="1106805"/>
          </a:xfrm>
          <a:prstGeom prst="rect">
            <a:avLst/>
          </a:prstGeom>
          <a:solidFill>
            <a:srgbClr val="FFC000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Comic Sans MS" panose="030F0702030302020204" charset="0"/>
                <a:cs typeface="Comic Sans MS" panose="030F0702030302020204" charset="0"/>
              </a:rPr>
              <a:t>vehicle</a:t>
            </a:r>
            <a:r>
              <a:rPr lang="en-US" altLang="zh-CN" sz="66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 </a:t>
            </a:r>
            <a:r>
              <a:rPr lang="zh-CN" altLang="en-US" sz="4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车辆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波形 2"/>
          <p:cNvSpPr/>
          <p:nvPr/>
        </p:nvSpPr>
        <p:spPr>
          <a:xfrm>
            <a:off x="1774825" y="22225"/>
            <a:ext cx="4691063" cy="113982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17409" name="图片 14347" descr="L10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85" y="2964498"/>
            <a:ext cx="2520950" cy="1512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图片 14348" descr="L2049s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7737">
            <a:off x="7779068" y="2161223"/>
            <a:ext cx="1966912" cy="140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文本框 14349"/>
          <p:cNvSpPr txBox="1"/>
          <p:nvPr/>
        </p:nvSpPr>
        <p:spPr>
          <a:xfrm>
            <a:off x="9657398" y="296481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bus</a:t>
            </a:r>
          </a:p>
        </p:txBody>
      </p:sp>
      <p:pic>
        <p:nvPicPr>
          <p:cNvPr id="17413" name="图片 14351" descr="L2241s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205" y="1744345"/>
            <a:ext cx="2095500" cy="191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14353" descr="L2411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503" y="4043045"/>
            <a:ext cx="1973262" cy="1512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5" name="文本框 14354"/>
          <p:cNvSpPr txBox="1"/>
          <p:nvPr/>
        </p:nvSpPr>
        <p:spPr>
          <a:xfrm>
            <a:off x="8211820" y="4043045"/>
            <a:ext cx="7473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car</a:t>
            </a:r>
          </a:p>
        </p:txBody>
      </p:sp>
      <p:pic>
        <p:nvPicPr>
          <p:cNvPr id="17416" name="图片 14355" descr="200781515315358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675" y="4291648"/>
            <a:ext cx="2447925" cy="18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0" name="矩形 14361"/>
          <p:cNvSpPr/>
          <p:nvPr/>
        </p:nvSpPr>
        <p:spPr>
          <a:xfrm>
            <a:off x="4511675" y="5555933"/>
            <a:ext cx="136683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plane</a:t>
            </a:r>
          </a:p>
        </p:txBody>
      </p:sp>
      <p:sp>
        <p:nvSpPr>
          <p:cNvPr id="17421" name="矩形 14362"/>
          <p:cNvSpPr/>
          <p:nvPr/>
        </p:nvSpPr>
        <p:spPr>
          <a:xfrm>
            <a:off x="2950528" y="2888298"/>
            <a:ext cx="9283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bike</a:t>
            </a:r>
          </a:p>
        </p:txBody>
      </p:sp>
      <p:sp>
        <p:nvSpPr>
          <p:cNvPr id="17422" name="矩形 14363"/>
          <p:cNvSpPr/>
          <p:nvPr/>
        </p:nvSpPr>
        <p:spPr>
          <a:xfrm>
            <a:off x="4420553" y="1665923"/>
            <a:ext cx="97345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train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75460" y="116203"/>
            <a:ext cx="45516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What's missing?</a:t>
            </a:r>
            <a:endParaRPr lang="en-US" altLang="zh-CN" sz="540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云形 3"/>
          <p:cNvSpPr/>
          <p:nvPr/>
        </p:nvSpPr>
        <p:spPr>
          <a:xfrm>
            <a:off x="7967663" y="115888"/>
            <a:ext cx="2271713" cy="13303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8040369" y="476250"/>
            <a:ext cx="2226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Game time</a:t>
            </a:r>
            <a:r>
              <a:rPr lang="en-US" altLang="zh-CN" sz="3200" b="1" noProof="1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</a:t>
            </a:r>
            <a:endParaRPr lang="en-US" altLang="zh-CN" sz="3200" b="1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499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5" grpId="0"/>
      <p:bldP spid="17420" grpId="0"/>
      <p:bldP spid="17421" grpId="0"/>
      <p:bldP spid="174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4" descr="CAR_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167" y="543159"/>
            <a:ext cx="1800225" cy="133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CAR_0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29" y="2961405"/>
            <a:ext cx="1797050" cy="160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 Box 4"/>
          <p:cNvSpPr txBox="1"/>
          <p:nvPr/>
        </p:nvSpPr>
        <p:spPr>
          <a:xfrm>
            <a:off x="1478829" y="584724"/>
            <a:ext cx="7699375" cy="521168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182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ts val="8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car, car, di di di.</a:t>
            </a:r>
          </a:p>
          <a:p>
            <a:pPr marL="0" lvl="0" indent="0" eaLnBrk="1" hangingPunct="1">
              <a:lnSpc>
                <a:spcPts val="8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bus, bus, beep beep beep.</a:t>
            </a:r>
          </a:p>
          <a:p>
            <a:pPr marL="0" lvl="0" indent="0" eaLnBrk="1" hangingPunct="1">
              <a:lnSpc>
                <a:spcPts val="8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bike, bike, ling ling ling.</a:t>
            </a:r>
          </a:p>
          <a:p>
            <a:pPr marL="0" lvl="0" indent="0" eaLnBrk="1" hangingPunct="1">
              <a:lnSpc>
                <a:spcPts val="8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</a:rPr>
              <a:t>train , train, chug chug </a:t>
            </a:r>
            <a:r>
              <a:rPr lang="en-US" altLang="zh-CN" sz="4400" b="1" dirty="0" err="1">
                <a:latin typeface="Times New Roman" panose="02020603050405020304" pitchFamily="18" charset="0"/>
              </a:rPr>
              <a:t>chug</a:t>
            </a:r>
            <a:r>
              <a:rPr lang="en-US" altLang="zh-CN" sz="4400" b="1" dirty="0" smtClean="0">
                <a:latin typeface="Times New Roman" panose="02020603050405020304" pitchFamily="18" charset="0"/>
              </a:rPr>
              <a:t>.</a:t>
            </a:r>
            <a:endParaRPr lang="en-US" altLang="zh-CN" sz="4000" b="1" dirty="0">
              <a:latin typeface="Times New Roman" panose="02020603050405020304" pitchFamily="18" charset="0"/>
            </a:endParaRPr>
          </a:p>
        </p:txBody>
      </p:sp>
      <p:pic>
        <p:nvPicPr>
          <p:cNvPr id="21508" name="Picture 5"/>
          <p:cNvPicPr/>
          <p:nvPr/>
        </p:nvPicPr>
        <p:blipFill>
          <a:blip r:embed="rId4">
            <a:clrChange>
              <a:clrFrom>
                <a:srgbClr val="F0F0FF"/>
              </a:clrFrom>
              <a:clrTo>
                <a:srgbClr val="F0F0FF">
                  <a:alpha val="0"/>
                </a:srgbClr>
              </a:clrTo>
            </a:clrChange>
          </a:blip>
          <a:srcRect l="40268" t="16830" r="46654" b="68947"/>
          <a:stretch>
            <a:fillRect/>
          </a:stretch>
        </p:blipFill>
        <p:spPr>
          <a:xfrm>
            <a:off x="7721629" y="1631080"/>
            <a:ext cx="1943100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6" descr="self_20050714_18"/>
          <p:cNvPicPr>
            <a:picLocks noChangeAspect="1"/>
          </p:cNvPicPr>
          <p:nvPr/>
        </p:nvPicPr>
        <p:blipFill rotWithShape="1">
          <a:blip r:embed="rId5"/>
          <a:srcRect l="7245" t="12566" r="10577" b="17380"/>
          <a:stretch/>
        </p:blipFill>
        <p:spPr>
          <a:xfrm>
            <a:off x="8634008" y="4748353"/>
            <a:ext cx="2078182" cy="114992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3339" t="11801" r="20601" b="18866"/>
          <a:stretch>
            <a:fillRect/>
          </a:stretch>
        </p:blipFill>
        <p:spPr>
          <a:xfrm>
            <a:off x="1640840" y="481965"/>
            <a:ext cx="8326755" cy="5793105"/>
          </a:xfrm>
          <a:prstGeom prst="rect">
            <a:avLst/>
          </a:prstGeom>
        </p:spPr>
      </p:pic>
      <p:pic>
        <p:nvPicPr>
          <p:cNvPr id="3" name="new_1l3_m7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1" end="50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550" y="4965065"/>
            <a:ext cx="412750" cy="412750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>
            <a:off x="4826635" y="1937385"/>
            <a:ext cx="2105025" cy="1784985"/>
          </a:xfrm>
          <a:prstGeom prst="clou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28545" y="1360805"/>
            <a:ext cx="2329180" cy="342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new_1l3_m7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8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550" y="569023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3514" t="11579" r="20768" b="18805"/>
          <a:stretch>
            <a:fillRect/>
          </a:stretch>
        </p:blipFill>
        <p:spPr>
          <a:xfrm>
            <a:off x="1849120" y="581660"/>
            <a:ext cx="7820660" cy="5496560"/>
          </a:xfrm>
          <a:prstGeom prst="rect">
            <a:avLst/>
          </a:prstGeom>
        </p:spPr>
      </p:pic>
      <p:pic>
        <p:nvPicPr>
          <p:cNvPr id="6" name="new_1l3_m7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4" end="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730" y="5462270"/>
            <a:ext cx="412750" cy="412750"/>
          </a:xfrm>
          <a:prstGeom prst="rect">
            <a:avLst/>
          </a:prstGeom>
        </p:spPr>
      </p:pic>
      <p:pic>
        <p:nvPicPr>
          <p:cNvPr id="3" name="new_1l3_m7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84" end="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730" y="4670425"/>
            <a:ext cx="412750" cy="412750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>
            <a:off x="4505960" y="2066290"/>
            <a:ext cx="1623695" cy="1581785"/>
          </a:xfrm>
          <a:prstGeom prst="clou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34480" y="1574165"/>
            <a:ext cx="1934845" cy="342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32" name="ShockwaveFlash1" r:id="rId2" imgW="1828800" imgH="1828800"/>
        </mc:Choice>
        <mc:Fallback>
          <p:control name="ShockwaveFlash1" r:id="rId2" imgW="1828800" imgH="1828800">
            <p:pic>
              <p:nvPicPr>
                <p:cNvPr id="2" name="ShockwaveFlash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49730" y="756920"/>
                  <a:ext cx="9239885" cy="550164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3308" t="10887" r="20386" b="19365"/>
          <a:stretch>
            <a:fillRect/>
          </a:stretch>
        </p:blipFill>
        <p:spPr>
          <a:xfrm>
            <a:off x="2249170" y="803910"/>
            <a:ext cx="7693660" cy="5361305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>
            <a:off x="10093325" y="2136140"/>
            <a:ext cx="1645285" cy="133604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3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5160" y="4675505"/>
            <a:ext cx="412750" cy="412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34628" t="23264" r="22031" b="17492"/>
          <a:stretch>
            <a:fillRect/>
          </a:stretch>
        </p:blipFill>
        <p:spPr>
          <a:xfrm>
            <a:off x="7238365" y="2139950"/>
            <a:ext cx="2704465" cy="2080260"/>
          </a:xfrm>
          <a:prstGeom prst="cloud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237730" y="2184400"/>
            <a:ext cx="2704465" cy="1991360"/>
            <a:chOff x="11399" y="3440"/>
            <a:chExt cx="4259" cy="3136"/>
          </a:xfrm>
        </p:grpSpPr>
        <p:sp>
          <p:nvSpPr>
            <p:cNvPr id="14" name="云形 13"/>
            <p:cNvSpPr/>
            <p:nvPr/>
          </p:nvSpPr>
          <p:spPr>
            <a:xfrm>
              <a:off x="11399" y="3440"/>
              <a:ext cx="4259" cy="313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rcRect l="54950" t="49468" r="33398" b="21778"/>
            <a:stretch>
              <a:fillRect/>
            </a:stretch>
          </p:blipFill>
          <p:spPr>
            <a:xfrm>
              <a:off x="13428" y="4911"/>
              <a:ext cx="1145" cy="1590"/>
            </a:xfrm>
            <a:prstGeom prst="ellipse">
              <a:avLst/>
            </a:prstGeom>
          </p:spPr>
        </p:pic>
      </p:grpSp>
      <p:sp>
        <p:nvSpPr>
          <p:cNvPr id="16" name="椭圆 15"/>
          <p:cNvSpPr/>
          <p:nvPr/>
        </p:nvSpPr>
        <p:spPr>
          <a:xfrm>
            <a:off x="8344535" y="3024505"/>
            <a:ext cx="1090930" cy="1068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436495" y="2392680"/>
            <a:ext cx="3418205" cy="1923415"/>
            <a:chOff x="3937" y="3768"/>
            <a:chExt cx="5283" cy="2878"/>
          </a:xfrm>
        </p:grpSpPr>
        <p:sp>
          <p:nvSpPr>
            <p:cNvPr id="17" name="圆角矩形标注 16"/>
            <p:cNvSpPr/>
            <p:nvPr/>
          </p:nvSpPr>
          <p:spPr>
            <a:xfrm>
              <a:off x="3937" y="3768"/>
              <a:ext cx="5283" cy="2878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18" y="4940"/>
              <a:ext cx="4020" cy="8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go to school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12415" y="2475865"/>
            <a:ext cx="2673985" cy="1866265"/>
            <a:chOff x="4429" y="3899"/>
            <a:chExt cx="4211" cy="2939"/>
          </a:xfrm>
        </p:grpSpPr>
        <p:sp>
          <p:nvSpPr>
            <p:cNvPr id="12" name="文本框 11"/>
            <p:cNvSpPr txBox="1"/>
            <p:nvPr/>
          </p:nvSpPr>
          <p:spPr>
            <a:xfrm>
              <a:off x="4518" y="3899"/>
              <a:ext cx="4122" cy="91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b="1" noProof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How do you</a:t>
              </a:r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          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429" y="5920"/>
              <a:ext cx="4096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Amy?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312025" y="4515485"/>
            <a:ext cx="3140710" cy="1229360"/>
            <a:chOff x="11515" y="7111"/>
            <a:chExt cx="4946" cy="1936"/>
          </a:xfrm>
        </p:grpSpPr>
        <p:sp>
          <p:nvSpPr>
            <p:cNvPr id="21" name="圆角矩形标注 20"/>
            <p:cNvSpPr/>
            <p:nvPr/>
          </p:nvSpPr>
          <p:spPr>
            <a:xfrm>
              <a:off x="11515" y="7111"/>
              <a:ext cx="4947" cy="1937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662" y="7228"/>
              <a:ext cx="4685" cy="1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I go to school</a:t>
              </a:r>
            </a:p>
            <a:p>
              <a:pPr algn="ctr"/>
              <a:r>
                <a:rPr lang="en-US" altLang="zh-CN" sz="3200" b="1" noProof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charset="0"/>
                  <a:ea typeface="-소망B" pitchFamily="2" charset="-127"/>
                  <a:cs typeface="Comic Sans MS" panose="030F0702030302020204" charset="0"/>
                  <a:sym typeface="+mn-ea"/>
                </a:rPr>
                <a:t>_______.</a:t>
              </a:r>
            </a:p>
          </p:txBody>
        </p:sp>
      </p:grpSp>
      <p:pic>
        <p:nvPicPr>
          <p:cNvPr id="23" name="new_1l3_m7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7" end="265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5160" y="5666105"/>
            <a:ext cx="412750" cy="412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144510" y="5082540"/>
            <a:ext cx="14763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-소망B" pitchFamily="2" charset="-127"/>
                <a:cs typeface="Comic Sans MS" panose="030F0702030302020204" charset="0"/>
                <a:sym typeface="+mn-ea"/>
              </a:rPr>
              <a:t>by 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355</Words>
  <Application>Microsoft Office PowerPoint</Application>
  <PresentationFormat>宽屏</PresentationFormat>
  <Paragraphs>91</Paragraphs>
  <Slides>27</Slides>
  <Notes>1</Notes>
  <HiddenSlides>0</HiddenSlides>
  <MMClips>16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楷体</vt:lpstr>
      <vt:lpstr>宋体</vt:lpstr>
      <vt:lpstr>微软雅黑</vt:lpstr>
      <vt:lpstr>-소망B</vt:lpstr>
      <vt:lpstr>Arial</vt:lpstr>
      <vt:lpstr>Comic Sans MS</vt:lpstr>
      <vt:lpstr>Times New Roman</vt:lpstr>
      <vt:lpstr>Office 主题​​</vt:lpstr>
      <vt:lpstr>PowerPoint 演示文稿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tw</cp:lastModifiedBy>
  <cp:revision>74</cp:revision>
  <dcterms:created xsi:type="dcterms:W3CDTF">2019-06-19T02:08:00Z</dcterms:created>
  <dcterms:modified xsi:type="dcterms:W3CDTF">2019-11-19T06:17:32Z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