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4" r:id="rId5"/>
    <p:sldMasterId id="2147483657" r:id="rId6"/>
  </p:sldMasterIdLst>
  <p:notesMasterIdLst>
    <p:notesMasterId r:id="rId19"/>
  </p:notesMasterIdLst>
  <p:handoutMasterIdLst>
    <p:handoutMasterId r:id="rId20"/>
  </p:handoutMasterIdLst>
  <p:sldIdLst>
    <p:sldId id="256" r:id="rId7"/>
    <p:sldId id="371" r:id="rId8"/>
    <p:sldId id="362" r:id="rId9"/>
    <p:sldId id="370" r:id="rId10"/>
    <p:sldId id="377" r:id="rId11"/>
    <p:sldId id="376" r:id="rId12"/>
    <p:sldId id="389" r:id="rId13"/>
    <p:sldId id="391" r:id="rId14"/>
    <p:sldId id="388" r:id="rId15"/>
    <p:sldId id="392" r:id="rId16"/>
    <p:sldId id="368" r:id="rId17"/>
    <p:sldId id="367" r:id="rId18"/>
  </p:sldIdLst>
  <p:sldSz cx="12192000" cy="6858000"/>
  <p:notesSz cx="6858000" cy="9144000"/>
  <p:embeddedFontLst>
    <p:embeddedFont>
      <p:font typeface="汉仪秀英体简" panose="02010609000101010101" charset="-122"/>
      <p:regular r:id="rId24"/>
    </p:embeddedFont>
    <p:embeddedFont>
      <p:font typeface="汉仪超粗圆简" panose="02010600000101010101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楷体" panose="02010609060101010101" charset="-122"/>
      <p:regular r:id="rId30"/>
    </p:embeddedFont>
    <p:embeddedFont>
      <p:font typeface="等线" panose="02010600030101010101" charset="-122"/>
      <p:regular r:id="rId31"/>
    </p:embeddedFont>
    <p:embeddedFont>
      <p:font typeface="等线 Light" panose="02010600030101010101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2AF"/>
    <a:srgbClr val="C17E49"/>
    <a:srgbClr val="F8AA73"/>
    <a:srgbClr val="EF928D"/>
    <a:srgbClr val="F7BFBD"/>
    <a:srgbClr val="FF6600"/>
    <a:srgbClr val="385723"/>
    <a:srgbClr val="C55A11"/>
    <a:srgbClr val="FFF2CC"/>
    <a:srgbClr val="843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68" autoAdjust="0"/>
    <p:restoredTop sz="94660"/>
  </p:normalViewPr>
  <p:slideViewPr>
    <p:cSldViewPr snapToGrid="0">
      <p:cViewPr varScale="1">
        <p:scale>
          <a:sx n="73" d="100"/>
          <a:sy n="73" d="100"/>
        </p:scale>
        <p:origin x="5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3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1F87C-DACD-4CFA-B093-0CB8EF678F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FE7B8-9052-49E6-8C60-20F9E77C57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E5B63-4D9F-4EAD-ACBE-B308E0A42A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299D5C-0246-40F9-AB6D-592E2FEA8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A668F0-3437-4F01-A063-1F07DA2B59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A20188-8191-4602-B076-800FB6D056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36A98-8233-4A31-A9D4-2127206BCE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595A2-D702-4F15-A219-EAE3AF063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A668F0-3437-4F01-A063-1F07DA2B59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A20188-8191-4602-B076-800FB6D056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A668F0-3437-4F01-A063-1F07DA2B59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A20188-8191-4602-B076-800FB6D056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tags" Target="../tags/tag2.xml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descr="7b0a2020202022776f7264617274223a2022220a7d0a"/>
          <p:cNvSpPr/>
          <p:nvPr/>
        </p:nvSpPr>
        <p:spPr>
          <a:xfrm>
            <a:off x="2406015" y="1980565"/>
            <a:ext cx="5661660" cy="33077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ctr"/>
            <a:r>
              <a:rPr lang="zh-CN" altLang="en-US" sz="7200" b="1">
                <a:ln w="38100">
                  <a:solidFill>
                    <a:srgbClr val="3A3B51"/>
                  </a:solidFill>
                </a:ln>
                <a:blipFill>
                  <a:blip r:embed="rId1"/>
                  <a:stretch>
                    <a:fillRect/>
                  </a:stretch>
                </a:blipFill>
                <a:effectLst>
                  <a:outerShdw dist="50800" dir="2700000" algn="tl" rotWithShape="0">
                    <a:srgbClr val="F591A4">
                      <a:alpha val="100000"/>
                    </a:srgbClr>
                  </a:outerShdw>
                </a:effectLst>
                <a:latin typeface="汉仪秀英体简" panose="02010609000101010101" charset="-122"/>
                <a:ea typeface="汉仪秀英体简" panose="02010609000101010101" charset="-122"/>
              </a:rPr>
              <a:t>外婆的</a:t>
            </a:r>
            <a:endParaRPr lang="zh-CN" altLang="en-US" sz="7200" b="1">
              <a:ln w="38100">
                <a:solidFill>
                  <a:srgbClr val="3A3B51"/>
                </a:solidFill>
              </a:ln>
              <a:blipFill>
                <a:blip r:embed="rId1"/>
                <a:stretch>
                  <a:fillRect/>
                </a:stretch>
              </a:blipFill>
              <a:effectLst>
                <a:outerShdw dist="50800" dir="2700000" algn="tl" rotWithShape="0">
                  <a:srgbClr val="F591A4">
                    <a:alpha val="100000"/>
                  </a:srgbClr>
                </a:outerShdw>
              </a:effectLst>
              <a:latin typeface="汉仪秀英体简" panose="02010609000101010101" charset="-122"/>
              <a:ea typeface="汉仪秀英体简" panose="02010609000101010101" charset="-122"/>
            </a:endParaRPr>
          </a:p>
          <a:p>
            <a:pPr algn="ctr"/>
            <a:r>
              <a:rPr lang="en-US" altLang="zh-CN" sz="96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汉仪超粗圆简" panose="02010600000101010101" charset="-122"/>
                <a:ea typeface="汉仪超粗圆简" panose="02010600000101010101" charset="-122"/>
              </a:rPr>
              <a:t>    </a:t>
            </a:r>
            <a:r>
              <a:rPr lang="zh-CN" altLang="en-US" sz="96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汉仪秀英体简" panose="02010609000101010101" charset="-122"/>
                <a:ea typeface="汉仪秀英体简" panose="02010609000101010101" charset="-122"/>
              </a:rPr>
              <a:t>纽扣宝盒</a:t>
            </a:r>
            <a:endParaRPr lang="zh-CN" altLang="en-US" sz="96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汉仪秀英体简" panose="02010609000101010101" charset="-122"/>
              <a:ea typeface="汉仪秀英体简" panose="02010609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765" y="5080"/>
            <a:ext cx="5050155" cy="683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6160" y="10795"/>
            <a:ext cx="5046345" cy="6836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195" y="-13970"/>
            <a:ext cx="5184775" cy="6882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56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6755" y="495935"/>
            <a:ext cx="10671175" cy="5715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8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3270" y="4577715"/>
            <a:ext cx="2014855" cy="217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55" descr="2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3375" y="1090295"/>
            <a:ext cx="8878570" cy="4072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815" y="5715"/>
            <a:ext cx="5333365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585" y="9525"/>
            <a:ext cx="5312410" cy="684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390" y="-5715"/>
            <a:ext cx="5237480" cy="6863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5080"/>
            <a:ext cx="5309235" cy="6889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215" y="0"/>
            <a:ext cx="5098415" cy="6872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440" y="4996815"/>
            <a:ext cx="5054600" cy="1607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29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260" y="969645"/>
            <a:ext cx="8392160" cy="3136265"/>
          </a:xfrm>
          <a:prstGeom prst="rect">
            <a:avLst/>
          </a:prstGeom>
          <a:ln w="31750" cap="rnd">
            <a:noFill/>
            <a:round/>
            <a:tailEnd type="arrow" w="med" len="med"/>
          </a:ln>
        </p:spPr>
      </p:pic>
      <p:sp>
        <p:nvSpPr>
          <p:cNvPr id="12290" name="文本框 1"/>
          <p:cNvSpPr txBox="1"/>
          <p:nvPr/>
        </p:nvSpPr>
        <p:spPr>
          <a:xfrm>
            <a:off x="1623060" y="3947795"/>
            <a:ext cx="9506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活动任务：同桌合作，拿出</a:t>
            </a:r>
            <a:r>
              <a:rPr lang="zh-CN" altLang="en-US" sz="2800" b="1">
                <a:latin typeface="Calibri" panose="020F0502020204030204" charset="0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号学具袋，将扣子分类。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3"/>
          <p:cNvSpPr txBox="1"/>
          <p:nvPr/>
        </p:nvSpPr>
        <p:spPr>
          <a:xfrm>
            <a:off x="1623060" y="4653280"/>
            <a:ext cx="943483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活动要求：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、请选择一种喜欢的分类标准，将扣子分成两类。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、请将分好的结果摆在桌面不动，等待全班交流分享。</a:t>
            </a:r>
            <a:endParaRPr lang="zh-CN" altLang="zh-CN" sz="2800" b="1">
              <a:solidFill>
                <a:srgbClr val="0E0E0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 b="1">
              <a:solidFill>
                <a:srgbClr val="0E0E0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2465" y="386080"/>
            <a:ext cx="736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仔细观察，这些扣子有什么不同？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0224135" y="1852930"/>
            <a:ext cx="13582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扣眼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8116570" y="1939290"/>
            <a:ext cx="2075815" cy="173990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箭头连接符 4"/>
          <p:cNvCxnSpPr>
            <a:endCxn id="3" idx="1"/>
          </p:cNvCxnSpPr>
          <p:nvPr/>
        </p:nvCxnSpPr>
        <p:spPr>
          <a:xfrm flipV="1">
            <a:off x="8942705" y="2237105"/>
            <a:ext cx="1281430" cy="202565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8290560" y="2385060"/>
            <a:ext cx="2021205" cy="912495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2290" grpId="0"/>
      <p:bldP spid="12290" grpId="1"/>
      <p:bldP spid="12292" grpId="0"/>
      <p:bldP spid="1229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圆角矩形 1"/>
          <p:cNvSpPr/>
          <p:nvPr/>
        </p:nvSpPr>
        <p:spPr>
          <a:xfrm>
            <a:off x="3014028" y="660400"/>
            <a:ext cx="5018087" cy="179705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latinLnBrk="1" hangingPunc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710" y="606743"/>
            <a:ext cx="1555750" cy="1881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0628" y="687388"/>
            <a:ext cx="2028825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3"/>
          <a:srcRect l="16129" t="9853" r="10652" b="13841"/>
          <a:stretch>
            <a:fillRect/>
          </a:stretch>
        </p:blipFill>
        <p:spPr>
          <a:xfrm>
            <a:off x="6331268" y="962025"/>
            <a:ext cx="1455737" cy="119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248" y="3071813"/>
            <a:ext cx="1814512" cy="144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4"/>
          <p:cNvPicPr>
            <a:picLocks noChangeAspect="1"/>
          </p:cNvPicPr>
          <p:nvPr/>
        </p:nvPicPr>
        <p:blipFill>
          <a:blip r:embed="rId5"/>
          <a:srcRect l="7491" r="11935" b="6079"/>
          <a:stretch>
            <a:fillRect/>
          </a:stretch>
        </p:blipFill>
        <p:spPr>
          <a:xfrm>
            <a:off x="6624003" y="2995930"/>
            <a:ext cx="1303337" cy="152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圆角矩形 12"/>
          <p:cNvSpPr/>
          <p:nvPr/>
        </p:nvSpPr>
        <p:spPr>
          <a:xfrm>
            <a:off x="3972878" y="2898775"/>
            <a:ext cx="4984750" cy="1825625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latinLnBrk="1" hangingPunc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20" name="Picture 2" descr="D:\我的文档\北一数大课堂正文(学用）\LC20.tif"/>
          <p:cNvPicPr>
            <a:picLocks noChangeAspect="1"/>
          </p:cNvPicPr>
          <p:nvPr/>
        </p:nvPicPr>
        <p:blipFill>
          <a:blip r:embed="rId6"/>
          <a:srcRect l="80145" t="9866" b="4904"/>
          <a:stretch>
            <a:fillRect/>
          </a:stretch>
        </p:blipFill>
        <p:spPr>
          <a:xfrm>
            <a:off x="8597900" y="2803843"/>
            <a:ext cx="1655763" cy="201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8194040" y="12192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atinLnBrk="1"/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" panose="02010609060101010101" charset="-122"/>
              </a:rPr>
              <a:t>按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" panose="02010609060101010101" charset="-122"/>
              </a:rPr>
              <a:t>形状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" panose="02010609060101010101" charset="-122"/>
              </a:rPr>
              <a:t>分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07833" y="356171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atinLnBrk="1"/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按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扣眼数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文本框 3"/>
          <p:cNvSpPr txBox="1"/>
          <p:nvPr/>
        </p:nvSpPr>
        <p:spPr>
          <a:xfrm>
            <a:off x="1623060" y="4818380"/>
            <a:ext cx="908748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活动要求：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、请同桌两人先讨论第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次分类的标准，再动手分。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、请将分好的结果摆在桌面不动，等待全班交流分享。</a:t>
            </a:r>
            <a:endParaRPr lang="zh-CN" altLang="zh-CN" sz="2800" b="1">
              <a:solidFill>
                <a:srgbClr val="0E0E0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 b="1">
              <a:solidFill>
                <a:srgbClr val="0E0E0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2292" grpId="0"/>
      <p:bldP spid="1229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8380" y="11430"/>
            <a:ext cx="5632450" cy="469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-4445"/>
            <a:ext cx="5674360" cy="4711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1083310" y="3573780"/>
            <a:ext cx="5012690" cy="944880"/>
          </a:xfrm>
          <a:prstGeom prst="roundRect">
            <a:avLst/>
          </a:prstGeom>
          <a:noFill/>
          <a:ln>
            <a:solidFill>
              <a:srgbClr val="185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 latinLnBrk="1"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004685" y="3573780"/>
            <a:ext cx="4789170" cy="944245"/>
          </a:xfrm>
          <a:prstGeom prst="roundRect">
            <a:avLst/>
          </a:prstGeom>
          <a:noFill/>
          <a:ln>
            <a:solidFill>
              <a:srgbClr val="185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 latinLnBrk="1"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3" name="Rectangle 2"/>
          <p:cNvSpPr>
            <a:spLocks noGrp="1"/>
          </p:cNvSpPr>
          <p:nvPr/>
        </p:nvSpPr>
        <p:spPr>
          <a:xfrm>
            <a:off x="857885" y="5044440"/>
            <a:ext cx="9777730" cy="960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比较两组分的结果，你有什么发现？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 descr="2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2475230"/>
            <a:ext cx="8825230" cy="399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51280" y="1467485"/>
            <a:ext cx="9224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思考：你想先按什么标准分，再按什么分，最后按什么分？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1397635" y="718820"/>
            <a:ext cx="8534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观察：这些扣子发生了什么变化？都有哪些不同？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72870" y="2207260"/>
            <a:ext cx="9575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猜想：一直分下去，分到不能分为止，结果会一样吗？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3"/>
          <p:cNvSpPr txBox="1"/>
          <p:nvPr/>
        </p:nvSpPr>
        <p:spPr>
          <a:xfrm>
            <a:off x="1688465" y="4591685"/>
            <a:ext cx="9337675" cy="1637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活动要求：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、小组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人讨论，先确定一种分类顺序，再动手分类。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、将分好的结果摆在桌面不动，等待全班交流分享。</a:t>
            </a:r>
            <a:endParaRPr lang="zh-CN" altLang="zh-CN" sz="2800" b="1">
              <a:solidFill>
                <a:srgbClr val="0E0E0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 b="1">
              <a:solidFill>
                <a:srgbClr val="0E0E0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8465" y="3997325"/>
            <a:ext cx="9690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活动任务：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4人合作，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拿出②号学具袋，将扣子分类。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410" name="图片 4" descr="2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206375"/>
            <a:ext cx="8825230" cy="3997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jb3VudCI6NTgsImhkaWQiOiI0YTFlZjIwMmUzNzM5Mzc0MWQyZDljZmFmZmJlMjMxMCIsInVzZXJDb3VudCI6NTh9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</Words>
  <Application>WPS 演示</Application>
  <PresentationFormat>宽屏</PresentationFormat>
  <Paragraphs>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汉仪秀英体简</vt:lpstr>
      <vt:lpstr>汉仪超粗圆简</vt:lpstr>
      <vt:lpstr>Calibri</vt:lpstr>
      <vt:lpstr>楷体_GB2312</vt:lpstr>
      <vt:lpstr>新宋体</vt:lpstr>
      <vt:lpstr>楷体</vt:lpstr>
      <vt:lpstr>微软雅黑</vt:lpstr>
      <vt:lpstr>Arial Unicode MS</vt:lpstr>
      <vt:lpstr>等线</vt:lpstr>
      <vt:lpstr>等线 Light</vt:lpstr>
      <vt:lpstr>2_自定义设计方案</vt:lpstr>
      <vt:lpstr>3_自定义设计方案</vt:lpstr>
      <vt:lpstr>自定义设计方案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可爱铅笔</dc:title>
  <dc:creator>第一PPT</dc:creator>
  <cp:keywords>www.1ppt.com</cp:keywords>
  <dc:description>www.1ppt.com</dc:description>
  <cp:lastModifiedBy>tw</cp:lastModifiedBy>
  <cp:revision>415</cp:revision>
  <dcterms:created xsi:type="dcterms:W3CDTF">2017-08-17T05:27:00Z</dcterms:created>
  <dcterms:modified xsi:type="dcterms:W3CDTF">2024-06-18T04:33:53Z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KSOTemplateUUID">
    <vt:lpwstr>v1.0_mb_FbwcCIznHozghnI+naqC0A==</vt:lpwstr>
  </property>
  <property fmtid="{D5CDD505-2E9C-101B-9397-08002B2CF9AE}" pid="4" name="ICV">
    <vt:lpwstr>A5E788FAEE494EC5967345E26684B880_11</vt:lpwstr>
  </property>
</Properties>
</file>