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406" r:id="rId3"/>
    <p:sldId id="333" r:id="rId4"/>
    <p:sldId id="402" r:id="rId5"/>
    <p:sldId id="403" r:id="rId6"/>
    <p:sldId id="404" r:id="rId7"/>
    <p:sldId id="405" r:id="rId8"/>
    <p:sldId id="451" r:id="rId9"/>
    <p:sldId id="407" r:id="rId10"/>
    <p:sldId id="408" r:id="rId11"/>
    <p:sldId id="409" r:id="rId12"/>
    <p:sldId id="410" r:id="rId13"/>
    <p:sldId id="411" r:id="rId14"/>
    <p:sldId id="454" r:id="rId15"/>
    <p:sldId id="412" r:id="rId16"/>
    <p:sldId id="413" r:id="rId17"/>
    <p:sldId id="414" r:id="rId18"/>
    <p:sldId id="448" r:id="rId19"/>
    <p:sldId id="449" r:id="rId20"/>
    <p:sldId id="452" r:id="rId21"/>
    <p:sldId id="453" r:id="rId22"/>
  </p:sldIdLst>
  <p:sldSz cx="9144000" cy="6858000" type="screen4x3"/>
  <p:notesSz cx="6858000" cy="9144000"/>
  <p:custDataLst>
    <p:tags r:id="rId24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DCDCDC"/>
    <a:srgbClr val="008000"/>
    <a:srgbClr val="00FFCC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6"/>
  </p:normalViewPr>
  <p:slideViewPr>
    <p:cSldViewPr showGuides="1">
      <p:cViewPr varScale="1">
        <p:scale>
          <a:sx n="83" d="100"/>
          <a:sy n="83" d="100"/>
        </p:scale>
        <p:origin x="645" y="45"/>
      </p:cViewPr>
      <p:guideLst>
        <p:guide orient="horz" pos="2125"/>
        <p:guide pos="29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71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Gulim" panose="020B0600000101010101" pitchFamily="34" charset="-127"/>
                <a:ea typeface="Gulim" panose="020B0600000101010101" pitchFamily="34" charset="-127"/>
              </a:rPr>
              <a:t>1</a:t>
            </a:fld>
            <a:endParaRPr lang="zh-CN" altLang="en-US" sz="120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>
                <a:ea typeface="宋体" panose="02010600030101010101" pitchFamily="2" charset="-122"/>
              </a:rPr>
              <a:t>（一）热身导入</a:t>
            </a:r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/>
              <a:t>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7410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>
                <a:ea typeface="宋体" panose="02010600030101010101" pitchFamily="2" charset="-122"/>
              </a:rPr>
              <a:t>（三）课文学习</a:t>
            </a:r>
          </a:p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/>
              <a:t>11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>
                <a:ea typeface="宋体" panose="02010600030101010101" pitchFamily="2" charset="-122"/>
              </a:rPr>
              <a:t>（三）课文学习</a:t>
            </a:r>
          </a:p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Gulim" panose="020B0600000101010101" pitchFamily="34" charset="-127"/>
                <a:ea typeface="Gulim" panose="020B0600000101010101" pitchFamily="34" charset="-127"/>
              </a:rPr>
              <a:t>17</a:t>
            </a:fld>
            <a:endParaRPr lang="zh-CN" altLang="en-US" sz="120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765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>
                <a:ea typeface="宋体" panose="02010600030101010101" pitchFamily="2" charset="-122"/>
              </a:rPr>
              <a:t>（四）拓展运用</a:t>
            </a:r>
          </a:p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765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/>
              <a:t>18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171450" marR="0" lvl="0" indent="-17145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E04711-4CE8-4622-AFEF-AA313CDA4654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38100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000080"/>
                </a:solidFill>
              </a:defRPr>
            </a:lvl1pPr>
          </a:lstStyle>
          <a:p>
            <a:pPr fontAlgn="base"/>
            <a:r>
              <a:rPr lang="ko-KR" altLang="en-US" strike="noStrike" noProof="1"/>
              <a:t>마스터 부제목 스타일 편집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>
              <a:latin typeface="-소망M" charset="-127"/>
              <a:ea typeface="-소망M" charset="-127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76800" y="17526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0850" y="609600"/>
            <a:ext cx="188595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50545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5E61960-1F47-4791-9CAB-63DA5AE405AC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543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/>
          </p:nvPr>
        </p:nvSpPr>
        <p:spPr>
          <a:xfrm>
            <a:off x="1143000" y="1752600"/>
            <a:ext cx="7315200" cy="43434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 indent="-285750"/>
            <a:r>
              <a:rPr lang="ko-KR" altLang="en-US" dirty="0"/>
              <a:t>둘째 수준</a:t>
            </a:r>
          </a:p>
          <a:p>
            <a:pPr lvl="2" indent="-228600"/>
            <a:r>
              <a:rPr lang="ko-KR" altLang="en-US" dirty="0"/>
              <a:t>셋째 수준</a:t>
            </a:r>
          </a:p>
          <a:p>
            <a:pPr lvl="3" indent="-228600"/>
            <a:r>
              <a:rPr lang="ko-KR" altLang="en-US" dirty="0"/>
              <a:t>넷째 수준</a:t>
            </a:r>
          </a:p>
          <a:p>
            <a:pPr lvl="4" indent="-228600"/>
            <a:r>
              <a:rPr lang="ko-KR" altLang="en-US" dirty="0"/>
              <a:t>다섯째 수준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latinLnBrk="1" hangingPunct="1"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6300" y="6227763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latinLnBrk="1" hangingPunct="1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-소망M" charset="-127"/>
                <a:ea typeface="-소망M" charset="-127"/>
              </a:defRPr>
            </a:lvl1pPr>
          </a:lstStyle>
          <a:p>
            <a:pPr lvl="0" eaLnBrk="1" fontAlgn="base" latinLnBrk="1" hangingPunct="1"/>
            <a:fld id="{9A0DB2DC-4C9A-4742-B13C-FB6460FD3503}" type="slidenum">
              <a:rPr lang="en-US" altLang="ko-KR" strike="noStrike" noProof="1" dirty="0">
                <a:latin typeface="-소망M" charset="-127"/>
                <a:ea typeface="-소망M" charset="-127"/>
                <a:cs typeface="+mn-cs"/>
              </a:rPr>
              <a:t>‹#›</a:t>
            </a:fld>
            <a:endParaRPr lang="en-US" altLang="ko-KR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-소망B" charset="-127"/>
          <a:ea typeface="-소망B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横卷形 5">
            <a:extLst>
              <a:ext uri="{FF2B5EF4-FFF2-40B4-BE49-F238E27FC236}">
                <a16:creationId xmlns:a16="http://schemas.microsoft.com/office/drawing/2014/main" id="{02E10986-DFC8-E127-8693-D38EAF389590}"/>
              </a:ext>
            </a:extLst>
          </p:cNvPr>
          <p:cNvSpPr/>
          <p:nvPr/>
        </p:nvSpPr>
        <p:spPr>
          <a:xfrm>
            <a:off x="-1587" y="-6350"/>
            <a:ext cx="8966075" cy="686435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1530350" y="3914775"/>
            <a:ext cx="6400800" cy="1285875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kumimoji="1" lang="zh-CN" altLang="en-US" sz="3200" b="1" dirty="0">
                <a:solidFill>
                  <a:srgbClr val="000080"/>
                </a:solidFill>
                <a:latin typeface="+mn-lt"/>
                <a:ea typeface="黑体" panose="02010609060101010101" pitchFamily="2" charset="-122"/>
                <a:cs typeface="+mn-cs"/>
              </a:rPr>
              <a:t>新标准英语</a:t>
            </a:r>
            <a:endParaRPr kumimoji="1" lang="en-US" altLang="zh-CN" sz="3200" b="1" dirty="0">
              <a:solidFill>
                <a:srgbClr val="000080"/>
              </a:solidFill>
              <a:latin typeface="+mn-lt"/>
              <a:ea typeface="黑体" panose="02010609060101010101" pitchFamily="2" charset="-122"/>
              <a:cs typeface="+mn-cs"/>
            </a:endParaRPr>
          </a:p>
          <a:p>
            <a:pPr eaLnBrk="1" hangingPunct="1">
              <a:buClrTx/>
              <a:buSzTx/>
            </a:pPr>
            <a:r>
              <a:rPr kumimoji="1" lang="zh-CN" altLang="en-US" sz="3200" b="1" dirty="0">
                <a:solidFill>
                  <a:srgbClr val="000080"/>
                </a:solidFill>
                <a:latin typeface="+mn-lt"/>
                <a:ea typeface="黑体" panose="02010609060101010101" pitchFamily="2" charset="-122"/>
                <a:cs typeface="+mn-cs"/>
              </a:rPr>
              <a:t>三年级起点四年级下册</a:t>
            </a:r>
          </a:p>
        </p:txBody>
      </p:sp>
      <p:pic>
        <p:nvPicPr>
          <p:cNvPr id="6148" name="Picture 12" descr="C:\Documents and Settings\Administrator\Local Settings\Temporary Internet Files\Content.IE5\3QLB9KBU\MC900343351[1]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4906963"/>
            <a:ext cx="1743075" cy="168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矩形 4"/>
          <p:cNvSpPr/>
          <p:nvPr/>
        </p:nvSpPr>
        <p:spPr>
          <a:xfrm>
            <a:off x="1691640" y="1411923"/>
            <a:ext cx="6286500" cy="19862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>
              <a:spcBef>
                <a:spcPct val="20000"/>
              </a:spcBef>
            </a:pPr>
            <a:r>
              <a:rPr lang="en-US" altLang="zh-CN" sz="4400" b="1" dirty="0">
                <a:solidFill>
                  <a:srgbClr val="00008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Module 7  Unit 1 </a:t>
            </a:r>
          </a:p>
          <a:p>
            <a:pPr algn="ctr" latinLnBrk="1">
              <a:spcBef>
                <a:spcPct val="20000"/>
              </a:spcBef>
            </a:pPr>
            <a:r>
              <a:rPr lang="en-US" altLang="zh-CN" sz="6600" b="1" dirty="0">
                <a:solidFill>
                  <a:srgbClr val="00008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I help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ed</a:t>
            </a:r>
            <a:r>
              <a:rPr lang="en-US" altLang="zh-CN" sz="6600" b="1" dirty="0">
                <a:solidFill>
                  <a:srgbClr val="00008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Mum.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/>
          <p:cNvPicPr>
            <a:picLocks noChangeAspect="1"/>
          </p:cNvPicPr>
          <p:nvPr/>
        </p:nvPicPr>
        <p:blipFill>
          <a:blip r:embed="rId5"/>
          <a:srcRect l="23195" t="23393" r="23094" b="14061"/>
          <a:stretch>
            <a:fillRect/>
          </a:stretch>
        </p:blipFill>
        <p:spPr>
          <a:xfrm>
            <a:off x="936625" y="1592263"/>
            <a:ext cx="7407275" cy="485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316413" y="2063750"/>
            <a:ext cx="2527300" cy="35718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r>
              <a:rPr lang="en-US" altLang="ko-KR">
                <a:latin typeface="Gulim" panose="020B0600000101010101" pitchFamily="34" charset="-127"/>
                <a:ea typeface="Gulim" panose="020B0600000101010101" pitchFamily="34" charset="-127"/>
              </a:rPr>
              <a:t>__________________</a:t>
            </a:r>
          </a:p>
        </p:txBody>
      </p:sp>
      <p:sp>
        <p:nvSpPr>
          <p:cNvPr id="7" name="椭圆 6"/>
          <p:cNvSpPr/>
          <p:nvPr/>
        </p:nvSpPr>
        <p:spPr>
          <a:xfrm>
            <a:off x="5003800" y="1989138"/>
            <a:ext cx="504825" cy="431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 sz="8000" b="1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0" y="269875"/>
            <a:ext cx="8215313" cy="1198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</a:t>
            </a:r>
            <a:r>
              <a:rPr kumimoji="1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things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其他事情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Amy do yesterday?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38-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570" y="603440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图片 7"/>
          <p:cNvPicPr>
            <a:picLocks noChangeAspect="1"/>
          </p:cNvPicPr>
          <p:nvPr/>
        </p:nvPicPr>
        <p:blipFill>
          <a:blip r:embed="rId5"/>
          <a:srcRect l="51188" t="45436" r="31490" b="25797"/>
          <a:stretch>
            <a:fillRect/>
          </a:stretch>
        </p:blipFill>
        <p:spPr>
          <a:xfrm>
            <a:off x="587375" y="2872740"/>
            <a:ext cx="2289810" cy="238061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l="24325" t="15983" r="56860" b="51801"/>
          <a:stretch>
            <a:fillRect/>
          </a:stretch>
        </p:blipFill>
        <p:spPr>
          <a:xfrm rot="19980000">
            <a:off x="746123" y="1254125"/>
            <a:ext cx="1362075" cy="1311910"/>
          </a:xfrm>
          <a:prstGeom prst="ellipse">
            <a:avLst/>
          </a:prstGeom>
        </p:spPr>
      </p:pic>
      <p:sp>
        <p:nvSpPr>
          <p:cNvPr id="14" name="椭圆形标注 13"/>
          <p:cNvSpPr/>
          <p:nvPr/>
        </p:nvSpPr>
        <p:spPr>
          <a:xfrm>
            <a:off x="2459038" y="2171700"/>
            <a:ext cx="4143375" cy="1298575"/>
          </a:xfrm>
          <a:prstGeom prst="wedgeEllipseCallout">
            <a:avLst>
              <a:gd name="adj1" fmla="val -48053"/>
              <a:gd name="adj2" fmla="val 5512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I help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ed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Mum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and I wash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ed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clothes. 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l="58553" t="14471" r="23904" b="54436"/>
          <a:stretch>
            <a:fillRect/>
          </a:stretch>
        </p:blipFill>
        <p:spPr>
          <a:xfrm>
            <a:off x="2804794" y="906144"/>
            <a:ext cx="1270000" cy="1266191"/>
          </a:xfrm>
          <a:prstGeom prst="ellipse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5"/>
          <a:srcRect l="67709" t="44177" r="17297" b="25024"/>
          <a:stretch>
            <a:fillRect/>
          </a:stretch>
        </p:blipFill>
        <p:spPr>
          <a:xfrm>
            <a:off x="6671944" y="2578100"/>
            <a:ext cx="2245359" cy="2592702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6" name="椭圆形标注 25"/>
          <p:cNvSpPr/>
          <p:nvPr/>
        </p:nvSpPr>
        <p:spPr>
          <a:xfrm>
            <a:off x="4359275" y="4643438"/>
            <a:ext cx="2530475" cy="1101725"/>
          </a:xfrm>
          <a:prstGeom prst="wedgeEllipseCallout">
            <a:avLst>
              <a:gd name="adj1" fmla="val 42340"/>
              <a:gd name="adj2" fmla="val -5932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You are a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good girl.</a:t>
            </a:r>
          </a:p>
        </p:txBody>
      </p:sp>
      <p:sp>
        <p:nvSpPr>
          <p:cNvPr id="27" name="矩形 26"/>
          <p:cNvSpPr/>
          <p:nvPr/>
        </p:nvSpPr>
        <p:spPr>
          <a:xfrm>
            <a:off x="3705225" y="2378075"/>
            <a:ext cx="2241550" cy="4254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r>
              <a:rPr lang="en-US" altLang="ko-KR">
                <a:latin typeface="Gulim" panose="020B0600000101010101" pitchFamily="34" charset="-127"/>
                <a:ea typeface="Gulim" panose="020B0600000101010101" pitchFamily="34" charset="-127"/>
              </a:rPr>
              <a:t>_______________</a:t>
            </a:r>
          </a:p>
        </p:txBody>
      </p:sp>
      <p:sp>
        <p:nvSpPr>
          <p:cNvPr id="28" name="矩形 27"/>
          <p:cNvSpPr/>
          <p:nvPr/>
        </p:nvSpPr>
        <p:spPr>
          <a:xfrm>
            <a:off x="3705225" y="2803525"/>
            <a:ext cx="2241550" cy="4254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r>
              <a:rPr lang="en-US" altLang="ko-KR">
                <a:latin typeface="Gulim" panose="020B0600000101010101" pitchFamily="34" charset="-127"/>
                <a:ea typeface="Gulim" panose="020B0600000101010101" pitchFamily="34" charset="-127"/>
              </a:rPr>
              <a:t>_______________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128588" y="250825"/>
            <a:ext cx="8215313" cy="460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Listen!</a:t>
            </a:r>
            <a:r>
              <a:rPr kumimoji="1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</a:t>
            </a:r>
            <a:r>
              <a:rPr kumimoji="1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things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其他事情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 Amy do yesterday?</a:t>
            </a:r>
          </a:p>
        </p:txBody>
      </p:sp>
      <p:sp>
        <p:nvSpPr>
          <p:cNvPr id="31" name="云形标注 30"/>
          <p:cNvSpPr/>
          <p:nvPr/>
        </p:nvSpPr>
        <p:spPr>
          <a:xfrm>
            <a:off x="788988" y="1325563"/>
            <a:ext cx="1265237" cy="1252537"/>
          </a:xfrm>
          <a:prstGeom prst="cloudCallout">
            <a:avLst>
              <a:gd name="adj1" fmla="val 3338"/>
              <a:gd name="adj2" fmla="val 99162"/>
            </a:avLst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2" name="云形标注 31"/>
          <p:cNvSpPr/>
          <p:nvPr/>
        </p:nvSpPr>
        <p:spPr>
          <a:xfrm>
            <a:off x="2667000" y="906463"/>
            <a:ext cx="1520825" cy="1374775"/>
          </a:xfrm>
          <a:prstGeom prst="cloudCallout">
            <a:avLst>
              <a:gd name="adj1" fmla="val -98477"/>
              <a:gd name="adj2" fmla="val 91801"/>
            </a:avLst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3" name="椭圆形标注 32"/>
          <p:cNvSpPr/>
          <p:nvPr/>
        </p:nvSpPr>
        <p:spPr>
          <a:xfrm>
            <a:off x="4359275" y="4643438"/>
            <a:ext cx="2530475" cy="1101725"/>
          </a:xfrm>
          <a:prstGeom prst="wedgeEllipseCallout">
            <a:avLst>
              <a:gd name="adj1" fmla="val 42340"/>
              <a:gd name="adj2" fmla="val -5932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What about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      Sam?</a:t>
            </a:r>
          </a:p>
        </p:txBody>
      </p:sp>
      <p:pic>
        <p:nvPicPr>
          <p:cNvPr id="2" name="p38-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375" y="563626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横卷形 1"/>
          <p:cNvSpPr/>
          <p:nvPr/>
        </p:nvSpPr>
        <p:spPr>
          <a:xfrm>
            <a:off x="-1587" y="-6350"/>
            <a:ext cx="6813550" cy="10080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Activity2:  Read P39 with your partner and answer.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请同桌合作阅读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P39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并选出正确答案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(3mins)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90" y="4743450"/>
            <a:ext cx="1295400" cy="1262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8830" y="4708523"/>
            <a:ext cx="1278890" cy="127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6035" t="14645" r="11493" b="6320"/>
          <a:stretch>
            <a:fillRect/>
          </a:stretch>
        </p:blipFill>
        <p:spPr>
          <a:xfrm>
            <a:off x="761497" y="4736021"/>
            <a:ext cx="1333013" cy="1277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380" y="4707890"/>
            <a:ext cx="1503680" cy="1276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 l="2" r="-775" b="24802"/>
          <a:stretch>
            <a:fillRect/>
          </a:stretch>
        </p:blipFill>
        <p:spPr>
          <a:xfrm>
            <a:off x="6208713" y="4560888"/>
            <a:ext cx="603250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2" r="-775" b="24802"/>
          <a:stretch>
            <a:fillRect/>
          </a:stretch>
        </p:blipFill>
        <p:spPr>
          <a:xfrm>
            <a:off x="4073525" y="4560888"/>
            <a:ext cx="593725" cy="503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762000" y="6245225"/>
            <a:ext cx="1331913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2000" b="1">
                <a:latin typeface="Gulim" panose="020B0600000101010101" pitchFamily="34" charset="-127"/>
                <a:ea typeface="Gulim" panose="020B0600000101010101" pitchFamily="34" charset="-127"/>
              </a:rPr>
              <a:t>A.</a:t>
            </a:r>
          </a:p>
        </p:txBody>
      </p:sp>
      <p:sp>
        <p:nvSpPr>
          <p:cNvPr id="20489" name="文本框 19"/>
          <p:cNvSpPr txBox="1"/>
          <p:nvPr/>
        </p:nvSpPr>
        <p:spPr>
          <a:xfrm>
            <a:off x="4865688" y="6245225"/>
            <a:ext cx="1582737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2000" b="1">
                <a:latin typeface="Gulim" panose="020B0600000101010101" pitchFamily="34" charset="-127"/>
                <a:ea typeface="Gulim" panose="020B0600000101010101" pitchFamily="34" charset="-127"/>
              </a:rPr>
              <a:t>C.</a:t>
            </a:r>
          </a:p>
        </p:txBody>
      </p:sp>
      <p:sp>
        <p:nvSpPr>
          <p:cNvPr id="20490" name="文本框 20"/>
          <p:cNvSpPr txBox="1"/>
          <p:nvPr/>
        </p:nvSpPr>
        <p:spPr>
          <a:xfrm>
            <a:off x="2841625" y="6245225"/>
            <a:ext cx="13906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2000" b="1">
                <a:latin typeface="Gulim" panose="020B0600000101010101" pitchFamily="34" charset="-127"/>
                <a:ea typeface="Gulim" panose="020B0600000101010101" pitchFamily="34" charset="-127"/>
              </a:rPr>
              <a:t>B.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889750" y="6245225"/>
            <a:ext cx="190500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2000" b="1">
                <a:latin typeface="Gulim" panose="020B0600000101010101" pitchFamily="34" charset="-127"/>
                <a:ea typeface="Gulim" panose="020B0600000101010101" pitchFamily="34" charset="-127"/>
              </a:rPr>
              <a:t>D.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463550" y="1323975"/>
            <a:ext cx="8215313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did Sam do yesterday?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rcRect l="27214" t="46864" r="45111" b="13552"/>
          <a:stretch>
            <a:fillRect/>
          </a:stretch>
        </p:blipFill>
        <p:spPr>
          <a:xfrm>
            <a:off x="6454775" y="2170429"/>
            <a:ext cx="2249170" cy="2189482"/>
          </a:xfrm>
          <a:prstGeom prst="ellipse">
            <a:avLst/>
          </a:prstGeom>
        </p:spPr>
      </p:pic>
      <p:sp>
        <p:nvSpPr>
          <p:cNvPr id="14" name="椭圆形标注 13"/>
          <p:cNvSpPr/>
          <p:nvPr/>
        </p:nvSpPr>
        <p:spPr>
          <a:xfrm>
            <a:off x="623888" y="2335213"/>
            <a:ext cx="5462588" cy="1712913"/>
          </a:xfrm>
          <a:prstGeom prst="wedgeEllipseCallout">
            <a:avLst>
              <a:gd name="adj1" fmla="val 57119"/>
              <a:gd name="adj2" fmla="val 55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He 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didn't</a:t>
            </a: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help Mum.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He  ______ on the computer 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and he _________ TV.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 l="44333" t="40550" r="44403" b="41489"/>
          <a:stretch>
            <a:fillRect/>
          </a:stretch>
        </p:blipFill>
        <p:spPr>
          <a:xfrm>
            <a:off x="215900" y="2170428"/>
            <a:ext cx="869950" cy="780415"/>
          </a:xfrm>
          <a:prstGeom prst="ellipse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81292" y="4004945"/>
            <a:ext cx="10064750" cy="2724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36750" y="2952750"/>
            <a:ext cx="1047750" cy="3524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r>
              <a:rPr lang="en-US" altLang="ko-KR" sz="2400" b="1">
                <a:latin typeface="Times New Roman" panose="02020603050405020304" pitchFamily="18" charset="0"/>
                <a:ea typeface="Gulim" panose="020B0600000101010101" pitchFamily="34" charset="-127"/>
              </a:rPr>
              <a:t>play</a:t>
            </a:r>
            <a:r>
              <a:rPr lang="en-US" altLang="ko-KR" sz="2400" b="1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ed</a:t>
            </a:r>
            <a:r>
              <a:rPr lang="en-US" altLang="ko-KR" sz="2400" b="1">
                <a:latin typeface="Times New Roman" panose="02020603050405020304" pitchFamily="18" charset="0"/>
                <a:ea typeface="Gulim" panose="020B0600000101010101" pitchFamily="34" charset="-127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903538" y="3292475"/>
            <a:ext cx="12668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ko-KR" sz="2400" b="1">
                <a:latin typeface="Times New Roman" panose="02020603050405020304" pitchFamily="18" charset="0"/>
                <a:ea typeface="Gulim" panose="020B0600000101010101" pitchFamily="34" charset="-127"/>
              </a:rPr>
              <a:t>watch</a:t>
            </a:r>
            <a:r>
              <a:rPr lang="en-US" altLang="ko-KR" sz="2400" b="1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ed</a:t>
            </a:r>
          </a:p>
        </p:txBody>
      </p:sp>
      <p:sp>
        <p:nvSpPr>
          <p:cNvPr id="8" name="矩形 7"/>
          <p:cNvSpPr/>
          <p:nvPr/>
        </p:nvSpPr>
        <p:spPr>
          <a:xfrm>
            <a:off x="1424623" y="3078798"/>
            <a:ext cx="3960812" cy="70008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87363" y="1323975"/>
            <a:ext cx="8215313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Sam a good boy?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2" grpId="0"/>
      <p:bldP spid="22" grpId="1"/>
      <p:bldP spid="14" grpId="1" animBg="1"/>
      <p:bldP spid="5" grpId="0" bldLvl="0" animBg="1"/>
      <p:bldP spid="5" grpId="1" animBg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08A189CB-3679-CCB1-FE20-677AA778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88" t="45436" r="31490" b="25797"/>
          <a:stretch>
            <a:fillRect/>
          </a:stretch>
        </p:blipFill>
        <p:spPr>
          <a:xfrm>
            <a:off x="899592" y="332656"/>
            <a:ext cx="2207624" cy="2060848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" name="Picture 3" descr="6{J$IDZ$4{BWG]AD_JMDVW1">
            <a:extLst>
              <a:ext uri="{FF2B5EF4-FFF2-40B4-BE49-F238E27FC236}">
                <a16:creationId xmlns:a16="http://schemas.microsoft.com/office/drawing/2014/main" id="{9EBCAE83-4304-99EB-6399-7723A24284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3" t="16321" r="36649" b="59702"/>
          <a:stretch>
            <a:fillRect/>
          </a:stretch>
        </p:blipFill>
        <p:spPr>
          <a:xfrm>
            <a:off x="107504" y="2420888"/>
            <a:ext cx="1537160" cy="1296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3" descr="F)P$(6)7A%N3IIB6Q8$H`M6">
            <a:extLst>
              <a:ext uri="{FF2B5EF4-FFF2-40B4-BE49-F238E27FC236}">
                <a16:creationId xmlns:a16="http://schemas.microsoft.com/office/drawing/2014/main" id="{BC5D52B4-6BF7-9D6C-AA00-5625FDDA6E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16" r="6775" b="17966"/>
          <a:stretch>
            <a:fillRect/>
          </a:stretch>
        </p:blipFill>
        <p:spPr>
          <a:xfrm>
            <a:off x="1887057" y="2455978"/>
            <a:ext cx="1344460" cy="1296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2" descr="J}R%[P9{VVH[(XCE`TX5BPF">
            <a:extLst>
              <a:ext uri="{FF2B5EF4-FFF2-40B4-BE49-F238E27FC236}">
                <a16:creationId xmlns:a16="http://schemas.microsoft.com/office/drawing/2014/main" id="{4454F158-E352-42A9-E7A5-33BD0C09E5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500" b="18192"/>
          <a:stretch>
            <a:fillRect/>
          </a:stretch>
        </p:blipFill>
        <p:spPr>
          <a:xfrm>
            <a:off x="3473910" y="2377204"/>
            <a:ext cx="1203901" cy="1251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533120-02F7-6799-C920-16F07452A9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333" t="40550" r="44403" b="41489"/>
          <a:stretch>
            <a:fillRect/>
          </a:stretch>
        </p:blipFill>
        <p:spPr>
          <a:xfrm>
            <a:off x="5508104" y="582666"/>
            <a:ext cx="2088232" cy="1873312"/>
          </a:xfrm>
          <a:prstGeom prst="ellipse">
            <a:avLst/>
          </a:prstGeom>
        </p:spPr>
      </p:pic>
      <p:pic>
        <p:nvPicPr>
          <p:cNvPr id="9" name="Picture 3" descr="N_A_}O(_KM6]3SMDWQ)%AAO">
            <a:extLst>
              <a:ext uri="{FF2B5EF4-FFF2-40B4-BE49-F238E27FC236}">
                <a16:creationId xmlns:a16="http://schemas.microsoft.com/office/drawing/2014/main" id="{A4AB5BAE-D815-BA85-3DFE-CAB27C0F26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" r="65311" b="54001"/>
          <a:stretch>
            <a:fillRect/>
          </a:stretch>
        </p:blipFill>
        <p:spPr>
          <a:xfrm>
            <a:off x="5493518" y="2552935"/>
            <a:ext cx="1452569" cy="1296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6" descr="N%L8%RI]%XZ5@4}F%LSYJ)6">
            <a:extLst>
              <a:ext uri="{FF2B5EF4-FFF2-40B4-BE49-F238E27FC236}">
                <a16:creationId xmlns:a16="http://schemas.microsoft.com/office/drawing/2014/main" id="{BD527111-A13D-6DC1-91A6-6664C87B4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04" y="2556508"/>
            <a:ext cx="1482994" cy="13765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CE7BDF-31D0-7525-15E7-2B562741E4EC}"/>
              </a:ext>
            </a:extLst>
          </p:cNvPr>
          <p:cNvSpPr txBox="1"/>
          <p:nvPr/>
        </p:nvSpPr>
        <p:spPr>
          <a:xfrm>
            <a:off x="251520" y="3955576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cook</a:t>
            </a:r>
            <a:r>
              <a:rPr lang="en-US" altLang="zh-CN" sz="3200" b="1" dirty="0">
                <a:solidFill>
                  <a:srgbClr val="FF0000"/>
                </a:solidFill>
              </a:rPr>
              <a:t>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6185F58-1D95-D0EA-1849-52F4BD8E31EE}"/>
              </a:ext>
            </a:extLst>
          </p:cNvPr>
          <p:cNvSpPr txBox="1"/>
          <p:nvPr/>
        </p:nvSpPr>
        <p:spPr>
          <a:xfrm>
            <a:off x="1986491" y="3920586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wash</a:t>
            </a:r>
            <a:r>
              <a:rPr lang="en-US" altLang="zh-CN" sz="3200" b="1" dirty="0">
                <a:solidFill>
                  <a:srgbClr val="FF0000"/>
                </a:solidFill>
              </a:rPr>
              <a:t>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762F6F-0DBA-134E-21FC-68D0FFA49C63}"/>
              </a:ext>
            </a:extLst>
          </p:cNvPr>
          <p:cNvSpPr txBox="1"/>
          <p:nvPr/>
        </p:nvSpPr>
        <p:spPr>
          <a:xfrm>
            <a:off x="3513816" y="3663188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helped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1EAF62-1952-8FFD-285C-67953A251530}"/>
              </a:ext>
            </a:extLst>
          </p:cNvPr>
          <p:cNvSpPr txBox="1"/>
          <p:nvPr/>
        </p:nvSpPr>
        <p:spPr>
          <a:xfrm>
            <a:off x="5401828" y="3946036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play</a:t>
            </a:r>
            <a:r>
              <a:rPr lang="en-US" altLang="zh-CN" sz="3200" b="1" dirty="0">
                <a:solidFill>
                  <a:srgbClr val="FF0000"/>
                </a:solidFill>
              </a:rPr>
              <a:t>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6E9F756-BDE1-3DD6-4E71-C24F01BB983D}"/>
              </a:ext>
            </a:extLst>
          </p:cNvPr>
          <p:cNvSpPr txBox="1"/>
          <p:nvPr/>
        </p:nvSpPr>
        <p:spPr>
          <a:xfrm>
            <a:off x="7092280" y="3981437"/>
            <a:ext cx="2267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watch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D334D2-2804-8B70-207F-6A2BBD047C1D}"/>
              </a:ext>
            </a:extLst>
          </p:cNvPr>
          <p:cNvSpPr txBox="1"/>
          <p:nvPr/>
        </p:nvSpPr>
        <p:spPr>
          <a:xfrm>
            <a:off x="2177384" y="4597675"/>
            <a:ext cx="4789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How about Tom?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01ED58-C313-AE93-10CC-B8532A9E2085}"/>
              </a:ext>
            </a:extLst>
          </p:cNvPr>
          <p:cNvSpPr txBox="1"/>
          <p:nvPr/>
        </p:nvSpPr>
        <p:spPr>
          <a:xfrm>
            <a:off x="2006352" y="5589240"/>
            <a:ext cx="4994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What did Tom do?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4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横卷形 2"/>
          <p:cNvSpPr/>
          <p:nvPr/>
        </p:nvSpPr>
        <p:spPr>
          <a:xfrm>
            <a:off x="-1587" y="-6350"/>
            <a:ext cx="7267575" cy="10080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Activity3:  </a:t>
            </a:r>
            <a:r>
              <a:rPr lang="en-US" altLang="zh-CN" sz="2800" b="1" noProof="1">
                <a:solidFill>
                  <a:schemeClr val="tx1"/>
                </a:solidFill>
              </a:rPr>
              <a:t>Watch the video and </a:t>
            </a: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answer.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63550" y="1001713"/>
            <a:ext cx="8215313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Tom a good boy? Why?</a:t>
            </a:r>
          </a:p>
        </p:txBody>
      </p:sp>
      <p:pic>
        <p:nvPicPr>
          <p:cNvPr id="21507" name="图片 3"/>
          <p:cNvPicPr>
            <a:picLocks noChangeAspect="1"/>
          </p:cNvPicPr>
          <p:nvPr/>
        </p:nvPicPr>
        <p:blipFill>
          <a:blip r:embed="rId2"/>
          <a:srcRect l="24501" t="15482" r="21591" b="13667"/>
          <a:stretch>
            <a:fillRect/>
          </a:stretch>
        </p:blipFill>
        <p:spPr>
          <a:xfrm>
            <a:off x="1539875" y="1841500"/>
            <a:ext cx="7065963" cy="4984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/>
        </p:nvSpPr>
        <p:spPr>
          <a:xfrm>
            <a:off x="1979613" y="6042025"/>
            <a:ext cx="3362325" cy="78422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1440" tIns="45720" rIns="91440" bIns="45720" anchor="t"/>
          <a:lstStyle/>
          <a:p>
            <a:pPr latinLnBrk="1">
              <a:buSzTx/>
            </a:pPr>
            <a:endParaRPr lang="ko-KR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677863" y="3038475"/>
            <a:ext cx="2443163" cy="1508125"/>
          </a:xfrm>
          <a:prstGeom prst="wedgeEllipseCallout">
            <a:avLst>
              <a:gd name="adj1" fmla="val 21795"/>
              <a:gd name="adj2" fmla="val 5709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Oh,he is a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good boy.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I love him.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3AF9AA-967A-6251-BF2B-28526D0B79C7}"/>
              </a:ext>
            </a:extLst>
          </p:cNvPr>
          <p:cNvSpPr/>
          <p:nvPr/>
        </p:nvSpPr>
        <p:spPr>
          <a:xfrm>
            <a:off x="3491880" y="2060848"/>
            <a:ext cx="2952328" cy="252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6" grpId="0" bldLvl="0" animBg="1"/>
      <p:bldP spid="6" grpId="1" animBg="1"/>
      <p:bldP spid="7" grpId="0" bldLvl="0" animBg="1"/>
      <p:bldP spid="7" grpId="1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J}R%[P9{VVH[(XCE`TX5BPF"/>
          <p:cNvPicPr>
            <a:picLocks noChangeAspect="1"/>
          </p:cNvPicPr>
          <p:nvPr/>
        </p:nvPicPr>
        <p:blipFill>
          <a:blip r:embed="rId2"/>
          <a:srcRect r="10500" b="18192"/>
          <a:stretch>
            <a:fillRect/>
          </a:stretch>
        </p:blipFill>
        <p:spPr>
          <a:xfrm>
            <a:off x="4052888" y="1837373"/>
            <a:ext cx="904399" cy="8639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3" descr="F)P$(6)7A%N3IIB6Q8$H`M6"/>
          <p:cNvPicPr>
            <a:picLocks noChangeAspect="1"/>
          </p:cNvPicPr>
          <p:nvPr/>
        </p:nvPicPr>
        <p:blipFill>
          <a:blip r:embed="rId3"/>
          <a:srcRect l="10616" r="6775" b="17966"/>
          <a:stretch>
            <a:fillRect/>
          </a:stretch>
        </p:blipFill>
        <p:spPr>
          <a:xfrm>
            <a:off x="2887028" y="1837373"/>
            <a:ext cx="991076" cy="8672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N_A_}O(_KM6]3SMDWQ)%AAO"/>
          <p:cNvPicPr>
            <a:picLocks noChangeAspect="1"/>
          </p:cNvPicPr>
          <p:nvPr/>
        </p:nvPicPr>
        <p:blipFill>
          <a:blip r:embed="rId4"/>
          <a:srcRect l="2" r="65311" b="54001"/>
          <a:stretch>
            <a:fillRect/>
          </a:stretch>
        </p:blipFill>
        <p:spPr>
          <a:xfrm>
            <a:off x="1900238" y="4640104"/>
            <a:ext cx="986790" cy="91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N%L8%RI]%XZ5@4}F%LSYJ)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844" y="4640104"/>
            <a:ext cx="975360" cy="905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$SKP]Y5]9DW8}GC2G6RL]HG"/>
          <p:cNvPicPr>
            <a:picLocks noChangeAspect="1"/>
          </p:cNvPicPr>
          <p:nvPr/>
        </p:nvPicPr>
        <p:blipFill>
          <a:blip r:embed="rId6"/>
          <a:srcRect l="28465" r="30247" b="48000"/>
          <a:stretch>
            <a:fillRect/>
          </a:stretch>
        </p:blipFill>
        <p:spPr>
          <a:xfrm>
            <a:off x="1900238" y="3084671"/>
            <a:ext cx="972026" cy="893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云形 8"/>
          <p:cNvSpPr/>
          <p:nvPr/>
        </p:nvSpPr>
        <p:spPr>
          <a:xfrm>
            <a:off x="415052" y="3315891"/>
            <a:ext cx="1133475" cy="66198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</a:p>
        </p:txBody>
      </p:sp>
      <p:sp>
        <p:nvSpPr>
          <p:cNvPr id="10" name="云形 9"/>
          <p:cNvSpPr/>
          <p:nvPr/>
        </p:nvSpPr>
        <p:spPr>
          <a:xfrm>
            <a:off x="413861" y="4765120"/>
            <a:ext cx="1134666" cy="66198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</a:p>
        </p:txBody>
      </p:sp>
      <p:sp>
        <p:nvSpPr>
          <p:cNvPr id="11" name="云形 10"/>
          <p:cNvSpPr/>
          <p:nvPr/>
        </p:nvSpPr>
        <p:spPr>
          <a:xfrm>
            <a:off x="415052" y="2045970"/>
            <a:ext cx="1133475" cy="66198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738325" y="1022033"/>
            <a:ext cx="1525191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</a:p>
        </p:txBody>
      </p:sp>
      <p:sp>
        <p:nvSpPr>
          <p:cNvPr id="20496" name="矩形 34"/>
          <p:cNvSpPr/>
          <p:nvPr/>
        </p:nvSpPr>
        <p:spPr>
          <a:xfrm>
            <a:off x="285934" y="50077"/>
            <a:ext cx="4188967" cy="92333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54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Gulim" panose="020B0600000101010101" pitchFamily="34" charset="-127"/>
              </a:rPr>
              <a:t>retell.</a:t>
            </a:r>
            <a:endParaRPr lang="en-US" altLang="zh-CN" sz="54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7" name="Picture 3" descr="6{J$IDZ$4{BWG]AD_JMDVW1"/>
          <p:cNvPicPr>
            <a:picLocks noChangeAspect="1"/>
          </p:cNvPicPr>
          <p:nvPr/>
        </p:nvPicPr>
        <p:blipFill>
          <a:blip r:embed="rId7"/>
          <a:srcRect l="21353" t="16321" r="36649" b="59702"/>
          <a:stretch>
            <a:fillRect/>
          </a:stretch>
        </p:blipFill>
        <p:spPr>
          <a:xfrm>
            <a:off x="1721644" y="1848803"/>
            <a:ext cx="1111091" cy="7881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501640" y="2958465"/>
            <a:ext cx="16583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altLang="zh-CN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 mum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344001" y="4765358"/>
            <a:ext cx="22298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</a:t>
            </a:r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help mum</a:t>
            </a:r>
          </a:p>
        </p:txBody>
      </p:sp>
      <p:sp>
        <p:nvSpPr>
          <p:cNvPr id="19" name="右大括号 18"/>
          <p:cNvSpPr/>
          <p:nvPr/>
        </p:nvSpPr>
        <p:spPr>
          <a:xfrm>
            <a:off x="5131594" y="2302193"/>
            <a:ext cx="370046" cy="17259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4411504" y="4961096"/>
            <a:ext cx="8181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461409" y="2181225"/>
            <a:ext cx="16583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good girl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61409" y="3335655"/>
            <a:ext cx="16583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good boy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954804" y="4765358"/>
            <a:ext cx="165830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7322344" y="4958239"/>
            <a:ext cx="531971" cy="2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右大括号 27"/>
          <p:cNvSpPr/>
          <p:nvPr/>
        </p:nvSpPr>
        <p:spPr>
          <a:xfrm flipH="1">
            <a:off x="7159943" y="2302193"/>
            <a:ext cx="313373" cy="17259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1270" name="图片 1"/>
          <p:cNvPicPr>
            <a:picLocks noChangeAspect="1"/>
          </p:cNvPicPr>
          <p:nvPr/>
        </p:nvPicPr>
        <p:blipFill>
          <a:blip r:embed="rId8"/>
          <a:srcRect l="67709" t="44177" r="17297" b="25024"/>
          <a:stretch>
            <a:fillRect/>
          </a:stretch>
        </p:blipFill>
        <p:spPr>
          <a:xfrm>
            <a:off x="8006715" y="1034891"/>
            <a:ext cx="644843" cy="744379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271" name="图片 7"/>
          <p:cNvPicPr>
            <a:picLocks noChangeAspect="1"/>
          </p:cNvPicPr>
          <p:nvPr/>
        </p:nvPicPr>
        <p:blipFill>
          <a:blip r:embed="rId8"/>
          <a:srcRect l="51188" t="45436" r="31490" b="25797"/>
          <a:stretch>
            <a:fillRect/>
          </a:stretch>
        </p:blipFill>
        <p:spPr>
          <a:xfrm>
            <a:off x="5636419" y="951071"/>
            <a:ext cx="821531" cy="766763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图片 28" descr="timg[9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861" y="1148239"/>
            <a:ext cx="682943" cy="631984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1" name="曲线连接符 30"/>
          <p:cNvCxnSpPr/>
          <p:nvPr/>
        </p:nvCxnSpPr>
        <p:spPr>
          <a:xfrm>
            <a:off x="6495574" y="1300639"/>
            <a:ext cx="402908" cy="212884"/>
          </a:xfrm>
          <a:prstGeom prst="curvedConnector3">
            <a:avLst>
              <a:gd name="adj1" fmla="val 5011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曲线连接符 31"/>
          <p:cNvCxnSpPr/>
          <p:nvPr/>
        </p:nvCxnSpPr>
        <p:spPr>
          <a:xfrm flipV="1">
            <a:off x="7573804" y="1300639"/>
            <a:ext cx="409099" cy="263843"/>
          </a:xfrm>
          <a:prstGeom prst="curvedConnector3">
            <a:avLst>
              <a:gd name="adj1" fmla="val 5005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A0AA2571-8E03-2227-1768-1A3EF94E671C}"/>
              </a:ext>
            </a:extLst>
          </p:cNvPr>
          <p:cNvSpPr txBox="1"/>
          <p:nvPr/>
        </p:nvSpPr>
        <p:spPr>
          <a:xfrm>
            <a:off x="6330791" y="205175"/>
            <a:ext cx="2112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phone</a:t>
            </a:r>
            <a:r>
              <a:rPr lang="en-US" altLang="zh-CN" sz="4000" b="1" dirty="0">
                <a:solidFill>
                  <a:srgbClr val="FF0000"/>
                </a:solidFill>
              </a:rPr>
              <a:t>d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A5CE5A-F8E4-8B83-877B-A42F5AC62611}"/>
              </a:ext>
            </a:extLst>
          </p:cNvPr>
          <p:cNvSpPr txBox="1"/>
          <p:nvPr/>
        </p:nvSpPr>
        <p:spPr>
          <a:xfrm>
            <a:off x="1270432" y="2547518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cook</a:t>
            </a:r>
            <a:r>
              <a:rPr lang="en-US" altLang="zh-CN" sz="3200" b="1" dirty="0">
                <a:solidFill>
                  <a:srgbClr val="FF0000"/>
                </a:solidFill>
              </a:rPr>
              <a:t>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41005B7-0A29-E317-F8A2-409BA1652402}"/>
              </a:ext>
            </a:extLst>
          </p:cNvPr>
          <p:cNvSpPr txBox="1"/>
          <p:nvPr/>
        </p:nvSpPr>
        <p:spPr>
          <a:xfrm>
            <a:off x="2748474" y="2577595"/>
            <a:ext cx="197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wash</a:t>
            </a:r>
            <a:r>
              <a:rPr lang="en-US" altLang="zh-CN" sz="3200" b="1" dirty="0">
                <a:solidFill>
                  <a:srgbClr val="FF0000"/>
                </a:solidFill>
              </a:rPr>
              <a:t>ed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564535-164D-DBA7-3B17-2422A6F17552}"/>
              </a:ext>
            </a:extLst>
          </p:cNvPr>
          <p:cNvSpPr txBox="1"/>
          <p:nvPr/>
        </p:nvSpPr>
        <p:spPr>
          <a:xfrm>
            <a:off x="3163337" y="5563351"/>
            <a:ext cx="2267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watch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FBCE14-1681-9D18-85C8-D528C105AE6B}"/>
              </a:ext>
            </a:extLst>
          </p:cNvPr>
          <p:cNvSpPr txBox="1"/>
          <p:nvPr/>
        </p:nvSpPr>
        <p:spPr>
          <a:xfrm>
            <a:off x="1342142" y="5533274"/>
            <a:ext cx="197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/>
              <a:t>play</a:t>
            </a:r>
            <a:r>
              <a:rPr lang="en-US" altLang="zh-CN" sz="3600" b="1" dirty="0">
                <a:solidFill>
                  <a:srgbClr val="FF0000"/>
                </a:solidFill>
              </a:rPr>
              <a:t>ed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  <p:bldP spid="19" grpId="0" bldLvl="0" animBg="1"/>
      <p:bldP spid="19" grpId="1" animBg="1"/>
      <p:bldP spid="23" grpId="0"/>
      <p:bldP spid="23" grpId="1"/>
      <p:bldP spid="24" grpId="0"/>
      <p:bldP spid="24" grpId="1"/>
      <p:bldP spid="26" grpId="0"/>
      <p:bldP spid="26" grpId="1"/>
      <p:bldP spid="28" grpId="0" bldLvl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横卷形 9"/>
          <p:cNvSpPr/>
          <p:nvPr/>
        </p:nvSpPr>
        <p:spPr>
          <a:xfrm>
            <a:off x="195580" y="19050"/>
            <a:ext cx="8707755" cy="9271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Watch,listen and read then find “-ed ?”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跟读课文，并用笔勾出文章中所有含过去式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-ed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的单词。</a:t>
            </a:r>
            <a:r>
              <a:rPr kumimoji="0" lang="en-US" altLang="zh-CN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" name="e0d87b49965b44684a8b70f7cd2a8a79">
            <a:hlinkClick r:id="" action="ppaction://media"/>
            <a:extLst>
              <a:ext uri="{FF2B5EF4-FFF2-40B4-BE49-F238E27FC236}">
                <a16:creationId xmlns:a16="http://schemas.microsoft.com/office/drawing/2014/main" id="{35E6474C-0DBC-C02E-7300-327A0BD54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51" y="836712"/>
            <a:ext cx="8856984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"/>
          <p:cNvPicPr>
            <a:picLocks noChangeAspect="1"/>
          </p:cNvPicPr>
          <p:nvPr/>
        </p:nvPicPr>
        <p:blipFill>
          <a:blip r:embed="rId3"/>
          <a:srcRect l="2" t="14325" r="195"/>
          <a:stretch>
            <a:fillRect/>
          </a:stretch>
        </p:blipFill>
        <p:spPr>
          <a:xfrm>
            <a:off x="800100" y="2444750"/>
            <a:ext cx="7713663" cy="422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3"/>
          <p:cNvSpPr txBox="1"/>
          <p:nvPr/>
        </p:nvSpPr>
        <p:spPr>
          <a:xfrm>
            <a:off x="631825" y="1246188"/>
            <a:ext cx="8229600" cy="11985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Yesterday, </a:t>
            </a:r>
            <a:r>
              <a:rPr lang="en-US" altLang="zh-CN" sz="3600" b="1" u="sng" dirty="0">
                <a:latin typeface="Arial" panose="020B0604020202020204" pitchFamily="34" charset="0"/>
                <a:ea typeface="宋体" panose="02010600030101010101" pitchFamily="2" charset="-122"/>
              </a:rPr>
              <a:t>Grandma </a:t>
            </a:r>
            <a:r>
              <a:rPr lang="en-US" altLang="zh-CN" sz="3600" b="1" u="sng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cooked</a:t>
            </a:r>
            <a:r>
              <a:rPr lang="en-US" altLang="zh-CN" sz="3600" b="1" u="sng" dirty="0">
                <a:latin typeface="Arial" panose="020B0604020202020204" pitchFamily="34" charset="0"/>
                <a:ea typeface="宋体" panose="02010600030101010101" pitchFamily="2" charset="-122"/>
              </a:rPr>
              <a:t> fish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.                                                                                            Sam... </a:t>
            </a:r>
          </a:p>
        </p:txBody>
      </p:sp>
      <p:sp>
        <p:nvSpPr>
          <p:cNvPr id="3" name="横卷形 2"/>
          <p:cNvSpPr/>
          <p:nvPr/>
        </p:nvSpPr>
        <p:spPr>
          <a:xfrm>
            <a:off x="-1587" y="-6350"/>
            <a:ext cx="7713663" cy="10080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Activity4:  Talk about these pictures with your partner.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请与同桌进行对话，描述图片中发生的事情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(3mins)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3"/>
          <p:cNvSpPr txBox="1"/>
          <p:nvPr/>
        </p:nvSpPr>
        <p:spPr>
          <a:xfrm>
            <a:off x="746125" y="1111250"/>
            <a:ext cx="3959225" cy="1260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My last Sunday</a:t>
            </a:r>
            <a:r>
              <a:rPr lang="zh-CN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（我的上周日）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2044" y="611984"/>
            <a:ext cx="1919658" cy="119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5556">
            <a:off x="7140575" y="2131060"/>
            <a:ext cx="1661795" cy="1221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圆角矩形 1"/>
          <p:cNvSpPr/>
          <p:nvPr/>
        </p:nvSpPr>
        <p:spPr>
          <a:xfrm>
            <a:off x="5525769" y="3921760"/>
            <a:ext cx="3394075" cy="27787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    </a:t>
            </a:r>
            <a:r>
              <a:rPr kumimoji="1" lang="en-US" altLang="ko-KR" sz="2400" b="0" i="1" u="none" strike="noStrike" kern="1200" cap="none" spc="0" normalizeH="0" baseline="0" noProof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Words bank:</a:t>
            </a:r>
            <a:endParaRPr kumimoji="1" lang="en-US" altLang="ko-KR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row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       play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endParaRPr kumimoji="1" lang="en-US" altLang="ko-KR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cook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      help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endParaRPr kumimoji="1" lang="en-US" altLang="ko-KR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wash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     watch</a:t>
            </a: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ed</a:t>
            </a:r>
            <a:endParaRPr kumimoji="1" lang="en-US" altLang="ko-KR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latin typeface="굴림" pitchFamily="50" charset="-127"/>
                <a:ea typeface="굴림" pitchFamily="50" charset="-127"/>
                <a:cs typeface="+mn-cs"/>
              </a:rPr>
              <a:t>had          did/didn't</a:t>
            </a:r>
          </a:p>
        </p:txBody>
      </p:sp>
      <p:sp>
        <p:nvSpPr>
          <p:cNvPr id="3" name="竖卷形 2"/>
          <p:cNvSpPr/>
          <p:nvPr/>
        </p:nvSpPr>
        <p:spPr>
          <a:xfrm>
            <a:off x="34924" y="2274888"/>
            <a:ext cx="5300698" cy="4425950"/>
          </a:xfrm>
          <a:prstGeom prst="verticalScrol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Last </a:t>
            </a:r>
            <a:r>
              <a:rPr kumimoji="0" lang="en-US" altLang="zh-CN" sz="3200" b="1" i="0" u="sng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Sunday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, </a:t>
            </a:r>
            <a:endParaRPr kumimoji="0" lang="en-US" altLang="zh-CN" sz="3200" b="1" i="0" u="none" strike="noStrike" kern="1200" cap="none" spc="0" normalizeH="0" baseline="0" noProof="1">
              <a:solidFill>
                <a:schemeClr val="dk1"/>
              </a:solidFill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My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 father</a:t>
            </a:r>
            <a:r>
              <a:rPr lang="en-US" altLang="zh-CN" sz="3200" b="1" noProof="1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 ___ed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.(didn’t)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He is ____.(good/nice)</a:t>
            </a:r>
            <a:endParaRPr kumimoji="0" lang="en-US" altLang="zh-CN" sz="3200" b="1" i="0" u="none" strike="noStrike" kern="1200" cap="none" spc="0" normalizeH="0" baseline="0" noProof="1">
              <a:solidFill>
                <a:schemeClr val="dk1"/>
              </a:solidFill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My mother ______</a:t>
            </a:r>
            <a:r>
              <a:rPr lang="en-US" altLang="zh-CN" sz="3200" b="1" noProof="1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ed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She is _____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.(good/nice)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I ______</a:t>
            </a:r>
            <a:r>
              <a:rPr lang="en-US" altLang="zh-CN" sz="3200" b="1" noProof="1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ed</a:t>
            </a:r>
            <a:r>
              <a:rPr lang="en-US" altLang="zh-CN" sz="3200" b="1" noProof="1">
                <a:latin typeface="华文隶书" panose="02010800040101010101" charset="-122"/>
                <a:ea typeface="华文隶书" panose="02010800040101010101" charset="-122"/>
                <a:sym typeface="+mn-ea"/>
              </a:rPr>
              <a:t>.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  I am____.</a:t>
            </a:r>
            <a:endParaRPr kumimoji="0" lang="en-US" altLang="zh-CN" sz="3200" b="1" i="0" u="none" strike="noStrike" kern="1200" cap="none" spc="0" normalizeH="0" baseline="0" noProof="1">
              <a:solidFill>
                <a:schemeClr val="dk1"/>
              </a:solidFill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I h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ad</a:t>
            </a:r>
            <a:r>
              <a:rPr kumimoji="0" lang="en-US" altLang="zh-CN" sz="3200" b="1" i="0" u="none" strike="noStrike" kern="1200" cap="none" spc="0" normalizeH="0" baseline="0" noProof="1">
                <a:solidFill>
                  <a:schemeClr val="dk1"/>
                </a:solidFill>
                <a:latin typeface="华文隶书" panose="02010800040101010101" charset="-122"/>
                <a:ea typeface="华文隶书" panose="02010800040101010101" charset="-122"/>
                <a:cs typeface="+mn-cs"/>
                <a:sym typeface="+mn-ea"/>
              </a:rPr>
              <a:t> a happy day!</a:t>
            </a:r>
            <a:endParaRPr kumimoji="1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latin typeface="华文隶书" panose="02010800040101010101" charset="-122"/>
              <a:ea typeface="华文隶书" panose="02010800040101010101" charset="-122"/>
              <a:cs typeface="+mn-cs"/>
              <a:sym typeface="+mn-ea"/>
            </a:endParaRPr>
          </a:p>
        </p:txBody>
      </p:sp>
      <p:pic>
        <p:nvPicPr>
          <p:cNvPr id="26632" name="Picture 6" descr="22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1957388"/>
            <a:ext cx="1673225" cy="144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横卷形 5"/>
          <p:cNvSpPr/>
          <p:nvPr/>
        </p:nvSpPr>
        <p:spPr>
          <a:xfrm>
            <a:off x="-1587" y="-6350"/>
            <a:ext cx="7713663" cy="10080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Activity5:  Talk about your Sunday.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四人小组合作谈论自己上周日的活动</a:t>
            </a: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(5mins)</a:t>
            </a:r>
          </a:p>
        </p:txBody>
      </p:sp>
      <p:pic>
        <p:nvPicPr>
          <p:cNvPr id="10" name="许美静-阳光总在风雨后 - temp 原版伴奏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91563" y="200025"/>
            <a:ext cx="412750" cy="412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672DC-C87E-AAEF-0003-9B3A4DBD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7B30D67-1CD0-2021-18B3-F226CB21D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24731" r="12800" b="53316"/>
          <a:stretch/>
        </p:blipFill>
        <p:spPr>
          <a:xfrm>
            <a:off x="-28930" y="58316"/>
            <a:ext cx="9108504" cy="6741368"/>
          </a:xfrm>
        </p:spPr>
      </p:pic>
    </p:spTree>
    <p:extLst>
      <p:ext uri="{BB962C8B-B14F-4D97-AF65-F5344CB8AC3E}">
        <p14:creationId xmlns:p14="http://schemas.microsoft.com/office/powerpoint/2010/main" val="294705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080763E-316C-1C9D-D72E-A002B3E00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10101" r="6241" b="18495"/>
          <a:stretch/>
        </p:blipFill>
        <p:spPr>
          <a:xfrm>
            <a:off x="-1016" y="-315416"/>
            <a:ext cx="9145016" cy="5616624"/>
          </a:xfrm>
          <a:prstGeom prst="rect">
            <a:avLst/>
          </a:prstGeom>
        </p:spPr>
      </p:pic>
      <p:sp>
        <p:nvSpPr>
          <p:cNvPr id="13320" name="Text Box 8"/>
          <p:cNvSpPr txBox="1"/>
          <p:nvPr/>
        </p:nvSpPr>
        <p:spPr>
          <a:xfrm>
            <a:off x="-17299" y="6089245"/>
            <a:ext cx="5786437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Yesterday ____ Sunday.</a:t>
            </a:r>
          </a:p>
        </p:txBody>
      </p:sp>
      <p:sp>
        <p:nvSpPr>
          <p:cNvPr id="8195" name="Text Box 9"/>
          <p:cNvSpPr txBox="1"/>
          <p:nvPr/>
        </p:nvSpPr>
        <p:spPr>
          <a:xfrm>
            <a:off x="323528" y="5229200"/>
            <a:ext cx="4159250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Today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 Monday.</a:t>
            </a:r>
          </a:p>
        </p:txBody>
      </p:sp>
      <p:sp>
        <p:nvSpPr>
          <p:cNvPr id="4" name="椭圆 3"/>
          <p:cNvSpPr/>
          <p:nvPr/>
        </p:nvSpPr>
        <p:spPr>
          <a:xfrm>
            <a:off x="1903318" y="3389294"/>
            <a:ext cx="724466" cy="576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3768" y="5955324"/>
            <a:ext cx="107156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BB7AFC2-0CFF-1DF0-6291-0A85487EDAB4}"/>
              </a:ext>
            </a:extLst>
          </p:cNvPr>
          <p:cNvSpPr/>
          <p:nvPr/>
        </p:nvSpPr>
        <p:spPr>
          <a:xfrm>
            <a:off x="683568" y="3429000"/>
            <a:ext cx="1008112" cy="576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8195" grpId="0"/>
      <p:bldP spid="4" grpId="0" bldLvl="0" animBg="1"/>
      <p:bldP spid="2" grpId="0"/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横卷形 5">
            <a:extLst>
              <a:ext uri="{FF2B5EF4-FFF2-40B4-BE49-F238E27FC236}">
                <a16:creationId xmlns:a16="http://schemas.microsoft.com/office/drawing/2014/main" id="{3D30CD8D-75A8-05D8-9DBF-CD67AE4C90EC}"/>
              </a:ext>
            </a:extLst>
          </p:cNvPr>
          <p:cNvSpPr/>
          <p:nvPr/>
        </p:nvSpPr>
        <p:spPr>
          <a:xfrm>
            <a:off x="-1587" y="-6350"/>
            <a:ext cx="9145587" cy="710775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E4F440-685B-31C7-9B6F-BF164123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708920"/>
            <a:ext cx="4608512" cy="1143000"/>
          </a:xfrm>
        </p:spPr>
        <p:txBody>
          <a:bodyPr/>
          <a:lstStyle/>
          <a:p>
            <a:r>
              <a:rPr lang="en-US" altLang="zh-CN" sz="6600" dirty="0"/>
              <a:t>Thank  you !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03253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卧室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369172"/>
            <a:ext cx="2445322" cy="2168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图片 5" descr="zo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993">
            <a:off x="773001" y="4391443"/>
            <a:ext cx="2310336" cy="2113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图片 6" descr="pa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66832">
            <a:off x="3645859" y="627133"/>
            <a:ext cx="2482596" cy="15650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00" name="TextBox 7"/>
          <p:cNvSpPr txBox="1"/>
          <p:nvPr/>
        </p:nvSpPr>
        <p:spPr>
          <a:xfrm>
            <a:off x="714375" y="2500313"/>
            <a:ext cx="7572375" cy="184665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T</a:t>
            </a:r>
            <a:r>
              <a:rPr lang="zh-CN" altLang="en-US" sz="3200" b="1" dirty="0">
                <a:latin typeface="Times New Roman" panose="02020603050405020304" pitchFamily="18" charset="0"/>
                <a:ea typeface="Gulim" panose="020B0600000101010101" pitchFamily="34" charset="-127"/>
              </a:rPr>
              <a:t>：</a:t>
            </a:r>
            <a:r>
              <a:rPr lang="en-US" altLang="zh-CN" sz="3200" b="1" dirty="0">
                <a:latin typeface="Times New Roman" panose="02020603050405020304" pitchFamily="18" charset="0"/>
                <a:ea typeface="Gulim" panose="020B0600000101010101" pitchFamily="34" charset="-127"/>
              </a:rPr>
              <a:t> Were you at...yesterday?</a:t>
            </a:r>
          </a:p>
          <a:p>
            <a:pPr eaLnBrk="0" hangingPunct="0"/>
            <a:endParaRPr lang="zh-CN" altLang="en-US" sz="3200" b="1" dirty="0">
              <a:latin typeface="Times New Roman" panose="02020603050405020304" pitchFamily="18" charset="0"/>
              <a:ea typeface="Gulim" panose="020B0600000101010101" pitchFamily="34" charset="-127"/>
            </a:endParaRPr>
          </a:p>
          <a:p>
            <a:pPr eaLnBrk="0" hangingPunct="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S </a:t>
            </a:r>
            <a:r>
              <a:rPr lang="en-US" altLang="zh-CN" sz="3200" b="1" dirty="0">
                <a:latin typeface="Times New Roman" panose="02020603050405020304" pitchFamily="18" charset="0"/>
                <a:ea typeface="Gulim" panose="020B0600000101010101" pitchFamily="34" charset="-127"/>
              </a:rPr>
              <a:t>: Yes. I was. / No, I was at...</a:t>
            </a:r>
            <a:endParaRPr lang="zh-CN" altLang="en-US" sz="3200" b="1" dirty="0">
              <a:latin typeface="Times New Roman" panose="02020603050405020304" pitchFamily="18" charset="0"/>
              <a:ea typeface="Gulim" panose="020B0600000101010101" pitchFamily="34" charset="-127"/>
            </a:endParaRPr>
          </a:p>
          <a:p>
            <a:pPr eaLnBrk="0" hangingPunct="0"/>
            <a:endParaRPr lang="zh-CN" altLang="en-US" dirty="0">
              <a:latin typeface="Gulim" panose="020B0600000101010101" pitchFamily="34" charset="-127"/>
              <a:ea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43504" y="0"/>
            <a:ext cx="4000496" cy="523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Talk  about  </a:t>
            </a:r>
            <a:r>
              <a:rPr kumimoji="1" lang="en-US" altLang="zh-CN" sz="2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yesterday.</a:t>
            </a:r>
            <a:endParaRPr kumimoji="1" lang="zh-CN" altLang="en-US" sz="2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D6D224-0E92-D1E0-5214-5AF78B3081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2" t="44088" b="40550"/>
          <a:stretch/>
        </p:blipFill>
        <p:spPr>
          <a:xfrm>
            <a:off x="6234106" y="798790"/>
            <a:ext cx="3036806" cy="26169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7BF9C3-E935-DF68-78A9-7995D861B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0600" r="35693" b="65256"/>
          <a:stretch/>
        </p:blipFill>
        <p:spPr>
          <a:xfrm>
            <a:off x="27117" y="22002"/>
            <a:ext cx="3312368" cy="26169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/>
          <p:nvPr/>
        </p:nvSpPr>
        <p:spPr>
          <a:xfrm>
            <a:off x="1295400" y="5029200"/>
            <a:ext cx="6248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Yesterday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 </a:t>
            </a:r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a holiday.</a:t>
            </a:r>
          </a:p>
        </p:txBody>
      </p:sp>
      <p:sp>
        <p:nvSpPr>
          <p:cNvPr id="12292" name="Text Box 4"/>
          <p:cNvSpPr txBox="1"/>
          <p:nvPr/>
        </p:nvSpPr>
        <p:spPr>
          <a:xfrm>
            <a:off x="1371600" y="58674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It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 </a:t>
            </a:r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a beautiful day.</a:t>
            </a:r>
          </a:p>
        </p:txBody>
      </p:sp>
      <p:pic>
        <p:nvPicPr>
          <p:cNvPr id="9220" name="Picture 5" descr="0P%UR5]%6XQG317BZ05J3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6934200" cy="4408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884613" y="4962525"/>
            <a:ext cx="106997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95513" y="5791200"/>
            <a:ext cx="107156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6K{YWGCDOUHLNAIWA{H{QG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57200"/>
            <a:ext cx="6629400" cy="4106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Text Box 4"/>
          <p:cNvSpPr txBox="1"/>
          <p:nvPr/>
        </p:nvSpPr>
        <p:spPr>
          <a:xfrm>
            <a:off x="358775" y="4694238"/>
            <a:ext cx="11017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3333FF"/>
                </a:solidFill>
                <a:latin typeface="Comic Sans MS" panose="030F0702030302020204" pitchFamily="66" charset="0"/>
              </a:rPr>
              <a:t>We __________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CN" sz="3200" b="1" dirty="0">
                <a:solidFill>
                  <a:srgbClr val="3333FF"/>
                </a:solidFill>
                <a:latin typeface="Comic Sans MS" panose="030F0702030302020204" pitchFamily="66" charset="0"/>
              </a:rPr>
              <a:t>on the lake yesterday.</a:t>
            </a:r>
          </a:p>
        </p:txBody>
      </p:sp>
      <p:sp>
        <p:nvSpPr>
          <p:cNvPr id="11269" name="Text Box 5"/>
          <p:cNvSpPr txBox="1"/>
          <p:nvPr/>
        </p:nvSpPr>
        <p:spPr>
          <a:xfrm>
            <a:off x="358775" y="5562600"/>
            <a:ext cx="97583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3333FF"/>
                </a:solidFill>
                <a:latin typeface="Comic Sans MS" panose="030F0702030302020204" pitchFamily="66" charset="0"/>
              </a:rPr>
              <a:t>We all ____a very happy day yesterday.</a:t>
            </a:r>
          </a:p>
        </p:txBody>
      </p:sp>
      <p:sp>
        <p:nvSpPr>
          <p:cNvPr id="2" name="圆角矩形 1"/>
          <p:cNvSpPr/>
          <p:nvPr/>
        </p:nvSpPr>
        <p:spPr>
          <a:xfrm rot="21001685">
            <a:off x="3292475" y="1778000"/>
            <a:ext cx="4440238" cy="2233613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they do on the lake?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187450" y="4581525"/>
            <a:ext cx="304165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row   a boat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1925638" y="4581525"/>
            <a:ext cx="93503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1692275" y="5516563"/>
            <a:ext cx="30400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have</a:t>
            </a:r>
          </a:p>
        </p:txBody>
      </p:sp>
      <p:sp>
        <p:nvSpPr>
          <p:cNvPr id="10" name="Text Box 4"/>
          <p:cNvSpPr txBox="1"/>
          <p:nvPr/>
        </p:nvSpPr>
        <p:spPr>
          <a:xfrm>
            <a:off x="1692275" y="5522913"/>
            <a:ext cx="30400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2" grpId="0" bldLvl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横卷形 9"/>
          <p:cNvSpPr/>
          <p:nvPr/>
        </p:nvSpPr>
        <p:spPr>
          <a:xfrm>
            <a:off x="57150" y="-82550"/>
            <a:ext cx="5160963" cy="10080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Activity1: Listen and chant. </a:t>
            </a:r>
          </a:p>
        </p:txBody>
      </p:sp>
      <p:pic>
        <p:nvPicPr>
          <p:cNvPr id="2" name="c94db68d98754a34773ba94e3d3f2dba">
            <a:hlinkClick r:id="" action="ppaction://media"/>
            <a:extLst>
              <a:ext uri="{FF2B5EF4-FFF2-40B4-BE49-F238E27FC236}">
                <a16:creationId xmlns:a16="http://schemas.microsoft.com/office/drawing/2014/main" id="{C61AAFA3-BB59-BB4C-710C-CEFDD97CC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92696"/>
            <a:ext cx="8784976" cy="566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6K{YWGCDOUHLNAIWA{H{QGY">
            <a:extLst>
              <a:ext uri="{FF2B5EF4-FFF2-40B4-BE49-F238E27FC236}">
                <a16:creationId xmlns:a16="http://schemas.microsoft.com/office/drawing/2014/main" id="{15A743DF-E774-5A7B-0832-6D9334BC9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98" t="12748" b="34652"/>
          <a:stretch/>
        </p:blipFill>
        <p:spPr>
          <a:xfrm>
            <a:off x="323528" y="620688"/>
            <a:ext cx="3772272" cy="21602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A304BC7-40CE-A981-DCCF-89F377BC2C51}"/>
              </a:ext>
            </a:extLst>
          </p:cNvPr>
          <p:cNvSpPr/>
          <p:nvPr/>
        </p:nvSpPr>
        <p:spPr>
          <a:xfrm>
            <a:off x="4355976" y="836712"/>
            <a:ext cx="28200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 dirty="0"/>
              <a:t>row-row</a:t>
            </a:r>
            <a:r>
              <a:rPr lang="en-US" altLang="zh-CN" sz="4000" b="1" dirty="0">
                <a:solidFill>
                  <a:srgbClr val="FF0000"/>
                </a:solidFill>
              </a:rPr>
              <a:t>ed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F1A582-409C-E2A3-7B46-14CD02DA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5702" r="18633" b="50583"/>
          <a:stretch/>
        </p:blipFill>
        <p:spPr>
          <a:xfrm>
            <a:off x="683568" y="2996951"/>
            <a:ext cx="2880320" cy="27603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8CED1B3-DA03-AFEE-B0CA-B15B35028733}"/>
              </a:ext>
            </a:extLst>
          </p:cNvPr>
          <p:cNvSpPr txBox="1"/>
          <p:nvPr/>
        </p:nvSpPr>
        <p:spPr>
          <a:xfrm>
            <a:off x="3779912" y="3669218"/>
            <a:ext cx="3528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</a:rPr>
              <a:t>cook-cook</a:t>
            </a:r>
            <a:r>
              <a:rPr lang="en-US" altLang="zh-CN" sz="4000" b="1" dirty="0">
                <a:solidFill>
                  <a:srgbClr val="FF0000"/>
                </a:solidFill>
              </a:rPr>
              <a:t>ed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4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/>
          <p:nvPr/>
        </p:nvSpPr>
        <p:spPr>
          <a:xfrm>
            <a:off x="533400" y="5562600"/>
            <a:ext cx="79248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On Monday Amy </a:t>
            </a:r>
            <a:r>
              <a:rPr lang="en-US" altLang="zh-CN" sz="3600" b="1" i="1" dirty="0">
                <a:solidFill>
                  <a:srgbClr val="FF3399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________</a:t>
            </a:r>
            <a:r>
              <a:rPr lang="en-US" altLang="zh-CN" sz="3600" b="1" i="1" dirty="0">
                <a:solidFill>
                  <a:srgbClr val="3333FF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Grandma.</a:t>
            </a:r>
          </a:p>
        </p:txBody>
      </p:sp>
      <p:sp>
        <p:nvSpPr>
          <p:cNvPr id="9222" name="AutoShape 6"/>
          <p:cNvSpPr/>
          <p:nvPr/>
        </p:nvSpPr>
        <p:spPr>
          <a:xfrm>
            <a:off x="5715000" y="4267200"/>
            <a:ext cx="2743200" cy="914400"/>
          </a:xfrm>
          <a:prstGeom prst="borderCallout2">
            <a:avLst>
              <a:gd name="adj1" fmla="val 12500"/>
              <a:gd name="adj2" fmla="val -2778"/>
              <a:gd name="adj3" fmla="val 12500"/>
              <a:gd name="adj4" fmla="val -26796"/>
              <a:gd name="adj5" fmla="val 150111"/>
              <a:gd name="adj6" fmla="val -42352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phone</a:t>
            </a:r>
          </a:p>
          <a:p>
            <a:pPr algn="ctr"/>
            <a:r>
              <a:rPr lang="zh-CN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（给</a:t>
            </a:r>
            <a:r>
              <a:rPr lang="en-US" altLang="zh-CN" sz="2800" b="1" dirty="0">
                <a:solidFill>
                  <a:srgbClr val="0099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…</a:t>
            </a:r>
            <a:r>
              <a:rPr lang="zh-CN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）打电话</a:t>
            </a:r>
          </a:p>
        </p:txBody>
      </p:sp>
      <p:sp>
        <p:nvSpPr>
          <p:cNvPr id="5" name="Text Box 8"/>
          <p:cNvSpPr txBox="1"/>
          <p:nvPr/>
        </p:nvSpPr>
        <p:spPr>
          <a:xfrm>
            <a:off x="3924300" y="5557835"/>
            <a:ext cx="1363663" cy="6461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</a:pPr>
            <a:r>
              <a:rPr kumimoji="0" lang="en-US" altLang="zh-CN" sz="3600" b="1" i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+mn-cs"/>
              </a:rPr>
              <a:t>phone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5114925" y="5557838"/>
            <a:ext cx="4159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d</a:t>
            </a:r>
          </a:p>
        </p:txBody>
      </p:sp>
      <p:pic>
        <p:nvPicPr>
          <p:cNvPr id="11270" name="图片 1"/>
          <p:cNvPicPr>
            <a:picLocks noChangeAspect="1"/>
          </p:cNvPicPr>
          <p:nvPr/>
        </p:nvPicPr>
        <p:blipFill>
          <a:blip r:embed="rId2"/>
          <a:srcRect l="67709" t="44177" r="17297" b="25024"/>
          <a:stretch>
            <a:fillRect/>
          </a:stretch>
        </p:blipFill>
        <p:spPr>
          <a:xfrm>
            <a:off x="6264910" y="1390015"/>
            <a:ext cx="2345690" cy="2707637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271" name="图片 7"/>
          <p:cNvPicPr>
            <a:picLocks noChangeAspect="1"/>
          </p:cNvPicPr>
          <p:nvPr/>
        </p:nvPicPr>
        <p:blipFill>
          <a:blip r:embed="rId2"/>
          <a:srcRect l="51188" t="45436" r="31490" b="25797"/>
          <a:stretch>
            <a:fillRect/>
          </a:stretch>
        </p:blipFill>
        <p:spPr>
          <a:xfrm>
            <a:off x="101600" y="1390015"/>
            <a:ext cx="2807970" cy="262128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" name="图片 1" descr="timg[9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0" y="1727200"/>
            <a:ext cx="1435100" cy="13271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曲线连接符 8"/>
          <p:cNvCxnSpPr/>
          <p:nvPr/>
        </p:nvCxnSpPr>
        <p:spPr>
          <a:xfrm>
            <a:off x="2909888" y="1997075"/>
            <a:ext cx="868363" cy="447675"/>
          </a:xfrm>
          <a:prstGeom prst="curvedConnector3">
            <a:avLst>
              <a:gd name="adj1" fmla="val 5007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曲线连接符 9"/>
          <p:cNvCxnSpPr/>
          <p:nvPr/>
        </p:nvCxnSpPr>
        <p:spPr>
          <a:xfrm flipV="1">
            <a:off x="5287963" y="2266950"/>
            <a:ext cx="942975" cy="249238"/>
          </a:xfrm>
          <a:prstGeom prst="curvedConnector3">
            <a:avLst>
              <a:gd name="adj1" fmla="val 50034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6" name="云形 3"/>
          <p:cNvSpPr/>
          <p:nvPr/>
        </p:nvSpPr>
        <p:spPr>
          <a:xfrm>
            <a:off x="101600" y="85725"/>
            <a:ext cx="4564063" cy="935038"/>
          </a:xfrm>
          <a:custGeom>
            <a:avLst/>
            <a:gdLst>
              <a:gd name="txL" fmla="*/ 0 w 43200"/>
              <a:gd name="txT" fmla="*/ 0 h 43200"/>
              <a:gd name="txR" fmla="*/ 43200 w 43200"/>
              <a:gd name="txB" fmla="*/ 43200 h 43200"/>
            </a:gdLst>
            <a:ahLst/>
            <a:cxnLst>
              <a:cxn ang="0">
                <a:pos x="4560576" y="467995"/>
              </a:cxn>
              <a:cxn ang="5400000">
                <a:pos x="2282190" y="934993"/>
              </a:cxn>
              <a:cxn ang="10800000">
                <a:pos x="14158" y="467995"/>
              </a:cxn>
              <a:cxn ang="16200000">
                <a:pos x="2282190" y="53516"/>
              </a:cxn>
            </a:cxnLst>
            <a:rect l="txL" t="txT" r="txR" b="txB"/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rgbClr val="85FF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 algn="ctr" latinLnBrk="1">
              <a:buSzTx/>
            </a:pPr>
            <a:r>
              <a:rPr lang="en-US" altLang="ko-K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What did</a:t>
            </a:r>
            <a:r>
              <a:rPr lang="en-US" altLang="ko-KR" sz="2800" b="1" dirty="0">
                <a:latin typeface="Times New Roman" panose="02020603050405020304" pitchFamily="18" charset="0"/>
                <a:ea typeface="Gulim" panose="020B0600000101010101" pitchFamily="34" charset="-127"/>
              </a:rPr>
              <a:t> Amy do yesterday?</a:t>
            </a:r>
          </a:p>
        </p:txBody>
      </p:sp>
      <p:sp>
        <p:nvSpPr>
          <p:cNvPr id="7" name="椭圆形标注 6"/>
          <p:cNvSpPr/>
          <p:nvPr/>
        </p:nvSpPr>
        <p:spPr>
          <a:xfrm>
            <a:off x="1546225" y="1081088"/>
            <a:ext cx="3594100" cy="776288"/>
          </a:xfrm>
          <a:prstGeom prst="wedgeEllipseCallout">
            <a:avLst>
              <a:gd name="adj1" fmla="val -33733"/>
              <a:gd name="adj2" fmla="val 6366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Hello,Grandma!</a:t>
            </a:r>
          </a:p>
        </p:txBody>
      </p:sp>
      <p:sp>
        <p:nvSpPr>
          <p:cNvPr id="8" name="椭圆形标注 7"/>
          <p:cNvSpPr/>
          <p:nvPr/>
        </p:nvSpPr>
        <p:spPr>
          <a:xfrm>
            <a:off x="5351463" y="446088"/>
            <a:ext cx="1989138" cy="776288"/>
          </a:xfrm>
          <a:prstGeom prst="wedgeEllipseCallout">
            <a:avLst>
              <a:gd name="adj1" fmla="val 10338"/>
              <a:gd name="adj2" fmla="val 7003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Hello?</a:t>
            </a:r>
          </a:p>
        </p:txBody>
      </p:sp>
      <p:sp>
        <p:nvSpPr>
          <p:cNvPr id="11" name="椭圆形标注 10"/>
          <p:cNvSpPr/>
          <p:nvPr/>
        </p:nvSpPr>
        <p:spPr>
          <a:xfrm>
            <a:off x="3778250" y="3040063"/>
            <a:ext cx="2797175" cy="776288"/>
          </a:xfrm>
          <a:prstGeom prst="wedgeEllipseCallout">
            <a:avLst>
              <a:gd name="adj1" fmla="val 42340"/>
              <a:gd name="adj2" fmla="val -5932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Oh,hi,Amy!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 bldLvl="0" animBg="1"/>
      <p:bldP spid="5" grpId="0"/>
      <p:bldP spid="6" grpId="0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图片 1"/>
          <p:cNvPicPr>
            <a:picLocks noChangeAspect="1"/>
          </p:cNvPicPr>
          <p:nvPr/>
        </p:nvPicPr>
        <p:blipFill>
          <a:blip r:embed="rId4"/>
          <a:srcRect l="67709" t="44177" r="17297" b="25024"/>
          <a:stretch>
            <a:fillRect/>
          </a:stretch>
        </p:blipFill>
        <p:spPr>
          <a:xfrm>
            <a:off x="6333490" y="1346835"/>
            <a:ext cx="2345687" cy="27076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271" name="图片 7"/>
          <p:cNvPicPr>
            <a:picLocks noChangeAspect="1"/>
          </p:cNvPicPr>
          <p:nvPr/>
        </p:nvPicPr>
        <p:blipFill>
          <a:blip r:embed="rId4"/>
          <a:srcRect l="51188" t="45436" r="31490" b="25797"/>
          <a:stretch>
            <a:fillRect/>
          </a:stretch>
        </p:blipFill>
        <p:spPr>
          <a:xfrm>
            <a:off x="240030" y="1433194"/>
            <a:ext cx="2807970" cy="2621281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5363" name="图片 1" descr="timg[9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0" y="1727200"/>
            <a:ext cx="1435100" cy="13271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曲线连接符 8"/>
          <p:cNvCxnSpPr/>
          <p:nvPr/>
        </p:nvCxnSpPr>
        <p:spPr>
          <a:xfrm>
            <a:off x="2909888" y="1997075"/>
            <a:ext cx="868363" cy="447675"/>
          </a:xfrm>
          <a:prstGeom prst="curvedConnector3">
            <a:avLst>
              <a:gd name="adj1" fmla="val 5007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曲线连接符 9"/>
          <p:cNvCxnSpPr/>
          <p:nvPr/>
        </p:nvCxnSpPr>
        <p:spPr>
          <a:xfrm flipV="1">
            <a:off x="5287963" y="2266950"/>
            <a:ext cx="942975" cy="249238"/>
          </a:xfrm>
          <a:prstGeom prst="curvedConnector3">
            <a:avLst>
              <a:gd name="adj1" fmla="val 50034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椭圆形标注 6"/>
          <p:cNvSpPr/>
          <p:nvPr/>
        </p:nvSpPr>
        <p:spPr>
          <a:xfrm>
            <a:off x="2095500" y="1219200"/>
            <a:ext cx="2497138" cy="777875"/>
          </a:xfrm>
          <a:prstGeom prst="wedgeEllipseCallout">
            <a:avLst>
              <a:gd name="adj1" fmla="val -33733"/>
              <a:gd name="adj2" fmla="val 6366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I ... </a:t>
            </a:r>
          </a:p>
        </p:txBody>
      </p:sp>
      <p:sp>
        <p:nvSpPr>
          <p:cNvPr id="11" name="椭圆形标注 10"/>
          <p:cNvSpPr/>
          <p:nvPr/>
        </p:nvSpPr>
        <p:spPr>
          <a:xfrm>
            <a:off x="4122738" y="3349625"/>
            <a:ext cx="2532063" cy="1103313"/>
          </a:xfrm>
          <a:prstGeom prst="wedgeEllipseCallout">
            <a:avLst>
              <a:gd name="adj1" fmla="val 42340"/>
              <a:gd name="adj2" fmla="val -5932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You are a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ko-KR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good girl.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388" y="5562600"/>
            <a:ext cx="8215313" cy="6445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Amy say to Grandma?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38-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0065" y="423735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1" animBg="1"/>
      <p:bldP spid="11" grpId="0" bldLvl="0" animBg="1"/>
      <p:bldP spid="11" grpId="1" animBg="1"/>
      <p:bldP spid="8" grpId="0" bldLvl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BhNmYwMmRmM2JjN2Q2MTg0YmU3ZjJjZWU5MjNkZm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121">
  <a:themeElements>
    <a:clrScheme name="B12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121">
      <a:majorFont>
        <a:latin typeface="-소망B"/>
        <a:ea typeface="-소망B"/>
        <a:cs typeface=""/>
      </a:majorFont>
      <a:minorFont>
        <a:latin typeface="-소망M"/>
        <a:ea typeface="-소망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B12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2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2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2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2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2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2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508</Words>
  <Application>Microsoft Office PowerPoint</Application>
  <PresentationFormat>全屏显示(4:3)</PresentationFormat>
  <Paragraphs>119</Paragraphs>
  <Slides>20</Slides>
  <Notes>6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굴림</vt:lpstr>
      <vt:lpstr>굴림</vt:lpstr>
      <vt:lpstr>等线</vt:lpstr>
      <vt:lpstr>等线 Light</vt:lpstr>
      <vt:lpstr>华文隶书</vt:lpstr>
      <vt:lpstr>华文新魏</vt:lpstr>
      <vt:lpstr>宋体</vt:lpstr>
      <vt:lpstr>-소망B</vt:lpstr>
      <vt:lpstr>-소망M</vt:lpstr>
      <vt:lpstr>Arial</vt:lpstr>
      <vt:lpstr>Calibri</vt:lpstr>
      <vt:lpstr>Comic Sans MS</vt:lpstr>
      <vt:lpstr>Times New Roman</vt:lpstr>
      <vt:lpstr>Office 主题​​</vt:lpstr>
      <vt:lpstr>B121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xkb1.com新课标第一网</dc:creator>
  <cp:keywords>xkb1.com新课标第一网不用注册，免费下载！</cp:keywords>
  <dc:description>xkb1.com新课标第一网不用注册，免费下载！</dc:description>
  <cp:lastModifiedBy>杨 冯</cp:lastModifiedBy>
  <cp:revision>196</cp:revision>
  <dcterms:created xsi:type="dcterms:W3CDTF">2010-04-05T02:47:00Z</dcterms:created>
  <dcterms:modified xsi:type="dcterms:W3CDTF">2024-05-13T08:02:14Z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4959EA152BB246A99D871AAA9EA00FEF</vt:lpwstr>
  </property>
  <property fmtid="{D5CDD505-2E9C-101B-9397-08002B2CF9AE}" pid="3" name="KSOProductBuildVer">
    <vt:lpwstr>2052-12.1.0.16250</vt:lpwstr>
  </property>
</Properties>
</file>