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activeX/activeX2.xml" ContentType="application/vnd.ms-office.activeX+xml"/>
  <Override PartName="/ppt/notesSlides/notesSlide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7" r:id="rId2"/>
    <p:sldId id="475" r:id="rId3"/>
    <p:sldId id="486" r:id="rId4"/>
    <p:sldId id="476" r:id="rId5"/>
    <p:sldId id="478" r:id="rId6"/>
    <p:sldId id="479" r:id="rId7"/>
    <p:sldId id="256" r:id="rId8"/>
    <p:sldId id="482" r:id="rId9"/>
    <p:sldId id="481" r:id="rId10"/>
    <p:sldId id="480" r:id="rId11"/>
    <p:sldId id="483" r:id="rId12"/>
    <p:sldId id="484" r:id="rId13"/>
    <p:sldId id="485" r:id="rId14"/>
    <p:sldId id="297" r:id="rId15"/>
    <p:sldId id="487" r:id="rId16"/>
    <p:sldId id="439" r:id="rId17"/>
    <p:sldId id="488" r:id="rId18"/>
    <p:sldId id="489" r:id="rId19"/>
    <p:sldId id="473" r:id="rId20"/>
    <p:sldId id="273" r:id="rId21"/>
    <p:sldId id="291" r:id="rId22"/>
    <p:sldId id="474" r:id="rId23"/>
    <p:sldId id="296" r:id="rId24"/>
    <p:sldId id="433" r:id="rId25"/>
    <p:sldId id="434" r:id="rId26"/>
    <p:sldId id="435" r:id="rId27"/>
    <p:sldId id="436" r:id="rId28"/>
    <p:sldId id="437" r:id="rId29"/>
    <p:sldId id="438" r:id="rId30"/>
    <p:sldId id="295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440" r:id="rId46"/>
    <p:sldId id="340" r:id="rId47"/>
    <p:sldId id="341" r:id="rId48"/>
    <p:sldId id="342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8" y="246"/>
      </p:cViewPr>
      <p:guideLst>
        <p:guide orient="horz" pos="2158"/>
        <p:guide pos="383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2024/5/16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2024/5/16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control" Target="../activeX/activeX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2015-2016&#19979;\&#33521;&#35821;\&#19968;&#19979;&#33521;&#35821;\&#19968;&#19979;&#35838;&#20214;\B2M7U2\Just%20Blue%20-%20Space.mp3" TargetMode="External"/><Relationship Id="rId1" Type="http://schemas.microsoft.com/office/2007/relationships/media" Target="file:///D:\2015-2016&#19979;\&#33521;&#35821;\&#19968;&#19979;&#33521;&#35821;\&#19968;&#19979;&#35838;&#20214;\B2M7U2\Just%20Blue%20-%20Space.mp3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6.wmf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5"/>
          <p:cNvSpPr txBox="1"/>
          <p:nvPr/>
        </p:nvSpPr>
        <p:spPr>
          <a:xfrm>
            <a:off x="2540000" y="1447800"/>
            <a:ext cx="811720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  <a:latin typeface="Comic Sans MS" panose="030F0702030302020204" pitchFamily="66" charset="0"/>
              </a:rPr>
              <a:t>There are three brown monkeys</a:t>
            </a:r>
          </a:p>
        </p:txBody>
      </p:sp>
      <p:sp>
        <p:nvSpPr>
          <p:cNvPr id="2052" name="Text Box 6"/>
          <p:cNvSpPr txBox="1"/>
          <p:nvPr/>
        </p:nvSpPr>
        <p:spPr>
          <a:xfrm>
            <a:off x="2133600" y="304800"/>
            <a:ext cx="7620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600" b="1" dirty="0">
                <a:solidFill>
                  <a:srgbClr val="D60093"/>
                </a:solidFill>
                <a:latin typeface="Comic Sans MS" panose="030F0702030302020204" pitchFamily="66" charset="0"/>
              </a:rPr>
              <a:t>M7 U2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>
            <a:extLst>
              <a:ext uri="{FF2B5EF4-FFF2-40B4-BE49-F238E27FC236}">
                <a16:creationId xmlns:a16="http://schemas.microsoft.com/office/drawing/2014/main" id="{01489A49-DEC5-3A77-D31B-A6953C5DA5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6374" r="52051" b="45358"/>
          <a:stretch/>
        </p:blipFill>
        <p:spPr bwMode="auto">
          <a:xfrm>
            <a:off x="421931" y="629479"/>
            <a:ext cx="11028139" cy="6228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2BD3499-66A3-FB1C-1579-C1A2941CC460}"/>
              </a:ext>
            </a:extLst>
          </p:cNvPr>
          <p:cNvSpPr/>
          <p:nvPr/>
        </p:nvSpPr>
        <p:spPr>
          <a:xfrm>
            <a:off x="7551370" y="2603921"/>
            <a:ext cx="3052037" cy="27492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D2053CC-F1F2-5838-9160-9FFC60F84363}"/>
              </a:ext>
            </a:extLst>
          </p:cNvPr>
          <p:cNvSpPr/>
          <p:nvPr/>
        </p:nvSpPr>
        <p:spPr>
          <a:xfrm>
            <a:off x="3688888" y="1598686"/>
            <a:ext cx="3105528" cy="6974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20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">
            <a:extLst>
              <a:ext uri="{FF2B5EF4-FFF2-40B4-BE49-F238E27FC236}">
                <a16:creationId xmlns:a16="http://schemas.microsoft.com/office/drawing/2014/main" id="{2E4670B3-ECF5-870D-EF1B-F80CE5939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48919" r="583" b="47455"/>
          <a:stretch/>
        </p:blipFill>
        <p:spPr bwMode="auto">
          <a:xfrm>
            <a:off x="75502" y="-334117"/>
            <a:ext cx="11996256" cy="684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4E6FF58-F057-22BC-B2D1-9620702C44EC}"/>
              </a:ext>
            </a:extLst>
          </p:cNvPr>
          <p:cNvSpPr/>
          <p:nvPr/>
        </p:nvSpPr>
        <p:spPr>
          <a:xfrm>
            <a:off x="6669248" y="1593908"/>
            <a:ext cx="5522752" cy="277675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B92ACAB-7E6E-D73C-FEEC-99724AD6D92A}"/>
              </a:ext>
            </a:extLst>
          </p:cNvPr>
          <p:cNvSpPr/>
          <p:nvPr/>
        </p:nvSpPr>
        <p:spPr>
          <a:xfrm>
            <a:off x="1586797" y="2352251"/>
            <a:ext cx="5191508" cy="10767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666ED9-101D-1B87-8920-5752D5BABAFC}"/>
              </a:ext>
            </a:extLst>
          </p:cNvPr>
          <p:cNvSpPr/>
          <p:nvPr/>
        </p:nvSpPr>
        <p:spPr>
          <a:xfrm>
            <a:off x="5157711" y="3429000"/>
            <a:ext cx="1620594" cy="10767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836894C-F472-D98F-9CDB-B3246F4421D7}"/>
              </a:ext>
            </a:extLst>
          </p:cNvPr>
          <p:cNvSpPr/>
          <p:nvPr/>
        </p:nvSpPr>
        <p:spPr>
          <a:xfrm>
            <a:off x="1586797" y="1593908"/>
            <a:ext cx="3052037" cy="6721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3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>
            <a:extLst>
              <a:ext uri="{FF2B5EF4-FFF2-40B4-BE49-F238E27FC236}">
                <a16:creationId xmlns:a16="http://schemas.microsoft.com/office/drawing/2014/main" id="{9E79372E-A64E-65AA-092B-97DC974BB7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54123" r="50279"/>
          <a:stretch/>
        </p:blipFill>
        <p:spPr bwMode="auto">
          <a:xfrm>
            <a:off x="139743" y="117446"/>
            <a:ext cx="12186247" cy="645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184871A-8F3D-50ED-B0D3-F81A81DDE8F1}"/>
              </a:ext>
            </a:extLst>
          </p:cNvPr>
          <p:cNvSpPr/>
          <p:nvPr/>
        </p:nvSpPr>
        <p:spPr>
          <a:xfrm>
            <a:off x="6095999" y="1249960"/>
            <a:ext cx="6096001" cy="304520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F2B44CD-56C3-69D2-ECED-2281304CE4B2}"/>
              </a:ext>
            </a:extLst>
          </p:cNvPr>
          <p:cNvSpPr/>
          <p:nvPr/>
        </p:nvSpPr>
        <p:spPr>
          <a:xfrm>
            <a:off x="3629636" y="1342238"/>
            <a:ext cx="2466363" cy="6291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8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>
            <a:extLst>
              <a:ext uri="{FF2B5EF4-FFF2-40B4-BE49-F238E27FC236}">
                <a16:creationId xmlns:a16="http://schemas.microsoft.com/office/drawing/2014/main" id="{7D0F7200-A892-A5EB-BECA-F6A22D279A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0802" t="52151"/>
          <a:stretch/>
        </p:blipFill>
        <p:spPr bwMode="auto">
          <a:xfrm>
            <a:off x="153948" y="-1"/>
            <a:ext cx="11884104" cy="669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6DE7825-A8CA-5382-5CFD-6D7EC2D86177}"/>
              </a:ext>
            </a:extLst>
          </p:cNvPr>
          <p:cNvSpPr/>
          <p:nvPr/>
        </p:nvSpPr>
        <p:spPr>
          <a:xfrm>
            <a:off x="2430011" y="163586"/>
            <a:ext cx="5766034" cy="210983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Module 07 unit 2">
            <a:hlinkClick r:id="" action="ppaction://media"/>
            <a:extLst>
              <a:ext uri="{FF2B5EF4-FFF2-40B4-BE49-F238E27FC236}">
                <a16:creationId xmlns:a16="http://schemas.microsoft.com/office/drawing/2014/main" id="{EB23A50D-0D34-5339-3599-6F6683C0F28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9433" end="243891.938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3599" y="3276599"/>
            <a:ext cx="968229" cy="96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1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913" y="328613"/>
            <a:ext cx="11377612" cy="638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0" y="0"/>
            <a:ext cx="5951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</a:rPr>
              <a:t>Listen and find “</a:t>
            </a:r>
            <a:r>
              <a:rPr lang="en-US" altLang="zh-CN" sz="2400" b="1" i="1">
                <a:solidFill>
                  <a:srgbClr val="FF0000"/>
                </a:solidFill>
              </a:rPr>
              <a:t>There are</a:t>
            </a:r>
            <a:r>
              <a:rPr lang="en-US" altLang="zh-CN" sz="2400" b="1" i="1">
                <a:solidFill>
                  <a:srgbClr val="000000"/>
                </a:solidFill>
              </a:rPr>
              <a:t>”.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985838" y="1211263"/>
            <a:ext cx="1536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6038850" y="947738"/>
            <a:ext cx="1536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963613" y="4332288"/>
            <a:ext cx="1536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7581900" y="4103688"/>
            <a:ext cx="1536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  <p:bldP spid="18438" grpId="0" bldLvl="0" animBg="1"/>
      <p:bldP spid="1843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AD822A43-619B-25A5-B302-0911A8272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218" y="2808419"/>
            <a:ext cx="695007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Lesson 2</a:t>
            </a:r>
            <a:endParaRPr lang="en-US" altLang="zh-CN" sz="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714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r:id="rId1" imgW="9919335" imgH="6243320"/>
        </mc:Choice>
        <mc:Fallback>
          <p:control r:id="rId1" imgW="9919335" imgH="6243320">
            <p:pic>
              <p:nvPicPr>
                <p:cNvPr id="4" name="Host Control  3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23240" y="307340"/>
                  <a:ext cx="9919335" cy="624332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7D1568-3D0A-B31D-5A08-88F20C69E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65" y="166957"/>
            <a:ext cx="10852237" cy="648000"/>
          </a:xfrm>
        </p:spPr>
        <p:txBody>
          <a:bodyPr/>
          <a:lstStyle/>
          <a:p>
            <a:r>
              <a:rPr lang="en-US" altLang="zh-CN" sz="6600" dirty="0">
                <a:solidFill>
                  <a:srgbClr val="FF0000"/>
                </a:solidFill>
              </a:rPr>
              <a:t>Make a</a:t>
            </a:r>
            <a:r>
              <a:rPr lang="zh-CN" altLang="en-US" sz="6600" dirty="0">
                <a:solidFill>
                  <a:srgbClr val="FF0000"/>
                </a:solidFill>
              </a:rPr>
              <a:t> </a:t>
            </a:r>
            <a:r>
              <a:rPr lang="en-US" altLang="zh-CN" sz="6600" dirty="0">
                <a:solidFill>
                  <a:srgbClr val="FF0000"/>
                </a:solidFill>
              </a:rPr>
              <a:t>chant.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38F783A-82A5-4D1F-119F-7587AD826777}"/>
              </a:ext>
            </a:extLst>
          </p:cNvPr>
          <p:cNvSpPr txBox="1">
            <a:spLocks/>
          </p:cNvSpPr>
          <p:nvPr/>
        </p:nvSpPr>
        <p:spPr>
          <a:xfrm>
            <a:off x="815657" y="338061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sz="6600" dirty="0"/>
              <a:t>There are some ____s.</a:t>
            </a:r>
          </a:p>
          <a:p>
            <a:r>
              <a:rPr lang="en-US" sz="6600" dirty="0"/>
              <a:t>One, two, three!</a:t>
            </a:r>
          </a:p>
          <a:p>
            <a:r>
              <a:rPr lang="en-US" sz="6600" dirty="0"/>
              <a:t>There are some _____s.</a:t>
            </a:r>
          </a:p>
          <a:p>
            <a:r>
              <a:rPr lang="en-US" sz="6600" dirty="0"/>
              <a:t>One, two, three!</a:t>
            </a:r>
          </a:p>
          <a:p>
            <a:r>
              <a:rPr lang="en-US" sz="6600" dirty="0"/>
              <a:t>There are some ____s.</a:t>
            </a:r>
          </a:p>
          <a:p>
            <a:r>
              <a:rPr lang="en-US" sz="6600" dirty="0"/>
              <a:t>One, two, three !</a:t>
            </a:r>
          </a:p>
        </p:txBody>
      </p:sp>
    </p:spTree>
    <p:extLst>
      <p:ext uri="{BB962C8B-B14F-4D97-AF65-F5344CB8AC3E}">
        <p14:creationId xmlns:p14="http://schemas.microsoft.com/office/powerpoint/2010/main" val="10256113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2B40F6-4056-24D5-FC57-5D8C60E84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324" y="193461"/>
            <a:ext cx="10852237" cy="648000"/>
          </a:xfrm>
        </p:spPr>
        <p:txBody>
          <a:bodyPr/>
          <a:lstStyle/>
          <a:p>
            <a:r>
              <a:rPr lang="en-US" altLang="zh-CN" sz="4400" dirty="0"/>
              <a:t>Let’s act !</a:t>
            </a:r>
            <a:endParaRPr lang="zh-CN" altLang="en-US" sz="4400" dirty="0"/>
          </a:p>
        </p:txBody>
      </p:sp>
      <p:pic>
        <p:nvPicPr>
          <p:cNvPr id="4" name="Picture 2" descr="2">
            <a:extLst>
              <a:ext uri="{FF2B5EF4-FFF2-40B4-BE49-F238E27FC236}">
                <a16:creationId xmlns:a16="http://schemas.microsoft.com/office/drawing/2014/main" id="{66F95F2E-0368-F282-7708-2DC6D328C7E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3774" y="934278"/>
            <a:ext cx="11013339" cy="5923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49165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15086" t="23785" r="27027" b="27661"/>
          <a:stretch>
            <a:fillRect/>
          </a:stretch>
        </p:blipFill>
        <p:spPr>
          <a:xfrm>
            <a:off x="-132522" y="122169"/>
            <a:ext cx="11476383" cy="6365875"/>
          </a:xfrm>
          <a:prstGeom prst="rect">
            <a:avLst/>
          </a:prstGeom>
        </p:spPr>
      </p:pic>
      <p:sp>
        <p:nvSpPr>
          <p:cNvPr id="2" name="Text Box 3">
            <a:extLst>
              <a:ext uri="{FF2B5EF4-FFF2-40B4-BE49-F238E27FC236}">
                <a16:creationId xmlns:a16="http://schemas.microsoft.com/office/drawing/2014/main" id="{262EE69F-1413-B7E3-4299-256F8F7C1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2479" y="1370558"/>
            <a:ext cx="157649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+2</a:t>
            </a:r>
            <a:endParaRPr lang="en-US" altLang="zh-CN" sz="5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FA5F25-694C-92BF-A799-CE6F0CFFFD29}"/>
              </a:ext>
            </a:extLst>
          </p:cNvPr>
          <p:cNvSpPr txBox="1"/>
          <p:nvPr/>
        </p:nvSpPr>
        <p:spPr>
          <a:xfrm>
            <a:off x="4427883" y="2223916"/>
            <a:ext cx="10982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+2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4BBFDB-DD3C-D384-EE56-E0B44B53598C}"/>
              </a:ext>
            </a:extLst>
          </p:cNvPr>
          <p:cNvSpPr txBox="1"/>
          <p:nvPr/>
        </p:nvSpPr>
        <p:spPr>
          <a:xfrm>
            <a:off x="366091" y="1693723"/>
            <a:ext cx="13848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+3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92C59E-BAD0-0988-ADAB-C3C1DBC77733}"/>
              </a:ext>
            </a:extLst>
          </p:cNvPr>
          <p:cNvSpPr txBox="1"/>
          <p:nvPr/>
        </p:nvSpPr>
        <p:spPr>
          <a:xfrm>
            <a:off x="8324022" y="3834056"/>
            <a:ext cx="20325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+3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A51CC0-D11D-7933-A379-43BB51B9C5D8}"/>
              </a:ext>
            </a:extLst>
          </p:cNvPr>
          <p:cNvSpPr txBox="1"/>
          <p:nvPr/>
        </p:nvSpPr>
        <p:spPr>
          <a:xfrm>
            <a:off x="2373796" y="4668943"/>
            <a:ext cx="180063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+2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6A8726D-79E4-3BBC-5EA5-27E14DE79DA0}"/>
              </a:ext>
            </a:extLst>
          </p:cNvPr>
          <p:cNvSpPr/>
          <p:nvPr/>
        </p:nvSpPr>
        <p:spPr>
          <a:xfrm>
            <a:off x="9278178" y="1370558"/>
            <a:ext cx="1166191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4BB4613-247E-D10F-524C-823CEDC94FE3}"/>
              </a:ext>
            </a:extLst>
          </p:cNvPr>
          <p:cNvSpPr/>
          <p:nvPr/>
        </p:nvSpPr>
        <p:spPr>
          <a:xfrm>
            <a:off x="4574170" y="2063055"/>
            <a:ext cx="1166191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69249AB-EF3C-A921-B610-3079F73BCC6B}"/>
              </a:ext>
            </a:extLst>
          </p:cNvPr>
          <p:cNvSpPr/>
          <p:nvPr/>
        </p:nvSpPr>
        <p:spPr>
          <a:xfrm>
            <a:off x="2758109" y="4738316"/>
            <a:ext cx="1166191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6FDE2B1-1A92-8FFA-3E94-98124F276791}"/>
              </a:ext>
            </a:extLst>
          </p:cNvPr>
          <p:cNvSpPr/>
          <p:nvPr/>
        </p:nvSpPr>
        <p:spPr>
          <a:xfrm>
            <a:off x="587238" y="1647556"/>
            <a:ext cx="1166191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16EF5C4-7E69-8597-33D8-32F4D3A254C2}"/>
              </a:ext>
            </a:extLst>
          </p:cNvPr>
          <p:cNvSpPr/>
          <p:nvPr/>
        </p:nvSpPr>
        <p:spPr>
          <a:xfrm>
            <a:off x="8757202" y="3634610"/>
            <a:ext cx="1166191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811050F-38F1-5BC7-D2AD-4E0650BC400E}"/>
              </a:ext>
            </a:extLst>
          </p:cNvPr>
          <p:cNvSpPr/>
          <p:nvPr/>
        </p:nvSpPr>
        <p:spPr>
          <a:xfrm>
            <a:off x="142613" y="1241571"/>
            <a:ext cx="11316748" cy="515084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669646-658D-1BF3-C260-04AE1441D932}"/>
              </a:ext>
            </a:extLst>
          </p:cNvPr>
          <p:cNvSpPr txBox="1"/>
          <p:nvPr/>
        </p:nvSpPr>
        <p:spPr>
          <a:xfrm>
            <a:off x="4373880" y="2378433"/>
            <a:ext cx="6278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latin typeface="Comic Sans MS" panose="030F0702030302020204" pitchFamily="66" charset="0"/>
              </a:rPr>
              <a:t>Review </a:t>
            </a:r>
          </a:p>
        </p:txBody>
      </p:sp>
    </p:spTree>
    <p:extLst>
      <p:ext uri="{BB962C8B-B14F-4D97-AF65-F5344CB8AC3E}">
        <p14:creationId xmlns:p14="http://schemas.microsoft.com/office/powerpoint/2010/main" val="4275423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文本框 11268"/>
          <p:cNvSpPr txBox="1"/>
          <p:nvPr/>
        </p:nvSpPr>
        <p:spPr>
          <a:xfrm>
            <a:off x="2351088" y="2636838"/>
            <a:ext cx="760436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There 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6000" dirty="0">
                <a:latin typeface="Arial" panose="020B0604020202020204" pitchFamily="34" charset="0"/>
              </a:rPr>
              <a:t> …</a:t>
            </a:r>
            <a:r>
              <a:rPr lang="zh-CN" altLang="en-US" sz="6000" dirty="0">
                <a:latin typeface="Arial" panose="020B0604020202020204" pitchFamily="34" charset="0"/>
              </a:rPr>
              <a:t>有（单个）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351088" y="3933825"/>
            <a:ext cx="760436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There </a:t>
            </a: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</a:rPr>
              <a:t>are</a:t>
            </a:r>
            <a:r>
              <a:rPr lang="en-US" altLang="zh-CN" sz="6000" dirty="0">
                <a:latin typeface="Arial" panose="020B0604020202020204" pitchFamily="34" charset="0"/>
              </a:rPr>
              <a:t> …</a:t>
            </a:r>
            <a:r>
              <a:rPr lang="zh-CN" altLang="en-US" sz="6000" dirty="0">
                <a:latin typeface="Arial" panose="020B0604020202020204" pitchFamily="34" charset="0"/>
              </a:rPr>
              <a:t>有（多个）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1271" name="云形标注 11270"/>
          <p:cNvSpPr/>
          <p:nvPr/>
        </p:nvSpPr>
        <p:spPr>
          <a:xfrm>
            <a:off x="2927350" y="908050"/>
            <a:ext cx="4752975" cy="1008063"/>
          </a:xfrm>
          <a:prstGeom prst="cloudCallout">
            <a:avLst>
              <a:gd name="adj1" fmla="val -60319"/>
              <a:gd name="adj2" fmla="val 20079"/>
            </a:avLst>
          </a:prstGeom>
          <a:solidFill>
            <a:srgbClr val="99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4000" dirty="0">
                <a:latin typeface="Arial" panose="020B0604020202020204" pitchFamily="34" charset="0"/>
                <a:ea typeface="华文隶书" pitchFamily="2" charset="-122"/>
              </a:rPr>
              <a:t>知识点小结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矩形 71683"/>
          <p:cNvSpPr/>
          <p:nvPr/>
        </p:nvSpPr>
        <p:spPr>
          <a:xfrm>
            <a:off x="5052695" y="299720"/>
            <a:ext cx="2519680" cy="82296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818782"/>
              </a:avLst>
            </a:prstTxWarp>
          </a:bodyPr>
          <a:lstStyle/>
          <a:p>
            <a:pPr algn="ctr"/>
            <a:r>
              <a:rPr lang="zh-CN" altLang="en-US" sz="4000" b="1">
                <a:ln w="9525" cap="flat" cmpd="sng">
                  <a:solidFill>
                    <a:srgbClr val="00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Comic Sans MS" panose="030F0702030302020204" pitchFamily="66" charset="0"/>
              </a:rPr>
              <a:t>At the zoo</a:t>
            </a:r>
          </a:p>
        </p:txBody>
      </p:sp>
      <p:grpSp>
        <p:nvGrpSpPr>
          <p:cNvPr id="71710" name="组合 71709"/>
          <p:cNvGrpSpPr/>
          <p:nvPr/>
        </p:nvGrpSpPr>
        <p:grpSpPr>
          <a:xfrm>
            <a:off x="3792855" y="858520"/>
            <a:ext cx="1727200" cy="1612900"/>
            <a:chOff x="204" y="572"/>
            <a:chExt cx="1088" cy="1016"/>
          </a:xfrm>
        </p:grpSpPr>
        <p:pic>
          <p:nvPicPr>
            <p:cNvPr id="71685" name="图片 71684" descr="54971584201006191323271034075279221_0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" y="572"/>
              <a:ext cx="1088" cy="8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6" name="文本框 71695"/>
            <p:cNvSpPr txBox="1"/>
            <p:nvPr/>
          </p:nvSpPr>
          <p:spPr>
            <a:xfrm>
              <a:off x="521" y="1298"/>
              <a:ext cx="63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lion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1" name="组合 71710"/>
          <p:cNvGrpSpPr/>
          <p:nvPr/>
        </p:nvGrpSpPr>
        <p:grpSpPr>
          <a:xfrm>
            <a:off x="6275070" y="908050"/>
            <a:ext cx="1944688" cy="1685925"/>
            <a:chOff x="1474" y="572"/>
            <a:chExt cx="1225" cy="1062"/>
          </a:xfrm>
        </p:grpSpPr>
        <p:pic>
          <p:nvPicPr>
            <p:cNvPr id="71694" name="图片 71693" descr="u=3151409001,2040850224&amp;fm=21&amp;gp=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4" y="572"/>
              <a:ext cx="1225" cy="8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7" name="文本框 71696"/>
            <p:cNvSpPr txBox="1"/>
            <p:nvPr/>
          </p:nvSpPr>
          <p:spPr>
            <a:xfrm>
              <a:off x="1791" y="1344"/>
              <a:ext cx="63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tiger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2" name="组合 71711"/>
          <p:cNvGrpSpPr/>
          <p:nvPr/>
        </p:nvGrpSpPr>
        <p:grpSpPr>
          <a:xfrm>
            <a:off x="8945245" y="681990"/>
            <a:ext cx="1944687" cy="1685925"/>
            <a:chOff x="2925" y="572"/>
            <a:chExt cx="1225" cy="1062"/>
          </a:xfrm>
        </p:grpSpPr>
        <p:pic>
          <p:nvPicPr>
            <p:cNvPr id="71687" name="图片 71686" descr="u=1589321705,3207537936&amp;fm=21&amp;gp=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5" y="572"/>
              <a:ext cx="1225" cy="8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8" name="文本框 71697"/>
            <p:cNvSpPr txBox="1"/>
            <p:nvPr/>
          </p:nvSpPr>
          <p:spPr>
            <a:xfrm>
              <a:off x="3243" y="1344"/>
              <a:ext cx="77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panda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3" name="组合 71712"/>
          <p:cNvGrpSpPr/>
          <p:nvPr/>
        </p:nvGrpSpPr>
        <p:grpSpPr>
          <a:xfrm>
            <a:off x="2495868" y="2593975"/>
            <a:ext cx="1800225" cy="1685925"/>
            <a:chOff x="4377" y="572"/>
            <a:chExt cx="1134" cy="1062"/>
          </a:xfrm>
        </p:grpSpPr>
        <p:pic>
          <p:nvPicPr>
            <p:cNvPr id="71688" name="图片 71687" descr="u=1751694583,4284730878&amp;fm=21&amp;gp=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7" y="572"/>
              <a:ext cx="1134" cy="8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99" name="文本框 71698"/>
            <p:cNvSpPr txBox="1"/>
            <p:nvPr/>
          </p:nvSpPr>
          <p:spPr>
            <a:xfrm>
              <a:off x="4558" y="1344"/>
              <a:ext cx="86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monkey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4" name="组合 71713"/>
          <p:cNvGrpSpPr/>
          <p:nvPr/>
        </p:nvGrpSpPr>
        <p:grpSpPr>
          <a:xfrm>
            <a:off x="5052378" y="2593658"/>
            <a:ext cx="2087562" cy="1757362"/>
            <a:chOff x="113" y="1661"/>
            <a:chExt cx="1315" cy="1107"/>
          </a:xfrm>
        </p:grpSpPr>
        <p:pic>
          <p:nvPicPr>
            <p:cNvPr id="71689" name="图片 71688" descr="u=1753639564,86605361&amp;fm=21&amp;gp=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" y="1661"/>
              <a:ext cx="1315" cy="8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00" name="文本框 71699"/>
            <p:cNvSpPr txBox="1"/>
            <p:nvPr/>
          </p:nvSpPr>
          <p:spPr>
            <a:xfrm>
              <a:off x="431" y="2478"/>
              <a:ext cx="86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bird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7" name="组合 71716"/>
          <p:cNvGrpSpPr/>
          <p:nvPr/>
        </p:nvGrpSpPr>
        <p:grpSpPr>
          <a:xfrm>
            <a:off x="7900670" y="2480628"/>
            <a:ext cx="1871663" cy="1757362"/>
            <a:chOff x="4422" y="1661"/>
            <a:chExt cx="1179" cy="1107"/>
          </a:xfrm>
        </p:grpSpPr>
        <p:pic>
          <p:nvPicPr>
            <p:cNvPr id="71693" name="图片 71692" descr="u=3897304574,3036758035&amp;fm=21&amp;gp=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22" y="1661"/>
              <a:ext cx="1179" cy="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03" name="文本框 71702"/>
            <p:cNvSpPr txBox="1"/>
            <p:nvPr/>
          </p:nvSpPr>
          <p:spPr>
            <a:xfrm>
              <a:off x="4649" y="2478"/>
              <a:ext cx="86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giraffe</a:t>
              </a:r>
              <a:r>
                <a: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71719" name="组合 71718"/>
          <p:cNvGrpSpPr/>
          <p:nvPr/>
        </p:nvGrpSpPr>
        <p:grpSpPr>
          <a:xfrm>
            <a:off x="2475551" y="4447224"/>
            <a:ext cx="2252660" cy="1614488"/>
            <a:chOff x="1519" y="2795"/>
            <a:chExt cx="1225" cy="1017"/>
          </a:xfrm>
        </p:grpSpPr>
        <p:pic>
          <p:nvPicPr>
            <p:cNvPr id="71692" name="图片 71691" descr="u=3568416638,3295219906&amp;fm=21&amp;gp=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519" y="2795"/>
              <a:ext cx="1225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06" name="文本框 71705"/>
            <p:cNvSpPr txBox="1"/>
            <p:nvPr/>
          </p:nvSpPr>
          <p:spPr>
            <a:xfrm>
              <a:off x="1746" y="3521"/>
              <a:ext cx="953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an elephant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20" name="组合 71719"/>
          <p:cNvGrpSpPr/>
          <p:nvPr/>
        </p:nvGrpSpPr>
        <p:grpSpPr>
          <a:xfrm>
            <a:off x="5233036" y="4447224"/>
            <a:ext cx="2302827" cy="1614488"/>
            <a:chOff x="2971" y="2795"/>
            <a:chExt cx="1270" cy="1017"/>
          </a:xfrm>
        </p:grpSpPr>
        <p:pic>
          <p:nvPicPr>
            <p:cNvPr id="71686" name="图片 71685" descr="t018c1a4c0dae43cdb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71" y="2795"/>
              <a:ext cx="1270" cy="8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07" name="文本框 71706"/>
            <p:cNvSpPr txBox="1"/>
            <p:nvPr/>
          </p:nvSpPr>
          <p:spPr>
            <a:xfrm>
              <a:off x="3288" y="3521"/>
              <a:ext cx="635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a snake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21" name="组合 71720"/>
          <p:cNvGrpSpPr/>
          <p:nvPr/>
        </p:nvGrpSpPr>
        <p:grpSpPr>
          <a:xfrm>
            <a:off x="8331199" y="4350703"/>
            <a:ext cx="1764984" cy="1612900"/>
            <a:chOff x="4422" y="2795"/>
            <a:chExt cx="1089" cy="1016"/>
          </a:xfrm>
        </p:grpSpPr>
        <p:pic>
          <p:nvPicPr>
            <p:cNvPr id="71691" name="图片 71690" descr="u=3553136496,3748736578&amp;fm=21&amp;gp=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22" y="2795"/>
              <a:ext cx="1089" cy="8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08" name="文本框 71707"/>
            <p:cNvSpPr txBox="1"/>
            <p:nvPr/>
          </p:nvSpPr>
          <p:spPr>
            <a:xfrm>
              <a:off x="4740" y="3521"/>
              <a:ext cx="63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</a:rPr>
                <a:t>a bear</a:t>
              </a:r>
              <a:endPara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1709" name="文本框 71708"/>
          <p:cNvSpPr txBox="1"/>
          <p:nvPr/>
        </p:nvSpPr>
        <p:spPr>
          <a:xfrm>
            <a:off x="1001395" y="6060440"/>
            <a:ext cx="4303395" cy="58356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There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3200" dirty="0">
                <a:latin typeface="Arial" panose="020B0604020202020204" pitchFamily="34" charset="0"/>
              </a:rPr>
              <a:t> ... at the zoo.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rcRect l="17871" t="16547" r="13340" b="10859"/>
          <a:stretch>
            <a:fillRect/>
          </a:stretch>
        </p:blipFill>
        <p:spPr>
          <a:xfrm>
            <a:off x="1399540" y="723900"/>
            <a:ext cx="1871345" cy="1409700"/>
          </a:xfrm>
          <a:prstGeom prst="leftBracke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66888" y="2133600"/>
            <a:ext cx="1368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horse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75070" y="6060440"/>
            <a:ext cx="4303395" cy="583565"/>
          </a:xfrm>
          <a:prstGeom prst="rect">
            <a:avLst/>
          </a:prstGeom>
          <a:solidFill>
            <a:srgbClr val="99FF66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There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are</a:t>
            </a:r>
            <a:r>
              <a:rPr lang="en-US" altLang="zh-CN" sz="3200" dirty="0">
                <a:latin typeface="Arial" panose="020B0604020202020204" pitchFamily="34" charset="0"/>
              </a:rPr>
              <a:t> ... at the zoo.</a:t>
            </a:r>
          </a:p>
        </p:txBody>
      </p:sp>
    </p:spTree>
  </p:cSld>
  <p:clrMapOvr>
    <a:masterClrMapping/>
  </p:clrMapOvr>
  <p:transition spd="slow" advClick="0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32165" t="33213" r="12158" b="10394"/>
          <a:stretch>
            <a:fillRect/>
          </a:stretch>
        </p:blipFill>
        <p:spPr>
          <a:xfrm>
            <a:off x="1278890" y="821690"/>
            <a:ext cx="10190480" cy="5806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3140" y="81280"/>
            <a:ext cx="7824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There are </a:t>
            </a:r>
            <a:r>
              <a:rPr lang="en-US" altLang="zh-CN" sz="3600" b="1">
                <a:latin typeface="Comic Sans MS" panose="030F0702030302020204" pitchFamily="66" charset="0"/>
                <a:cs typeface="Comic Sans MS" panose="030F0702030302020204" pitchFamily="66" charset="0"/>
              </a:rPr>
              <a:t>+</a:t>
            </a:r>
            <a:r>
              <a:rPr lang="zh-CN" altLang="en-US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数字</a:t>
            </a:r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+</a:t>
            </a:r>
            <a:r>
              <a:rPr lang="zh-CN" altLang="en-US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颜色</a:t>
            </a:r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+</a:t>
            </a:r>
            <a:r>
              <a:rPr lang="zh-CN" altLang="en-US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动物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32915" y="1350010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11900" y="175196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78375" y="104330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2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45090" y="104330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25190" y="216471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96175" y="216471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3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9550" y="2470785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4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88380" y="2819400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4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027805" y="2904490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5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74200" y="2904490"/>
            <a:ext cx="455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5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36345" y="726440"/>
            <a:ext cx="581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49035" y="726440"/>
            <a:ext cx="581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</a:t>
            </a:r>
          </a:p>
        </p:txBody>
      </p:sp>
      <p:sp>
        <p:nvSpPr>
          <p:cNvPr id="16" name="椭圆 15"/>
          <p:cNvSpPr/>
          <p:nvPr/>
        </p:nvSpPr>
        <p:spPr>
          <a:xfrm>
            <a:off x="1247140" y="800100"/>
            <a:ext cx="497205" cy="50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249035" y="764540"/>
            <a:ext cx="497205" cy="508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3"/>
          <p:cNvSpPr txBox="1">
            <a:spLocks noChangeArrowheads="1"/>
          </p:cNvSpPr>
          <p:nvPr/>
        </p:nvSpPr>
        <p:spPr bwMode="auto">
          <a:xfrm>
            <a:off x="517525" y="3109913"/>
            <a:ext cx="11025188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000">
                <a:latin typeface="微软雅黑" panose="020B0503020204020204" charset="-122"/>
                <a:ea typeface="微软雅黑" panose="020B0503020204020204" charset="-122"/>
              </a:rPr>
              <a:t>Listen, point and find “</a:t>
            </a:r>
            <a:r>
              <a:rPr lang="en-US" altLang="zh-CN" sz="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There are</a:t>
            </a:r>
            <a:r>
              <a:rPr lang="en-US" altLang="zh-CN" sz="50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5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2125663" y="1508125"/>
            <a:ext cx="69500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5000" dirty="0">
                <a:latin typeface="微软雅黑" panose="020B0503020204020204" charset="-122"/>
                <a:ea typeface="微软雅黑" panose="020B0503020204020204" charset="-122"/>
              </a:rPr>
              <a:t>41</a:t>
            </a:r>
            <a:endParaRPr lang="en-US" altLang="zh-CN" sz="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" name="new_1l2_m7u2a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64700" y="5421630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320040" y="419100"/>
            <a:ext cx="11261725" cy="12496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pitchFamily="66" charset="0"/>
              </a:rPr>
              <a:t>1. There are ______ _____ monkeys.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8720" y="2446020"/>
            <a:ext cx="774192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A. two brown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4440" y="3634740"/>
            <a:ext cx="470916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B. three yellow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0160" y="4823460"/>
            <a:ext cx="461772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C. three brown</a:t>
            </a:r>
          </a:p>
        </p:txBody>
      </p:sp>
      <p:pic>
        <p:nvPicPr>
          <p:cNvPr id="7" name="图片 6" descr="QQ图片201705080906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545" y="2523490"/>
            <a:ext cx="4468495" cy="2907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. </a:t>
            </a:r>
          </a:p>
        </p:txBody>
      </p:sp>
      <p:sp>
        <p:nvSpPr>
          <p:cNvPr id="219" name=" 219"/>
          <p:cNvSpPr/>
          <p:nvPr/>
        </p:nvSpPr>
        <p:spPr>
          <a:xfrm>
            <a:off x="365760" y="331470"/>
            <a:ext cx="11079480" cy="126492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>
                <a:solidFill>
                  <a:schemeClr val="tx1"/>
                </a:solidFill>
                <a:latin typeface="Comic Sans MS" panose="030F0702030302020204" pitchFamily="66" charset="0"/>
              </a:rPr>
              <a:t>2. There are _____ tigers.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80160" y="2400300"/>
            <a:ext cx="790956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A. six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80160" y="3497580"/>
            <a:ext cx="678180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B. seven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0160" y="4610100"/>
            <a:ext cx="374904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</a:rPr>
              <a:t>C. twelve</a:t>
            </a:r>
          </a:p>
        </p:txBody>
      </p:sp>
      <p:pic>
        <p:nvPicPr>
          <p:cNvPr id="7" name="内容占位符 6" descr="QQ图片2017050809061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09565" y="2187575"/>
            <a:ext cx="5867400" cy="33045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335280" y="450215"/>
            <a:ext cx="10591165" cy="10820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pitchFamily="66" charset="0"/>
              </a:rPr>
              <a:t>3. There____ </a:t>
            </a:r>
            <a:r>
              <a:rPr lang="en-US" altLang="zh-CN" sz="4400" b="1">
                <a:solidFill>
                  <a:srgbClr val="FF0000"/>
                </a:solidFill>
                <a:latin typeface="Comic Sans MS" panose="030F0702030302020204" pitchFamily="66" charset="0"/>
              </a:rPr>
              <a:t>a cat</a:t>
            </a:r>
            <a:r>
              <a:rPr lang="en-US" altLang="zh-CN" sz="4400" b="1">
                <a:solidFill>
                  <a:schemeClr val="tx1"/>
                </a:solidFill>
                <a:latin typeface="Comic Sans MS" panose="030F0702030302020204" pitchFamily="66" charset="0"/>
              </a:rPr>
              <a:t> on the ground.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78280" y="2232660"/>
            <a:ext cx="627888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A. is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78280" y="3268980"/>
            <a:ext cx="608076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B. are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487680" y="342900"/>
            <a:ext cx="10774680" cy="13258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pitchFamily="66" charset="0"/>
              </a:rPr>
              <a:t>4. There are __ ___horses.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840" y="2293620"/>
            <a:ext cx="874776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</a:rPr>
              <a:t>A. three black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7280" y="3528060"/>
            <a:ext cx="484632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</a:rPr>
              <a:t>B. two brown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2040" y="4686300"/>
            <a:ext cx="641604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</a:rPr>
              <a:t>C. two white</a:t>
            </a:r>
          </a:p>
        </p:txBody>
      </p:sp>
      <p:pic>
        <p:nvPicPr>
          <p:cNvPr id="7" name="内容占位符 6" descr="QQ图片2017050809060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43600" y="2660650"/>
            <a:ext cx="5026025" cy="30594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350520" y="300990"/>
            <a:ext cx="11322685" cy="132588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pitchFamily="66" charset="0"/>
              </a:rPr>
              <a:t>5. There are __ __ animals at the zoo.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9160" y="2095500"/>
            <a:ext cx="865632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</a:rPr>
              <a:t>A. how many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1560" y="3238500"/>
            <a:ext cx="4587240" cy="684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Comic Sans MS" panose="030F0702030302020204" pitchFamily="66" charset="0"/>
              </a:rPr>
              <a:t>B. so many</a:t>
            </a:r>
          </a:p>
        </p:txBody>
      </p:sp>
      <p:pic>
        <p:nvPicPr>
          <p:cNvPr id="6" name="内容占位符 5" descr="QQ图片2017050809055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85510" y="2538730"/>
            <a:ext cx="4482465" cy="25742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文本框 43012"/>
          <p:cNvSpPr txBox="1"/>
          <p:nvPr/>
        </p:nvSpPr>
        <p:spPr>
          <a:xfrm>
            <a:off x="1524000" y="0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 u="sng">
                <a:latin typeface="Arial" panose="020B0604020202020204" pitchFamily="34" charset="0"/>
              </a:rPr>
              <a:t>Read and choose.</a:t>
            </a:r>
          </a:p>
        </p:txBody>
      </p:sp>
      <p:sp>
        <p:nvSpPr>
          <p:cNvPr id="43014" name="文本框 43013"/>
          <p:cNvSpPr txBox="1"/>
          <p:nvPr/>
        </p:nvSpPr>
        <p:spPr>
          <a:xfrm>
            <a:off x="1703388" y="692150"/>
            <a:ext cx="8964612" cy="5754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(   )1. There are _____ brown monkeys.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</a:rPr>
              <a:t>A. three                           B. five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(   )2. There are seven ______ tigers.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</a:rPr>
              <a:t>A. black and white         B. black and yellow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(   )3. There are two _____ horses.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</a:rPr>
              <a:t>A. white                            B. red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(   )4. There are so many _______ at the zoo!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        </a:t>
            </a: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</a:rPr>
              <a:t>A. animal                          B. animals</a:t>
            </a:r>
          </a:p>
        </p:txBody>
      </p:sp>
      <p:sp>
        <p:nvSpPr>
          <p:cNvPr id="43016" name="文本框 43015"/>
          <p:cNvSpPr txBox="1"/>
          <p:nvPr/>
        </p:nvSpPr>
        <p:spPr>
          <a:xfrm>
            <a:off x="1847850" y="692150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3017" name="文本框 43016"/>
          <p:cNvSpPr txBox="1"/>
          <p:nvPr/>
        </p:nvSpPr>
        <p:spPr>
          <a:xfrm>
            <a:off x="1847850" y="2133600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43018" name="文本框 43017"/>
          <p:cNvSpPr txBox="1"/>
          <p:nvPr/>
        </p:nvSpPr>
        <p:spPr>
          <a:xfrm>
            <a:off x="1847850" y="35734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3019" name="文本框 43018"/>
          <p:cNvSpPr txBox="1"/>
          <p:nvPr/>
        </p:nvSpPr>
        <p:spPr>
          <a:xfrm>
            <a:off x="1847850" y="5084763"/>
            <a:ext cx="431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43020" name="文本框 43019"/>
          <p:cNvSpPr txBox="1"/>
          <p:nvPr/>
        </p:nvSpPr>
        <p:spPr>
          <a:xfrm>
            <a:off x="2711450" y="5661025"/>
            <a:ext cx="4176713" cy="101473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so many + </a:t>
            </a:r>
            <a:r>
              <a:rPr lang="zh-CN" altLang="en-US" sz="2400" dirty="0">
                <a:latin typeface="Arial" panose="020B0604020202020204" pitchFamily="34" charset="0"/>
              </a:rPr>
              <a:t>名词复数形式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“如此多的</a:t>
            </a:r>
            <a:r>
              <a:rPr lang="en-US" altLang="zh-CN" sz="2400">
                <a:latin typeface="Arial" panose="020B0604020202020204" pitchFamily="34" charset="0"/>
              </a:rPr>
              <a:t>……”</a:t>
            </a:r>
          </a:p>
        </p:txBody>
      </p:sp>
      <p:sp>
        <p:nvSpPr>
          <p:cNvPr id="43021" name="文本框 43020"/>
          <p:cNvSpPr txBox="1"/>
          <p:nvPr/>
        </p:nvSpPr>
        <p:spPr>
          <a:xfrm>
            <a:off x="4511675" y="5084763"/>
            <a:ext cx="2232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so many</a:t>
            </a:r>
          </a:p>
        </p:txBody>
      </p:sp>
      <p:sp>
        <p:nvSpPr>
          <p:cNvPr id="43022" name="文本框 43021"/>
          <p:cNvSpPr txBox="1"/>
          <p:nvPr/>
        </p:nvSpPr>
        <p:spPr>
          <a:xfrm>
            <a:off x="7319963" y="5805488"/>
            <a:ext cx="19446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Times New Roman" panose="02020603050405020304" pitchFamily="18" charset="0"/>
              </a:rPr>
              <a:t>animal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  <p:pic>
        <p:nvPicPr>
          <p:cNvPr id="43023" name="图片 43022" descr="u=2176067700,2584180883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0" y="5197475"/>
            <a:ext cx="503238" cy="44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/>
      <p:bldP spid="43017" grpId="0"/>
      <p:bldP spid="43018" grpId="0"/>
      <p:bldP spid="43019" grpId="0"/>
      <p:bldP spid="43020" grpId="0" bldLvl="0" animBg="1"/>
      <p:bldP spid="43021" grpId="0"/>
      <p:bldP spid="430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1112C77-9FB7-55B1-BE09-065F66E31CC4}"/>
              </a:ext>
            </a:extLst>
          </p:cNvPr>
          <p:cNvSpPr txBox="1"/>
          <p:nvPr/>
        </p:nvSpPr>
        <p:spPr>
          <a:xfrm>
            <a:off x="646116" y="2450946"/>
            <a:ext cx="116101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latin typeface="Comic Sans MS" panose="030F0702030302020204" pitchFamily="66" charset="0"/>
              </a:rPr>
              <a:t> How many ____</a:t>
            </a:r>
            <a:r>
              <a:rPr lang="en-US" altLang="zh-CN" sz="8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altLang="zh-CN" sz="8800" b="1" dirty="0">
                <a:latin typeface="Comic Sans MS" panose="030F0702030302020204" pitchFamily="66" charset="0"/>
              </a:rPr>
              <a:t> can you see?</a:t>
            </a:r>
          </a:p>
        </p:txBody>
      </p:sp>
    </p:spTree>
    <p:extLst>
      <p:ext uri="{BB962C8B-B14F-4D97-AF65-F5344CB8AC3E}">
        <p14:creationId xmlns:p14="http://schemas.microsoft.com/office/powerpoint/2010/main" val="30670861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355" y="188595"/>
            <a:ext cx="11859895" cy="671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38625"/>
            <a:ext cx="43719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3" name="Picture 15" descr="2345_image_file_copy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45500" y="4665663"/>
            <a:ext cx="1811338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4" name="Picture 16" descr="2345_image_file_copy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169525" y="4645025"/>
            <a:ext cx="18637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6925" y="3941763"/>
            <a:ext cx="3257550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126740" y="101600"/>
            <a:ext cx="6597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Comic Sans MS" panose="030F0702030302020204" pitchFamily="66" charset="0"/>
                <a:cs typeface="Comic Sans MS" panose="030F0702030302020204" pitchFamily="66" charset="0"/>
              </a:rPr>
              <a:t>There are ......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at</a:t>
            </a:r>
            <a:r>
              <a:rPr lang="en-US" altLang="zh-CN" sz="3600" b="1">
                <a:latin typeface="Comic Sans MS" panose="030F0702030302020204" pitchFamily="66" charset="0"/>
                <a:cs typeface="Comic Sans MS" panose="030F0702030302020204" pitchFamily="66" charset="0"/>
              </a:rPr>
              <a:t> the zoo.</a:t>
            </a:r>
          </a:p>
          <a:p>
            <a:r>
              <a:rPr lang="en-US" altLang="zh-CN" sz="3600" b="1">
                <a:latin typeface="Comic Sans MS" panose="030F0702030302020204" pitchFamily="66" charset="0"/>
                <a:cs typeface="Comic Sans MS" panose="030F0702030302020204" pitchFamily="66" charset="0"/>
              </a:rPr>
              <a:t>There are ...... </a:t>
            </a:r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in</a:t>
            </a:r>
            <a:r>
              <a:rPr lang="en-US" altLang="zh-CN" sz="3600" b="1">
                <a:latin typeface="Comic Sans MS" panose="030F0702030302020204" pitchFamily="66" charset="0"/>
                <a:cs typeface="Comic Sans MS" panose="030F0702030302020204" pitchFamily="66" charset="0"/>
              </a:rPr>
              <a:t> the zoo.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图片 57348" descr="1-130430201AT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矩形 57349"/>
          <p:cNvSpPr/>
          <p:nvPr/>
        </p:nvSpPr>
        <p:spPr>
          <a:xfrm>
            <a:off x="4800600" y="2420938"/>
            <a:ext cx="1512888" cy="50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351" name="矩形 57350"/>
          <p:cNvSpPr/>
          <p:nvPr/>
        </p:nvSpPr>
        <p:spPr>
          <a:xfrm>
            <a:off x="7608888" y="4797425"/>
            <a:ext cx="1512887" cy="50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7352" name="图片 57351" descr="154541-1205101I056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13" y="908050"/>
            <a:ext cx="1884362" cy="2663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356" name="组合 57355"/>
          <p:cNvGrpSpPr/>
          <p:nvPr/>
        </p:nvGrpSpPr>
        <p:grpSpPr>
          <a:xfrm>
            <a:off x="6240463" y="1052513"/>
            <a:ext cx="3540125" cy="3240087"/>
            <a:chOff x="2880" y="527"/>
            <a:chExt cx="2230" cy="2041"/>
          </a:xfrm>
        </p:grpSpPr>
        <p:pic>
          <p:nvPicPr>
            <p:cNvPr id="57353" name="图片 57352" descr="154541-1205101I0563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0" y="754"/>
              <a:ext cx="1187" cy="1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4" name="图片 57353" descr="154541-1205101I0563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5" y="527"/>
              <a:ext cx="1187" cy="1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5" name="图片 57354" descr="154541-1205101I0563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890"/>
              <a:ext cx="1187" cy="16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7357" name="文本框 57356"/>
          <p:cNvSpPr txBox="1"/>
          <p:nvPr/>
        </p:nvSpPr>
        <p:spPr>
          <a:xfrm>
            <a:off x="2135188" y="3357563"/>
            <a:ext cx="3673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There ___ a tiger.</a:t>
            </a:r>
          </a:p>
        </p:txBody>
      </p:sp>
      <p:sp>
        <p:nvSpPr>
          <p:cNvPr id="57358" name="文本框 57357"/>
          <p:cNvSpPr txBox="1"/>
          <p:nvPr/>
        </p:nvSpPr>
        <p:spPr>
          <a:xfrm>
            <a:off x="5951538" y="4149725"/>
            <a:ext cx="4537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There ___ three tigers.</a:t>
            </a:r>
          </a:p>
        </p:txBody>
      </p:sp>
      <p:sp>
        <p:nvSpPr>
          <p:cNvPr id="57359" name="文本框 57358"/>
          <p:cNvSpPr txBox="1"/>
          <p:nvPr/>
        </p:nvSpPr>
        <p:spPr>
          <a:xfrm>
            <a:off x="7175500" y="4076700"/>
            <a:ext cx="935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are</a:t>
            </a:r>
          </a:p>
        </p:txBody>
      </p:sp>
      <p:sp>
        <p:nvSpPr>
          <p:cNvPr id="57360" name="文本框 57359"/>
          <p:cNvSpPr txBox="1"/>
          <p:nvPr/>
        </p:nvSpPr>
        <p:spPr>
          <a:xfrm>
            <a:off x="3503613" y="3284538"/>
            <a:ext cx="71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</a:p>
        </p:txBody>
      </p:sp>
      <p:sp>
        <p:nvSpPr>
          <p:cNvPr id="57361" name="文本框 57360"/>
          <p:cNvSpPr txBox="1"/>
          <p:nvPr/>
        </p:nvSpPr>
        <p:spPr>
          <a:xfrm>
            <a:off x="1847850" y="333375"/>
            <a:ext cx="23764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</a:rPr>
              <a:t>Practice.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  <p:bldP spid="57358" grpId="0"/>
      <p:bldP spid="57359" grpId="0"/>
      <p:bldP spid="5736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9" name="图片 77828" descr="1-130430201AT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8" name="图片 77827" descr="234741-1212251FJ8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013" y="1557338"/>
            <a:ext cx="2016125" cy="169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33" name="图片 77832" descr="234741-1212251FJ85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788" y="1557338"/>
            <a:ext cx="2016125" cy="1690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7837" name="组合 77836"/>
          <p:cNvGrpSpPr/>
          <p:nvPr/>
        </p:nvGrpSpPr>
        <p:grpSpPr>
          <a:xfrm>
            <a:off x="6096000" y="1773238"/>
            <a:ext cx="4176713" cy="2266950"/>
            <a:chOff x="2971" y="618"/>
            <a:chExt cx="2631" cy="1428"/>
          </a:xfrm>
        </p:grpSpPr>
        <p:pic>
          <p:nvPicPr>
            <p:cNvPr id="77830" name="图片 77829" descr="234741-1212251FJ8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1" y="981"/>
              <a:ext cx="1270" cy="10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1" name="图片 77830" descr="234741-1212251FJ8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4" y="799"/>
              <a:ext cx="1270" cy="10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2" name="图片 77831" descr="234741-1212251FJ8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6" y="618"/>
              <a:ext cx="1270" cy="10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7834" name="图片 77833" descr="234741-1212251FJ85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2" y="981"/>
              <a:ext cx="1270" cy="106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7835" name="文本框 77834"/>
          <p:cNvSpPr txBox="1"/>
          <p:nvPr/>
        </p:nvSpPr>
        <p:spPr>
          <a:xfrm>
            <a:off x="2208213" y="3429000"/>
            <a:ext cx="3743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There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 is </a:t>
            </a:r>
            <a:r>
              <a:rPr lang="en-US" altLang="zh-CN" sz="3200">
                <a:latin typeface="Arial" panose="020B0604020202020204" pitchFamily="34" charset="0"/>
              </a:rPr>
              <a:t>______.</a:t>
            </a:r>
          </a:p>
        </p:txBody>
      </p:sp>
      <p:sp>
        <p:nvSpPr>
          <p:cNvPr id="77836" name="文本框 77835"/>
          <p:cNvSpPr txBox="1"/>
          <p:nvPr/>
        </p:nvSpPr>
        <p:spPr>
          <a:xfrm>
            <a:off x="6240463" y="4365625"/>
            <a:ext cx="4211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There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</a:rPr>
              <a:t>are </a:t>
            </a:r>
            <a:r>
              <a:rPr lang="en-US" altLang="zh-CN" sz="3200">
                <a:latin typeface="Arial" panose="020B0604020202020204" pitchFamily="34" charset="0"/>
              </a:rPr>
              <a:t>________.</a:t>
            </a:r>
          </a:p>
        </p:txBody>
      </p:sp>
      <p:sp>
        <p:nvSpPr>
          <p:cNvPr id="77838" name="文本框 77837"/>
          <p:cNvSpPr txBox="1"/>
          <p:nvPr/>
        </p:nvSpPr>
        <p:spPr>
          <a:xfrm>
            <a:off x="1847850" y="333375"/>
            <a:ext cx="23764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</a:rPr>
              <a:t>Practice.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5" grpId="0"/>
      <p:bldP spid="7783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矩形 48133"/>
          <p:cNvSpPr/>
          <p:nvPr/>
        </p:nvSpPr>
        <p:spPr>
          <a:xfrm>
            <a:off x="4511675" y="2924175"/>
            <a:ext cx="1512888" cy="50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5" name="矩形 48134"/>
          <p:cNvSpPr/>
          <p:nvPr/>
        </p:nvSpPr>
        <p:spPr>
          <a:xfrm>
            <a:off x="7967663" y="4292600"/>
            <a:ext cx="1512887" cy="504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8137" name="图片 48136" descr="1369025_215014451112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1268413"/>
            <a:ext cx="1655763" cy="1655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48137" descr="6只猴子"/>
          <p:cNvPicPr>
            <a:picLocks noChangeAspect="1"/>
          </p:cNvPicPr>
          <p:nvPr/>
        </p:nvPicPr>
        <p:blipFill>
          <a:blip r:embed="rId3"/>
          <a:srcRect t="8855"/>
          <a:stretch>
            <a:fillRect/>
          </a:stretch>
        </p:blipFill>
        <p:spPr>
          <a:xfrm>
            <a:off x="6311900" y="908050"/>
            <a:ext cx="3663950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9" name="文本框 48138"/>
          <p:cNvSpPr txBox="1"/>
          <p:nvPr/>
        </p:nvSpPr>
        <p:spPr>
          <a:xfrm>
            <a:off x="2208213" y="3068638"/>
            <a:ext cx="3743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There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>
                <a:latin typeface="Arial" panose="020B0604020202020204" pitchFamily="34" charset="0"/>
              </a:rPr>
              <a:t> a monkey.</a:t>
            </a:r>
          </a:p>
        </p:txBody>
      </p:sp>
      <p:sp>
        <p:nvSpPr>
          <p:cNvPr id="48140" name="文本框 48139"/>
          <p:cNvSpPr txBox="1"/>
          <p:nvPr/>
        </p:nvSpPr>
        <p:spPr>
          <a:xfrm>
            <a:off x="6311900" y="4652963"/>
            <a:ext cx="4356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There 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are</a:t>
            </a:r>
            <a:r>
              <a:rPr lang="en-US" altLang="zh-CN" sz="2800">
                <a:latin typeface="Arial" panose="020B0604020202020204" pitchFamily="34" charset="0"/>
              </a:rPr>
              <a:t> six monkeys.</a:t>
            </a:r>
          </a:p>
        </p:txBody>
      </p:sp>
      <p:sp>
        <p:nvSpPr>
          <p:cNvPr id="48141" name="文本框 48140"/>
          <p:cNvSpPr txBox="1"/>
          <p:nvPr/>
        </p:nvSpPr>
        <p:spPr>
          <a:xfrm>
            <a:off x="1847850" y="333375"/>
            <a:ext cx="23764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</a:rPr>
              <a:t>Practice.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9" grpId="0"/>
      <p:bldP spid="481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图片 44036" descr="动物朋友动物园-22117291"/>
          <p:cNvPicPr>
            <a:picLocks noChangeAspect="1"/>
          </p:cNvPicPr>
          <p:nvPr/>
        </p:nvPicPr>
        <p:blipFill>
          <a:blip r:embed="rId4"/>
          <a:srcRect b="12704"/>
          <a:stretch>
            <a:fillRect/>
          </a:stretch>
        </p:blipFill>
        <p:spPr>
          <a:xfrm>
            <a:off x="1524000" y="981075"/>
            <a:ext cx="9144000" cy="566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矩形 44037"/>
          <p:cNvSpPr/>
          <p:nvPr/>
        </p:nvSpPr>
        <p:spPr>
          <a:xfrm>
            <a:off x="4151313" y="1052513"/>
            <a:ext cx="4176712" cy="79216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00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At the zoo</a:t>
            </a:r>
          </a:p>
        </p:txBody>
      </p:sp>
      <p:pic>
        <p:nvPicPr>
          <p:cNvPr id="44039" name="Just Blue - Space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67888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440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9"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03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图片 59395" descr="t018c1a4c0dae43cdb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7" name="文本框 59396"/>
          <p:cNvSpPr txBox="1"/>
          <p:nvPr/>
        </p:nvSpPr>
        <p:spPr>
          <a:xfrm>
            <a:off x="8328025" y="5943600"/>
            <a:ext cx="2016125" cy="92202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snake</a:t>
            </a:r>
          </a:p>
        </p:txBody>
      </p:sp>
    </p:spTree>
  </p:cSld>
  <p:clrMapOvr>
    <a:masterClrMapping/>
  </p:clrMapOvr>
  <p:transition spd="med" advClick="0" advTm="3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9155" descr="u=1018406702,187487490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8" name="文本框 49157"/>
          <p:cNvSpPr txBox="1"/>
          <p:nvPr/>
        </p:nvSpPr>
        <p:spPr>
          <a:xfrm>
            <a:off x="7391400" y="5943600"/>
            <a:ext cx="2952750" cy="92202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monkey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图片 60419" descr="u=1751694583,4284730878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1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文本框 60420"/>
          <p:cNvSpPr txBox="1"/>
          <p:nvPr/>
        </p:nvSpPr>
        <p:spPr>
          <a:xfrm>
            <a:off x="7391400" y="5943600"/>
            <a:ext cx="2952750" cy="92202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monkey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4" name="图片 61443" descr="u=1589321705,320753793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5" name="文本框 61444"/>
          <p:cNvSpPr txBox="1"/>
          <p:nvPr/>
        </p:nvSpPr>
        <p:spPr>
          <a:xfrm>
            <a:off x="2208213" y="692150"/>
            <a:ext cx="2736850" cy="92202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panda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图片 66563" descr="u=3897304574,3036758035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5" name="文本框 66564"/>
          <p:cNvSpPr txBox="1"/>
          <p:nvPr/>
        </p:nvSpPr>
        <p:spPr>
          <a:xfrm>
            <a:off x="1631950" y="5734050"/>
            <a:ext cx="2592388" cy="9220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giraffe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5BECE9-0EAA-51AB-43AC-970A574E1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259" y="119255"/>
            <a:ext cx="9958653" cy="562407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52ADDC3-846A-9622-F394-F4CB31672D7D}"/>
              </a:ext>
            </a:extLst>
          </p:cNvPr>
          <p:cNvSpPr txBox="1"/>
          <p:nvPr/>
        </p:nvSpPr>
        <p:spPr>
          <a:xfrm>
            <a:off x="1013792" y="5868664"/>
            <a:ext cx="9402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pitchFamily="66" charset="0"/>
              </a:rPr>
              <a:t>There is a ____ __ the tree.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5A0CEBF-010A-5F36-1EA2-E1EEC7738FF1}"/>
              </a:ext>
            </a:extLst>
          </p:cNvPr>
          <p:cNvSpPr txBox="1"/>
          <p:nvPr/>
        </p:nvSpPr>
        <p:spPr>
          <a:xfrm>
            <a:off x="4161845" y="4989279"/>
            <a:ext cx="13841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cat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19821D-4BFC-97DA-089B-07F7522ACDCA}"/>
              </a:ext>
            </a:extLst>
          </p:cNvPr>
          <p:cNvSpPr txBox="1"/>
          <p:nvPr/>
        </p:nvSpPr>
        <p:spPr>
          <a:xfrm>
            <a:off x="5715000" y="5437776"/>
            <a:ext cx="11138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in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40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图片 63493" descr="u=3553136496,3748736578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6" name="文本框 63495"/>
          <p:cNvSpPr txBox="1"/>
          <p:nvPr/>
        </p:nvSpPr>
        <p:spPr>
          <a:xfrm>
            <a:off x="8401050" y="5734050"/>
            <a:ext cx="1943100" cy="92202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bear</a:t>
            </a:r>
            <a:endParaRPr lang="en-US" altLang="zh-CN" sz="5400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2" name="图片 68611" descr="u=3568416638,3295219906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3" name="文本框 68612"/>
          <p:cNvSpPr txBox="1"/>
          <p:nvPr/>
        </p:nvSpPr>
        <p:spPr>
          <a:xfrm>
            <a:off x="7175500" y="188913"/>
            <a:ext cx="3240088" cy="92202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solidFill>
                  <a:schemeClr val="bg1"/>
                </a:solidFill>
                <a:latin typeface="Times New Roman" panose="02020603050405020304" pitchFamily="18" charset="0"/>
              </a:rPr>
              <a:t>elephant</a:t>
            </a:r>
          </a:p>
        </p:txBody>
      </p:sp>
    </p:spTree>
  </p:cSld>
  <p:clrMapOvr>
    <a:masterClrMapping/>
  </p:clrMapOvr>
  <p:transition spd="med" advClick="0" advTm="3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图片 67587" descr="u=3151409001,2040850224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9" name="文本框 67588"/>
          <p:cNvSpPr txBox="1"/>
          <p:nvPr/>
        </p:nvSpPr>
        <p:spPr>
          <a:xfrm>
            <a:off x="4943475" y="692150"/>
            <a:ext cx="2016125" cy="922020"/>
          </a:xfrm>
          <a:prstGeom prst="rect">
            <a:avLst/>
          </a:prstGeom>
          <a:solidFill>
            <a:srgbClr val="66CC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tiger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图片 58371" descr="54971584201006191323271034075279221_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文本框 58373"/>
          <p:cNvSpPr txBox="1"/>
          <p:nvPr/>
        </p:nvSpPr>
        <p:spPr>
          <a:xfrm>
            <a:off x="4727575" y="1412875"/>
            <a:ext cx="2016125" cy="92202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lion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图片 62467" descr="u=1753639564,8660536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60350"/>
            <a:ext cx="9144000" cy="602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9" name="文本框 62468"/>
          <p:cNvSpPr txBox="1"/>
          <p:nvPr/>
        </p:nvSpPr>
        <p:spPr>
          <a:xfrm>
            <a:off x="7391400" y="5373688"/>
            <a:ext cx="2952750" cy="922020"/>
          </a:xfrm>
          <a:prstGeom prst="rect">
            <a:avLst/>
          </a:prstGeom>
          <a:solidFill>
            <a:srgbClr val="FF9933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 i="1">
                <a:latin typeface="Times New Roman" panose="02020603050405020304" pitchFamily="18" charset="0"/>
              </a:rPr>
              <a:t>bird</a:t>
            </a:r>
            <a:r>
              <a:rPr lang="en-US" altLang="zh-CN" sz="5400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  <p:transition spd="med" advClick="0" advTm="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85" t="1357" r="553" b="10859"/>
          <a:stretch>
            <a:fillRect/>
          </a:stretch>
        </p:blipFill>
        <p:spPr>
          <a:xfrm>
            <a:off x="2536825" y="240665"/>
            <a:ext cx="7092950" cy="450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53075" y="4883150"/>
            <a:ext cx="1706880" cy="70675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>
                <a:latin typeface="Times New Roman" panose="02020603050405020304" pitchFamily="18" charset="0"/>
              </a:rPr>
              <a:t>horse</a:t>
            </a:r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289560" y="510540"/>
            <a:ext cx="5973445" cy="9899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B050"/>
                </a:solidFill>
                <a:latin typeface="Comic Sans MS" panose="030F0702030302020204" pitchFamily="66" charset="0"/>
              </a:rPr>
              <a:t>Look and find</a:t>
            </a:r>
          </a:p>
        </p:txBody>
      </p:sp>
      <p:pic>
        <p:nvPicPr>
          <p:cNvPr id="5" name="图片 4" descr="QQ图片201705090920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" y="1846580"/>
            <a:ext cx="4906010" cy="4232910"/>
          </a:xfrm>
          <a:prstGeom prst="rect">
            <a:avLst/>
          </a:prstGeom>
        </p:spPr>
      </p:pic>
      <p:pic>
        <p:nvPicPr>
          <p:cNvPr id="6" name="图片 5" descr="QQ图片201705090920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2280" y="1846580"/>
            <a:ext cx="4921250" cy="42335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289560" y="510540"/>
            <a:ext cx="5973445" cy="9899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B050"/>
                </a:solidFill>
                <a:latin typeface="Comic Sans MS" panose="030F0702030302020204" pitchFamily="66" charset="0"/>
              </a:rPr>
              <a:t>Look and find</a:t>
            </a:r>
          </a:p>
        </p:txBody>
      </p:sp>
      <p:pic>
        <p:nvPicPr>
          <p:cNvPr id="4" name="图片 3" descr="QQ图片201705090920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630" y="1870710"/>
            <a:ext cx="4552950" cy="4116705"/>
          </a:xfrm>
          <a:prstGeom prst="rect">
            <a:avLst/>
          </a:prstGeom>
        </p:spPr>
      </p:pic>
      <p:pic>
        <p:nvPicPr>
          <p:cNvPr id="5" name="图片 4" descr="QQ图片201705090921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5605" y="1870710"/>
            <a:ext cx="4476115" cy="41160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289560" y="510540"/>
            <a:ext cx="5973445" cy="9899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rgbClr val="00B050"/>
                </a:solidFill>
                <a:latin typeface="Comic Sans MS" panose="030F0702030302020204" pitchFamily="66" charset="0"/>
              </a:rPr>
              <a:t>Look and find</a:t>
            </a:r>
          </a:p>
        </p:txBody>
      </p:sp>
      <p:pic>
        <p:nvPicPr>
          <p:cNvPr id="4" name="图片 3" descr="QQ图片201705090921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" y="1871980"/>
            <a:ext cx="4664710" cy="3997960"/>
          </a:xfrm>
          <a:prstGeom prst="rect">
            <a:avLst/>
          </a:prstGeom>
        </p:spPr>
      </p:pic>
      <p:pic>
        <p:nvPicPr>
          <p:cNvPr id="5" name="图片 4" descr="QQ图片20170509092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8605" y="1919605"/>
            <a:ext cx="4822190" cy="39497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8EADFC2-ED20-45E6-9583-54752B3F93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5788" b="49579"/>
          <a:stretch>
            <a:fillRect/>
          </a:stretch>
        </p:blipFill>
        <p:spPr>
          <a:xfrm flipH="1">
            <a:off x="7455884" y="79514"/>
            <a:ext cx="3825819" cy="39346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82EC1F-51E4-5B5B-7382-22DAB79329C2}"/>
              </a:ext>
            </a:extLst>
          </p:cNvPr>
          <p:cNvSpPr txBox="1"/>
          <p:nvPr/>
        </p:nvSpPr>
        <p:spPr>
          <a:xfrm>
            <a:off x="854766" y="4901255"/>
            <a:ext cx="10723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pitchFamily="66" charset="0"/>
              </a:rPr>
              <a:t>There is a _______   ____ there.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F39368-4ABC-AECB-B0D4-D8B56AF61AD5}"/>
              </a:ext>
            </a:extLst>
          </p:cNvPr>
          <p:cNvSpPr txBox="1"/>
          <p:nvPr/>
        </p:nvSpPr>
        <p:spPr>
          <a:xfrm>
            <a:off x="3750061" y="4728887"/>
            <a:ext cx="42373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policeman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6794CD-A6E5-7EB9-8ECF-DB7706B733DF}"/>
              </a:ext>
            </a:extLst>
          </p:cNvPr>
          <p:cNvSpPr txBox="1"/>
          <p:nvPr/>
        </p:nvSpPr>
        <p:spPr>
          <a:xfrm>
            <a:off x="6814210" y="4655033"/>
            <a:ext cx="2215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over</a:t>
            </a:r>
          </a:p>
        </p:txBody>
      </p:sp>
    </p:spTree>
    <p:extLst>
      <p:ext uri="{BB962C8B-B14F-4D97-AF65-F5344CB8AC3E}">
        <p14:creationId xmlns:p14="http://schemas.microsoft.com/office/powerpoint/2010/main" val="163332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9E54145-FFFB-87E8-EE9E-96E520102DC2}"/>
              </a:ext>
            </a:extLst>
          </p:cNvPr>
          <p:cNvSpPr txBox="1"/>
          <p:nvPr/>
        </p:nvSpPr>
        <p:spPr>
          <a:xfrm>
            <a:off x="837988" y="5454928"/>
            <a:ext cx="10723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Comic Sans MS" panose="030F0702030302020204" pitchFamily="66" charset="0"/>
              </a:rPr>
              <a:t>There is a _______  in the tree.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5678EF-6EAB-95A0-454C-5C78410B601E}"/>
              </a:ext>
            </a:extLst>
          </p:cNvPr>
          <p:cNvSpPr txBox="1"/>
          <p:nvPr/>
        </p:nvSpPr>
        <p:spPr>
          <a:xfrm>
            <a:off x="4440992" y="541244"/>
            <a:ext cx="6278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Comic Sans MS" panose="030F0702030302020204" pitchFamily="66" charset="0"/>
              </a:rPr>
              <a:t>Make a sentence. 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E67F079-C7B5-C091-4C94-358917F16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90" y="1647838"/>
            <a:ext cx="4226035" cy="36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A618321-CCA1-B4A3-CA3B-F8D1F2E706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t="8196" r="17130" b="13727"/>
          <a:stretch/>
        </p:blipFill>
        <p:spPr>
          <a:xfrm>
            <a:off x="1472128" y="1378228"/>
            <a:ext cx="1027832" cy="11993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DC2218F-9F73-FF32-A52D-AC52FF2E40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t="8196" r="17130" b="13727"/>
          <a:stretch/>
        </p:blipFill>
        <p:spPr>
          <a:xfrm>
            <a:off x="2719310" y="1749289"/>
            <a:ext cx="1027832" cy="11993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BC4079C-1EDB-EAD9-5982-105AE8B051DA}"/>
              </a:ext>
            </a:extLst>
          </p:cNvPr>
          <p:cNvSpPr txBox="1"/>
          <p:nvPr/>
        </p:nvSpPr>
        <p:spPr>
          <a:xfrm>
            <a:off x="5448157" y="2348950"/>
            <a:ext cx="62788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There are </a:t>
            </a:r>
            <a:r>
              <a:rPr lang="en-US" altLang="zh-CN" sz="5400" b="1" dirty="0">
                <a:latin typeface="Comic Sans MS" panose="030F0702030302020204" pitchFamily="66" charset="0"/>
              </a:rPr>
              <a:t>two monkeys in the tree. </a:t>
            </a:r>
          </a:p>
        </p:txBody>
      </p:sp>
    </p:spTree>
    <p:extLst>
      <p:ext uri="{BB962C8B-B14F-4D97-AF65-F5344CB8AC3E}">
        <p14:creationId xmlns:p14="http://schemas.microsoft.com/office/powerpoint/2010/main" val="381072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3B8E7C-CA31-0A44-2259-27B9B7F9D560}"/>
              </a:ext>
            </a:extLst>
          </p:cNvPr>
          <p:cNvSpPr txBox="1"/>
          <p:nvPr/>
        </p:nvSpPr>
        <p:spPr>
          <a:xfrm>
            <a:off x="1693435" y="163146"/>
            <a:ext cx="97553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Comic Sans MS" panose="030F0702030302020204" pitchFamily="66" charset="0"/>
              </a:rPr>
              <a:t>What animals are there? 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r:id="rId3" imgW="10052050" imgH="5842000"/>
        </mc:Choice>
        <mc:Fallback>
          <p:control r:id="rId3" imgW="10052050" imgH="5842000">
            <p:pic>
              <p:nvPicPr>
                <p:cNvPr id="4" name="Host Control  102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991780" y="1202870"/>
                  <a:ext cx="10052050" cy="5103587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ACAFA-2BC9-3422-1BBC-0B8819F4D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755" y="1765883"/>
            <a:ext cx="9189979" cy="648000"/>
          </a:xfrm>
        </p:spPr>
        <p:txBody>
          <a:bodyPr/>
          <a:lstStyle/>
          <a:p>
            <a:r>
              <a:rPr lang="en-US" altLang="zh-CN" sz="5400" dirty="0"/>
              <a:t>What color are the ducks?</a:t>
            </a:r>
            <a:endParaRPr lang="zh-CN" altLang="en-US" sz="54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2D738D-E718-9EB6-83D3-466B038D2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3339" y="5612762"/>
            <a:ext cx="5772863" cy="124523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EAD5C145-8147-1AB3-6993-F20FB8A1EA1B}"/>
              </a:ext>
            </a:extLst>
          </p:cNvPr>
          <p:cNvSpPr txBox="1">
            <a:spLocks/>
          </p:cNvSpPr>
          <p:nvPr/>
        </p:nvSpPr>
        <p:spPr>
          <a:xfrm>
            <a:off x="297190" y="718657"/>
            <a:ext cx="9189979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sz="5400" dirty="0"/>
              <a:t>Contest to say.</a:t>
            </a:r>
          </a:p>
        </p:txBody>
      </p:sp>
    </p:spTree>
    <p:extLst>
      <p:ext uri="{BB962C8B-B14F-4D97-AF65-F5344CB8AC3E}">
        <p14:creationId xmlns:p14="http://schemas.microsoft.com/office/powerpoint/2010/main" val="2581272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AB8CF9-27AA-2666-9442-A2E55F9AC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2">
            <a:extLst>
              <a:ext uri="{FF2B5EF4-FFF2-40B4-BE49-F238E27FC236}">
                <a16:creationId xmlns:a16="http://schemas.microsoft.com/office/drawing/2014/main" id="{B2176B29-BA3E-B8AC-0CDE-A0F9209986A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1181" t="26349" r="67247" b="45264"/>
          <a:stretch/>
        </p:blipFill>
        <p:spPr bwMode="auto">
          <a:xfrm>
            <a:off x="153047" y="1305395"/>
            <a:ext cx="4200291" cy="463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C:\Users\Administrator\AppData\Roaming\Tencent\Users\490660991\QQ\WinTemp\RichOle\WD)F5(9XEYZUF(RUIJ@A222.png">
            <a:extLst>
              <a:ext uri="{FF2B5EF4-FFF2-40B4-BE49-F238E27FC236}">
                <a16:creationId xmlns:a16="http://schemas.microsoft.com/office/drawing/2014/main" id="{F8602620-A885-95DE-3151-36414029D7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3482" y="365739"/>
            <a:ext cx="7536483" cy="5432087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6409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basetag"/>
  <p:tag name="KSO_WM_TEMPLATE_INDEX" val="2016364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484</Words>
  <Application>Microsoft Office PowerPoint</Application>
  <PresentationFormat>宽屏</PresentationFormat>
  <Paragraphs>129</Paragraphs>
  <Slides>48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3" baseType="lpstr">
      <vt:lpstr>微软雅黑</vt:lpstr>
      <vt:lpstr>Arial</vt:lpstr>
      <vt:lpstr>Comic Sans MS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  <vt:lpstr>What color are the ducks?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Make a chant.</vt:lpstr>
      <vt:lpstr>Let’s act 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.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杨 冯</cp:lastModifiedBy>
  <cp:revision>86</cp:revision>
  <dcterms:created xsi:type="dcterms:W3CDTF">2019-04-27T12:19:00Z</dcterms:created>
  <dcterms:modified xsi:type="dcterms:W3CDTF">2024-05-16T10:21:53Z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