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activeX/activeX2.xml" ContentType="application/vnd.ms-office.activeX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activeX/activeX3.xml" ContentType="application/vnd.ms-office.activeX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44"/>
  </p:notesMasterIdLst>
  <p:sldIdLst>
    <p:sldId id="348" r:id="rId3"/>
    <p:sldId id="328" r:id="rId4"/>
    <p:sldId id="332" r:id="rId5"/>
    <p:sldId id="355" r:id="rId6"/>
    <p:sldId id="347" r:id="rId7"/>
    <p:sldId id="256" r:id="rId8"/>
    <p:sldId id="354" r:id="rId9"/>
    <p:sldId id="260" r:id="rId10"/>
    <p:sldId id="259" r:id="rId11"/>
    <p:sldId id="257" r:id="rId12"/>
    <p:sldId id="285" r:id="rId13"/>
    <p:sldId id="301" r:id="rId14"/>
    <p:sldId id="265" r:id="rId15"/>
    <p:sldId id="271" r:id="rId16"/>
    <p:sldId id="272" r:id="rId17"/>
    <p:sldId id="267" r:id="rId18"/>
    <p:sldId id="268" r:id="rId19"/>
    <p:sldId id="276" r:id="rId20"/>
    <p:sldId id="273" r:id="rId21"/>
    <p:sldId id="318" r:id="rId22"/>
    <p:sldId id="270" r:id="rId23"/>
    <p:sldId id="278" r:id="rId24"/>
    <p:sldId id="274" r:id="rId25"/>
    <p:sldId id="327" r:id="rId26"/>
    <p:sldId id="316" r:id="rId27"/>
    <p:sldId id="266" r:id="rId28"/>
    <p:sldId id="269" r:id="rId29"/>
    <p:sldId id="277" r:id="rId30"/>
    <p:sldId id="284" r:id="rId31"/>
    <p:sldId id="333" r:id="rId32"/>
    <p:sldId id="334" r:id="rId33"/>
    <p:sldId id="344" r:id="rId34"/>
    <p:sldId id="345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6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62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7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7B9C8-12B4-43CB-AC92-D5E75CB9A906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04899"/>
            <a:ext cx="9144000" cy="1509713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15400"/>
            <a:ext cx="9144000" cy="10469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67F6-5DE1-4024-B447-9AA0403A693F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CEBD-40CA-46E6-818A-6334265155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3900"/>
            <a:ext cx="10515600" cy="8191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9413"/>
            <a:ext cx="10515600" cy="45275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67F6-5DE1-4024-B447-9AA0403A693F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CEBD-40CA-46E6-818A-6334265155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Title"/>
          <p:cNvSpPr/>
          <p:nvPr>
            <p:custDataLst>
              <p:tags r:id="rId1"/>
            </p:custDataLst>
          </p:nvPr>
        </p:nvSpPr>
        <p:spPr>
          <a:xfrm>
            <a:off x="2972859" y="2943225"/>
            <a:ext cx="6989233" cy="738188"/>
          </a:xfrm>
          <a:custGeom>
            <a:avLst/>
            <a:gdLst>
              <a:gd name="connsiteX0" fmla="*/ 0 w 3954840"/>
              <a:gd name="connsiteY0" fmla="*/ 0 h 557348"/>
              <a:gd name="connsiteX1" fmla="*/ 3835506 w 3954840"/>
              <a:gd name="connsiteY1" fmla="*/ 0 h 557348"/>
              <a:gd name="connsiteX2" fmla="*/ 3954840 w 3954840"/>
              <a:gd name="connsiteY2" fmla="*/ 92893 h 557348"/>
              <a:gd name="connsiteX3" fmla="*/ 3954840 w 3954840"/>
              <a:gd name="connsiteY3" fmla="*/ 464455 h 557348"/>
              <a:gd name="connsiteX4" fmla="*/ 3835506 w 3954840"/>
              <a:gd name="connsiteY4" fmla="*/ 557348 h 557348"/>
              <a:gd name="connsiteX5" fmla="*/ 0 w 3954840"/>
              <a:gd name="connsiteY5" fmla="*/ 557348 h 557348"/>
              <a:gd name="connsiteX6" fmla="*/ 45938 w 3954840"/>
              <a:gd name="connsiteY6" fmla="*/ 532414 h 557348"/>
              <a:gd name="connsiteX7" fmla="*/ 180850 w 3954840"/>
              <a:gd name="connsiteY7" fmla="*/ 278674 h 557348"/>
              <a:gd name="connsiteX8" fmla="*/ 45938 w 3954840"/>
              <a:gd name="connsiteY8" fmla="*/ 24934 h 557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4840" h="557348">
                <a:moveTo>
                  <a:pt x="0" y="0"/>
                </a:moveTo>
                <a:lnTo>
                  <a:pt x="3835506" y="0"/>
                </a:lnTo>
                <a:cubicBezTo>
                  <a:pt x="3901412" y="0"/>
                  <a:pt x="3954840" y="41590"/>
                  <a:pt x="3954840" y="92893"/>
                </a:cubicBezTo>
                <a:lnTo>
                  <a:pt x="3954840" y="464455"/>
                </a:lnTo>
                <a:cubicBezTo>
                  <a:pt x="3954840" y="515758"/>
                  <a:pt x="3901412" y="557348"/>
                  <a:pt x="3835506" y="557348"/>
                </a:cubicBezTo>
                <a:lnTo>
                  <a:pt x="0" y="557348"/>
                </a:lnTo>
                <a:lnTo>
                  <a:pt x="45938" y="532414"/>
                </a:lnTo>
                <a:cubicBezTo>
                  <a:pt x="127334" y="477424"/>
                  <a:pt x="180850" y="384299"/>
                  <a:pt x="180850" y="278674"/>
                </a:cubicBezTo>
                <a:cubicBezTo>
                  <a:pt x="180850" y="173050"/>
                  <a:pt x="127334" y="79925"/>
                  <a:pt x="45938" y="24934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0000" tIns="36000" rIns="36000" bIns="36000"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kern="0" dirty="0">
              <a:solidFill>
                <a:schemeClr val="accent1"/>
              </a:solidFill>
              <a:ea typeface="黑体" panose="02010609060101010101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73075" y="2943225"/>
            <a:ext cx="6988800" cy="738000"/>
          </a:xfrm>
        </p:spPr>
        <p:txBody>
          <a:bodyPr anchor="ctr" anchorCtr="0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67F6-5DE1-4024-B447-9AA0403A693F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CEBD-40CA-46E6-818A-6334265155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67F6-5DE1-4024-B447-9AA0403A693F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CEBD-40CA-46E6-818A-6334265155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67F6-5DE1-4024-B447-9AA0403A693F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CEBD-40CA-46E6-818A-6334265155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67F6-5DE1-4024-B447-9AA0403A693F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CEBD-40CA-46E6-818A-63342651551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3155491" y="2679701"/>
            <a:ext cx="5764907" cy="956509"/>
          </a:xfrm>
          <a:prstGeom prst="parallelogram">
            <a:avLst>
              <a:gd name="adj" fmla="val 3055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numCol="1" rtlCol="0" anchor="ctr">
            <a:prstTxWarp prst="textPlain">
              <a:avLst/>
            </a:prstTxWarp>
          </a:bodyPr>
          <a:lstStyle/>
          <a:p>
            <a:pPr algn="ctr"/>
            <a:endParaRPr lang="zh-CN" altLang="en-US" sz="4800" b="1" dirty="0">
              <a:solidFill>
                <a:srgbClr val="FFFFFF"/>
              </a:solidFill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7" name="平行四边形 6"/>
          <p:cNvSpPr/>
          <p:nvPr/>
        </p:nvSpPr>
        <p:spPr>
          <a:xfrm>
            <a:off x="3781425" y="3689352"/>
            <a:ext cx="8410575" cy="336549"/>
          </a:xfrm>
          <a:prstGeom prst="parallelogram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pc="300" dirty="0">
              <a:solidFill>
                <a:schemeClr val="accent2">
                  <a:lumMod val="40000"/>
                  <a:lumOff val="60000"/>
                </a:schemeClr>
              </a:solidFill>
              <a:latin typeface="Bell MT" pitchFamily="18" charset="0"/>
              <a:ea typeface="幼圆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94342" y="2708729"/>
            <a:ext cx="4694918" cy="887829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67F6-5DE1-4024-B447-9AA0403A693F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CEBD-40CA-46E6-818A-6334265155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743" y="884466"/>
            <a:ext cx="5638795" cy="781050"/>
          </a:xfrm>
        </p:spPr>
        <p:txBody>
          <a:bodyPr anchor="ctr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61079" y="1839684"/>
            <a:ext cx="5640512" cy="436517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01538" y="1839683"/>
            <a:ext cx="3932237" cy="4365171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67F6-5DE1-4024-B447-9AA0403A693F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CEBD-40CA-46E6-818A-6334265155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36628" y="365125"/>
            <a:ext cx="1317171" cy="5811838"/>
          </a:xfrm>
        </p:spPr>
        <p:txBody>
          <a:bodyPr vert="eaVert" anchor="b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024257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67F6-5DE1-4024-B447-9AA0403A693F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CEBD-40CA-46E6-818A-6334265155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7600" y="694944"/>
            <a:ext cx="10516800" cy="55241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2F5ED-D19D-4097-92A9-D6092B3D6E68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EAA2-D029-4D23-B6D5-DE004B8B3ED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" b="82068"/>
          <a:stretch>
            <a:fillRect/>
          </a:stretch>
        </p:blipFill>
        <p:spPr bwMode="auto">
          <a:xfrm>
            <a:off x="0" y="0"/>
            <a:ext cx="1219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723900"/>
            <a:ext cx="10515600" cy="819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649413"/>
            <a:ext cx="10515600" cy="452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D67F6-5DE1-4024-B447-9AA0403A693F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4CEBD-40CA-46E6-818A-6334265155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Webdings" panose="05030102010509060703" pitchFamily="18" charset="2"/>
        <a:buChar char=""/>
        <a:defRPr sz="2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slideLayout" Target="../slideLayouts/slideLayout13.xml"/><Relationship Id="rId1" Type="http://schemas.openxmlformats.org/officeDocument/2006/relationships/control" Target="../activeX/activeX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audio" Target="file:///F:\7.mp3" TargetMode="External"/><Relationship Id="rId7" Type="http://schemas.microsoft.com/office/2007/relationships/media" Target="../media/media2.mp3"/><Relationship Id="rId2" Type="http://schemas.microsoft.com/office/2007/relationships/media" Target="file:///F:\7.mp3" TargetMode="External"/><Relationship Id="rId1" Type="http://schemas.openxmlformats.org/officeDocument/2006/relationships/tags" Target="../tags/tag20.xml"/><Relationship Id="rId6" Type="http://schemas.openxmlformats.org/officeDocument/2006/relationships/audio" Target="NULL" TargetMode="External"/><Relationship Id="rId5" Type="http://schemas.openxmlformats.org/officeDocument/2006/relationships/audio" Target="file:///F:\8.mp3" TargetMode="External"/><Relationship Id="rId10" Type="http://schemas.openxmlformats.org/officeDocument/2006/relationships/image" Target="../media/image12.png"/><Relationship Id="rId4" Type="http://schemas.microsoft.com/office/2007/relationships/media" Target="file:///F:\8.mp3" TargetMode="External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1.mp3" TargetMode="Externa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6" Type="http://schemas.openxmlformats.org/officeDocument/2006/relationships/image" Target="../media/image29.png"/><Relationship Id="rId5" Type="http://schemas.openxmlformats.org/officeDocument/2006/relationships/hyperlink" Target="2.mp3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slideLayout" Target="../slideLayouts/slideLayout13.xml"/><Relationship Id="rId1" Type="http://schemas.openxmlformats.org/officeDocument/2006/relationships/control" Target="../activeX/activeX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slideLayout" Target="../slideLayouts/slideLayout13.xml"/><Relationship Id="rId1" Type="http://schemas.openxmlformats.org/officeDocument/2006/relationships/control" Target="../activeX/activeX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1155644" y="2972973"/>
            <a:ext cx="1945364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en-US" altLang="zh-CN" sz="3600" b="0" dirty="0">
                <a:latin typeface="Comic Sans MS" panose="030F0702030302020204" pitchFamily="66" charset="0"/>
                <a:cs typeface="Comic Sans MS" panose="030F0702030302020204" pitchFamily="66" charset="0"/>
              </a:rPr>
              <a:t>a</a:t>
            </a:r>
            <a:r>
              <a:rPr lang="en-US" altLang="zh-CN" sz="3600" b="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shirt</a:t>
            </a:r>
          </a:p>
        </p:txBody>
      </p:sp>
      <p:pic>
        <p:nvPicPr>
          <p:cNvPr id="14" name="内容占位符 3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22366" t="17829" r="9137" b="22493"/>
          <a:stretch>
            <a:fillRect/>
          </a:stretch>
        </p:blipFill>
        <p:spPr>
          <a:xfrm>
            <a:off x="7547291" y="1361480"/>
            <a:ext cx="1651635" cy="1438910"/>
          </a:xfrm>
          <a:prstGeom prst="rect">
            <a:avLst/>
          </a:prstGeom>
        </p:spPr>
      </p:pic>
      <p:sp>
        <p:nvSpPr>
          <p:cNvPr id="15" name="标题 1"/>
          <p:cNvSpPr>
            <a:spLocks noGrp="1"/>
          </p:cNvSpPr>
          <p:nvPr/>
        </p:nvSpPr>
        <p:spPr>
          <a:xfrm>
            <a:off x="6400547" y="3105150"/>
            <a:ext cx="394512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algn="r"/>
            <a:r>
              <a:rPr lang="en-US" altLang="zh-CN" sz="3600" b="0" dirty="0">
                <a:latin typeface="Comic Sans MS" panose="030F0702030302020204" pitchFamily="66" charset="0"/>
                <a:cs typeface="Comic Sans MS" panose="030F0702030302020204" pitchFamily="66" charset="0"/>
              </a:rPr>
              <a:t>a</a:t>
            </a:r>
            <a:r>
              <a:rPr lang="en-US" altLang="zh-CN" sz="3600" b="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pair of short</a:t>
            </a:r>
            <a:r>
              <a:rPr lang="en-US" altLang="zh-CN" sz="3600" b="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</a:t>
            </a:r>
          </a:p>
        </p:txBody>
      </p:sp>
      <p:sp>
        <p:nvSpPr>
          <p:cNvPr id="17" name="标题 1"/>
          <p:cNvSpPr>
            <a:spLocks noGrp="1"/>
          </p:cNvSpPr>
          <p:nvPr/>
        </p:nvSpPr>
        <p:spPr>
          <a:xfrm>
            <a:off x="290375" y="5703570"/>
            <a:ext cx="422861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algn="r"/>
            <a:r>
              <a:rPr lang="en-US" altLang="zh-CN" sz="3600" b="0" dirty="0">
                <a:latin typeface="Comic Sans MS" panose="030F0702030302020204" pitchFamily="66" charset="0"/>
                <a:cs typeface="Comic Sans MS" panose="030F0702030302020204" pitchFamily="66" charset="0"/>
              </a:rPr>
              <a:t>a</a:t>
            </a:r>
            <a:r>
              <a:rPr lang="en-US" altLang="zh-CN" sz="3600" b="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pair of shoe</a:t>
            </a:r>
            <a:r>
              <a:rPr lang="en-US" altLang="zh-CN" sz="3600" b="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400" y="4054033"/>
            <a:ext cx="1247140" cy="107823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734" t="17999" r="29479" b="17050"/>
          <a:stretch>
            <a:fillRect/>
          </a:stretch>
        </p:blipFill>
        <p:spPr>
          <a:xfrm>
            <a:off x="1314174" y="1291051"/>
            <a:ext cx="1422400" cy="1434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6"/>
          <a:stretch>
            <a:fillRect/>
          </a:stretch>
        </p:blipFill>
        <p:spPr>
          <a:xfrm>
            <a:off x="6881495" y="4191000"/>
            <a:ext cx="1491615" cy="1512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标题 1"/>
          <p:cNvSpPr>
            <a:spLocks noGrp="1"/>
          </p:cNvSpPr>
          <p:nvPr/>
        </p:nvSpPr>
        <p:spPr>
          <a:xfrm>
            <a:off x="6006517" y="5801280"/>
            <a:ext cx="455546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algn="r"/>
            <a:r>
              <a:rPr lang="en-US" altLang="zh-CN" sz="3600" b="0" dirty="0">
                <a:latin typeface="Comic Sans MS" panose="030F0702030302020204" pitchFamily="66" charset="0"/>
                <a:cs typeface="Comic Sans MS" panose="030F0702030302020204" pitchFamily="66" charset="0"/>
              </a:rPr>
              <a:t>a</a:t>
            </a:r>
            <a:r>
              <a:rPr lang="en-US" altLang="zh-CN" sz="3600" b="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pair of sock</a:t>
            </a:r>
            <a:r>
              <a:rPr lang="en-US" altLang="zh-CN" sz="3600" b="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</a:t>
            </a: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616450" y="247015"/>
            <a:ext cx="2453640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algn="ctr"/>
            <a:r>
              <a:rPr lang="en-US" altLang="zh-CN" sz="48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clothes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AC4803A-2E7C-39D4-5B4D-F610E7355943}"/>
              </a:ext>
            </a:extLst>
          </p:cNvPr>
          <p:cNvSpPr/>
          <p:nvPr/>
        </p:nvSpPr>
        <p:spPr>
          <a:xfrm>
            <a:off x="1042504" y="2972973"/>
            <a:ext cx="543339" cy="647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78AFB9A-88E0-223D-A0FA-9F1855672C97}"/>
              </a:ext>
            </a:extLst>
          </p:cNvPr>
          <p:cNvSpPr/>
          <p:nvPr/>
        </p:nvSpPr>
        <p:spPr>
          <a:xfrm>
            <a:off x="1698983" y="2922589"/>
            <a:ext cx="1253942" cy="647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64E7CA8-7E2F-AB62-12E1-71FC30BDB483}"/>
              </a:ext>
            </a:extLst>
          </p:cNvPr>
          <p:cNvSpPr/>
          <p:nvPr/>
        </p:nvSpPr>
        <p:spPr>
          <a:xfrm>
            <a:off x="6185258" y="3124200"/>
            <a:ext cx="696237" cy="647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4FF1508-A655-6A6C-74B8-DD6889696E09}"/>
              </a:ext>
            </a:extLst>
          </p:cNvPr>
          <p:cNvSpPr/>
          <p:nvPr/>
        </p:nvSpPr>
        <p:spPr>
          <a:xfrm>
            <a:off x="6920320" y="3086100"/>
            <a:ext cx="1023530" cy="647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D5D7DD8-91E8-F025-59A8-E3DB7440CDC1}"/>
              </a:ext>
            </a:extLst>
          </p:cNvPr>
          <p:cNvSpPr/>
          <p:nvPr/>
        </p:nvSpPr>
        <p:spPr>
          <a:xfrm>
            <a:off x="7982675" y="3105150"/>
            <a:ext cx="732700" cy="647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B1A6E09-44F6-09F6-27B5-9154BA87F10E}"/>
              </a:ext>
            </a:extLst>
          </p:cNvPr>
          <p:cNvSpPr/>
          <p:nvPr/>
        </p:nvSpPr>
        <p:spPr>
          <a:xfrm>
            <a:off x="8772040" y="3176905"/>
            <a:ext cx="1408993" cy="647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00359F5-7616-AF1C-A323-54595174C94F}"/>
              </a:ext>
            </a:extLst>
          </p:cNvPr>
          <p:cNvSpPr/>
          <p:nvPr/>
        </p:nvSpPr>
        <p:spPr>
          <a:xfrm>
            <a:off x="603607" y="5653186"/>
            <a:ext cx="4228615" cy="647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69838F7-2502-08F6-FB8C-C57C320CE68E}"/>
              </a:ext>
            </a:extLst>
          </p:cNvPr>
          <p:cNvSpPr/>
          <p:nvPr/>
        </p:nvSpPr>
        <p:spPr>
          <a:xfrm>
            <a:off x="6703419" y="5782230"/>
            <a:ext cx="4812306" cy="647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42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7" grpId="0"/>
      <p:bldP spid="20" grpId="0"/>
      <p:bldP spid="22" grpId="0" animBg="1"/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QQ图片2017051910004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40765" y="297815"/>
            <a:ext cx="10264140" cy="6362700"/>
          </a:xfrm>
          <a:prstGeom prst="rect">
            <a:avLst/>
          </a:prstGeom>
        </p:spPr>
      </p:pic>
      <p:sp>
        <p:nvSpPr>
          <p:cNvPr id="3" name="圆角矩形标注 2"/>
          <p:cNvSpPr/>
          <p:nvPr/>
        </p:nvSpPr>
        <p:spPr>
          <a:xfrm>
            <a:off x="-127635" y="3119120"/>
            <a:ext cx="3987165" cy="1391920"/>
          </a:xfrm>
          <a:prstGeom prst="wedgeRoundRectCallout">
            <a:avLst>
              <a:gd name="adj1" fmla="val 49296"/>
              <a:gd name="adj2" fmla="val 6250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rgbClr val="0070C0"/>
                </a:solidFill>
                <a:latin typeface="Comic Sans MS" panose="030F0702030302020204" charset="0"/>
              </a:rPr>
              <a:t>There's</a:t>
            </a:r>
            <a:r>
              <a:rPr lang="en-US" altLang="zh-CN" sz="3600" b="1">
                <a:solidFill>
                  <a:schemeClr val="tx2">
                    <a:lumMod val="50000"/>
                  </a:schemeClr>
                </a:solidFill>
                <a:latin typeface="Comic Sans MS" panose="030F0702030302020204" charset="0"/>
              </a:rPr>
              <a:t> a cat ____________!</a:t>
            </a:r>
          </a:p>
        </p:txBody>
      </p:sp>
      <p:pic>
        <p:nvPicPr>
          <p:cNvPr id="5" name="new_1l2_m8u2a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255" end="4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6380" y="5991860"/>
            <a:ext cx="422910" cy="41275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6931660" y="1784350"/>
            <a:ext cx="3699510" cy="2346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35255" y="3720465"/>
            <a:ext cx="3461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2">
                    <a:lumMod val="50000"/>
                  </a:schemeClr>
                </a:solidFill>
                <a:latin typeface="Comic Sans MS" panose="030F0702030302020204" charset="0"/>
                <a:sym typeface="+mn-ea"/>
              </a:rPr>
              <a:t>under a big bird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C1BC1F9-4D1C-903C-F681-8EA3142F9147}"/>
              </a:ext>
            </a:extLst>
          </p:cNvPr>
          <p:cNvSpPr/>
          <p:nvPr/>
        </p:nvSpPr>
        <p:spPr>
          <a:xfrm>
            <a:off x="6931660" y="505149"/>
            <a:ext cx="2977450" cy="1279201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9788525" imgH="5978525"/>
        </mc:Choice>
        <mc:Fallback>
          <p:control r:id="rId1" imgW="9788525" imgH="5978525">
            <p:pic>
              <p:nvPicPr>
                <p:cNvPr id="4" name="Host Control  3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02055" y="556260"/>
                  <a:ext cx="9788525" cy="597852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rcRect l="20749" t="21710" r="26643" b="12816"/>
          <a:stretch>
            <a:fillRect/>
          </a:stretch>
        </p:blipFill>
        <p:spPr>
          <a:xfrm>
            <a:off x="2313940" y="1827530"/>
            <a:ext cx="6938645" cy="485775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542925" y="913765"/>
            <a:ext cx="5461635" cy="819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sz="4400" b="1">
                <a:latin typeface="Comic Sans MS" panose="030F0702030302020204" charset="0"/>
              </a:rPr>
              <a:t>What can you see?</a:t>
            </a: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6410960" y="913765"/>
            <a:ext cx="5461635" cy="819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sz="4400" b="1">
                <a:latin typeface="Comic Sans MS" panose="030F0702030302020204" charset="0"/>
              </a:rPr>
              <a:t>Where are they?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0BD4A86F-03B9-781A-C229-7D9B7E99AB81}"/>
              </a:ext>
            </a:extLst>
          </p:cNvPr>
          <p:cNvSpPr/>
          <p:nvPr/>
        </p:nvSpPr>
        <p:spPr>
          <a:xfrm>
            <a:off x="4829836" y="5576570"/>
            <a:ext cx="1581124" cy="120332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QQ图片201705220910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705" y="1049020"/>
            <a:ext cx="9418955" cy="542798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8671560" y="5722620"/>
            <a:ext cx="1234440" cy="89852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标注 6"/>
          <p:cNvSpPr/>
          <p:nvPr/>
        </p:nvSpPr>
        <p:spPr>
          <a:xfrm>
            <a:off x="1600200" y="495300"/>
            <a:ext cx="3230245" cy="99060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</a:rPr>
              <a:t>Oh no! Sorry.</a:t>
            </a:r>
          </a:p>
        </p:txBody>
      </p:sp>
      <p:sp>
        <p:nvSpPr>
          <p:cNvPr id="8" name="圆角矩形标注 7"/>
          <p:cNvSpPr/>
          <p:nvPr/>
        </p:nvSpPr>
        <p:spPr>
          <a:xfrm>
            <a:off x="6900545" y="844550"/>
            <a:ext cx="5306060" cy="142367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CN" sz="3200" b="1">
              <a:solidFill>
                <a:schemeClr val="tx1">
                  <a:lumMod val="50000"/>
                </a:schemeClr>
              </a:solidFill>
              <a:latin typeface="Comic Sans MS" panose="030F0702030302020204" charset="0"/>
            </a:endParaRPr>
          </a:p>
        </p:txBody>
      </p:sp>
      <p:pic>
        <p:nvPicPr>
          <p:cNvPr id="6" name="new_1l2_m8u2a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88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0385" y="6064250"/>
            <a:ext cx="412750" cy="412750"/>
          </a:xfrm>
          <a:prstGeom prst="rect">
            <a:avLst/>
          </a:prstGeom>
        </p:spPr>
      </p:pic>
      <p:pic>
        <p:nvPicPr>
          <p:cNvPr id="9" name="new_1l2_m8u2a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98" end="232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6815" y="6064250"/>
            <a:ext cx="412750" cy="41275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2774315" y="1634490"/>
            <a:ext cx="2164080" cy="141668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900545" y="951230"/>
            <a:ext cx="54095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sym typeface="+mn-ea"/>
              </a:rPr>
              <a:t>Lingling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sym typeface="+mn-ea"/>
              </a:rPr>
              <a:t>, </a:t>
            </a:r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charset="0"/>
                <a:sym typeface="+mn-ea"/>
              </a:rPr>
              <a:t>there's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sym typeface="+mn-ea"/>
              </a:rPr>
              <a:t> a basketball under my chair.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5B6A766-5759-B2DA-B631-CCF45C49FA21}"/>
              </a:ext>
            </a:extLst>
          </p:cNvPr>
          <p:cNvSpPr/>
          <p:nvPr/>
        </p:nvSpPr>
        <p:spPr>
          <a:xfrm>
            <a:off x="4736465" y="2928302"/>
            <a:ext cx="2164080" cy="141668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AF62C5E1-6A9A-16A7-9F2A-7C80550F2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274" y="1956435"/>
            <a:ext cx="3472542" cy="819150"/>
          </a:xfrm>
        </p:spPr>
        <p:txBody>
          <a:bodyPr>
            <a:normAutofit fontScale="90000"/>
          </a:bodyPr>
          <a:lstStyle/>
          <a:p>
            <a:r>
              <a:rPr lang="en-US" altLang="zh-CN" sz="5400" b="1" dirty="0"/>
              <a:t>basketball</a:t>
            </a:r>
            <a:endParaRPr lang="zh-CN" altLang="en-US" sz="5400" b="1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CAB0D93E-E94B-D256-B7DB-A411AECDDA72}"/>
              </a:ext>
            </a:extLst>
          </p:cNvPr>
          <p:cNvSpPr txBox="1">
            <a:spLocks/>
          </p:cNvSpPr>
          <p:nvPr/>
        </p:nvSpPr>
        <p:spPr>
          <a:xfrm>
            <a:off x="1111678" y="22789"/>
            <a:ext cx="3472542" cy="819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sz="5400" b="1" dirty="0"/>
              <a:t>Why?</a:t>
            </a:r>
            <a:endParaRPr lang="zh-CN" altLang="en-US" sz="5400" b="1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6845B40-0A72-ED17-1AA4-FD8E08D35594}"/>
              </a:ext>
            </a:extLst>
          </p:cNvPr>
          <p:cNvSpPr/>
          <p:nvPr/>
        </p:nvSpPr>
        <p:spPr>
          <a:xfrm>
            <a:off x="7097472" y="1485900"/>
            <a:ext cx="4789727" cy="4997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7" grpId="0" bldLvl="0" animBg="1"/>
      <p:bldP spid="3" grpId="0"/>
      <p:bldP spid="11" grpId="0"/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QQ图片2017052209344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7285" y="1429385"/>
            <a:ext cx="3474085" cy="29267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30240" y="2644140"/>
            <a:ext cx="3306445" cy="88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chemeClr val="tx2">
                    <a:lumMod val="50000"/>
                  </a:schemeClr>
                </a:solidFill>
                <a:latin typeface="Comic Sans MS" panose="030F0702030302020204" charset="0"/>
              </a:rPr>
              <a:t>basketball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QQ图片20170522094418"/>
          <p:cNvPicPr>
            <a:picLocks noChangeAspect="1"/>
          </p:cNvPicPr>
          <p:nvPr/>
        </p:nvPicPr>
        <p:blipFill>
          <a:blip r:embed="rId3"/>
          <a:srcRect l="17659" r="15451"/>
          <a:stretch>
            <a:fillRect/>
          </a:stretch>
        </p:blipFill>
        <p:spPr>
          <a:xfrm>
            <a:off x="45085" y="1358900"/>
            <a:ext cx="3384550" cy="3437255"/>
          </a:xfrm>
          <a:prstGeom prst="rect">
            <a:avLst/>
          </a:prstGeom>
        </p:spPr>
      </p:pic>
      <p:sp>
        <p:nvSpPr>
          <p:cNvPr id="252" name=" 252"/>
          <p:cNvSpPr/>
          <p:nvPr/>
        </p:nvSpPr>
        <p:spPr>
          <a:xfrm>
            <a:off x="3063240" y="2658745"/>
            <a:ext cx="1584960" cy="1341120"/>
          </a:xfrm>
          <a:prstGeom prst="mathPlus">
            <a:avLst>
              <a:gd name="adj1" fmla="val 92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8" name="图片 7" descr="QQ图片201705220944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475" y="2154555"/>
            <a:ext cx="2330450" cy="2350135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7620000" y="3108960"/>
            <a:ext cx="1569720" cy="64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内容占位符 9" descr="QQ图片20170522093449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BFBFB">
                  <a:alpha val="100000"/>
                </a:srgbClr>
              </a:clrFrom>
              <a:clrTo>
                <a:srgbClr val="FBFBF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6365" y="1924685"/>
            <a:ext cx="3062605" cy="25800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93420" y="4796155"/>
            <a:ext cx="2087880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1"/>
                </a:solidFill>
                <a:latin typeface="Comic Sans MS" panose="030F0702030302020204" charset="0"/>
              </a:rPr>
              <a:t>basket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975860" y="4918075"/>
            <a:ext cx="2011680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</a:rPr>
              <a:t>ball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884920" y="4918075"/>
            <a:ext cx="3336925" cy="88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FF0000"/>
                </a:solidFill>
                <a:latin typeface="Comic Sans MS" panose="030F0702030302020204" charset="0"/>
              </a:rPr>
              <a:t>basketball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  <p:bldP spid="9" grpId="0" animBg="1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QQ图片2017052209105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07135" y="1398270"/>
            <a:ext cx="9142095" cy="5363210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861695" y="1652270"/>
            <a:ext cx="4947285" cy="126619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rgbClr val="0070C0"/>
                </a:solidFill>
                <a:latin typeface="Comic Sans MS" panose="030F0702030302020204" charset="0"/>
              </a:rPr>
              <a:t>There are</a:t>
            </a:r>
            <a:r>
              <a:rPr lang="en-US" altLang="zh-CN" sz="32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</a:rPr>
              <a:t> ___ ______ under my desk.</a:t>
            </a:r>
          </a:p>
        </p:txBody>
      </p:sp>
      <p:sp>
        <p:nvSpPr>
          <p:cNvPr id="7" name="椭圆 6"/>
          <p:cNvSpPr/>
          <p:nvPr/>
        </p:nvSpPr>
        <p:spPr>
          <a:xfrm>
            <a:off x="2286000" y="4375150"/>
            <a:ext cx="108204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368040" y="3970020"/>
            <a:ext cx="1219200" cy="120332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new_1l2_m8u2a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100" end="176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95035" y="6116955"/>
            <a:ext cx="412750" cy="41275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1207135" y="579120"/>
            <a:ext cx="7332980" cy="819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sz="4000" b="1">
                <a:latin typeface="Comic Sans MS" panose="030F0702030302020204" charset="0"/>
              </a:rPr>
              <a:t>Where are the footballs?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869509" y="1779905"/>
            <a:ext cx="2865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sym typeface="+mn-ea"/>
              </a:rPr>
              <a:t>two footballs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26B6494-8D0C-981B-F183-2D977A22D761}"/>
              </a:ext>
            </a:extLst>
          </p:cNvPr>
          <p:cNvSpPr txBox="1"/>
          <p:nvPr/>
        </p:nvSpPr>
        <p:spPr>
          <a:xfrm>
            <a:off x="3335655" y="5194935"/>
            <a:ext cx="2865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sym typeface="+mn-ea"/>
              </a:rPr>
              <a:t>two footballs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7537D06-FFE1-0309-43D3-BE4A94D67412}"/>
              </a:ext>
            </a:extLst>
          </p:cNvPr>
          <p:cNvSpPr/>
          <p:nvPr/>
        </p:nvSpPr>
        <p:spPr>
          <a:xfrm>
            <a:off x="1205308" y="2385060"/>
            <a:ext cx="4789727" cy="4997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2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QQ图片2017052209104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00505" y="1525270"/>
            <a:ext cx="8988425" cy="5102860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7034530" y="1610360"/>
            <a:ext cx="4239260" cy="156908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CN" sz="3200" b="1">
              <a:solidFill>
                <a:schemeClr val="tx1">
                  <a:lumMod val="50000"/>
                </a:schemeClr>
              </a:solidFill>
              <a:latin typeface="Comic Sans MS" panose="030F070203030202020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975090" y="4471035"/>
            <a:ext cx="1981200" cy="227076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new_1l2_m8u2a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702" end="123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6290" y="5937250"/>
            <a:ext cx="412750" cy="41275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815975" y="537210"/>
            <a:ext cx="7332980" cy="819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sz="4000" b="1">
                <a:latin typeface="Comic Sans MS" panose="030F0702030302020204" charset="0"/>
              </a:rPr>
              <a:t>Where are the footballs?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085965" y="1610360"/>
            <a:ext cx="41363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0070C0"/>
                </a:solidFill>
                <a:latin typeface="Comic Sans MS" panose="030F0702030302020204" charset="0"/>
                <a:sym typeface="+mn-ea"/>
              </a:rPr>
              <a:t>There are</a:t>
            </a:r>
            <a:r>
              <a:rPr lang="en-US" altLang="zh-CN" sz="32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sym typeface="+mn-ea"/>
              </a:rPr>
              <a:t> ______________________________.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034530" y="2102485"/>
            <a:ext cx="43688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sym typeface="+mn-ea"/>
              </a:rPr>
              <a:t>two footballs under my desk, too.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QQ图片201705220934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55" y="1489075"/>
            <a:ext cx="3836035" cy="32531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294120" y="2988310"/>
            <a:ext cx="2682240" cy="88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chemeClr val="tx2">
                    <a:lumMod val="50000"/>
                  </a:schemeClr>
                </a:solidFill>
                <a:latin typeface="Comic Sans MS" panose="030F0702030302020204" charset="0"/>
              </a:rPr>
              <a:t>football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QQ图片20170522094401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7778"/>
          <a:stretch>
            <a:fillRect/>
          </a:stretch>
        </p:blipFill>
        <p:spPr>
          <a:xfrm>
            <a:off x="33655" y="1454785"/>
            <a:ext cx="3101340" cy="3209925"/>
          </a:xfrm>
          <a:prstGeom prst="rect">
            <a:avLst/>
          </a:prstGeom>
        </p:spPr>
      </p:pic>
      <p:sp>
        <p:nvSpPr>
          <p:cNvPr id="252" name=" 252"/>
          <p:cNvSpPr/>
          <p:nvPr/>
        </p:nvSpPr>
        <p:spPr>
          <a:xfrm>
            <a:off x="3134995" y="2613660"/>
            <a:ext cx="1783080" cy="1630680"/>
          </a:xfrm>
          <a:prstGeom prst="mathPlus">
            <a:avLst>
              <a:gd name="adj1" fmla="val 92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8" name="图片 7" descr="QQ图片201705220944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075" y="2314575"/>
            <a:ext cx="2330450" cy="2350135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7513320" y="3108960"/>
            <a:ext cx="1569720" cy="64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QQ图片20170522093457"/>
          <p:cNvPicPr>
            <a:picLocks noChangeAspect="1"/>
          </p:cNvPicPr>
          <p:nvPr/>
        </p:nvPicPr>
        <p:blipFill>
          <a:blip r:embed="rId5">
            <a:clrChange>
              <a:clrFrom>
                <a:srgbClr val="FBFBFB">
                  <a:alpha val="100000"/>
                </a:srgbClr>
              </a:clrFrom>
              <a:clrTo>
                <a:srgbClr val="FBFBF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0955" y="2245995"/>
            <a:ext cx="2789555" cy="23660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1520" y="4870450"/>
            <a:ext cx="2179320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Comic Sans MS" panose="030F0702030302020204" charset="0"/>
              </a:rPr>
              <a:t>foot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968240" y="4975860"/>
            <a:ext cx="1920240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omic Sans MS" panose="030F0702030302020204" charset="0"/>
              </a:rPr>
              <a:t>ball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235440" y="4869180"/>
            <a:ext cx="2590800" cy="88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FF0000"/>
                </a:solidFill>
                <a:latin typeface="Comic Sans MS" panose="030F0702030302020204" charset="0"/>
              </a:rPr>
              <a:t>football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  <p:bldP spid="9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-6000" contrast="30000"/>
          </a:blip>
          <a:srcRect l="30208" t="31420" r="29232" b="46474"/>
          <a:stretch>
            <a:fillRect/>
          </a:stretch>
        </p:blipFill>
        <p:spPr>
          <a:xfrm>
            <a:off x="1478915" y="3916045"/>
            <a:ext cx="9635490" cy="2954020"/>
          </a:xfrm>
          <a:prstGeom prst="rect">
            <a:avLst/>
          </a:prstGeom>
        </p:spPr>
      </p:pic>
      <p:pic>
        <p:nvPicPr>
          <p:cNvPr id="1536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25" y="363855"/>
            <a:ext cx="9079865" cy="3570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9218" y="30163"/>
            <a:ext cx="2886075" cy="512763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Look and say</a:t>
            </a:r>
          </a:p>
        </p:txBody>
      </p:sp>
      <p:cxnSp>
        <p:nvCxnSpPr>
          <p:cNvPr id="2" name="直接箭头连接符 1"/>
          <p:cNvCxnSpPr/>
          <p:nvPr/>
        </p:nvCxnSpPr>
        <p:spPr>
          <a:xfrm>
            <a:off x="3573780" y="1188720"/>
            <a:ext cx="2691765" cy="1734820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901" name="Text Box 13"/>
          <p:cNvSpPr txBox="1"/>
          <p:nvPr/>
        </p:nvSpPr>
        <p:spPr>
          <a:xfrm>
            <a:off x="288925" y="580390"/>
            <a:ext cx="29114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a pair of green shorts</a:t>
            </a:r>
          </a:p>
        </p:txBody>
      </p:sp>
      <p:sp>
        <p:nvSpPr>
          <p:cNvPr id="4" name="Text Box 13"/>
          <p:cNvSpPr txBox="1"/>
          <p:nvPr/>
        </p:nvSpPr>
        <p:spPr>
          <a:xfrm>
            <a:off x="-262255" y="1614170"/>
            <a:ext cx="29114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a pair of blue socks</a:t>
            </a:r>
          </a:p>
        </p:txBody>
      </p:sp>
      <p:cxnSp>
        <p:nvCxnSpPr>
          <p:cNvPr id="6" name="直接箭头连接符 5"/>
          <p:cNvCxnSpPr>
            <a:stCxn id="4" idx="3"/>
          </p:cNvCxnSpPr>
          <p:nvPr/>
        </p:nvCxnSpPr>
        <p:spPr>
          <a:xfrm>
            <a:off x="2649220" y="2029460"/>
            <a:ext cx="3652520" cy="1333500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4218305" y="4479290"/>
            <a:ext cx="1651635" cy="34036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561840" y="4849495"/>
            <a:ext cx="787400" cy="34036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7674610" y="4949825"/>
            <a:ext cx="417830" cy="34036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6887210" y="5315585"/>
            <a:ext cx="787400" cy="27495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4015105" y="2378075"/>
            <a:ext cx="2127885" cy="464820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Text Box 13"/>
          <p:cNvSpPr txBox="1"/>
          <p:nvPr/>
        </p:nvSpPr>
        <p:spPr>
          <a:xfrm>
            <a:off x="260985" y="3362960"/>
            <a:ext cx="33127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a pair of blue shoes</a:t>
            </a:r>
          </a:p>
        </p:txBody>
      </p:sp>
      <p:cxnSp>
        <p:nvCxnSpPr>
          <p:cNvPr id="14" name="直接箭头连接符 13"/>
          <p:cNvCxnSpPr/>
          <p:nvPr/>
        </p:nvCxnSpPr>
        <p:spPr>
          <a:xfrm flipV="1">
            <a:off x="4425950" y="3602990"/>
            <a:ext cx="1690370" cy="116205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Text Box 13"/>
          <p:cNvSpPr txBox="1"/>
          <p:nvPr/>
        </p:nvSpPr>
        <p:spPr>
          <a:xfrm>
            <a:off x="8709660" y="949960"/>
            <a:ext cx="34823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a pair of yellow shorts</a:t>
            </a:r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5349240" y="1221740"/>
            <a:ext cx="2680970" cy="1701800"/>
          </a:xfrm>
          <a:prstGeom prst="straightConnector1">
            <a:avLst/>
          </a:prstGeom>
          <a:ln w="31750">
            <a:solidFill>
              <a:srgbClr val="00B0F0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Text Box 13"/>
          <p:cNvSpPr txBox="1"/>
          <p:nvPr/>
        </p:nvSpPr>
        <p:spPr>
          <a:xfrm>
            <a:off x="8883650" y="2029460"/>
            <a:ext cx="34823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a pair of white socks</a:t>
            </a:r>
          </a:p>
        </p:txBody>
      </p:sp>
      <p:cxnSp>
        <p:nvCxnSpPr>
          <p:cNvPr id="18" name="直接箭头连接符 17"/>
          <p:cNvCxnSpPr/>
          <p:nvPr/>
        </p:nvCxnSpPr>
        <p:spPr>
          <a:xfrm flipH="1">
            <a:off x="5407025" y="1899920"/>
            <a:ext cx="3727450" cy="1386205"/>
          </a:xfrm>
          <a:prstGeom prst="straightConnector1">
            <a:avLst/>
          </a:prstGeom>
          <a:ln w="31750">
            <a:solidFill>
              <a:srgbClr val="00B0F0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 flipV="1">
            <a:off x="5498465" y="2634615"/>
            <a:ext cx="2176145" cy="238760"/>
          </a:xfrm>
          <a:prstGeom prst="straightConnector1">
            <a:avLst/>
          </a:prstGeom>
          <a:ln w="31750">
            <a:solidFill>
              <a:srgbClr val="00B0F0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Text Box 13"/>
          <p:cNvSpPr txBox="1"/>
          <p:nvPr/>
        </p:nvSpPr>
        <p:spPr>
          <a:xfrm>
            <a:off x="8510270" y="3524250"/>
            <a:ext cx="34823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a pair of red shoes</a:t>
            </a:r>
          </a:p>
        </p:txBody>
      </p:sp>
      <p:cxnSp>
        <p:nvCxnSpPr>
          <p:cNvPr id="22" name="直接箭头连接符 21"/>
          <p:cNvCxnSpPr/>
          <p:nvPr/>
        </p:nvCxnSpPr>
        <p:spPr>
          <a:xfrm flipH="1" flipV="1">
            <a:off x="5607050" y="3495040"/>
            <a:ext cx="1635760" cy="205740"/>
          </a:xfrm>
          <a:prstGeom prst="straightConnector1">
            <a:avLst/>
          </a:prstGeom>
          <a:ln w="31750">
            <a:solidFill>
              <a:srgbClr val="00B0F0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Text Box 13">
            <a:extLst>
              <a:ext uri="{FF2B5EF4-FFF2-40B4-BE49-F238E27FC236}">
                <a16:creationId xmlns:a16="http://schemas.microsoft.com/office/drawing/2014/main" id="{D1278EBC-7B77-33C5-2721-FB4B994856FB}"/>
              </a:ext>
            </a:extLst>
          </p:cNvPr>
          <p:cNvSpPr txBox="1"/>
          <p:nvPr/>
        </p:nvSpPr>
        <p:spPr>
          <a:xfrm>
            <a:off x="3200400" y="-104004"/>
            <a:ext cx="550926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 pair of 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---</a:t>
            </a:r>
            <a:r>
              <a:rPr lang="zh-CN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一双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一条</a:t>
            </a:r>
            <a:endParaRPr lang="en-US" altLang="zh-CN" sz="24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C157A40C-2865-7E2D-C7A3-633F7C1418BB}"/>
              </a:ext>
            </a:extLst>
          </p:cNvPr>
          <p:cNvSpPr txBox="1"/>
          <p:nvPr/>
        </p:nvSpPr>
        <p:spPr>
          <a:xfrm>
            <a:off x="74295" y="2559651"/>
            <a:ext cx="33127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a red shirt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5A3C7CE9-39BB-7A68-EE6D-FC94358AA156}"/>
              </a:ext>
            </a:extLst>
          </p:cNvPr>
          <p:cNvSpPr txBox="1"/>
          <p:nvPr/>
        </p:nvSpPr>
        <p:spPr>
          <a:xfrm>
            <a:off x="8804911" y="2748915"/>
            <a:ext cx="2234502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a blue shirt</a:t>
            </a: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3672107B-E4A5-C1E1-B049-3E371C240A8E}"/>
              </a:ext>
            </a:extLst>
          </p:cNvPr>
          <p:cNvSpPr txBox="1"/>
          <p:nvPr/>
        </p:nvSpPr>
        <p:spPr>
          <a:xfrm>
            <a:off x="6351945" y="4083422"/>
            <a:ext cx="1857930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5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It’s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1" grpId="0"/>
      <p:bldP spid="37901" grpId="1"/>
      <p:bldP spid="4" grpId="0"/>
      <p:bldP spid="4" grpId="1"/>
      <p:bldP spid="10" grpId="0" bldLvl="0" animBg="1"/>
      <p:bldP spid="10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3" grpId="0"/>
      <p:bldP spid="13" grpId="1"/>
      <p:bldP spid="15" grpId="0"/>
      <p:bldP spid="15" grpId="1"/>
      <p:bldP spid="17" grpId="0"/>
      <p:bldP spid="17" grpId="1"/>
      <p:bldP spid="21" grpId="0"/>
      <p:bldP spid="21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5212" y="79375"/>
            <a:ext cx="2160037" cy="819150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Whose feet?</a:t>
            </a:r>
            <a:endParaRPr lang="zh-CN" alt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rcRect l="23527" t="9972" r="20118" b="19495"/>
          <a:stretch>
            <a:fillRect/>
          </a:stretch>
        </p:blipFill>
        <p:spPr>
          <a:xfrm>
            <a:off x="2205355" y="890905"/>
            <a:ext cx="7781290" cy="547814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339465" y="3446145"/>
            <a:ext cx="941070" cy="77914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336165" y="2830195"/>
            <a:ext cx="1427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feet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QQ图片20170522091027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809750" y="782320"/>
            <a:ext cx="8908415" cy="5635625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172720" y="316230"/>
            <a:ext cx="4982210" cy="1153795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</a:rPr>
              <a:t>Lingling, </a:t>
            </a:r>
            <a:r>
              <a:rPr lang="en-US" altLang="zh-CN" sz="3200" b="1">
                <a:solidFill>
                  <a:srgbClr val="0070C0"/>
                </a:solidFill>
                <a:latin typeface="Comic Sans MS" panose="030F0702030302020204" charset="0"/>
              </a:rPr>
              <a:t>there are</a:t>
            </a:r>
            <a:r>
              <a:rPr lang="en-US" altLang="zh-CN" sz="32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</a:rPr>
              <a:t> five ping-pong balls here.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320675" y="4168140"/>
            <a:ext cx="3489325" cy="89916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</a:rPr>
              <a:t>Oh, it's Daming.</a:t>
            </a:r>
          </a:p>
        </p:txBody>
      </p:sp>
      <p:sp>
        <p:nvSpPr>
          <p:cNvPr id="8" name="圆角矩形标注 7"/>
          <p:cNvSpPr/>
          <p:nvPr/>
        </p:nvSpPr>
        <p:spPr>
          <a:xfrm>
            <a:off x="5897880" y="4274820"/>
            <a:ext cx="1965960" cy="70104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</a:rPr>
              <a:t>Ha ha...</a:t>
            </a:r>
          </a:p>
        </p:txBody>
      </p:sp>
      <p:sp>
        <p:nvSpPr>
          <p:cNvPr id="9" name="椭圆 8"/>
          <p:cNvSpPr/>
          <p:nvPr/>
        </p:nvSpPr>
        <p:spPr>
          <a:xfrm>
            <a:off x="1874520" y="2385060"/>
            <a:ext cx="2118360" cy="929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7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  <p:pic>
        <p:nvPicPr>
          <p:cNvPr id="3" name="8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23705" y="3755390"/>
            <a:ext cx="412750" cy="412750"/>
          </a:xfrm>
          <a:prstGeom prst="rect">
            <a:avLst/>
          </a:prstGeom>
        </p:spPr>
      </p:pic>
      <p:pic>
        <p:nvPicPr>
          <p:cNvPr id="5" name="new_1l2_m8u2a2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21050" end="653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3435" y="1972310"/>
            <a:ext cx="412750" cy="412750"/>
          </a:xfrm>
          <a:prstGeom prst="rect">
            <a:avLst/>
          </a:prstGeom>
        </p:spPr>
      </p:pic>
      <p:pic>
        <p:nvPicPr>
          <p:cNvPr id="10" name="new_1l2_m8u2a2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26822" end="8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7595" y="5577840"/>
            <a:ext cx="412750" cy="412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5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2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bldLvl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QQ图片201705220934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655" y="1971040"/>
            <a:ext cx="6706870" cy="29159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546215" y="2988310"/>
            <a:ext cx="4432300" cy="88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chemeClr val="tx2">
                    <a:lumMod val="50000"/>
                  </a:schemeClr>
                </a:solidFill>
                <a:latin typeface="Comic Sans MS" panose="030F0702030302020204" charset="0"/>
              </a:rPr>
              <a:t>ping-pong ball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QQ图片201705220954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2017395"/>
            <a:ext cx="3086735" cy="25698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3880" y="4932680"/>
            <a:ext cx="2956560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Comic Sans MS" panose="030F0702030302020204" charset="0"/>
              </a:rPr>
              <a:t>ping-pong</a:t>
            </a:r>
          </a:p>
        </p:txBody>
      </p:sp>
      <p:sp>
        <p:nvSpPr>
          <p:cNvPr id="252" name=" 252"/>
          <p:cNvSpPr/>
          <p:nvPr/>
        </p:nvSpPr>
        <p:spPr>
          <a:xfrm>
            <a:off x="3336925" y="2537460"/>
            <a:ext cx="1584960" cy="1341120"/>
          </a:xfrm>
          <a:prstGeom prst="mathPlus">
            <a:avLst>
              <a:gd name="adj1" fmla="val 92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8" name="图片 7" descr="QQ图片201705220944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725" y="2127250"/>
            <a:ext cx="2330450" cy="23501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27930" y="5082540"/>
            <a:ext cx="1844040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/>
              <a:t>ball</a:t>
            </a:r>
          </a:p>
        </p:txBody>
      </p:sp>
      <p:sp>
        <p:nvSpPr>
          <p:cNvPr id="9" name="右箭头 8"/>
          <p:cNvSpPr/>
          <p:nvPr/>
        </p:nvSpPr>
        <p:spPr>
          <a:xfrm>
            <a:off x="7391400" y="2887980"/>
            <a:ext cx="1569720" cy="64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QQ图片201705220934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120" y="2293620"/>
            <a:ext cx="4009390" cy="20173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808720" y="4965700"/>
            <a:ext cx="3688080" cy="684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Comic Sans MS" panose="030F0702030302020204" charset="0"/>
              </a:rPr>
              <a:t>ping-pong ball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060A6CB-E41D-EC73-7055-984FFFDDE792}"/>
              </a:ext>
            </a:extLst>
          </p:cNvPr>
          <p:cNvSpPr txBox="1">
            <a:spLocks/>
          </p:cNvSpPr>
          <p:nvPr/>
        </p:nvSpPr>
        <p:spPr>
          <a:xfrm>
            <a:off x="450215" y="280670"/>
            <a:ext cx="10515600" cy="819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sz="4800" b="1" dirty="0">
                <a:latin typeface="Comic Sans MS" panose="030F0702030302020204" charset="0"/>
              </a:rPr>
              <a:t>How many ping-pong balls?</a:t>
            </a:r>
          </a:p>
          <a:p>
            <a:r>
              <a:rPr lang="en-US" altLang="zh-CN" sz="4800" b="1" dirty="0">
                <a:latin typeface="Comic Sans MS" panose="030F0702030302020204" charset="0"/>
              </a:rPr>
              <a:t>There are _____ ______s.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2" grpId="0" animBg="1"/>
      <p:bldP spid="6" grpId="0"/>
      <p:bldP spid="9" grpId="0" animBg="1"/>
      <p:bldP spid="10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5658" y="432006"/>
            <a:ext cx="10515600" cy="819150"/>
          </a:xfrm>
        </p:spPr>
        <p:txBody>
          <a:bodyPr>
            <a:noAutofit/>
          </a:bodyPr>
          <a:lstStyle/>
          <a:p>
            <a:r>
              <a:rPr lang="en-US" altLang="zh-CN" sz="4800" b="1" dirty="0">
                <a:latin typeface="Comic Sans MS" panose="030F0702030302020204" charset="0"/>
              </a:rPr>
              <a:t>       Listen, point and say.</a:t>
            </a:r>
          </a:p>
        </p:txBody>
      </p:sp>
      <p:pic>
        <p:nvPicPr>
          <p:cNvPr id="3" name="图片 2" descr="QQ图片20170523085057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4" y="866243"/>
            <a:ext cx="4037330" cy="3644900"/>
          </a:xfrm>
          <a:prstGeom prst="rect">
            <a:avLst/>
          </a:prstGeom>
        </p:spPr>
      </p:pic>
      <p:pic>
        <p:nvPicPr>
          <p:cNvPr id="5" name="图片 4" descr="QQ图片20170523085107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343" y="1110304"/>
            <a:ext cx="3036570" cy="2849880"/>
          </a:xfrm>
          <a:prstGeom prst="rect">
            <a:avLst/>
          </a:prstGeom>
        </p:spPr>
      </p:pic>
      <p:pic>
        <p:nvPicPr>
          <p:cNvPr id="6" name="图片 5" descr="QQ图片201705230851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8612" y="1648246"/>
            <a:ext cx="2695575" cy="20808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465526" y="4120511"/>
            <a:ext cx="1889760" cy="88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</a:rPr>
              <a:t>P</a:t>
            </a: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47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EDC0493C-E4E1-2A2C-FA89-D237BA5BD054}"/>
              </a:ext>
            </a:extLst>
          </p:cNvPr>
          <p:cNvSpPr txBox="1">
            <a:spLocks/>
          </p:cNvSpPr>
          <p:nvPr/>
        </p:nvSpPr>
        <p:spPr>
          <a:xfrm>
            <a:off x="968828" y="5477510"/>
            <a:ext cx="10515600" cy="819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sz="4800" b="1" dirty="0">
                <a:latin typeface="Comic Sans MS" panose="030F0702030302020204" charset="0"/>
              </a:rPr>
              <a:t>How many basketballs/footballs?</a:t>
            </a:r>
          </a:p>
          <a:p>
            <a:r>
              <a:rPr lang="en-US" altLang="zh-CN" sz="4800" b="1" dirty="0">
                <a:latin typeface="Comic Sans MS" panose="030F0702030302020204" charset="0"/>
              </a:rPr>
              <a:t>There are ---.</a:t>
            </a:r>
          </a:p>
        </p:txBody>
      </p:sp>
      <p:pic>
        <p:nvPicPr>
          <p:cNvPr id="8" name="内容占位符 9" descr="QQ图片20170522093449">
            <a:extLst>
              <a:ext uri="{FF2B5EF4-FFF2-40B4-BE49-F238E27FC236}">
                <a16:creationId xmlns:a16="http://schemas.microsoft.com/office/drawing/2014/main" id="{7954D25D-5E47-F4CF-FDDE-3493B3609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clrChange>
              <a:clrFrom>
                <a:srgbClr val="FBFBFB">
                  <a:alpha val="100000"/>
                </a:srgbClr>
              </a:clrFrom>
              <a:clrTo>
                <a:srgbClr val="FBFBF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44147" y="3013916"/>
            <a:ext cx="2627177" cy="2213191"/>
          </a:xfrm>
          <a:prstGeom prst="rect">
            <a:avLst/>
          </a:prstGeom>
        </p:spPr>
      </p:pic>
      <p:pic>
        <p:nvPicPr>
          <p:cNvPr id="9" name="图片 8" descr="QQ图片20170522093457">
            <a:extLst>
              <a:ext uri="{FF2B5EF4-FFF2-40B4-BE49-F238E27FC236}">
                <a16:creationId xmlns:a16="http://schemas.microsoft.com/office/drawing/2014/main" id="{47295545-1020-5277-F22B-9A51F0B6F4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3744" y="3197415"/>
            <a:ext cx="2118903" cy="17969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10095230" imgH="5516245"/>
        </mc:Choice>
        <mc:Fallback>
          <p:control r:id="rId1" imgW="10095230" imgH="5516245">
            <p:pic>
              <p:nvPicPr>
                <p:cNvPr id="4" name="Host Control  3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57935" y="661035"/>
                  <a:ext cx="10095230" cy="551624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QQ图片20170522091019"/>
          <p:cNvPicPr>
            <a:picLocks noChangeAspect="1"/>
          </p:cNvPicPr>
          <p:nvPr/>
        </p:nvPicPr>
        <p:blipFill>
          <a:blip r:embed="rId3"/>
          <a:srcRect l="75900" t="25822" r="-1967" b="-3578"/>
          <a:stretch>
            <a:fillRect/>
          </a:stretch>
        </p:blipFill>
        <p:spPr>
          <a:xfrm>
            <a:off x="1412240" y="1002030"/>
            <a:ext cx="1720215" cy="2957830"/>
          </a:xfrm>
          <a:prstGeom prst="ellipse">
            <a:avLst/>
          </a:prstGeom>
        </p:spPr>
      </p:pic>
      <p:sp>
        <p:nvSpPr>
          <p:cNvPr id="220" name=" 220"/>
          <p:cNvSpPr/>
          <p:nvPr/>
        </p:nvSpPr>
        <p:spPr>
          <a:xfrm>
            <a:off x="3000375" y="1399540"/>
            <a:ext cx="8428355" cy="147764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>
                <a:solidFill>
                  <a:srgbClr val="FFFFFF"/>
                </a:solidFill>
                <a:latin typeface="Comic Sans MS" panose="030F0702030302020204" charset="0"/>
              </a:rPr>
              <a:t>Lingling, there's a basketball ___________.</a:t>
            </a:r>
          </a:p>
        </p:txBody>
      </p:sp>
      <p:pic>
        <p:nvPicPr>
          <p:cNvPr id="5" name="内容占位符 3" descr="QQ图片20170522091054"/>
          <p:cNvPicPr>
            <a:picLocks noChangeAspect="1"/>
          </p:cNvPicPr>
          <p:nvPr/>
        </p:nvPicPr>
        <p:blipFill>
          <a:blip r:embed="rId4"/>
          <a:srcRect l="-213" t="39875" r="64643" b="28138"/>
          <a:stretch>
            <a:fillRect/>
          </a:stretch>
        </p:blipFill>
        <p:spPr>
          <a:xfrm>
            <a:off x="8909050" y="4327525"/>
            <a:ext cx="3098800" cy="1593850"/>
          </a:xfrm>
          <a:prstGeom prst="ellipse">
            <a:avLst/>
          </a:prstGeom>
        </p:spPr>
      </p:pic>
      <p:sp>
        <p:nvSpPr>
          <p:cNvPr id="7" name=" 7"/>
          <p:cNvSpPr/>
          <p:nvPr/>
        </p:nvSpPr>
        <p:spPr>
          <a:xfrm rot="10800000">
            <a:off x="938530" y="4639310"/>
            <a:ext cx="7970520" cy="120396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02180" y="4561205"/>
            <a:ext cx="6858000" cy="136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</a:rPr>
              <a:t>There are two footballs ___________.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28600" y="251460"/>
            <a:ext cx="6172200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</a:rPr>
              <a:t>Let's review.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12690" y="2054860"/>
            <a:ext cx="3896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Comic Sans MS" panose="030F0702030302020204" charset="0"/>
                <a:sym typeface="+mn-ea"/>
              </a:rPr>
              <a:t>under my chair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474595" y="5198110"/>
            <a:ext cx="340233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sym typeface="+mn-ea"/>
              </a:rPr>
              <a:t>under my desk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  <p:bldP spid="3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 descr="QQ图片20170522091041"/>
          <p:cNvPicPr>
            <a:picLocks noGrp="1" noChangeAspect="1"/>
          </p:cNvPicPr>
          <p:nvPr>
            <p:ph idx="1"/>
          </p:nvPr>
        </p:nvPicPr>
        <p:blipFill>
          <a:blip r:embed="rId4"/>
          <a:srcRect l="25731" t="5481" r="-13545" b="-9272"/>
          <a:stretch>
            <a:fillRect/>
          </a:stretch>
        </p:blipFill>
        <p:spPr>
          <a:xfrm>
            <a:off x="563880" y="843280"/>
            <a:ext cx="2392680" cy="2030095"/>
          </a:xfrm>
          <a:prstGeom prst="ellipse">
            <a:avLst/>
          </a:prstGeom>
        </p:spPr>
      </p:pic>
      <p:sp>
        <p:nvSpPr>
          <p:cNvPr id="220" name=" 220"/>
          <p:cNvSpPr/>
          <p:nvPr/>
        </p:nvSpPr>
        <p:spPr>
          <a:xfrm>
            <a:off x="2956560" y="1242060"/>
            <a:ext cx="8153400" cy="12344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56560" y="1242060"/>
            <a:ext cx="76193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Comic Sans MS" panose="030F0702030302020204" charset="0"/>
              </a:rPr>
              <a:t>Oh, there are _________________.</a:t>
            </a:r>
          </a:p>
        </p:txBody>
      </p:sp>
      <p:pic>
        <p:nvPicPr>
          <p:cNvPr id="6" name="内容占位符 3" descr="QQ图片20170522091027"/>
          <p:cNvPicPr>
            <a:picLocks noChangeAspect="1"/>
          </p:cNvPicPr>
          <p:nvPr/>
        </p:nvPicPr>
        <p:blipFill>
          <a:blip r:embed="rId5"/>
          <a:srcRect t="7534" r="77617" b="44484"/>
          <a:stretch>
            <a:fillRect/>
          </a:stretch>
        </p:blipFill>
        <p:spPr>
          <a:xfrm>
            <a:off x="9302115" y="3464560"/>
            <a:ext cx="1974850" cy="1810385"/>
          </a:xfrm>
          <a:prstGeom prst="ellipse">
            <a:avLst/>
          </a:prstGeom>
        </p:spPr>
      </p:pic>
      <p:sp>
        <p:nvSpPr>
          <p:cNvPr id="7" name=" 7"/>
          <p:cNvSpPr/>
          <p:nvPr/>
        </p:nvSpPr>
        <p:spPr>
          <a:xfrm rot="10800000">
            <a:off x="427990" y="3710940"/>
            <a:ext cx="8258810" cy="132588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68070" y="3803650"/>
            <a:ext cx="6979285" cy="1233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Comic Sans MS" panose="030F0702030302020204" charset="0"/>
              </a:rPr>
              <a:t>Lingling, there are</a:t>
            </a:r>
            <a:r>
              <a:rPr lang="en-US" altLang="zh-CN" sz="3600" b="1">
                <a:solidFill>
                  <a:srgbClr val="002060"/>
                </a:solidFill>
                <a:latin typeface="Comic Sans MS" panose="030F0702030302020204" charset="0"/>
              </a:rPr>
              <a:t> </a:t>
            </a:r>
            <a:r>
              <a:rPr lang="en-US" altLang="zh-CN" sz="3600" b="1">
                <a:solidFill>
                  <a:schemeClr val="bg1"/>
                </a:solidFill>
                <a:latin typeface="Comic Sans MS" panose="030F0702030302020204" charset="0"/>
              </a:rPr>
              <a:t>________</a:t>
            </a:r>
          </a:p>
          <a:p>
            <a:r>
              <a:rPr lang="en-US" altLang="zh-CN" sz="3600" b="1">
                <a:solidFill>
                  <a:schemeClr val="bg1"/>
                </a:solidFill>
                <a:latin typeface="Comic Sans MS" panose="030F0702030302020204" charset="0"/>
              </a:rPr>
              <a:t>__________.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224270" y="1242060"/>
            <a:ext cx="3379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sym typeface="+mn-ea"/>
              </a:rPr>
              <a:t>two footballs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397250" y="1749425"/>
            <a:ext cx="449516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sym typeface="+mn-ea"/>
              </a:rPr>
              <a:t>under my desk, too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6481445" y="1847215"/>
            <a:ext cx="2992120" cy="10795"/>
          </a:xfrm>
          <a:prstGeom prst="line">
            <a:avLst/>
          </a:prstGeom>
          <a:ln w="381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457825" y="3803650"/>
            <a:ext cx="33813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Comic Sans MS" panose="030F0702030302020204" charset="0"/>
                <a:sym typeface="+mn-ea"/>
              </a:rPr>
              <a:t>five ping-pong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477645" y="4387215"/>
            <a:ext cx="22313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Comic Sans MS" panose="030F0702030302020204" charset="0"/>
                <a:sym typeface="+mn-ea"/>
              </a:rPr>
              <a:t> </a:t>
            </a:r>
            <a:r>
              <a:rPr lang="en-US" altLang="zh-CN" sz="3200" b="1">
                <a:solidFill>
                  <a:schemeClr val="bg1"/>
                </a:solidFill>
                <a:latin typeface="Comic Sans MS" panose="030F0702030302020204" charset="0"/>
                <a:sym typeface="+mn-ea"/>
              </a:rPr>
              <a:t>balls here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  <p:bldP spid="9" grpId="0"/>
      <p:bldP spid="2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QQ图片201705220934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995" y="1663700"/>
            <a:ext cx="3256915" cy="2762250"/>
          </a:xfrm>
          <a:prstGeom prst="rect">
            <a:avLst/>
          </a:prstGeom>
        </p:spPr>
      </p:pic>
      <p:pic>
        <p:nvPicPr>
          <p:cNvPr id="5" name="内容占位符 4" descr="QQ图片2017052209344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005" y="1581785"/>
            <a:ext cx="3474085" cy="2926715"/>
          </a:xfrm>
          <a:prstGeom prst="rect">
            <a:avLst/>
          </a:prstGeom>
        </p:spPr>
      </p:pic>
      <p:pic>
        <p:nvPicPr>
          <p:cNvPr id="6" name="图片 5" descr="QQ图片201705220934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025" y="2450465"/>
            <a:ext cx="4009390" cy="17430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8160" y="5250180"/>
            <a:ext cx="3306445" cy="88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chemeClr val="tx2">
                    <a:lumMod val="50000"/>
                  </a:schemeClr>
                </a:solidFill>
                <a:latin typeface="Comic Sans MS" panose="030F0702030302020204" charset="0"/>
              </a:rPr>
              <a:t>basketball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78680" y="5128260"/>
            <a:ext cx="2682240" cy="88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chemeClr val="tx2">
                    <a:lumMod val="50000"/>
                  </a:schemeClr>
                </a:solidFill>
                <a:latin typeface="Comic Sans MS" panose="030F0702030302020204" charset="0"/>
              </a:rPr>
              <a:t>football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947025" y="5022215"/>
            <a:ext cx="4432300" cy="88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chemeClr val="tx2">
                    <a:lumMod val="50000"/>
                  </a:schemeClr>
                </a:solidFill>
                <a:latin typeface="Comic Sans MS" panose="030F0702030302020204" charset="0"/>
              </a:rPr>
              <a:t>ping-pong ball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54480" y="1958340"/>
            <a:ext cx="9677400" cy="88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</a:rPr>
              <a:t>There is ...=There's ...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02080" y="3604260"/>
            <a:ext cx="9982200" cy="88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</a:rPr>
              <a:t>There are...= There're...</a:t>
            </a:r>
          </a:p>
        </p:txBody>
      </p:sp>
      <p:sp>
        <p:nvSpPr>
          <p:cNvPr id="7" name="左大括号 6"/>
          <p:cNvSpPr/>
          <p:nvPr/>
        </p:nvSpPr>
        <p:spPr>
          <a:xfrm>
            <a:off x="975360" y="2263140"/>
            <a:ext cx="579120" cy="1767840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13360" y="266700"/>
            <a:ext cx="7818120" cy="10795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6000" b="1">
                <a:solidFill>
                  <a:schemeClr val="accent4"/>
                </a:solidFill>
                <a:effectLst/>
                <a:latin typeface="Comic Sans MS" panose="030F0702030302020204" charset="0"/>
              </a:rPr>
              <a:t>Look, point and say.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5319713" y="1831975"/>
            <a:ext cx="4557712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charset="-122"/>
              </a:rPr>
              <a:t>There’s a pair of yellow shorts. They’re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her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charset="-122"/>
              </a:rPr>
              <a:t> shorts.</a:t>
            </a:r>
          </a:p>
        </p:txBody>
      </p:sp>
      <p:pic>
        <p:nvPicPr>
          <p:cNvPr id="1638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3" y="1831975"/>
            <a:ext cx="2085975" cy="362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5319713" y="3200400"/>
            <a:ext cx="4557712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charset="-122"/>
              </a:rPr>
              <a:t>There’s a pair of white socks. They’re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her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charset="-122"/>
              </a:rPr>
              <a:t> socks.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319713" y="4570413"/>
            <a:ext cx="4557712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charset="-122"/>
              </a:rPr>
              <a:t>There’s a pair of red shoes. They’re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her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charset="-122"/>
              </a:rPr>
              <a:t> shoes.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"/>
          <p:cNvPicPr/>
          <p:nvPr/>
        </p:nvPicPr>
        <p:blipFill>
          <a:blip r:embed="rId2"/>
          <a:srcRect l="19334" t="-223" r="12901" b="27145"/>
          <a:stretch>
            <a:fillRect/>
          </a:stretch>
        </p:blipFill>
        <p:spPr>
          <a:xfrm>
            <a:off x="2156460" y="621030"/>
            <a:ext cx="7423150" cy="4028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483100" y="4934585"/>
            <a:ext cx="2770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There are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131175" y="4934585"/>
            <a:ext cx="1057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six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68070" y="4934585"/>
            <a:ext cx="2770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basketballs.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65052 0.09842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0" y="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52135 0.090741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0" y="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07448 0.090741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0" y="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83100" y="4934585"/>
            <a:ext cx="2770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There are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740650" y="4934585"/>
            <a:ext cx="1447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four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68070" y="4934585"/>
            <a:ext cx="2770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footballs.</a:t>
            </a:r>
          </a:p>
        </p:txBody>
      </p:sp>
      <p:pic>
        <p:nvPicPr>
          <p:cNvPr id="13314" name="图片 1"/>
          <p:cNvPicPr/>
          <p:nvPr/>
        </p:nvPicPr>
        <p:blipFill>
          <a:blip r:embed="rId2"/>
          <a:srcRect l="18857" t="47" r="20544" b="28520"/>
          <a:stretch>
            <a:fillRect/>
          </a:stretch>
        </p:blipFill>
        <p:spPr>
          <a:xfrm>
            <a:off x="2421255" y="675005"/>
            <a:ext cx="6577330" cy="36341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65052 0.09842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0" y="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27396 0.093426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00" y="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20938 0.096481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0" y="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83100" y="4934585"/>
            <a:ext cx="2770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There are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740650" y="4934585"/>
            <a:ext cx="1447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five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49910" y="4934585"/>
            <a:ext cx="3775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ping-pong balls.</a:t>
            </a:r>
          </a:p>
        </p:txBody>
      </p:sp>
      <p:pic>
        <p:nvPicPr>
          <p:cNvPr id="14338" name="图片 1"/>
          <p:cNvPicPr/>
          <p:nvPr/>
        </p:nvPicPr>
        <p:blipFill>
          <a:blip r:embed="rId2"/>
          <a:srcRect l="20294" t="1289" r="22151" b="32355"/>
          <a:stretch>
            <a:fillRect/>
          </a:stretch>
        </p:blipFill>
        <p:spPr>
          <a:xfrm>
            <a:off x="1902460" y="515620"/>
            <a:ext cx="7687310" cy="37839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65052 0.09842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0" y="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27396 0.093426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00" y="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56927 0.085741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0" y="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980440" y="497205"/>
            <a:ext cx="10082530" cy="5863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椭圆形标注 1"/>
          <p:cNvSpPr/>
          <p:nvPr/>
        </p:nvSpPr>
        <p:spPr>
          <a:xfrm>
            <a:off x="2526030" y="1339850"/>
            <a:ext cx="3679190" cy="173355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There are two shirts on the bed.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635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842000" y="3238500"/>
            <a:ext cx="3086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61085" y="4276725"/>
            <a:ext cx="69342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Verdana" panose="020B0604030504040204" charset="0"/>
                <a:cs typeface="Verdana" panose="020B0604030504040204" charset="0"/>
              </a:rPr>
              <a:t>×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75230" y="692150"/>
            <a:ext cx="5791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Verdana" panose="020B0604030504040204" charset="0"/>
                <a:cs typeface="Verdana" panose="020B0604030504040204" charset="0"/>
              </a:rPr>
              <a:t>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61085" y="4773930"/>
            <a:ext cx="64198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cs typeface="Verdana" panose="020B0604030504040204" charset="0"/>
              </a:rPr>
              <a:t>×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61085" y="5275580"/>
            <a:ext cx="5791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Verdana" panose="020B0604030504040204" charset="0"/>
                <a:cs typeface="Verdana" panose="020B0604030504040204" charset="0"/>
              </a:rPr>
              <a:t>√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88320" y="2530475"/>
            <a:ext cx="885190" cy="10007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356090" y="5791200"/>
            <a:ext cx="1211580" cy="486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269730" y="5711825"/>
            <a:ext cx="1297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Verdana" panose="020B0604030504040204" charset="0"/>
                <a:cs typeface="Verdana" panose="020B0604030504040204" charset="0"/>
              </a:rPr>
              <a:t>bed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5665" y="2243455"/>
            <a:ext cx="728980" cy="72898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23950" y="5711825"/>
            <a:ext cx="5791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Verdana" panose="020B0604030504040204" charset="0"/>
                <a:cs typeface="Verdana" panose="020B0604030504040204" charset="0"/>
              </a:rPr>
              <a:t>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1"/>
          <p:cNvPicPr/>
          <p:nvPr/>
        </p:nvPicPr>
        <p:blipFill>
          <a:blip r:embed="rId2"/>
          <a:srcRect b="5007"/>
          <a:stretch>
            <a:fillRect/>
          </a:stretch>
        </p:blipFill>
        <p:spPr>
          <a:xfrm>
            <a:off x="747395" y="367030"/>
            <a:ext cx="10389870" cy="5523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862965" y="5890260"/>
            <a:ext cx="5156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tx1">
                    <a:lumMod val="50000"/>
                  </a:schemeClr>
                </a:solidFill>
                <a:cs typeface="+mn-lt"/>
              </a:rPr>
              <a:t>under the chair.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513965" y="3912870"/>
            <a:ext cx="694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cs typeface="+mn-lt"/>
              </a:rPr>
              <a:t>is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996430" y="3912870"/>
            <a:ext cx="1468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cs typeface="+mn-lt"/>
              </a:rPr>
              <a:t>shorts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54580" y="5245100"/>
            <a:ext cx="1468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cs typeface="+mn-lt"/>
              </a:rPr>
              <a:t>are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118860" y="4907280"/>
            <a:ext cx="2461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cs typeface="+mn-lt"/>
              </a:rPr>
              <a:t>footballs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67005" y="199390"/>
            <a:ext cx="11857990" cy="64585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051685" y="4041775"/>
            <a:ext cx="882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cs typeface="+mn-lt"/>
              </a:rPr>
              <a:t>are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086475" y="4041775"/>
            <a:ext cx="1282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cs typeface="+mn-lt"/>
              </a:rPr>
              <a:t>shirts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116455" y="5513070"/>
            <a:ext cx="1099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cs typeface="+mn-lt"/>
              </a:rPr>
              <a:t>are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10565" y="6158230"/>
            <a:ext cx="1563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cs typeface="+mn-lt"/>
              </a:rPr>
              <a:t>socks</a:t>
            </a: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464820" y="6706235"/>
            <a:ext cx="1546860" cy="10795"/>
          </a:xfrm>
          <a:prstGeom prst="line">
            <a:avLst/>
          </a:prstGeom>
          <a:ln w="381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030095" y="3933825"/>
            <a:ext cx="1130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cs typeface="+mn-lt"/>
              </a:rPr>
              <a:t>are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244080" y="3933825"/>
            <a:ext cx="2461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cs typeface="+mn-lt"/>
              </a:rPr>
              <a:t>shoes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030095" y="5502275"/>
            <a:ext cx="2461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cs typeface="+mn-lt"/>
              </a:rPr>
              <a:t>are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20675" y="5977890"/>
            <a:ext cx="2948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cs typeface="+mn-lt"/>
              </a:rPr>
              <a:t>basketballs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5319713" y="1831975"/>
            <a:ext cx="4557712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charset="-122"/>
              </a:rPr>
              <a:t>There’s a pair of green shorts. They’re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his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charset="-122"/>
              </a:rPr>
              <a:t> shorts.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319713" y="3200400"/>
            <a:ext cx="4557712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charset="-122"/>
              </a:rPr>
              <a:t>There’s a pair of blue socks. They’re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his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charset="-122"/>
              </a:rPr>
              <a:t> socks.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319713" y="4570413"/>
            <a:ext cx="4557712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charset="-122"/>
              </a:rPr>
              <a:t>There’s a pair of blue shoes. They’re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his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charset="-122"/>
              </a:rPr>
              <a:t> shoes.</a:t>
            </a:r>
          </a:p>
        </p:txBody>
      </p:sp>
      <p:pic>
        <p:nvPicPr>
          <p:cNvPr id="1741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988" y="1831975"/>
            <a:ext cx="2065337" cy="3802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53110" y="431165"/>
            <a:ext cx="10365105" cy="5842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B5193E-6E67-C0DD-90B0-C0B4CE21E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900"/>
            <a:ext cx="5581261" cy="819150"/>
          </a:xfrm>
        </p:spPr>
        <p:txBody>
          <a:bodyPr>
            <a:normAutofit fontScale="90000"/>
          </a:bodyPr>
          <a:lstStyle/>
          <a:p>
            <a:r>
              <a:rPr lang="en-US" altLang="zh-CN" sz="5400" dirty="0"/>
              <a:t>Make a sentence.</a:t>
            </a:r>
            <a:endParaRPr lang="zh-CN" altLang="en-US" sz="54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EB98A2D9-D08B-CF47-BBB3-3EF21CC9FEC7}"/>
              </a:ext>
            </a:extLst>
          </p:cNvPr>
          <p:cNvSpPr txBox="1">
            <a:spLocks/>
          </p:cNvSpPr>
          <p:nvPr/>
        </p:nvSpPr>
        <p:spPr>
          <a:xfrm>
            <a:off x="346032" y="2851350"/>
            <a:ext cx="11303043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en-US" sz="5400" dirty="0"/>
              <a:t>There’s a/a pair of __________.</a:t>
            </a:r>
          </a:p>
        </p:txBody>
      </p:sp>
    </p:spTree>
    <p:extLst>
      <p:ext uri="{BB962C8B-B14F-4D97-AF65-F5344CB8AC3E}">
        <p14:creationId xmlns:p14="http://schemas.microsoft.com/office/powerpoint/2010/main" val="155641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sz="6600" b="1" dirty="0">
                <a:latin typeface="Comic Sans MS" panose="030F0702030302020204" charset="0"/>
                <a:ea typeface="+mj-ea"/>
              </a:rPr>
              <a:t>Module 8</a:t>
            </a:r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altLang="zh-CN" sz="3600" b="1" dirty="0">
                <a:latin typeface="Comic Sans MS" panose="030F0702030302020204" charset="0"/>
                <a:ea typeface="+mn-ea"/>
              </a:rPr>
              <a:t>Unit 2 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9559925" imgH="5789295"/>
        </mc:Choice>
        <mc:Fallback>
          <p:control r:id="rId1" imgW="9559925" imgH="5789295">
            <p:pic>
              <p:nvPicPr>
                <p:cNvPr id="4" name="Host Control  3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16355" y="534670"/>
                  <a:ext cx="9559925" cy="578929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84255"/>
            <a:ext cx="10136505" cy="816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charset="0"/>
              </a:rPr>
              <a:t>What can you see in the picture?</a:t>
            </a:r>
          </a:p>
        </p:txBody>
      </p:sp>
      <p:pic>
        <p:nvPicPr>
          <p:cNvPr id="8" name="图片 7" descr="QQ图片20170522085428"/>
          <p:cNvPicPr>
            <a:picLocks noChangeAspect="1"/>
          </p:cNvPicPr>
          <p:nvPr/>
        </p:nvPicPr>
        <p:blipFill>
          <a:blip r:embed="rId3"/>
          <a:srcRect l="2389" t="-3828" r="12457" b="-6562"/>
          <a:stretch>
            <a:fillRect/>
          </a:stretch>
        </p:blipFill>
        <p:spPr>
          <a:xfrm>
            <a:off x="192834" y="900865"/>
            <a:ext cx="11726752" cy="5957135"/>
          </a:xfrm>
          <a:prstGeom prst="rect">
            <a:avLst/>
          </a:prstGeom>
        </p:spPr>
      </p:pic>
      <p:sp>
        <p:nvSpPr>
          <p:cNvPr id="5" name="内容占位符 4">
            <a:extLst>
              <a:ext uri="{FF2B5EF4-FFF2-40B4-BE49-F238E27FC236}">
                <a16:creationId xmlns:a16="http://schemas.microsoft.com/office/drawing/2014/main" id="{16731D6D-DE66-3E54-A13F-59AF7FFD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1330" y="167640"/>
            <a:ext cx="10515600" cy="819150"/>
          </a:xfrm>
        </p:spPr>
        <p:txBody>
          <a:bodyPr>
            <a:noAutofit/>
          </a:bodyPr>
          <a:lstStyle/>
          <a:p>
            <a:r>
              <a:rPr lang="en-US" altLang="zh-CN" sz="5400" b="1" dirty="0">
                <a:solidFill>
                  <a:srgbClr val="002060"/>
                </a:solidFill>
                <a:latin typeface="Comic Sans MS" panose="030F0702030302020204" charset="0"/>
              </a:rPr>
              <a:t>Do the birds see the cat?</a:t>
            </a:r>
          </a:p>
        </p:txBody>
      </p:sp>
      <p:pic>
        <p:nvPicPr>
          <p:cNvPr id="8" name="图片 7" descr="QQ图片20170522085428"/>
          <p:cNvPicPr>
            <a:picLocks noChangeAspect="1"/>
          </p:cNvPicPr>
          <p:nvPr/>
        </p:nvPicPr>
        <p:blipFill>
          <a:blip r:embed="rId5"/>
          <a:srcRect l="2389" t="-3828" r="12457" b="-6562"/>
          <a:stretch>
            <a:fillRect/>
          </a:stretch>
        </p:blipFill>
        <p:spPr>
          <a:xfrm>
            <a:off x="621030" y="730885"/>
            <a:ext cx="10614660" cy="6275070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7025640" y="3920490"/>
            <a:ext cx="3971290" cy="1775460"/>
          </a:xfrm>
          <a:prstGeom prst="wedgeRoundRectCallout">
            <a:avLst>
              <a:gd name="adj1" fmla="val -66540"/>
              <a:gd name="adj2" fmla="val 5225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n-US" altLang="zh-CN" sz="3600" b="1">
              <a:solidFill>
                <a:schemeClr val="tx2">
                  <a:lumMod val="50000"/>
                </a:schemeClr>
              </a:solidFill>
              <a:latin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79945" y="4497070"/>
            <a:ext cx="40557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0070C0"/>
                </a:solidFill>
                <a:latin typeface="Comic Sans MS" panose="030F0702030302020204" charset="0"/>
              </a:rPr>
              <a:t>There's</a:t>
            </a:r>
            <a:r>
              <a:rPr lang="en-US" altLang="zh-CN" sz="3600" b="1">
                <a:solidFill>
                  <a:schemeClr val="tx2">
                    <a:lumMod val="50000"/>
                  </a:schemeClr>
                </a:solidFill>
                <a:latin typeface="Comic Sans MS" panose="030F0702030302020204" charset="0"/>
              </a:rPr>
              <a:t> a cat in the tree!</a:t>
            </a:r>
          </a:p>
        </p:txBody>
      </p:sp>
      <p:pic>
        <p:nvPicPr>
          <p:cNvPr id="4" name="new_1l2_m8u2a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231" end="95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905" y="6035675"/>
            <a:ext cx="422910" cy="41275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7536180" y="1234440"/>
            <a:ext cx="3699510" cy="2346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254240" y="3920490"/>
            <a:ext cx="2590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>
                <a:solidFill>
                  <a:schemeClr val="tx2">
                    <a:lumMod val="50000"/>
                  </a:schemeClr>
                </a:solidFill>
                <a:latin typeface="Comic Sans MS" panose="030F0702030302020204" charset="0"/>
                <a:sym typeface="+mn-ea"/>
              </a:rPr>
              <a:t>Hey,birds. 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BCF1FA79-8A1F-B544-A419-1AE2ED769823}"/>
              </a:ext>
            </a:extLst>
          </p:cNvPr>
          <p:cNvCxnSpPr/>
          <p:nvPr/>
        </p:nvCxnSpPr>
        <p:spPr>
          <a:xfrm flipV="1">
            <a:off x="5082073" y="2139820"/>
            <a:ext cx="3309258" cy="5287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9" grpId="0"/>
      <p:bldP spid="6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10104420"/>
  <p:tag name="MH_LIBRARY" val="CONTENTS"/>
  <p:tag name="MH_TYPE" val="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9、12、16、20、21、25、28、30"/>
  <p:tag name="KSO_WM_TEMPLATE_CATEGORY" val="custom"/>
  <p:tag name="KSO_WM_TEMPLATE_INDEX" val="160425"/>
  <p:tag name="KSO_WM_TAG_VERSION" val="1.0"/>
  <p:tag name="KSO_WM_SLIDE_ID" val="custom160425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25"/>
  <p:tag name="KSO_WM_UNIT_TYPE" val="a"/>
  <p:tag name="KSO_WM_UNIT_INDEX" val="1"/>
  <p:tag name="KSO_WM_UNIT_ID" val="custom160425_1*a*1"/>
  <p:tag name="KSO_WM_UNIT_CLEAR" val="1"/>
  <p:tag name="KSO_WM_UNIT_LAYERLEVEL" val="1"/>
  <p:tag name="KSO_WM_UNIT_VALUE" val="38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25"/>
  <p:tag name="KSO_WM_UNIT_TYPE" val="b"/>
  <p:tag name="KSO_WM_UNIT_INDEX" val="1"/>
  <p:tag name="KSO_WM_UNIT_ID" val="custom160425_1*b*1"/>
  <p:tag name="KSO_WM_UNIT_CLEAR" val="1"/>
  <p:tag name="KSO_WM_UNIT_LAYERLEVEL" val="1"/>
  <p:tag name="KSO_WM_UNIT_VALUE" val="156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2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A000120140530A99PPBG">
  <a:themeElements>
    <a:clrScheme name="yinvnyjtetj">
      <a:dk1>
        <a:srgbClr val="6D6F71"/>
      </a:dk1>
      <a:lt1>
        <a:srgbClr val="FFFFFF"/>
      </a:lt1>
      <a:dk2>
        <a:srgbClr val="6D6F71"/>
      </a:dk2>
      <a:lt2>
        <a:srgbClr val="FFFFFF"/>
      </a:lt2>
      <a:accent1>
        <a:srgbClr val="007FCD"/>
      </a:accent1>
      <a:accent2>
        <a:srgbClr val="628EE3"/>
      </a:accent2>
      <a:accent3>
        <a:srgbClr val="2BC3B5"/>
      </a:accent3>
      <a:accent4>
        <a:srgbClr val="92D050"/>
      </a:accent4>
      <a:accent5>
        <a:srgbClr val="F2B800"/>
      </a:accent5>
      <a:accent6>
        <a:srgbClr val="82C836"/>
      </a:accent6>
      <a:hlink>
        <a:srgbClr val="00B0F0"/>
      </a:hlink>
      <a:folHlink>
        <a:srgbClr val="AFB2B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411</Words>
  <Application>Microsoft Office PowerPoint</Application>
  <PresentationFormat>宽屏</PresentationFormat>
  <Paragraphs>117</Paragraphs>
  <Slides>41</Slides>
  <Notes>2</Notes>
  <HiddenSlides>0</HiddenSlides>
  <MMClips>10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53" baseType="lpstr">
      <vt:lpstr>黑体</vt:lpstr>
      <vt:lpstr>幼圆</vt:lpstr>
      <vt:lpstr>Arial</vt:lpstr>
      <vt:lpstr>Bell MT</vt:lpstr>
      <vt:lpstr>Calibri</vt:lpstr>
      <vt:lpstr>Calibri Light</vt:lpstr>
      <vt:lpstr>Comic Sans MS</vt:lpstr>
      <vt:lpstr>Times New Roman</vt:lpstr>
      <vt:lpstr>Verdana</vt:lpstr>
      <vt:lpstr>Webdings</vt:lpstr>
      <vt:lpstr>Office 主题</vt:lpstr>
      <vt:lpstr>3_A000120140530A99PPBG</vt:lpstr>
      <vt:lpstr>PowerPoint 演示文稿</vt:lpstr>
      <vt:lpstr>PowerPoint 演示文稿</vt:lpstr>
      <vt:lpstr>PowerPoint 演示文稿</vt:lpstr>
      <vt:lpstr>PowerPoint 演示文稿</vt:lpstr>
      <vt:lpstr>Make a sentence.</vt:lpstr>
      <vt:lpstr>Module 8</vt:lpstr>
      <vt:lpstr>PowerPoint 演示文稿</vt:lpstr>
      <vt:lpstr>PowerPoint 演示文稿</vt:lpstr>
      <vt:lpstr>Do the birds see the cat?</vt:lpstr>
      <vt:lpstr>PowerPoint 演示文稿</vt:lpstr>
      <vt:lpstr>PowerPoint 演示文稿</vt:lpstr>
      <vt:lpstr>PowerPoint 演示文稿</vt:lpstr>
      <vt:lpstr>basketball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Whose feet?</vt:lpstr>
      <vt:lpstr>PowerPoint 演示文稿</vt:lpstr>
      <vt:lpstr>PowerPoint 演示文稿</vt:lpstr>
      <vt:lpstr>PowerPoint 演示文稿</vt:lpstr>
      <vt:lpstr>       Listen, point and say.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8</dc:title>
  <dc:creator>Administrator</dc:creator>
  <cp:lastModifiedBy>杨 冯</cp:lastModifiedBy>
  <cp:revision>67</cp:revision>
  <dcterms:created xsi:type="dcterms:W3CDTF">2015-05-05T08:02:00Z</dcterms:created>
  <dcterms:modified xsi:type="dcterms:W3CDTF">2024-05-22T13:27:02Z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