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256" r:id="rId4"/>
    <p:sldId id="257" r:id="rId5"/>
    <p:sldId id="329" r:id="rId6"/>
    <p:sldId id="362" r:id="rId7"/>
    <p:sldId id="359" r:id="rId8"/>
    <p:sldId id="260" r:id="rId9"/>
    <p:sldId id="366" r:id="rId10"/>
    <p:sldId id="367" r:id="rId11"/>
    <p:sldId id="365" r:id="rId12"/>
    <p:sldId id="360" r:id="rId13"/>
    <p:sldId id="369" r:id="rId14"/>
    <p:sldId id="378" r:id="rId15"/>
    <p:sldId id="361" r:id="rId16"/>
    <p:sldId id="268" r:id="rId17"/>
    <p:sldId id="375" r:id="rId18"/>
    <p:sldId id="278" r:id="rId19"/>
    <p:sldId id="345" r:id="rId20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2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1D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320" y="48"/>
      </p:cViewPr>
      <p:guideLst>
        <p:guide orient="horz" pos="2152"/>
        <p:guide pos="29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8837A-42EB-4892-B1E4-523154FAD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8BF6D-0BAA-4773-B753-0B56CC9B57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6"/>
          <p:cNvSpPr/>
          <p:nvPr/>
        </p:nvSpPr>
        <p:spPr>
          <a:xfrm>
            <a:off x="-4445" y="2338070"/>
            <a:ext cx="1628140" cy="87122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发现大千世界众生相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8"/>
          <p:cNvSpPr/>
          <p:nvPr/>
        </p:nvSpPr>
        <p:spPr>
          <a:xfrm>
            <a:off x="1867535" y="1346835"/>
            <a:ext cx="2630805" cy="53975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任务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一：感受形色人物相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29"/>
          <p:cNvSpPr/>
          <p:nvPr/>
        </p:nvSpPr>
        <p:spPr>
          <a:xfrm>
            <a:off x="1867535" y="3827780"/>
            <a:ext cx="2538095" cy="53975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任务二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：编辑形色人物册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23"/>
          <p:cNvSpPr/>
          <p:nvPr/>
        </p:nvSpPr>
        <p:spPr>
          <a:xfrm>
            <a:off x="5076825" y="710565"/>
            <a:ext cx="278447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活动一：四个人，四个样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39"/>
          <p:cNvSpPr/>
          <p:nvPr/>
        </p:nvSpPr>
        <p:spPr>
          <a:xfrm>
            <a:off x="5076825" y="1320165"/>
            <a:ext cx="277304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活动二：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绘制典型人物卡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40"/>
          <p:cNvSpPr/>
          <p:nvPr/>
        </p:nvSpPr>
        <p:spPr>
          <a:xfrm>
            <a:off x="5076825" y="1884045"/>
            <a:ext cx="286702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活动三：奇人奇事大分享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44"/>
          <p:cNvSpPr/>
          <p:nvPr/>
        </p:nvSpPr>
        <p:spPr>
          <a:xfrm>
            <a:off x="5076825" y="3519805"/>
            <a:ext cx="374205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活动二：明确方法，梳理行色之相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623695" y="1346835"/>
            <a:ext cx="306705" cy="3079115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45"/>
          <p:cNvSpPr/>
          <p:nvPr/>
        </p:nvSpPr>
        <p:spPr>
          <a:xfrm>
            <a:off x="5143500" y="4881880"/>
            <a:ext cx="3742055" cy="40322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活动四：评价修改，编辑人物画册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: 圆角 45"/>
          <p:cNvSpPr/>
          <p:nvPr/>
        </p:nvSpPr>
        <p:spPr>
          <a:xfrm>
            <a:off x="5076825" y="4140835"/>
            <a:ext cx="4001135" cy="394970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活动三：迁移运用，书写行色人物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990465" y="997585"/>
            <a:ext cx="86360" cy="105537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4576940" y="1500198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>
            <a:off x="4906010" y="2967355"/>
            <a:ext cx="165100" cy="2261235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4498518" y="4007952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076825" y="1297305"/>
            <a:ext cx="2773045" cy="3829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40"/>
          <p:cNvSpPr/>
          <p:nvPr/>
        </p:nvSpPr>
        <p:spPr>
          <a:xfrm>
            <a:off x="5143500" y="2849245"/>
            <a:ext cx="381444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活动一：留心生活，寻找形色之人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79199"/>
          <a:stretch>
            <a:fillRect/>
          </a:stretch>
        </p:blipFill>
        <p:spPr>
          <a:xfrm>
            <a:off x="209178" y="-64557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0288" y="4274288"/>
            <a:ext cx="2583711" cy="258371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67871" y="1862392"/>
            <a:ext cx="720887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小三，你瞧见我裤子上的白点了吧？你以为师傅的能耐有假，名气有诈，是吧？傻小子，你再仔细瞧瞧吧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7107" y="2805145"/>
            <a:ext cx="719824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好好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学本事吧！              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0"/>
          <p:cNvSpPr/>
          <p:nvPr/>
        </p:nvSpPr>
        <p:spPr>
          <a:xfrm>
            <a:off x="561975" y="920750"/>
            <a:ext cx="7847965" cy="272986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请用双波浪线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画出曹小三的心理，用三角形标出曹小三的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神态。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小组内交流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曹小三这个人物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能去掉吗？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为什么？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" y="149860"/>
            <a:ext cx="54279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活动三</a:t>
            </a:r>
            <a:r>
              <a:rPr lang="en-US" altLang="zh-CN" sz="3200" dirty="0">
                <a:highlight>
                  <a:srgbClr val="FF0000"/>
                </a:highlight>
                <a:uFillTx/>
                <a:sym typeface="+mn-ea"/>
              </a:rPr>
              <a:t>    </a:t>
            </a:r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抓侧面，探写法之妙</a:t>
            </a:r>
            <a:endParaRPr lang="zh-CN" altLang="en-US" sz="3200" dirty="0">
              <a:highlight>
                <a:srgbClr val="FF0000"/>
              </a:highlight>
              <a:uFillTx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90895" y="3650615"/>
            <a:ext cx="3141345" cy="3141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9339" y="1285985"/>
            <a:ext cx="7219507" cy="3530564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60000"/>
              </a:lnSpc>
            </a:pPr>
            <a:r>
              <a:rPr lang="zh-CN" altLang="en-US" sz="42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曹小三当然早就听说过师傅那手绝活，一直</a:t>
            </a:r>
            <a:r>
              <a:rPr lang="zh-CN" altLang="en-US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半信半疑</a:t>
            </a:r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，这回非要亲眼瞧瞧。</a:t>
            </a:r>
            <a:endParaRPr lang="en-US" altLang="zh-CN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8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每一面墙刷完，他搜索一遍，居然连一个芝麻大小的粉点也没发现。</a:t>
            </a:r>
            <a:r>
              <a:rPr lang="zh-CN" altLang="en-US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他真觉得这身黑色的衣服有种神圣不可侵犯的威严。</a:t>
            </a:r>
            <a:endParaRPr lang="en-US" altLang="zh-CN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8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当刷子李刷完最后一面墙坐下来，曹小三给他点烟时，竟然看见刷子李裤子上出现了一个白点，黄豆大小。</a:t>
            </a:r>
            <a:r>
              <a:rPr lang="zh-CN" altLang="en-US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完了，师傅露馅儿了，他不是神仙，往日传说中那如山般的形象轰然倒去。</a:t>
            </a:r>
            <a:endParaRPr lang="en-US" altLang="zh-CN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8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奇了！他凑上脸用神再瞧，那白点原来是一个小洞！刚才抽烟时不小心烧的。</a:t>
            </a:r>
            <a:r>
              <a:rPr lang="en-US" altLang="zh-CN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8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刷子李看着曹小三发怔发傻的模</a:t>
            </a:r>
            <a:r>
              <a: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rPr>
              <a:t>样，笑道：“好好学本事吧！”</a:t>
            </a:r>
            <a:endParaRPr lang="zh-CN" altLang="en-US" sz="8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endParaRPr lang="zh-CN" altLang="en-US" sz="6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2670" y="4986670"/>
            <a:ext cx="1871329" cy="18713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79199"/>
          <a:stretch>
            <a:fillRect/>
          </a:stretch>
        </p:blipFill>
        <p:spPr>
          <a:xfrm>
            <a:off x="209178" y="-64557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椭圆 7"/>
          <p:cNvSpPr/>
          <p:nvPr/>
        </p:nvSpPr>
        <p:spPr>
          <a:xfrm>
            <a:off x="6113721" y="1339702"/>
            <a:ext cx="1222745" cy="44656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7208669" y="2200940"/>
            <a:ext cx="1500326" cy="489097"/>
          </a:xfrm>
          <a:prstGeom prst="wedgeRoundRectCallout">
            <a:avLst>
              <a:gd name="adj1" fmla="val -59295"/>
              <a:gd name="adj2" fmla="val 6684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崇敬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128117" y="3416596"/>
            <a:ext cx="1411549" cy="489097"/>
          </a:xfrm>
          <a:prstGeom prst="wedgeRoundRectCallout">
            <a:avLst>
              <a:gd name="adj1" fmla="val 79716"/>
              <a:gd name="adj2" fmla="val 97283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质疑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681331" y="5149702"/>
            <a:ext cx="1222745" cy="44656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2243661" y="3153736"/>
            <a:ext cx="5648960" cy="1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533721" y="4154496"/>
            <a:ext cx="1358900" cy="146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910161" y="4544386"/>
            <a:ext cx="6982460" cy="628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448006" y="5149541"/>
            <a:ext cx="66675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标注 14"/>
          <p:cNvSpPr/>
          <p:nvPr/>
        </p:nvSpPr>
        <p:spPr>
          <a:xfrm>
            <a:off x="7086749" y="4607590"/>
            <a:ext cx="1500326" cy="489097"/>
          </a:xfrm>
          <a:prstGeom prst="wedgeRoundRectCallout">
            <a:avLst>
              <a:gd name="adj1" fmla="val -59295"/>
              <a:gd name="adj2" fmla="val 6684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深信不疑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65543" y="499175"/>
            <a:ext cx="7729871" cy="1212667"/>
          </a:xfrm>
        </p:spPr>
        <p:txBody>
          <a:bodyPr>
            <a:norm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曹小三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心理变化</a:t>
            </a:r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对角圆角 21"/>
          <p:cNvSpPr/>
          <p:nvPr/>
        </p:nvSpPr>
        <p:spPr>
          <a:xfrm>
            <a:off x="510788" y="467896"/>
            <a:ext cx="8486775" cy="999397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r="2122" b="4598"/>
          <a:stretch>
            <a:fillRect/>
          </a:stretch>
        </p:blipFill>
        <p:spPr>
          <a:xfrm>
            <a:off x="159489" y="148176"/>
            <a:ext cx="1047949" cy="1052845"/>
          </a:xfrm>
          <a:prstGeom prst="rect">
            <a:avLst/>
          </a:prstGeom>
          <a:effectLst>
            <a:softEdge rad="31750"/>
          </a:effectLst>
        </p:spPr>
      </p:pic>
      <p:grpSp>
        <p:nvGrpSpPr>
          <p:cNvPr id="41" name="组合 40"/>
          <p:cNvGrpSpPr/>
          <p:nvPr/>
        </p:nvGrpSpPr>
        <p:grpSpPr>
          <a:xfrm>
            <a:off x="509905" y="1711325"/>
            <a:ext cx="8488045" cy="3051810"/>
            <a:chOff x="935665" y="1988288"/>
            <a:chExt cx="7400261" cy="2775098"/>
          </a:xfrm>
        </p:grpSpPr>
        <p:sp>
          <p:nvSpPr>
            <p:cNvPr id="11" name="圆角矩形 10"/>
            <p:cNvSpPr/>
            <p:nvPr/>
          </p:nvSpPr>
          <p:spPr>
            <a:xfrm>
              <a:off x="935665" y="1988288"/>
              <a:ext cx="7400261" cy="277509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002">
              <a:schemeClr val="lt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4"/>
            <p:cNvSpPr/>
            <p:nvPr/>
          </p:nvSpPr>
          <p:spPr bwMode="auto">
            <a:xfrm>
              <a:off x="2110862" y="2483927"/>
              <a:ext cx="4562193" cy="1778128"/>
            </a:xfrm>
            <a:custGeom>
              <a:avLst/>
              <a:gdLst/>
              <a:ahLst/>
              <a:cxnLst>
                <a:cxn ang="0">
                  <a:pos x="0" y="1667"/>
                </a:cxn>
                <a:cxn ang="0">
                  <a:pos x="930" y="1407"/>
                </a:cxn>
                <a:cxn ang="0">
                  <a:pos x="1470" y="537"/>
                </a:cxn>
                <a:cxn ang="0">
                  <a:pos x="2010" y="487"/>
                </a:cxn>
                <a:cxn ang="0">
                  <a:pos x="2580" y="1457"/>
                </a:cxn>
                <a:cxn ang="0">
                  <a:pos x="3320" y="1597"/>
                </a:cxn>
                <a:cxn ang="0">
                  <a:pos x="4280" y="257"/>
                </a:cxn>
                <a:cxn ang="0">
                  <a:pos x="4590" y="57"/>
                </a:cxn>
                <a:cxn ang="0">
                  <a:pos x="4830" y="47"/>
                </a:cxn>
                <a:cxn ang="0">
                  <a:pos x="4920" y="37"/>
                </a:cxn>
              </a:cxnLst>
              <a:rect l="0" t="0" r="r" b="b"/>
              <a:pathLst>
                <a:path w="4920" h="1797">
                  <a:moveTo>
                    <a:pt x="0" y="1667"/>
                  </a:moveTo>
                  <a:cubicBezTo>
                    <a:pt x="342" y="1631"/>
                    <a:pt x="685" y="1595"/>
                    <a:pt x="930" y="1407"/>
                  </a:cubicBezTo>
                  <a:cubicBezTo>
                    <a:pt x="1175" y="1219"/>
                    <a:pt x="1290" y="690"/>
                    <a:pt x="1470" y="537"/>
                  </a:cubicBezTo>
                  <a:cubicBezTo>
                    <a:pt x="1650" y="384"/>
                    <a:pt x="1825" y="334"/>
                    <a:pt x="2010" y="487"/>
                  </a:cubicBezTo>
                  <a:cubicBezTo>
                    <a:pt x="2195" y="640"/>
                    <a:pt x="2362" y="1272"/>
                    <a:pt x="2580" y="1457"/>
                  </a:cubicBezTo>
                  <a:cubicBezTo>
                    <a:pt x="2798" y="1642"/>
                    <a:pt x="3037" y="1797"/>
                    <a:pt x="3320" y="1597"/>
                  </a:cubicBezTo>
                  <a:cubicBezTo>
                    <a:pt x="3603" y="1397"/>
                    <a:pt x="4068" y="514"/>
                    <a:pt x="4280" y="257"/>
                  </a:cubicBezTo>
                  <a:cubicBezTo>
                    <a:pt x="4492" y="0"/>
                    <a:pt x="4498" y="92"/>
                    <a:pt x="4590" y="57"/>
                  </a:cubicBezTo>
                  <a:cubicBezTo>
                    <a:pt x="4682" y="22"/>
                    <a:pt x="4775" y="50"/>
                    <a:pt x="4830" y="47"/>
                  </a:cubicBezTo>
                  <a:cubicBezTo>
                    <a:pt x="4885" y="44"/>
                    <a:pt x="4903" y="37"/>
                    <a:pt x="4920" y="37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AutoShape 5"/>
            <p:cNvSpPr>
              <a:spLocks noChangeArrowheads="1"/>
            </p:cNvSpPr>
            <p:nvPr/>
          </p:nvSpPr>
          <p:spPr bwMode="auto">
            <a:xfrm>
              <a:off x="1296519" y="4165918"/>
              <a:ext cx="1709872" cy="51199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半信半疑</a:t>
              </a:r>
              <a:endPara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2906343" y="2299394"/>
              <a:ext cx="1628133" cy="51199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崇敬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auto">
            <a:xfrm>
              <a:off x="4374244" y="4187422"/>
              <a:ext cx="1612925" cy="51199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质疑</a:t>
              </a:r>
              <a:endParaRPr kumimoji="0" lang="zh-CN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AutoShape 8"/>
            <p:cNvSpPr>
              <a:spLocks noChangeArrowheads="1"/>
            </p:cNvSpPr>
            <p:nvPr/>
          </p:nvSpPr>
          <p:spPr bwMode="auto">
            <a:xfrm>
              <a:off x="6429132" y="2534367"/>
              <a:ext cx="1641439" cy="51199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发怔发傻</a:t>
              </a:r>
              <a:endParaRPr kumimoji="0" 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rot="5400000">
              <a:off x="3205715" y="3439634"/>
              <a:ext cx="1095156" cy="15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6200000" flipH="1">
              <a:off x="4534786" y="3726715"/>
              <a:ext cx="864783" cy="354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29" idx="0"/>
            </p:cNvCxnSpPr>
            <p:nvPr/>
          </p:nvCxnSpPr>
          <p:spPr>
            <a:xfrm rot="16200000" flipH="1">
              <a:off x="5858540" y="3242930"/>
              <a:ext cx="1456660" cy="3189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3179135" y="4008474"/>
              <a:ext cx="1403498" cy="44656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芝麻大的粉点没发现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274288" y="2753834"/>
              <a:ext cx="1531089" cy="52453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出现黄豆大小的白点</a:t>
              </a:r>
              <a:endParaRPr lang="zh-CN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007396" y="3987209"/>
              <a:ext cx="1190846" cy="446567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</a:rPr>
                <a:t>白点原是小洞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rot="16200000" flipH="1">
              <a:off x="1727795" y="3737346"/>
              <a:ext cx="779716" cy="3542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1502735" y="2778643"/>
              <a:ext cx="1531089" cy="524538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tx1"/>
                  </a:solidFill>
                  <a:latin typeface="+mn-ea"/>
                </a:rPr>
                <a:t>听说绝活</a:t>
              </a:r>
              <a:endParaRPr lang="zh-CN" altLang="en-US" sz="1200" dirty="0">
                <a:solidFill>
                  <a:schemeClr val="tx1"/>
                </a:solidFill>
                <a:latin typeface="+mn-ea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0288" y="4274288"/>
            <a:ext cx="2583711" cy="2583711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7643644" y="1767235"/>
            <a:ext cx="1500326" cy="489097"/>
          </a:xfrm>
          <a:prstGeom prst="wedgeRoundRectCallout">
            <a:avLst>
              <a:gd name="adj1" fmla="val -59295"/>
              <a:gd name="adj2" fmla="val 66848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深信不疑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0"/>
          <p:cNvSpPr/>
          <p:nvPr/>
        </p:nvSpPr>
        <p:spPr>
          <a:xfrm>
            <a:off x="263525" y="809625"/>
            <a:ext cx="8616950" cy="286194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完成典型人物卡：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我们每天都会接触到形形色色的人，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比如：篮球张，画仙陈，巧嘴刘，煎饼李……你印象最深刻的人是谁？他的特点是什么？抓什么典型事例？选择哪些细节描写？加入哪些侧面人物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呢？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" y="91440"/>
            <a:ext cx="55987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活动四</a:t>
            </a:r>
            <a:r>
              <a:rPr lang="en-US" altLang="zh-CN" sz="3200" dirty="0">
                <a:highlight>
                  <a:srgbClr val="FF0000"/>
                </a:highlight>
                <a:uFillTx/>
                <a:sym typeface="+mn-ea"/>
              </a:rPr>
              <a:t>   </a:t>
            </a:r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试身手，画众生之相</a:t>
            </a:r>
            <a:endParaRPr lang="zh-CN" altLang="en-US" sz="3200" dirty="0">
              <a:highlight>
                <a:srgbClr val="FF0000"/>
              </a:highlight>
              <a:uFillTx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815" y="3671570"/>
            <a:ext cx="7244715" cy="318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4112" y="3428112"/>
            <a:ext cx="3429888" cy="3429888"/>
          </a:xfrm>
          <a:prstGeom prst="rect">
            <a:avLst/>
          </a:prstGeom>
        </p:spPr>
      </p:pic>
      <p:sp>
        <p:nvSpPr>
          <p:cNvPr id="8" name="文本框 29"/>
          <p:cNvSpPr txBox="1"/>
          <p:nvPr/>
        </p:nvSpPr>
        <p:spPr>
          <a:xfrm>
            <a:off x="563880" y="504190"/>
            <a:ext cx="7483475" cy="1886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完成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小练笔：</a:t>
            </a:r>
            <a:endParaRPr lang="en-US" altLang="zh-CN" sz="2800" b="1" dirty="0">
              <a:solidFill>
                <a:srgbClr val="FF0000"/>
              </a:solidFill>
              <a:effectLst/>
              <a:latin typeface="华文宋体" panose="02010600040101010101" pitchFamily="2" charset="-122"/>
              <a:ea typeface="华文宋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7000"/>
              </a:lnSpc>
            </a:pPr>
            <a:r>
              <a:rPr lang="en-US" altLang="zh-CN"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请结合导学单上的典型人物卡</a:t>
            </a:r>
            <a:r>
              <a:rPr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写一写你身边</a:t>
            </a:r>
            <a:r>
              <a:rPr lang="zh-CN"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这个</a:t>
            </a:r>
            <a:r>
              <a:rPr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有特点</a:t>
            </a:r>
            <a:r>
              <a:rPr lang="zh-CN"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的人</a:t>
            </a:r>
            <a:r>
              <a:rPr sz="2000" b="1" dirty="0">
                <a:effectLst/>
                <a:latin typeface="华文宋体" panose="02010600040101010101" pitchFamily="2" charset="-122"/>
                <a:ea typeface="华文宋体" panose="02010600040101010101" pitchFamily="2" charset="-122"/>
                <a:cs typeface="Times New Roman" panose="02020603050405020304" pitchFamily="18" charset="0"/>
              </a:rPr>
              <a:t>。</a:t>
            </a:r>
            <a:endParaRPr sz="2000" b="1" dirty="0">
              <a:effectLst/>
              <a:latin typeface="华文宋体" panose="02010600040101010101" pitchFamily="2" charset="-122"/>
              <a:ea typeface="华文宋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 descr="f7af31edf445c23c9c3b3bbd8f948e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05" y="1177290"/>
            <a:ext cx="8098155" cy="4822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b="79199"/>
          <a:stretch>
            <a:fillRect/>
          </a:stretch>
        </p:blipFill>
        <p:spPr>
          <a:xfrm>
            <a:off x="263" y="191983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41" y="577665"/>
            <a:ext cx="3390900" cy="5057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705" y="466447"/>
            <a:ext cx="4917949" cy="5610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6"/>
          <p:cNvSpPr/>
          <p:nvPr/>
        </p:nvSpPr>
        <p:spPr>
          <a:xfrm>
            <a:off x="-4445" y="2338070"/>
            <a:ext cx="1628140" cy="87122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发现大千世界众生相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8"/>
          <p:cNvSpPr/>
          <p:nvPr/>
        </p:nvSpPr>
        <p:spPr>
          <a:xfrm>
            <a:off x="1867535" y="1346835"/>
            <a:ext cx="2630805" cy="53975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任务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一：感受形色人物相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29"/>
          <p:cNvSpPr/>
          <p:nvPr/>
        </p:nvSpPr>
        <p:spPr>
          <a:xfrm>
            <a:off x="1867535" y="3827780"/>
            <a:ext cx="2538095" cy="539750"/>
          </a:xfrm>
          <a:prstGeom prst="roundRect">
            <a:avLst/>
          </a:prstGeom>
          <a:solidFill>
            <a:srgbClr val="D2E0B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任务二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：编辑形色人物册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23"/>
          <p:cNvSpPr/>
          <p:nvPr/>
        </p:nvSpPr>
        <p:spPr>
          <a:xfrm>
            <a:off x="5076825" y="710565"/>
            <a:ext cx="278447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活动一：四个人，四个样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39"/>
          <p:cNvSpPr/>
          <p:nvPr/>
        </p:nvSpPr>
        <p:spPr>
          <a:xfrm>
            <a:off x="5076825" y="1320165"/>
            <a:ext cx="277304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活动二：绘制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典型人物卡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40"/>
          <p:cNvSpPr/>
          <p:nvPr/>
        </p:nvSpPr>
        <p:spPr>
          <a:xfrm>
            <a:off x="5076825" y="1884045"/>
            <a:ext cx="286702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活动三：奇人奇事大分享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: 圆角 44"/>
          <p:cNvSpPr/>
          <p:nvPr/>
        </p:nvSpPr>
        <p:spPr>
          <a:xfrm>
            <a:off x="5076825" y="3519805"/>
            <a:ext cx="3742055" cy="41719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活动二：明确方法，梳理行色之相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623695" y="1346835"/>
            <a:ext cx="306705" cy="3079115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45"/>
          <p:cNvSpPr/>
          <p:nvPr/>
        </p:nvSpPr>
        <p:spPr>
          <a:xfrm>
            <a:off x="5143500" y="4881880"/>
            <a:ext cx="3742055" cy="40322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活动四：评价修改，编辑人物画册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: 圆角 45"/>
          <p:cNvSpPr/>
          <p:nvPr/>
        </p:nvSpPr>
        <p:spPr>
          <a:xfrm>
            <a:off x="5076825" y="4140835"/>
            <a:ext cx="4001135" cy="394970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活动三：迁移运用，书写行色人物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990465" y="997585"/>
            <a:ext cx="86360" cy="1055370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4576940" y="1500198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27"/>
          <p:cNvSpPr/>
          <p:nvPr/>
        </p:nvSpPr>
        <p:spPr>
          <a:xfrm>
            <a:off x="4906010" y="2967355"/>
            <a:ext cx="165100" cy="2261235"/>
          </a:xfrm>
          <a:custGeom>
            <a:avLst/>
            <a:gdLst>
              <a:gd name="connsiteX0" fmla="*/ 270239 w 313782"/>
              <a:gd name="connsiteY0" fmla="*/ 0 h 2360023"/>
              <a:gd name="connsiteX1" fmla="*/ 273 w 313782"/>
              <a:gd name="connsiteY1" fmla="*/ 1375955 h 2360023"/>
              <a:gd name="connsiteX2" fmla="*/ 313782 w 313782"/>
              <a:gd name="connsiteY2" fmla="*/ 2360023 h 2360023"/>
              <a:gd name="connsiteX0-1" fmla="*/ 261548 w 305091"/>
              <a:gd name="connsiteY0-2" fmla="*/ 0 h 2360023"/>
              <a:gd name="connsiteX1-3" fmla="*/ 291 w 305091"/>
              <a:gd name="connsiteY1-4" fmla="*/ 1271452 h 2360023"/>
              <a:gd name="connsiteX2-5" fmla="*/ 305091 w 305091"/>
              <a:gd name="connsiteY2-6" fmla="*/ 2360023 h 2360023"/>
              <a:gd name="connsiteX0-7" fmla="*/ 261711 w 305254"/>
              <a:gd name="connsiteY0-8" fmla="*/ 0 h 2360023"/>
              <a:gd name="connsiteX1-9" fmla="*/ 454 w 305254"/>
              <a:gd name="connsiteY1-10" fmla="*/ 1271452 h 2360023"/>
              <a:gd name="connsiteX2-11" fmla="*/ 305254 w 305254"/>
              <a:gd name="connsiteY2-12" fmla="*/ 2360023 h 2360023"/>
              <a:gd name="connsiteX0-13" fmla="*/ 252113 w 295656"/>
              <a:gd name="connsiteY0-14" fmla="*/ 0 h 2360023"/>
              <a:gd name="connsiteX1-15" fmla="*/ 482 w 295656"/>
              <a:gd name="connsiteY1-16" fmla="*/ 1142097 h 2360023"/>
              <a:gd name="connsiteX2-17" fmla="*/ 295656 w 295656"/>
              <a:gd name="connsiteY2-18" fmla="*/ 2360023 h 236002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95656" h="2360023">
                <a:moveTo>
                  <a:pt x="252113" y="0"/>
                </a:moveTo>
                <a:cubicBezTo>
                  <a:pt x="113501" y="491309"/>
                  <a:pt x="10642" y="740051"/>
                  <a:pt x="482" y="1142097"/>
                </a:cubicBezTo>
                <a:cubicBezTo>
                  <a:pt x="-9678" y="1544143"/>
                  <a:pt x="142530" y="2064657"/>
                  <a:pt x="295656" y="2360023"/>
                </a:cubicBezTo>
              </a:path>
            </a:pathLst>
          </a:custGeom>
          <a:noFill/>
          <a:ln>
            <a:solidFill>
              <a:srgbClr val="A4B264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4498518" y="4007952"/>
            <a:ext cx="335073" cy="0"/>
          </a:xfrm>
          <a:prstGeom prst="line">
            <a:avLst/>
          </a:prstGeom>
          <a:ln w="25400">
            <a:solidFill>
              <a:srgbClr val="A4B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088255" y="1882775"/>
            <a:ext cx="2856230" cy="3829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40"/>
          <p:cNvSpPr/>
          <p:nvPr/>
        </p:nvSpPr>
        <p:spPr>
          <a:xfrm>
            <a:off x="5143500" y="2849245"/>
            <a:ext cx="3814445" cy="360045"/>
          </a:xfrm>
          <a:prstGeom prst="roundRect">
            <a:avLst/>
          </a:prstGeom>
          <a:solidFill>
            <a:schemeClr val="bg1"/>
          </a:solidFill>
          <a:ln>
            <a:solidFill>
              <a:srgbClr val="A4B2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活动一：留心生活，寻找形色之人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7918" y="2240615"/>
            <a:ext cx="6858000" cy="1655762"/>
          </a:xfrm>
        </p:spPr>
        <p:txBody>
          <a:bodyPr>
            <a:normAutofit/>
          </a:bodyPr>
          <a:lstStyle/>
          <a:p>
            <a:r>
              <a:rPr lang="zh-CN" altLang="en-US" sz="8800" dirty="0">
                <a:latin typeface="楷体" panose="02010609060101010101" pitchFamily="49" charset="-122"/>
                <a:ea typeface="楷体" panose="02010609060101010101" pitchFamily="49" charset="-122"/>
              </a:rPr>
              <a:t>刷子李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4112" y="3428112"/>
            <a:ext cx="3429888" cy="34298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79199"/>
          <a:stretch>
            <a:fillRect/>
          </a:stretch>
        </p:blipFill>
        <p:spPr>
          <a:xfrm>
            <a:off x="209178" y="-64557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1495" y="1116330"/>
            <a:ext cx="4166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spc="-1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统编教材五下第五单元</a:t>
            </a:r>
            <a:r>
              <a:rPr lang="en-US" altLang="zh-CN" sz="2400" b="1" kern="0" spc="-1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kern="0" spc="-1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41" y="577665"/>
            <a:ext cx="3390900" cy="5057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3504" y="1461323"/>
            <a:ext cx="5208104" cy="25533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各行各业，全有几个本领齐天的活神仙，天津人好把这种人的姓，和他们拿手擅长的行当连在一起称呼。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摘自冯骥才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俗世奇人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0"/>
          <p:cNvSpPr/>
          <p:nvPr/>
        </p:nvSpPr>
        <p:spPr>
          <a:xfrm>
            <a:off x="647700" y="1327785"/>
            <a:ext cx="7847965" cy="182499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快速浏览课文，思考：课文写了关于刷子李的什么事？这件事突出了他的什么特点？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" y="248920"/>
            <a:ext cx="54279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活动一</a:t>
            </a:r>
            <a:r>
              <a:rPr lang="en-US" altLang="zh-CN" sz="3200" dirty="0">
                <a:highlight>
                  <a:srgbClr val="FF0000"/>
                </a:highlight>
                <a:uFillTx/>
                <a:sym typeface="+mn-ea"/>
              </a:rPr>
              <a:t>    </a:t>
            </a:r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抓事例，读奇人之事</a:t>
            </a:r>
            <a:endParaRPr lang="zh-CN" altLang="en-US" sz="3200" dirty="0">
              <a:highlight>
                <a:srgbClr val="FF0000"/>
              </a:highlight>
              <a:uFillTx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5357" y="3291587"/>
            <a:ext cx="3429888" cy="342988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6760" y="3766820"/>
            <a:ext cx="3825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事：黑衣刷墙</a:t>
            </a:r>
            <a:endParaRPr lang="zh-CN" altLang="en-US" sz="400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035" y="4866640"/>
            <a:ext cx="3825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特点：技艺高超</a:t>
            </a:r>
            <a:endParaRPr lang="zh-CN" altLang="en-US" sz="400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0"/>
          <p:cNvSpPr/>
          <p:nvPr/>
        </p:nvSpPr>
        <p:spPr>
          <a:xfrm>
            <a:off x="466725" y="1267460"/>
            <a:ext cx="7847965" cy="182499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最让人叫绝的是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，他刷浆时必穿一身黑，干完活，身上绝没有一个白点。</a:t>
            </a:r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5610" y="3679825"/>
            <a:ext cx="3041650" cy="3041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07870" y="374269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技艺高超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0"/>
          <p:cNvSpPr/>
          <p:nvPr/>
        </p:nvSpPr>
        <p:spPr>
          <a:xfrm>
            <a:off x="263525" y="1158875"/>
            <a:ext cx="8616950" cy="162433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默读课文，边读边勾画：这一典型事例中作者运用了哪些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细节描写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来写刷子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275" y="209550"/>
            <a:ext cx="5255260" cy="5359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活动二</a:t>
            </a:r>
            <a:r>
              <a:rPr lang="en-US" altLang="zh-CN" sz="3200" dirty="0">
                <a:highlight>
                  <a:srgbClr val="FF0000"/>
                </a:highlight>
                <a:uFillTx/>
                <a:latin typeface="+mn-ea"/>
                <a:sym typeface="+mn-ea"/>
              </a:rPr>
              <a:t>    </a:t>
            </a:r>
            <a:r>
              <a:rPr lang="zh-CN" altLang="en-US" sz="3200" dirty="0">
                <a:highlight>
                  <a:srgbClr val="FF0000"/>
                </a:highlight>
                <a:uFillTx/>
                <a:sym typeface="+mn-ea"/>
              </a:rPr>
              <a:t>抓细节，品奇人之奇</a:t>
            </a:r>
            <a:endParaRPr lang="zh-CN" altLang="en-US" sz="3200" dirty="0">
              <a:highlight>
                <a:srgbClr val="FF0000"/>
              </a:highlight>
              <a:uFillTx/>
              <a:sym typeface="+mn-ea"/>
            </a:endParaRPr>
          </a:p>
        </p:txBody>
      </p:sp>
      <p:sp>
        <p:nvSpPr>
          <p:cNvPr id="5" name="圆角矩形 20"/>
          <p:cNvSpPr/>
          <p:nvPr/>
        </p:nvSpPr>
        <p:spPr>
          <a:xfrm>
            <a:off x="263525" y="3157220"/>
            <a:ext cx="8616950" cy="24815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en-US" altLang="zh-CN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请用</a:t>
            </a:r>
            <a:r>
              <a:rPr lang="zh-CN" altLang="en-US" sz="3200" dirty="0">
                <a:solidFill>
                  <a:schemeClr val="tx1"/>
                </a:solidFill>
                <a:highlight>
                  <a:srgbClr val="FF0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横线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勾出刷子李的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动作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描写并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批注；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请用</a:t>
            </a:r>
            <a:r>
              <a:rPr lang="zh-CN" altLang="en-US" sz="3200" dirty="0">
                <a:solidFill>
                  <a:schemeClr val="tx1"/>
                </a:solidFill>
                <a:highlight>
                  <a:srgbClr val="FF0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波浪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线勾出刷子李的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外貌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描写并批注；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请用</a:t>
            </a:r>
            <a:r>
              <a:rPr lang="zh-CN" altLang="en-US" sz="3200" dirty="0">
                <a:solidFill>
                  <a:schemeClr val="tx1"/>
                </a:solidFill>
                <a:highlight>
                  <a:srgbClr val="FF00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双横线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勾出刷子李的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语言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描写并批注。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6929" y="1732552"/>
            <a:ext cx="7219507" cy="1655762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6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只见师傅的手臂</a:t>
            </a:r>
            <a:r>
              <a:rPr lang="zh-CN" altLang="en-US" sz="9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9600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endParaRPr lang="en-US" altLang="zh-CN" sz="9600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960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79199"/>
          <a:stretch>
            <a:fillRect/>
          </a:stretch>
        </p:blipFill>
        <p:spPr>
          <a:xfrm>
            <a:off x="209178" y="-64557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0288" y="4274288"/>
            <a:ext cx="2583711" cy="258371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1795" y="180893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悠然摆来，悠然摆去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8826" y="1723327"/>
            <a:ext cx="720887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如同伴着鼓点，和着琴音，每一摆刷，那长长的带浆的毛刷便在墙面啪的清脆一响，极是好听。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grayscl/>
          </a:blip>
          <a:srcRect l="8734" t="83653" r="9832" b="3037"/>
          <a:stretch>
            <a:fillRect/>
          </a:stretch>
        </p:blipFill>
        <p:spPr>
          <a:xfrm>
            <a:off x="334925" y="5929877"/>
            <a:ext cx="7910623" cy="97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79199"/>
          <a:stretch>
            <a:fillRect/>
          </a:stretch>
        </p:blipFill>
        <p:spPr>
          <a:xfrm>
            <a:off x="209178" y="-64557"/>
            <a:ext cx="9046464" cy="1081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9667" l="4333" r="996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0288" y="4274288"/>
            <a:ext cx="2583711" cy="258371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67871" y="1862392"/>
            <a:ext cx="720887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干活前，他把随身带的一个四四方方的小包袱打开，果然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一身黑衣黑裤，一双黑布鞋。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穿上这身黑，就好像跟地上一桶白浆较上了劲。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7107" y="2805145"/>
            <a:ext cx="719824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8685" y="2576830"/>
            <a:ext cx="3961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highlight>
                  <a:srgbClr val="FF00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一身黑衣黑裤，一双黑布鞋。</a:t>
            </a:r>
            <a:endParaRPr lang="zh-CN" altLang="en-US" sz="2400">
              <a:highlight>
                <a:srgbClr val="FF00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950" y="614998"/>
            <a:ext cx="738187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比一比，说说你的感受。</a:t>
            </a:r>
            <a:endParaRPr kumimoji="0" lang="zh-CN" altLang="en-US" sz="3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7107" name="图片 2"/>
          <p:cNvPicPr>
            <a:picLocks noChangeAspect="1"/>
          </p:cNvPicPr>
          <p:nvPr/>
        </p:nvPicPr>
        <p:blipFill>
          <a:blip r:embed="rId1"/>
          <a:srcRect l="16989" t="27539" r="15990" b="-2"/>
          <a:stretch>
            <a:fillRect/>
          </a:stretch>
        </p:blipFill>
        <p:spPr>
          <a:xfrm>
            <a:off x="384175" y="1725613"/>
            <a:ext cx="3532188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5539" b="10500"/>
          <a:stretch>
            <a:fillRect/>
          </a:stretch>
        </p:blipFill>
        <p:spPr>
          <a:xfrm>
            <a:off x="304800" y="3852863"/>
            <a:ext cx="3611563" cy="202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35786"/>
          <a:stretch>
            <a:fillRect/>
          </a:stretch>
        </p:blipFill>
        <p:spPr>
          <a:xfrm>
            <a:off x="3708400" y="2325688"/>
            <a:ext cx="2533650" cy="295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313" y="1725613"/>
            <a:ext cx="1952625" cy="3817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commondata" val="eyJoZGlkIjoiNDBmYjc0NWQ1NjIxYzY2NmQzNDI0MGU1ODg1ZGQ3NzE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1500</Words>
  <Application>WPS 演示</Application>
  <PresentationFormat>全屏显示(4:3)</PresentationFormat>
  <Paragraphs>151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楷体</vt:lpstr>
      <vt:lpstr>华文宋体</vt:lpstr>
      <vt:lpstr>Times New Roman</vt:lpstr>
      <vt:lpstr>Calibri</vt:lpstr>
      <vt:lpstr>微软雅黑</vt:lpstr>
      <vt:lpstr>Arial Unicode MS</vt:lpstr>
      <vt:lpstr>等线 Light</vt:lpstr>
      <vt:lpstr>Calibri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林高 葛</dc:creator>
  <cp:lastModifiedBy>彩色铅笔</cp:lastModifiedBy>
  <cp:revision>158</cp:revision>
  <dcterms:created xsi:type="dcterms:W3CDTF">2019-10-19T08:19:00Z</dcterms:created>
  <dcterms:modified xsi:type="dcterms:W3CDTF">2024-06-04T13:19:12Z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A7270296B650469C83758759B0E7821B_12</vt:lpwstr>
  </property>
</Properties>
</file>