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5" r:id="rId3"/>
  </p:sldMasterIdLst>
  <p:notesMasterIdLst>
    <p:notesMasterId r:id="rId11"/>
  </p:notesMasterIdLst>
  <p:handoutMasterIdLst>
    <p:handoutMasterId r:id="rId49"/>
  </p:handoutMasterIdLst>
  <p:sldIdLst>
    <p:sldId id="1201" r:id="rId4"/>
    <p:sldId id="1209" r:id="rId5"/>
    <p:sldId id="1279" r:id="rId6"/>
    <p:sldId id="1522" r:id="rId7"/>
    <p:sldId id="1561" r:id="rId8"/>
    <p:sldId id="1316" r:id="rId9"/>
    <p:sldId id="937" r:id="rId10"/>
    <p:sldId id="1149" r:id="rId12"/>
    <p:sldId id="1243" r:id="rId13"/>
    <p:sldId id="1485" r:id="rId14"/>
    <p:sldId id="1184" r:id="rId15"/>
    <p:sldId id="1354" r:id="rId16"/>
    <p:sldId id="1351" r:id="rId17"/>
    <p:sldId id="1355" r:id="rId18"/>
    <p:sldId id="693" r:id="rId19"/>
    <p:sldId id="1356" r:id="rId20"/>
    <p:sldId id="1409" r:id="rId21"/>
    <p:sldId id="1187" r:id="rId22"/>
    <p:sldId id="1629" r:id="rId23"/>
    <p:sldId id="1357" r:id="rId24"/>
    <p:sldId id="1383" r:id="rId25"/>
    <p:sldId id="1190" r:id="rId26"/>
    <p:sldId id="1455" r:id="rId27"/>
    <p:sldId id="1609" r:id="rId28"/>
    <p:sldId id="1361" r:id="rId29"/>
    <p:sldId id="1384" r:id="rId30"/>
    <p:sldId id="1385" r:id="rId31"/>
    <p:sldId id="1486" r:id="rId32"/>
    <p:sldId id="1387" r:id="rId33"/>
    <p:sldId id="1602" r:id="rId34"/>
    <p:sldId id="1605" r:id="rId35"/>
    <p:sldId id="1603" r:id="rId36"/>
    <p:sldId id="1606" r:id="rId37"/>
    <p:sldId id="1604" r:id="rId38"/>
    <p:sldId id="1607" r:id="rId39"/>
    <p:sldId id="1520" r:id="rId40"/>
    <p:sldId id="1477" r:id="rId41"/>
    <p:sldId id="1630" r:id="rId42"/>
    <p:sldId id="1476" r:id="rId43"/>
    <p:sldId id="1484" r:id="rId44"/>
    <p:sldId id="1251" r:id="rId45"/>
    <p:sldId id="1079" r:id="rId46"/>
    <p:sldId id="1191" r:id="rId47"/>
    <p:sldId id="1363" r:id="rId48"/>
  </p:sldIdLst>
  <p:sldSz cx="12192000" cy="6858000"/>
  <p:notesSz cx="6858000" cy="9144000"/>
  <p:embeddedFontLst>
    <p:embeddedFont>
      <p:font typeface="Calibri" panose="020F0502020204030204" charset="0"/>
      <p:regular r:id="rId54"/>
    </p:embeddedFont>
    <p:embeddedFont>
      <p:font typeface="PingFang SC" panose="020B0400000000000000" charset="-122"/>
      <p:regular r:id="rId55"/>
    </p:embeddedFont>
  </p:embeddedFontLst>
  <p:custDataLst>
    <p:tags r:id="rId5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26" userDrawn="1">
          <p15:clr>
            <a:srgbClr val="A4A3A4"/>
          </p15:clr>
        </p15:guide>
        <p15:guide id="2" pos="385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1DF6"/>
    <a:srgbClr val="FEDCD3"/>
    <a:srgbClr val="FBE7E0"/>
    <a:srgbClr val="64412B"/>
    <a:srgbClr val="D4F1F5"/>
    <a:srgbClr val="ACD9ED"/>
    <a:srgbClr val="F9EDDD"/>
    <a:srgbClr val="ECA857"/>
    <a:srgbClr val="DB883E"/>
    <a:srgbClr val="E99A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3" autoAdjust="0"/>
    <p:restoredTop sz="94414" autoAdjust="0"/>
  </p:normalViewPr>
  <p:slideViewPr>
    <p:cSldViewPr snapToGrid="0" showGuides="1">
      <p:cViewPr varScale="1">
        <p:scale>
          <a:sx n="108" d="100"/>
          <a:sy n="108" d="100"/>
        </p:scale>
        <p:origin x="678" y="78"/>
      </p:cViewPr>
      <p:guideLst>
        <p:guide orient="horz" pos="3026"/>
        <p:guide pos="38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6" Type="http://schemas.openxmlformats.org/officeDocument/2006/relationships/tags" Target="tags/tag64.xml"/><Relationship Id="rId55" Type="http://schemas.openxmlformats.org/officeDocument/2006/relationships/font" Target="fonts/font2.fntdata"/><Relationship Id="rId54" Type="http://schemas.openxmlformats.org/officeDocument/2006/relationships/font" Target="fonts/font1.fntdata"/><Relationship Id="rId53" Type="http://schemas.openxmlformats.org/officeDocument/2006/relationships/commentAuthors" Target="commentAuthors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2.xml"/><Relationship Id="rId49" Type="http://schemas.openxmlformats.org/officeDocument/2006/relationships/handoutMaster" Target="handoutMasters/handoutMaster1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6C464-DC4F-43BD-82AC-BD87B7597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1180BA-5A68-4248-8FC2-276B7E79B5F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068A-753F-47ED-95DE-D06E5578E5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 cstate="print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 cstate="print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 cstate="print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 cstate="print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 cstate="print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 cstate="print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 cstate="print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357489" y="286227"/>
            <a:ext cx="698460" cy="6984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4204F-3245-435C-A70C-6BB59C974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9D6B2-7306-4DC9-B3E3-BA6C083796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4204F-3245-435C-A70C-6BB59C974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9D6B2-7306-4DC9-B3E3-BA6C083796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4204F-3245-435C-A70C-6BB59C974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9D6B2-7306-4DC9-B3E3-BA6C083796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4204F-3245-435C-A70C-6BB59C974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9D6B2-7306-4DC9-B3E3-BA6C083796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4204F-3245-435C-A70C-6BB59C974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9D6B2-7306-4DC9-B3E3-BA6C083796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4204F-3245-435C-A70C-6BB59C974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9D6B2-7306-4DC9-B3E3-BA6C083796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4204F-3245-435C-A70C-6BB59C974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9D6B2-7306-4DC9-B3E3-BA6C083796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4204F-3245-435C-A70C-6BB59C974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9D6B2-7306-4DC9-B3E3-BA6C083796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26BC15-B161-4C75-9B3A-128C912507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4E113-1DE2-475C-BE03-FB3C59433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 hidden="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3" y="6349833"/>
            <a:ext cx="2700000" cy="316800"/>
          </a:xfrm>
        </p:spPr>
        <p:txBody>
          <a:bodyPr/>
          <a:lstStyle>
            <a:lvl1pPr>
              <a:defRPr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 hidden="1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>
            <a:lvl1pPr>
              <a:defRPr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 hidden="1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>
            <a:lvl1pPr>
              <a:defRPr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4204F-3245-435C-A70C-6BB59C974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9D6B2-7306-4DC9-B3E3-BA6C083796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4204F-3245-435C-A70C-6BB59C974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9D6B2-7306-4DC9-B3E3-BA6C083796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4204F-3245-435C-A70C-6BB59C974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9D6B2-7306-4DC9-B3E3-BA6C083796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7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6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4204F-3245-435C-A70C-6BB59C974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9D6B2-7306-4DC9-B3E3-BA6C0837960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9.png"/><Relationship Id="rId2" Type="http://schemas.openxmlformats.org/officeDocument/2006/relationships/tags" Target="../tags/tag17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tags" Target="../tags/tag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tags" Target="../tags/tag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tags" Target="../tags/tag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tags" Target="../tags/tag21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9.png"/><Relationship Id="rId1" Type="http://schemas.openxmlformats.org/officeDocument/2006/relationships/tags" Target="../tags/tag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tags" Target="../tags/tag2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4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6" Type="http://schemas.openxmlformats.org/officeDocument/2006/relationships/tags" Target="../tags/tag25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6" Type="http://schemas.openxmlformats.org/officeDocument/2006/relationships/tags" Target="../tags/tag26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tags" Target="../tags/tag27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tags" Target="../tags/tag28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tags" Target="../tags/tag33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image" Target="../media/image30.jpeg"/><Relationship Id="rId1" Type="http://schemas.openxmlformats.org/officeDocument/2006/relationships/tags" Target="../tags/tag34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tags" Target="../tags/tag38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tags" Target="../tags/tag39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tags" Target="../tags/tag40.xml"/><Relationship Id="rId1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tags" Target="../tags/tag41.xml"/><Relationship Id="rId1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tags" Target="../tags/tag42.xml"/><Relationship Id="rId1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tags" Target="../tags/tag43.xml"/><Relationship Id="rId1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tags" Target="../tags/tag44.xml"/><Relationship Id="rId1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tags" Target="../tags/tag45.xml"/><Relationship Id="rId1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3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image" Target="../media/image30.jpeg"/><Relationship Id="rId3" Type="http://schemas.openxmlformats.org/officeDocument/2006/relationships/tags" Target="../tags/tag47.xml"/><Relationship Id="rId2" Type="http://schemas.openxmlformats.org/officeDocument/2006/relationships/image" Target="../media/image9.png"/><Relationship Id="rId1" Type="http://schemas.openxmlformats.org/officeDocument/2006/relationships/tags" Target="../tags/tag46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9.png"/><Relationship Id="rId1" Type="http://schemas.openxmlformats.org/officeDocument/2006/relationships/tags" Target="../tags/tag5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tags" Target="../tags/tag51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3.xml"/><Relationship Id="rId2" Type="http://schemas.openxmlformats.org/officeDocument/2006/relationships/image" Target="../media/image9.png"/><Relationship Id="rId1" Type="http://schemas.openxmlformats.org/officeDocument/2006/relationships/tags" Target="../tags/tag5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tags" Target="../tags/tag5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tags" Target="../tags/tag5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tags" Target="../tags/tag56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jpeg"/><Relationship Id="rId8" Type="http://schemas.openxmlformats.org/officeDocument/2006/relationships/tags" Target="../tags/tag60.xml"/><Relationship Id="rId7" Type="http://schemas.openxmlformats.org/officeDocument/2006/relationships/image" Target="../media/image35.jpeg"/><Relationship Id="rId6" Type="http://schemas.openxmlformats.org/officeDocument/2006/relationships/tags" Target="../tags/tag59.xml"/><Relationship Id="rId5" Type="http://schemas.openxmlformats.org/officeDocument/2006/relationships/image" Target="../media/image34.jpeg"/><Relationship Id="rId4" Type="http://schemas.openxmlformats.org/officeDocument/2006/relationships/tags" Target="../tags/tag58.xml"/><Relationship Id="rId3" Type="http://schemas.openxmlformats.org/officeDocument/2006/relationships/image" Target="../media/image33.png"/><Relationship Id="rId2" Type="http://schemas.openxmlformats.org/officeDocument/2006/relationships/tags" Target="../tags/tag57.xml"/><Relationship Id="rId14" Type="http://schemas.openxmlformats.org/officeDocument/2006/relationships/slideLayout" Target="../slideLayouts/slideLayout8.xml"/><Relationship Id="rId13" Type="http://schemas.openxmlformats.org/officeDocument/2006/relationships/image" Target="../media/image38.jpeg"/><Relationship Id="rId12" Type="http://schemas.openxmlformats.org/officeDocument/2006/relationships/tags" Target="../tags/tag62.xml"/><Relationship Id="rId11" Type="http://schemas.openxmlformats.org/officeDocument/2006/relationships/image" Target="../media/image37.jpeg"/><Relationship Id="rId10" Type="http://schemas.openxmlformats.org/officeDocument/2006/relationships/tags" Target="../tags/tag61.xml"/><Relationship Id="rId1" Type="http://schemas.openxmlformats.org/officeDocument/2006/relationships/image" Target="../media/image32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63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tags" Target="../tags/tag7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image" Target="../media/image9.png"/><Relationship Id="rId7" Type="http://schemas.openxmlformats.org/officeDocument/2006/relationships/tags" Target="../tags/tag14.xml"/><Relationship Id="rId6" Type="http://schemas.openxmlformats.org/officeDocument/2006/relationships/image" Target="../media/image18.jpeg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19.png"/><Relationship Id="rId11" Type="http://schemas.microsoft.com/office/2007/relationships/media" Target="../media/media1.mp4"/><Relationship Id="rId10" Type="http://schemas.openxmlformats.org/officeDocument/2006/relationships/video" Target="../media/media1.mp4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9.png"/><Relationship Id="rId2" Type="http://schemas.openxmlformats.org/officeDocument/2006/relationships/tags" Target="../tags/tag16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3471715670654_.pic_h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670" y="36830"/>
            <a:ext cx="12270740" cy="69024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-168275" y="-238760"/>
            <a:ext cx="12864465" cy="1318260"/>
            <a:chOff x="-727" y="107"/>
            <a:chExt cx="20259" cy="2076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252" y="60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endParaRPr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  <p:sp>
        <p:nvSpPr>
          <p:cNvPr id="3" name="圆角矩形 2"/>
          <p:cNvSpPr/>
          <p:nvPr/>
        </p:nvSpPr>
        <p:spPr>
          <a:xfrm>
            <a:off x="7654290" y="4694555"/>
            <a:ext cx="3182620" cy="77216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69920" y="-20836"/>
            <a:ext cx="11314431" cy="2308861"/>
            <a:chOff x="3387" y="1620"/>
            <a:chExt cx="17818" cy="3636"/>
          </a:xfrm>
        </p:grpSpPr>
        <p:sp>
          <p:nvSpPr>
            <p:cNvPr id="4" name="文本框 6"/>
            <p:cNvSpPr txBox="1"/>
            <p:nvPr/>
          </p:nvSpPr>
          <p:spPr>
            <a:xfrm>
              <a:off x="3387" y="3727"/>
              <a:ext cx="17818" cy="152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4400" b="1" smtClean="0">
                  <a:latin typeface="黑体" panose="02010609060101010101" charset="-122"/>
                  <a:ea typeface="黑体" panose="02010609060101010101" charset="-122"/>
                  <a:sym typeface="+mn-ea"/>
                </a:rPr>
                <a:t>   蜘</a:t>
              </a:r>
              <a:r>
                <a:rPr lang="zh-CN" altLang="en-US" sz="4400" b="1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蛛</a:t>
              </a:r>
              <a:r>
                <a:rPr lang="zh-CN" altLang="en-US" sz="4400" b="1" dirty="0" smtClean="0">
                  <a:latin typeface="黑体" panose="02010609060101010101" charset="-122"/>
                  <a:ea typeface="黑体" panose="02010609060101010101" charset="-122"/>
                  <a:sym typeface="+mn-ea"/>
                </a:rPr>
                <a:t>为什么要开</a:t>
              </a:r>
              <a:r>
                <a:rPr lang="zh-CN" altLang="en-US" sz="4400" b="1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店</a:t>
              </a:r>
              <a:r>
                <a:rPr lang="zh-CN" altLang="en-US" sz="4400" b="1" dirty="0" smtClean="0">
                  <a:latin typeface="黑体" panose="02010609060101010101" charset="-122"/>
                  <a:ea typeface="黑体" panose="02010609060101010101" charset="-122"/>
                  <a:sym typeface="+mn-ea"/>
                </a:rPr>
                <a:t>？</a:t>
              </a:r>
              <a:endParaRPr lang="zh-CN" altLang="en-US" sz="4400" b="1" dirty="0"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53" y="1620"/>
              <a:ext cx="4616" cy="2538"/>
            </a:xfrm>
            <a:prstGeom prst="rect">
              <a:avLst/>
            </a:prstGeom>
          </p:spPr>
        </p:pic>
      </p:grpSp>
      <p:sp>
        <p:nvSpPr>
          <p:cNvPr id="9" name="文本框 100"/>
          <p:cNvSpPr txBox="1"/>
          <p:nvPr/>
        </p:nvSpPr>
        <p:spPr>
          <a:xfrm>
            <a:off x="788997" y="3238572"/>
            <a:ext cx="10006003" cy="13208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37" tIns="45718" rIns="91437" bIns="45718">
            <a:spAutoFit/>
          </a:bodyPr>
          <a:lstStyle/>
          <a:p>
            <a:r>
              <a:rPr lang="en-US" altLang="zh-CN" sz="4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有一只蜘蛛，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每天蹲在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网上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等着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小飞虫落在上面，好寂寞，好无聊啊。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66675" y="-64770"/>
            <a:ext cx="12864465" cy="1318260"/>
            <a:chOff x="-727" y="107"/>
            <a:chExt cx="20259" cy="2076"/>
          </a:xfrm>
        </p:grpSpPr>
        <p:sp>
          <p:nvSpPr>
            <p:cNvPr id="16" name="矩形 15"/>
            <p:cNvSpPr/>
            <p:nvPr>
              <p:custDataLst>
                <p:tags r:id="rId2"/>
              </p:custDataLst>
            </p:nvPr>
          </p:nvSpPr>
          <p:spPr>
            <a:xfrm>
              <a:off x="252" y="60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二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: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回顾课文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巩固字词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973830" y="4466590"/>
            <a:ext cx="1009015" cy="346075"/>
            <a:chOff x="6234" y="6939"/>
            <a:chExt cx="1613" cy="640"/>
          </a:xfrm>
          <a:solidFill>
            <a:srgbClr val="00B050"/>
          </a:solidFill>
        </p:grpSpPr>
        <p:sp>
          <p:nvSpPr>
            <p:cNvPr id="3" name="等腰三角形 2"/>
            <p:cNvSpPr/>
            <p:nvPr/>
          </p:nvSpPr>
          <p:spPr>
            <a:xfrm>
              <a:off x="6234" y="6939"/>
              <a:ext cx="807" cy="641"/>
            </a:xfrm>
            <a:prstGeom prst="triangle">
              <a:avLst/>
            </a:prstGeom>
            <a:grpFill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>
              <a:off x="7041" y="6939"/>
              <a:ext cx="807" cy="641"/>
            </a:xfrm>
            <a:prstGeom prst="triangle">
              <a:avLst/>
            </a:prstGeom>
            <a:grpFill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974080" y="4466590"/>
            <a:ext cx="970280" cy="346710"/>
            <a:chOff x="9515" y="6939"/>
            <a:chExt cx="1613" cy="640"/>
          </a:xfrm>
          <a:solidFill>
            <a:srgbClr val="00B050"/>
          </a:solidFill>
        </p:grpSpPr>
        <p:sp>
          <p:nvSpPr>
            <p:cNvPr id="8" name="等腰三角形 7"/>
            <p:cNvSpPr/>
            <p:nvPr/>
          </p:nvSpPr>
          <p:spPr>
            <a:xfrm>
              <a:off x="9515" y="6939"/>
              <a:ext cx="807" cy="641"/>
            </a:xfrm>
            <a:prstGeom prst="triangle">
              <a:avLst/>
            </a:prstGeom>
            <a:grpFill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10322" y="6939"/>
              <a:ext cx="807" cy="641"/>
            </a:xfrm>
            <a:prstGeom prst="triangle">
              <a:avLst/>
            </a:prstGeom>
            <a:grpFill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786130" y="2653030"/>
            <a:ext cx="1061910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4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200" b="1" dirty="0">
                <a:solidFill>
                  <a:srgbClr val="0B0B0B"/>
                </a:solidFill>
                <a:latin typeface="-apple-system"/>
                <a:ea typeface="宋体" pitchFamily="2" charset="-122"/>
              </a:rPr>
              <a:t> </a:t>
            </a:r>
            <a:endParaRPr lang="zh-CN" altLang="en-US" sz="3200" dirty="0">
              <a:solidFill>
                <a:srgbClr val="0B0B0B"/>
              </a:solidFill>
              <a:latin typeface="-apple-system"/>
              <a:ea typeface="宋体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505" y="1854200"/>
            <a:ext cx="12088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读</a:t>
            </a:r>
            <a:r>
              <a:rPr lang="zh-CN" altLang="en-US" sz="40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一读</a:t>
            </a:r>
            <a:r>
              <a:rPr lang="zh-CN" altLang="en-US" sz="48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40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默读</a:t>
            </a:r>
            <a:r>
              <a:rPr lang="zh-CN" altLang="en-US" sz="40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</a:t>
            </a:r>
            <a:r>
              <a:rPr lang="en-US" altLang="zh-CN" sz="4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400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- 4</a:t>
            </a:r>
            <a:r>
              <a:rPr lang="zh-CN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自然</a:t>
            </a:r>
            <a:r>
              <a:rPr lang="zh-CN" altLang="zh-CN" sz="40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r>
              <a:rPr lang="zh-CN" altLang="en-US" sz="48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4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不出声、不指读、不动唇</a:t>
            </a:r>
            <a:r>
              <a:rPr lang="en-US" altLang="zh-CN" sz="24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42315" y="2948305"/>
            <a:ext cx="1133284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0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想一想</a:t>
            </a:r>
            <a:r>
              <a:rPr lang="zh-CN" altLang="en-US" sz="4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40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蜘</a:t>
            </a:r>
            <a:r>
              <a:rPr lang="zh-CN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蛛为什么要卖口罩？找出他</a:t>
            </a:r>
            <a:r>
              <a:rPr lang="zh-CN" altLang="zh-CN" sz="4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想法</a:t>
            </a:r>
            <a:r>
              <a:rPr lang="zh-CN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的句子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用“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ingFang SC" panose="020B0400000000000000" charset="-122"/>
                <a:ea typeface="PingFang SC" panose="020B0400000000000000" charset="-122"/>
              </a:rPr>
              <a:t>___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ingFang SC" panose="020B0400000000000000" charset="-122"/>
                <a:ea typeface="PingFang SC" panose="020B0400000000000000" charset="-122"/>
                <a:sym typeface="+mn-ea"/>
              </a:rPr>
              <a:t>___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”勾出来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40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-66675" y="-64770"/>
            <a:ext cx="12864465" cy="1318260"/>
            <a:chOff x="-727" y="107"/>
            <a:chExt cx="20259" cy="2076"/>
          </a:xfrm>
        </p:grpSpPr>
        <p:sp>
          <p:nvSpPr>
            <p:cNvPr id="16" name="矩形 15"/>
            <p:cNvSpPr/>
            <p:nvPr>
              <p:custDataLst>
                <p:tags r:id="rId1"/>
              </p:custDataLst>
            </p:nvPr>
          </p:nvSpPr>
          <p:spPr>
            <a:xfrm>
              <a:off x="252" y="60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活动三: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聚焦“卖口罩”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学习梳理方法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93115" y="669399"/>
            <a:ext cx="1070102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36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sz="36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ingFang SC" panose="020B0400000000000000" charset="-122"/>
                <a:ea typeface="PingFang SC" panose="020B0400000000000000" charset="-122"/>
              </a:rPr>
              <a:t>②</a:t>
            </a:r>
            <a:r>
              <a:rPr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蜘蛛决定开一家商店。卖什么呢？就卖口罩吧，因为口罩织起来很简单。</a:t>
            </a:r>
            <a:endParaRPr sz="36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ingFang SC" panose="020B0400000000000000" charset="-122"/>
                <a:ea typeface="PingFang SC" panose="020B0400000000000000" charset="-122"/>
                <a:sym typeface="+mn-ea"/>
              </a:rPr>
              <a:t>③</a:t>
            </a:r>
            <a:r>
              <a:rPr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于是，蜘蛛在一间小木屋外面挂了一个招牌，上面写着：“口罩编织店</a:t>
            </a:r>
            <a:r>
              <a:rPr lang="zh-CN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每位顾客只需付一元钱。”</a:t>
            </a:r>
            <a:endParaRPr sz="3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3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9519" y="3911758"/>
            <a:ext cx="11439189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en-US" altLang="zh-CN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ingFang SC" panose="020B0400000000000000" charset="-122"/>
                <a:ea typeface="PingFang SC" panose="020B0400000000000000" charset="-122"/>
                <a:sym typeface="+mn-ea"/>
              </a:rPr>
              <a:t>④</a:t>
            </a:r>
            <a:r>
              <a:rPr lang="zh-CN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顾客来</a:t>
            </a:r>
            <a:r>
              <a:rPr lang="zh-CN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了，是</a:t>
            </a:r>
            <a:r>
              <a:rPr lang="zh-CN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一只河</a:t>
            </a:r>
            <a:r>
              <a:rPr lang="zh-CN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马。</a:t>
            </a:r>
            <a:r>
              <a:rPr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河马嘴巴那么大，</a:t>
            </a:r>
            <a:r>
              <a:rPr lang="zh-CN" altLang="en-US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口</a:t>
            </a:r>
            <a:r>
              <a:rPr lang="zh-CN" altLang="en-US" sz="36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罩</a:t>
            </a:r>
            <a:endParaRPr lang="en-US" altLang="zh-CN" sz="360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好</a:t>
            </a:r>
            <a:r>
              <a:rPr lang="zh-CN" altLang="en-US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难织啊，蜘蛛用了一整天的工夫，终于织完了。</a:t>
            </a:r>
            <a:endParaRPr lang="zh-CN" altLang="en-US" sz="36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sz="3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535035" y="1490345"/>
            <a:ext cx="263969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969645" y="2355850"/>
            <a:ext cx="465899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-66675" y="-64770"/>
            <a:ext cx="12864465" cy="1318260"/>
            <a:chOff x="-727" y="107"/>
            <a:chExt cx="20259" cy="2076"/>
          </a:xfrm>
        </p:grpSpPr>
        <p:sp>
          <p:nvSpPr>
            <p:cNvPr id="16" name="矩形 15"/>
            <p:cNvSpPr/>
            <p:nvPr>
              <p:custDataLst>
                <p:tags r:id="rId1"/>
              </p:custDataLst>
            </p:nvPr>
          </p:nvSpPr>
          <p:spPr>
            <a:xfrm>
              <a:off x="252" y="60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活动三: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聚焦“卖口罩”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学习梳理方法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93115" y="669399"/>
            <a:ext cx="1070102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36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sz="36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ingFang SC" panose="020B0400000000000000" charset="-122"/>
                <a:ea typeface="PingFang SC" panose="020B0400000000000000" charset="-122"/>
              </a:rPr>
              <a:t>②</a:t>
            </a:r>
            <a:r>
              <a:rPr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蜘蛛决定开一家商店。卖什么呢？就卖口罩吧，因为口罩织起来很简单。</a:t>
            </a:r>
            <a:endParaRPr sz="36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ingFang SC" panose="020B0400000000000000" charset="-122"/>
                <a:ea typeface="PingFang SC" panose="020B0400000000000000" charset="-122"/>
                <a:sym typeface="+mn-ea"/>
              </a:rPr>
              <a:t>③</a:t>
            </a:r>
            <a:r>
              <a:rPr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于是，蜘蛛在一间小木屋外面挂了一个招牌，上面写着：“</a:t>
            </a:r>
            <a:r>
              <a:rPr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口罩编织店</a:t>
            </a:r>
            <a:r>
              <a:rPr lang="zh-CN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每位顾客只需付一元钱。</a:t>
            </a:r>
            <a:r>
              <a:rPr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sz="3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3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9519" y="3911758"/>
            <a:ext cx="11439189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en-US" altLang="zh-CN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ingFang SC" panose="020B0400000000000000" charset="-122"/>
                <a:ea typeface="PingFang SC" panose="020B0400000000000000" charset="-122"/>
                <a:sym typeface="+mn-ea"/>
              </a:rPr>
              <a:t>④</a:t>
            </a:r>
            <a:r>
              <a:rPr lang="zh-CN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顾客来</a:t>
            </a:r>
            <a:r>
              <a:rPr lang="zh-CN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了，是</a:t>
            </a:r>
            <a:r>
              <a:rPr lang="zh-CN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一只河</a:t>
            </a:r>
            <a:r>
              <a:rPr lang="zh-CN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马。</a:t>
            </a:r>
            <a:r>
              <a:rPr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河马嘴巴那么大，</a:t>
            </a:r>
            <a:r>
              <a:rPr lang="zh-CN" altLang="en-US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口</a:t>
            </a:r>
            <a:r>
              <a:rPr lang="zh-CN" altLang="en-US" sz="36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罩</a:t>
            </a:r>
            <a:endParaRPr lang="en-US" altLang="zh-CN" sz="360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好</a:t>
            </a:r>
            <a:r>
              <a:rPr lang="zh-CN" altLang="en-US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难织啊，蜘蛛用了一整天的工夫，终于织完了。</a:t>
            </a:r>
            <a:endParaRPr lang="zh-CN" altLang="en-US" sz="36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sz="3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632190" y="1490345"/>
            <a:ext cx="248221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918845" y="2355850"/>
            <a:ext cx="465709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5689600" y="1718945"/>
            <a:ext cx="24803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dirty="0" smtClean="0">
                <a:solidFill>
                  <a:srgbClr val="121DF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(想法简单)</a:t>
            </a:r>
            <a:endParaRPr lang="zh-CN" altLang="en-US" sz="3600" b="1" dirty="0" smtClean="0">
              <a:solidFill>
                <a:srgbClr val="121DF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-66675" y="-64770"/>
            <a:ext cx="12864465" cy="1318260"/>
            <a:chOff x="-727" y="107"/>
            <a:chExt cx="20259" cy="2076"/>
          </a:xfrm>
        </p:grpSpPr>
        <p:sp>
          <p:nvSpPr>
            <p:cNvPr id="16" name="矩形 15"/>
            <p:cNvSpPr/>
            <p:nvPr>
              <p:custDataLst>
                <p:tags r:id="rId1"/>
              </p:custDataLst>
            </p:nvPr>
          </p:nvSpPr>
          <p:spPr>
            <a:xfrm>
              <a:off x="252" y="60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活动三: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聚焦“卖口罩”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学习梳理方法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  <p:bldLst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93115" y="669399"/>
            <a:ext cx="1070102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36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sz="36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ingFang SC" panose="020B0400000000000000" charset="-122"/>
                <a:ea typeface="PingFang SC" panose="020B0400000000000000" charset="-122"/>
              </a:rPr>
              <a:t>②</a:t>
            </a:r>
            <a:r>
              <a:rPr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蜘蛛决定开一家商店。卖什么呢？就卖口罩吧，因为口罩织起来很简单。</a:t>
            </a:r>
            <a:endParaRPr sz="36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ingFang SC" panose="020B0400000000000000" charset="-122"/>
                <a:ea typeface="PingFang SC" panose="020B0400000000000000" charset="-122"/>
                <a:sym typeface="+mn-ea"/>
              </a:rPr>
              <a:t>③</a:t>
            </a:r>
            <a:r>
              <a:rPr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于是，蜘蛛在一间小木屋外面挂了一个招牌，上面写着：“</a:t>
            </a:r>
            <a:r>
              <a:rPr sz="36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口罩编织店</a:t>
            </a:r>
            <a:r>
              <a:rPr lang="zh-CN" sz="36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sz="36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每位顾客只需付一元钱。</a:t>
            </a:r>
            <a:r>
              <a:rPr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sz="3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3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9519" y="3911758"/>
            <a:ext cx="11439189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en-US" altLang="zh-CN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ingFang SC" panose="020B0400000000000000" charset="-122"/>
                <a:ea typeface="PingFang SC" panose="020B0400000000000000" charset="-122"/>
                <a:sym typeface="+mn-ea"/>
              </a:rPr>
              <a:t>④</a:t>
            </a:r>
            <a:r>
              <a:rPr lang="zh-CN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顾客来</a:t>
            </a:r>
            <a:r>
              <a:rPr lang="zh-CN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了，是</a:t>
            </a:r>
            <a:r>
              <a:rPr lang="zh-CN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一只河</a:t>
            </a:r>
            <a:r>
              <a:rPr lang="zh-CN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马。</a:t>
            </a:r>
            <a:r>
              <a:rPr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河马嘴巴那么大，</a:t>
            </a:r>
            <a:r>
              <a:rPr lang="zh-CN" altLang="en-US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口</a:t>
            </a:r>
            <a:r>
              <a:rPr lang="zh-CN" altLang="en-US" sz="36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罩</a:t>
            </a:r>
            <a:endParaRPr lang="en-US" altLang="zh-CN" sz="360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好</a:t>
            </a:r>
            <a:r>
              <a:rPr lang="zh-CN" altLang="en-US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难织啊，蜘蛛用了一整天的工夫，终于织完了。</a:t>
            </a:r>
            <a:endParaRPr lang="zh-CN" altLang="en-US" sz="36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sz="3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632190" y="1490345"/>
            <a:ext cx="248221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918845" y="2355850"/>
            <a:ext cx="465709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5689600" y="1718945"/>
            <a:ext cx="24803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sz="3600" b="1" dirty="0" smtClean="0">
                <a:solidFill>
                  <a:srgbClr val="121DF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lang="zh-CN" altLang="en-US" sz="3600" b="1" dirty="0" smtClean="0">
                <a:solidFill>
                  <a:srgbClr val="121DF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想法简单</a:t>
            </a:r>
            <a:r>
              <a:rPr lang="en-US" sz="3600" b="1" dirty="0" smtClean="0">
                <a:solidFill>
                  <a:srgbClr val="121DF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lang="en-US" altLang="en-US" sz="3600" b="1" dirty="0" smtClean="0">
              <a:solidFill>
                <a:srgbClr val="121DF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-66675" y="-64770"/>
            <a:ext cx="12864465" cy="1318260"/>
            <a:chOff x="-727" y="107"/>
            <a:chExt cx="20259" cy="2076"/>
          </a:xfrm>
        </p:grpSpPr>
        <p:sp>
          <p:nvSpPr>
            <p:cNvPr id="16" name="矩形 15"/>
            <p:cNvSpPr/>
            <p:nvPr>
              <p:custDataLst>
                <p:tags r:id="rId1"/>
              </p:custDataLst>
            </p:nvPr>
          </p:nvSpPr>
          <p:spPr>
            <a:xfrm>
              <a:off x="252" y="60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活动三: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聚焦“卖口罩”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学习梳理方法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  <p:bldLst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-66675" y="-64770"/>
            <a:ext cx="12864465" cy="1318260"/>
            <a:chOff x="-727" y="107"/>
            <a:chExt cx="20259" cy="2076"/>
          </a:xfrm>
        </p:grpSpPr>
        <p:sp>
          <p:nvSpPr>
            <p:cNvPr id="22" name="矩形 21"/>
            <p:cNvSpPr/>
            <p:nvPr>
              <p:custDataLst>
                <p:tags r:id="rId1"/>
              </p:custDataLst>
            </p:nvPr>
          </p:nvSpPr>
          <p:spPr>
            <a:xfrm>
              <a:off x="252" y="60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活动三: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聚焦“卖口罩”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学习梳理方法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  <p:pic>
        <p:nvPicPr>
          <p:cNvPr id="3" name="图片 2" descr="14331717421376_.pi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91235"/>
            <a:ext cx="6709410" cy="5555615"/>
          </a:xfrm>
          <a:prstGeom prst="rect">
            <a:avLst/>
          </a:prstGeom>
        </p:spPr>
      </p:pic>
      <p:pic>
        <p:nvPicPr>
          <p:cNvPr id="6" name="图片 5" descr="14351717421378_.pi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4295" y="1253490"/>
            <a:ext cx="5767705" cy="508635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93115" y="669399"/>
            <a:ext cx="1070102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36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sz="36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ingFang SC" panose="020B0400000000000000" charset="-122"/>
                <a:ea typeface="PingFang SC" panose="020B0400000000000000" charset="-122"/>
              </a:rPr>
              <a:t>②</a:t>
            </a:r>
            <a:r>
              <a:rPr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蜘蛛决定开一家商店。卖什么呢？就卖口罩吧，因为口罩织起来很简单。</a:t>
            </a:r>
            <a:endParaRPr sz="36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ingFang SC" panose="020B0400000000000000" charset="-122"/>
                <a:ea typeface="PingFang SC" panose="020B0400000000000000" charset="-122"/>
                <a:sym typeface="+mn-ea"/>
              </a:rPr>
              <a:t>③</a:t>
            </a:r>
            <a:r>
              <a:rPr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于是，蜘蛛在一间小木屋外面挂了一个招牌，上面写着：“</a:t>
            </a:r>
            <a:r>
              <a:rPr sz="36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口罩编织店</a:t>
            </a:r>
            <a:r>
              <a:rPr lang="zh-CN" sz="36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sz="36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每位顾客只需付一元钱。</a:t>
            </a:r>
            <a:r>
              <a:rPr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sz="3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3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9519" y="3911758"/>
            <a:ext cx="11439189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en-US" altLang="zh-CN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ingFang SC" panose="020B0400000000000000" charset="-122"/>
                <a:ea typeface="PingFang SC" panose="020B0400000000000000" charset="-122"/>
                <a:sym typeface="+mn-ea"/>
              </a:rPr>
              <a:t>④</a:t>
            </a:r>
            <a:r>
              <a:rPr lang="zh-CN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顾客来</a:t>
            </a:r>
            <a:r>
              <a:rPr lang="zh-CN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了，是</a:t>
            </a:r>
            <a:r>
              <a:rPr lang="zh-CN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一只河</a:t>
            </a:r>
            <a:r>
              <a:rPr lang="zh-CN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马。</a:t>
            </a:r>
            <a:r>
              <a:rPr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河马嘴巴那么大，</a:t>
            </a:r>
            <a:r>
              <a:rPr lang="zh-CN" altLang="en-US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口</a:t>
            </a:r>
            <a:r>
              <a:rPr lang="zh-CN" altLang="en-US" sz="36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罩</a:t>
            </a:r>
            <a:endParaRPr lang="en-US" altLang="zh-CN" sz="360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好</a:t>
            </a:r>
            <a:r>
              <a:rPr lang="zh-CN" altLang="en-US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难织啊，蜘蛛用了一整天的工夫，终于织完了。</a:t>
            </a:r>
            <a:endParaRPr lang="zh-CN" altLang="en-US" sz="36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sz="3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632190" y="1490345"/>
            <a:ext cx="248221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918845" y="2355850"/>
            <a:ext cx="465709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5689600" y="1718945"/>
            <a:ext cx="24803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sz="3600" b="1" dirty="0" smtClean="0">
                <a:solidFill>
                  <a:srgbClr val="121DF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(想法简单)</a:t>
            </a:r>
            <a:endParaRPr lang="en-US" altLang="en-US" sz="3600" dirty="0" smtClean="0">
              <a:solidFill>
                <a:schemeClr val="accent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904220" y="2275205"/>
            <a:ext cx="21717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sz="3600" b="1" dirty="0" smtClean="0">
                <a:solidFill>
                  <a:srgbClr val="121DF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(招牌</a:t>
            </a:r>
            <a:endParaRPr lang="en-US" sz="3600" b="1" dirty="0" smtClean="0">
              <a:solidFill>
                <a:srgbClr val="121DF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en-US" sz="3600" b="1" dirty="0" smtClean="0">
                <a:solidFill>
                  <a:srgbClr val="121DF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简单)</a:t>
            </a:r>
            <a:endParaRPr lang="en-US" sz="3600" b="1" dirty="0" smtClean="0">
              <a:solidFill>
                <a:srgbClr val="121DF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-66675" y="-64770"/>
            <a:ext cx="12864465" cy="1318260"/>
            <a:chOff x="-727" y="107"/>
            <a:chExt cx="20259" cy="2076"/>
          </a:xfrm>
        </p:grpSpPr>
        <p:sp>
          <p:nvSpPr>
            <p:cNvPr id="16" name="矩形 15"/>
            <p:cNvSpPr/>
            <p:nvPr>
              <p:custDataLst>
                <p:tags r:id="rId1"/>
              </p:custDataLst>
            </p:nvPr>
          </p:nvSpPr>
          <p:spPr>
            <a:xfrm>
              <a:off x="252" y="60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活动三: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聚焦“卖口罩”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学习梳理方法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4" grpId="0"/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03860" y="866140"/>
            <a:ext cx="1092073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en-US" alt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顾客来了，</a:t>
            </a:r>
            <a:r>
              <a:rPr lang="en-US" alt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是一只河马。</a:t>
            </a:r>
            <a:r>
              <a:rPr lang="en-US" alt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河马嘴巴那么大，</a:t>
            </a:r>
            <a:r>
              <a:rPr lang="en-US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口罩好难织啊</a:t>
            </a:r>
            <a:r>
              <a:rPr 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蜘蛛</a:t>
            </a:r>
            <a:r>
              <a:rPr 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</a:t>
            </a:r>
            <a:r>
              <a:rPr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了一整天的工夫，终于织完了。</a:t>
            </a:r>
            <a:endParaRPr sz="54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420000" flipH="1">
            <a:off x="10518775" y="5349240"/>
            <a:ext cx="1765935" cy="127000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-66675" y="-64770"/>
            <a:ext cx="12864465" cy="1318260"/>
            <a:chOff x="-727" y="107"/>
            <a:chExt cx="20259" cy="2076"/>
          </a:xfrm>
        </p:grpSpPr>
        <p:sp>
          <p:nvSpPr>
            <p:cNvPr id="16" name="矩形 15"/>
            <p:cNvSpPr/>
            <p:nvPr>
              <p:custDataLst>
                <p:tags r:id="rId2"/>
              </p:custDataLst>
            </p:nvPr>
          </p:nvSpPr>
          <p:spPr>
            <a:xfrm>
              <a:off x="252" y="60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活动三: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聚焦“卖口罩”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学习梳理方法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03860" y="866140"/>
            <a:ext cx="1092073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en-US" alt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顾客来了，</a:t>
            </a:r>
            <a:r>
              <a:rPr lang="en-US" alt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是一只河马。</a:t>
            </a:r>
            <a:r>
              <a:rPr lang="en-US" alt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河马嘴巴那么大，</a:t>
            </a:r>
            <a:r>
              <a:rPr lang="en-US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口罩好难织啊</a:t>
            </a:r>
            <a:r>
              <a:rPr 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蜘蛛</a:t>
            </a:r>
            <a:r>
              <a:rPr 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</a:t>
            </a:r>
            <a:r>
              <a:rPr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了一整天的工夫，终于织完了。</a:t>
            </a:r>
            <a:endParaRPr sz="54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420000" flipH="1">
            <a:off x="10518775" y="5349240"/>
            <a:ext cx="1765935" cy="127000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r="-4123" b="8973"/>
          <a:stretch>
            <a:fillRect/>
          </a:stretch>
        </p:blipFill>
        <p:spPr>
          <a:xfrm>
            <a:off x="1501775" y="4579620"/>
            <a:ext cx="1670685" cy="140335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076825" y="1045845"/>
            <a:ext cx="1087120" cy="1068070"/>
            <a:chOff x="8413" y="967"/>
            <a:chExt cx="1712" cy="16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20294" t="3261" r="-1382" b="2551"/>
            <a:stretch>
              <a:fillRect/>
            </a:stretch>
          </p:blipFill>
          <p:spPr>
            <a:xfrm>
              <a:off x="8413" y="1165"/>
              <a:ext cx="1712" cy="1484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8413" y="967"/>
              <a:ext cx="468" cy="22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45785" y="2458085"/>
            <a:ext cx="941070" cy="9347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49205" y="1108075"/>
            <a:ext cx="1060450" cy="106870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-66675" y="-64770"/>
            <a:ext cx="12864465" cy="1318260"/>
            <a:chOff x="-727" y="107"/>
            <a:chExt cx="20259" cy="2076"/>
          </a:xfrm>
        </p:grpSpPr>
        <p:sp>
          <p:nvSpPr>
            <p:cNvPr id="16" name="矩形 15"/>
            <p:cNvSpPr/>
            <p:nvPr>
              <p:custDataLst>
                <p:tags r:id="rId6"/>
              </p:custDataLst>
            </p:nvPr>
          </p:nvSpPr>
          <p:spPr>
            <a:xfrm>
              <a:off x="252" y="60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活动三: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聚焦“卖口罩”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学习梳理方法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03860" y="866140"/>
            <a:ext cx="1092073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en-US" alt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顾客来了，</a:t>
            </a:r>
            <a:r>
              <a:rPr lang="en-US" alt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是一只河马。</a:t>
            </a:r>
            <a:r>
              <a:rPr lang="en-US" alt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河马嘴巴那么大，</a:t>
            </a:r>
            <a:r>
              <a:rPr lang="en-US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口罩</a:t>
            </a:r>
            <a:r>
              <a:rPr sz="54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好难织啊</a:t>
            </a:r>
            <a:r>
              <a:rPr 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蜘蛛</a:t>
            </a:r>
            <a:r>
              <a:rPr 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</a:t>
            </a:r>
            <a:r>
              <a:rPr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</a:t>
            </a:r>
            <a:r>
              <a:rPr sz="54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一整天</a:t>
            </a:r>
            <a:r>
              <a:rPr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的工夫，</a:t>
            </a:r>
            <a:r>
              <a:rPr sz="54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终于</a:t>
            </a:r>
            <a:r>
              <a:rPr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织完了。</a:t>
            </a:r>
            <a:endParaRPr sz="54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420000" flipH="1">
            <a:off x="10518775" y="5349240"/>
            <a:ext cx="1765935" cy="127000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r="-4123" b="8973"/>
          <a:stretch>
            <a:fillRect/>
          </a:stretch>
        </p:blipFill>
        <p:spPr>
          <a:xfrm>
            <a:off x="1501775" y="4579620"/>
            <a:ext cx="1670685" cy="140335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076825" y="1045845"/>
            <a:ext cx="1087120" cy="1068070"/>
            <a:chOff x="8413" y="967"/>
            <a:chExt cx="1712" cy="16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20294" t="3261" r="-1382" b="2551"/>
            <a:stretch>
              <a:fillRect/>
            </a:stretch>
          </p:blipFill>
          <p:spPr>
            <a:xfrm>
              <a:off x="8413" y="1165"/>
              <a:ext cx="1712" cy="1484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8413" y="967"/>
              <a:ext cx="468" cy="22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45785" y="2458085"/>
            <a:ext cx="941070" cy="9347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49205" y="1108075"/>
            <a:ext cx="1060450" cy="106870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-66675" y="-64770"/>
            <a:ext cx="12864465" cy="1318260"/>
            <a:chOff x="-727" y="107"/>
            <a:chExt cx="20259" cy="2076"/>
          </a:xfrm>
        </p:grpSpPr>
        <p:sp>
          <p:nvSpPr>
            <p:cNvPr id="16" name="矩形 15"/>
            <p:cNvSpPr/>
            <p:nvPr>
              <p:custDataLst>
                <p:tags r:id="rId6"/>
              </p:custDataLst>
            </p:nvPr>
          </p:nvSpPr>
          <p:spPr>
            <a:xfrm>
              <a:off x="252" y="60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活动三: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聚焦“卖口罩”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学习梳理方法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-168275" y="-78740"/>
            <a:ext cx="12864465" cy="1318260"/>
            <a:chOff x="-727" y="107"/>
            <a:chExt cx="20259" cy="2076"/>
          </a:xfrm>
        </p:grpSpPr>
        <p:sp>
          <p:nvSpPr>
            <p:cNvPr id="7" name="矩形 6"/>
            <p:cNvSpPr/>
            <p:nvPr>
              <p:custDataLst>
                <p:tags r:id="rId1"/>
              </p:custDataLst>
            </p:nvPr>
          </p:nvSpPr>
          <p:spPr>
            <a:xfrm>
              <a:off x="252" y="60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一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：</a:t>
              </a:r>
              <a:r>
                <a:rPr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创设情境，激发兴趣</a:t>
              </a:r>
              <a:endParaRPr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3948430" y="1911985"/>
            <a:ext cx="4938395" cy="35426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en-US" altLang="zh-CN" sz="4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20000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🏆</a:t>
            </a:r>
            <a:endParaRPr lang="zh-CN" altLang="en-US" sz="20000" dirty="0" smtClean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29760" y="4664075"/>
            <a:ext cx="29387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54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故事大王</a:t>
            </a:r>
            <a:endParaRPr lang="zh-CN" altLang="en-US" sz="5400" b="1" dirty="0" smtClean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>
            <a:off x="1812290" y="4803775"/>
            <a:ext cx="6798310" cy="1641475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noAutofit/>
          </a:bodyPr>
          <a:p>
            <a:pPr algn="l"/>
            <a:endParaRPr lang="zh-CN" altLang="en-US" sz="54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12925" y="3511550"/>
            <a:ext cx="6797675" cy="1796415"/>
          </a:xfrm>
          <a:prstGeom prst="rect">
            <a:avLst/>
          </a:prstGeom>
          <a:gradFill>
            <a:gsLst>
              <a:gs pos="0">
                <a:srgbClr val="F8C1B3"/>
              </a:gs>
              <a:gs pos="50000">
                <a:srgbClr val="FF210A"/>
              </a:gs>
              <a:gs pos="100000">
                <a:srgbClr val="EC571C"/>
              </a:gs>
            </a:gsLst>
            <a:lin ang="162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16735" y="1622425"/>
            <a:ext cx="6776085" cy="2482215"/>
          </a:xfrm>
          <a:prstGeom prst="rect">
            <a:avLst/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17370" y="325755"/>
            <a:ext cx="6776085" cy="164084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699260" y="282836"/>
            <a:ext cx="7219135" cy="6266815"/>
            <a:chOff x="-132" y="396"/>
            <a:chExt cx="11218" cy="9920"/>
          </a:xfrm>
        </p:grpSpPr>
        <p:sp>
          <p:nvSpPr>
            <p:cNvPr id="4" name="对角圆角矩形 3"/>
            <p:cNvSpPr/>
            <p:nvPr/>
          </p:nvSpPr>
          <p:spPr>
            <a:xfrm>
              <a:off x="-132" y="396"/>
              <a:ext cx="10978" cy="9920"/>
            </a:xfrm>
            <a:prstGeom prst="round2DiagRect">
              <a:avLst/>
            </a:prstGeom>
            <a:noFill/>
            <a:ln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58" y="416"/>
              <a:ext cx="10528" cy="93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square" rtlCol="0">
              <a:noAutofit/>
            </a:bodyPr>
            <a:lstStyle/>
            <a:p>
              <a:pPr algn="l"/>
              <a:r>
                <a:rPr lang="en-US" altLang="zh-CN" sz="36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   </a:t>
              </a:r>
              <a:r>
                <a:rPr lang="zh-CN" altLang="en-US" sz="36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蜘蛛决定开一家商店。卖什么呢？就卖口罩吧，因为口罩织起来很简单。</a:t>
              </a:r>
              <a:endParaRPr lang="zh-CN" alt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algn="l"/>
              <a:r>
                <a:rPr lang="zh-CN" altLang="en-US" sz="36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</a:t>
              </a:r>
              <a:r>
                <a:rPr lang="en-US" altLang="zh-CN" sz="36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</a:t>
              </a:r>
              <a:r>
                <a:rPr lang="zh-CN" altLang="en-US" sz="36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于是，蜘蛛在一间小木屋外面挂了一个招牌，上面写着：“口罩编织店，每位顾客只需支付一元钱。”</a:t>
              </a:r>
              <a:endParaRPr lang="zh-CN" alt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algn="l"/>
              <a:r>
                <a:rPr lang="en-US" altLang="zh-CN" sz="36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36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顾客来了，是一只河马，河马嘴巴那么大，口罩好难织啊，</a:t>
              </a:r>
              <a:endParaRPr lang="zh-CN" alt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algn="l"/>
              <a:r>
                <a:rPr lang="zh-CN" altLang="en-US" sz="36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蜘蛛用了一整天的工夫，终于织完了。</a:t>
              </a:r>
              <a:endParaRPr lang="zh-CN" alt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9089390" y="608330"/>
            <a:ext cx="16713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卖</a:t>
            </a:r>
            <a:r>
              <a:rPr lang="zh-CN" altLang="en-US" sz="36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什么</a:t>
            </a:r>
            <a:endParaRPr lang="zh-CN" altLang="en-US" sz="36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053830" y="2510155"/>
            <a:ext cx="17246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挂招牌</a:t>
            </a:r>
            <a:endParaRPr lang="zh-CN" altLang="en-US" sz="36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65565" y="4257040"/>
            <a:ext cx="21628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顾客</a:t>
            </a:r>
            <a:r>
              <a:rPr lang="zh-CN" altLang="en-US" sz="36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来了</a:t>
            </a:r>
            <a:endParaRPr lang="zh-CN" altLang="en-US" sz="36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022080" y="5689600"/>
            <a:ext cx="2343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结果</a:t>
            </a:r>
            <a:r>
              <a:rPr lang="zh-CN" altLang="en-US" sz="36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怎样</a:t>
            </a:r>
            <a:endParaRPr lang="zh-CN" altLang="en-US" sz="36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8" name="下箭头 27"/>
          <p:cNvSpPr/>
          <p:nvPr/>
        </p:nvSpPr>
        <p:spPr>
          <a:xfrm>
            <a:off x="9678670" y="1466850"/>
            <a:ext cx="266700" cy="788670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下箭头 28"/>
          <p:cNvSpPr/>
          <p:nvPr/>
        </p:nvSpPr>
        <p:spPr>
          <a:xfrm>
            <a:off x="9710420" y="3413125"/>
            <a:ext cx="298450" cy="645160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下箭头 29"/>
          <p:cNvSpPr/>
          <p:nvPr/>
        </p:nvSpPr>
        <p:spPr>
          <a:xfrm>
            <a:off x="9742170" y="4973320"/>
            <a:ext cx="266700" cy="601980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55270" y="1890395"/>
            <a:ext cx="821055" cy="2913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>
                  <a:gsLst>
                    <a:gs pos="44000">
                      <a:srgbClr val="F5CBB8"/>
                    </a:gs>
                    <a:gs pos="0">
                      <a:srgbClr val="F8DCD0"/>
                    </a:gs>
                    <a:gs pos="100000">
                      <a:srgbClr val="F1B9A0"/>
                    </a:gs>
                  </a:gsLst>
                  <a:lin scaled="1"/>
                </a:gradFill>
              </a14:hiddenFill>
            </a:ext>
          </a:extLst>
        </p:spPr>
        <p:txBody>
          <a:bodyPr wrap="square" rtlCol="0">
            <a:noAutofit/>
          </a:bodyPr>
          <a:p>
            <a:pPr algn="l"/>
            <a:r>
              <a:rPr lang="zh-CN" altLang="en-US" sz="6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卖</a:t>
            </a:r>
            <a:endParaRPr lang="zh-CN" altLang="en-US" sz="6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6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口</a:t>
            </a:r>
            <a:endParaRPr lang="zh-CN" altLang="en-US" sz="6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6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罩</a:t>
            </a:r>
            <a:endParaRPr lang="zh-CN" altLang="en-US" sz="6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990580" y="1254760"/>
            <a:ext cx="820420" cy="43205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noAutofit/>
          </a:bodyPr>
          <a:p>
            <a:pPr algn="l"/>
            <a:r>
              <a:rPr lang="zh-CN" altLang="en-US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按一定顺序</a:t>
            </a:r>
            <a:endParaRPr lang="zh-CN" altLang="en-US" sz="54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2" grpId="0" bldLvl="0" animBg="1"/>
      <p:bldP spid="2" grpId="1" animBg="1"/>
      <p:bldP spid="31" grpId="0" bldLvl="0" animBg="1"/>
      <p:bldP spid="31" grpId="1" animBg="1"/>
      <p:bldP spid="24" grpId="0"/>
      <p:bldP spid="25" grpId="0"/>
      <p:bldP spid="26" grpId="0"/>
      <p:bldP spid="27" grpId="0"/>
      <p:bldP spid="27" grpId="1"/>
      <p:bldP spid="33" grpId="0" animBg="1"/>
      <p:bldP spid="33" grpId="1" animBg="1"/>
      <p:bldP spid="6" grpId="0" animBg="1"/>
      <p:bldP spid="6" grpId="1" animBg="1"/>
      <p:bldP spid="28" grpId="0" animBg="1"/>
      <p:bldP spid="29" grpId="0" animBg="1"/>
      <p:bldP spid="30" grpId="0" animBg="1"/>
      <p:bldP spid="28" grpId="1" animBg="1"/>
      <p:bldP spid="29" grpId="1" animBg="1"/>
      <p:bldP spid="30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8" name="矩形 125"/>
          <p:cNvSpPr/>
          <p:nvPr/>
        </p:nvSpPr>
        <p:spPr>
          <a:xfrm>
            <a:off x="7904798" y="3359150"/>
            <a:ext cx="589280" cy="2139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800">
                <a:solidFill>
                  <a:schemeClr val="bg1"/>
                </a:solidFill>
                <a:latin typeface="Calibri" panose="020F0502020204030204" charset="0"/>
                <a:ea typeface="宋体" pitchFamily="2" charset="-122"/>
              </a:rPr>
              <a:t>方方课堂</a:t>
            </a:r>
            <a:endParaRPr lang="zh-CN" altLang="en-US" sz="800" dirty="0">
              <a:solidFill>
                <a:schemeClr val="bg1"/>
              </a:solidFill>
              <a:latin typeface="Calibri" panose="020F0502020204030204" charset="0"/>
              <a:ea typeface="宋体" pitchFamily="2" charset="-122"/>
            </a:endParaRPr>
          </a:p>
        </p:txBody>
      </p:sp>
      <p:pic>
        <p:nvPicPr>
          <p:cNvPr id="4413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7100" y="1541145"/>
            <a:ext cx="1283335" cy="11963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对角圆角矩形 3"/>
          <p:cNvSpPr/>
          <p:nvPr/>
        </p:nvSpPr>
        <p:spPr>
          <a:xfrm>
            <a:off x="2400300" y="1357630"/>
            <a:ext cx="3423920" cy="1379855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抓住关键信息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,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把故事讲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清楚。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pic>
        <p:nvPicPr>
          <p:cNvPr id="11" name="Picture 9" descr="C:\Users\Administrator\Desktop\screentcu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0665" y="3263265"/>
            <a:ext cx="5358130" cy="27832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矩形 8"/>
          <p:cNvSpPr/>
          <p:nvPr/>
        </p:nvSpPr>
        <p:spPr>
          <a:xfrm>
            <a:off x="8494078" y="981710"/>
            <a:ext cx="1708785" cy="706755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示意图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48233" y="2170113"/>
            <a:ext cx="1708785" cy="70675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卖什么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47293" y="3313113"/>
            <a:ext cx="1714500" cy="70675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挂招牌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46938" y="4386263"/>
            <a:ext cx="2217420" cy="70675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顾客来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了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284403" y="5487035"/>
            <a:ext cx="2217420" cy="70675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结果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怎样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 rot="5400000">
            <a:off x="8036084" y="3107531"/>
            <a:ext cx="501650" cy="15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rot="5400000">
            <a:off x="8035290" y="4251325"/>
            <a:ext cx="501650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 rot="5400000">
            <a:off x="8094504" y="5322094"/>
            <a:ext cx="501650" cy="15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-66675" y="-64770"/>
            <a:ext cx="12864465" cy="1318260"/>
            <a:chOff x="-727" y="107"/>
            <a:chExt cx="20259" cy="2076"/>
          </a:xfrm>
        </p:grpSpPr>
        <p:sp>
          <p:nvSpPr>
            <p:cNvPr id="5" name="矩形 4"/>
            <p:cNvSpPr/>
            <p:nvPr>
              <p:custDataLst>
                <p:tags r:id="rId3"/>
              </p:custDataLst>
            </p:nvPr>
          </p:nvSpPr>
          <p:spPr>
            <a:xfrm>
              <a:off x="252" y="60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活动三: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聚焦“卖口罩”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学习梳理方法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9775190" y="2228850"/>
            <a:ext cx="1540510" cy="64516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pPr algn="l"/>
            <a:r>
              <a:rPr lang="en-US" altLang="zh-CN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口罩</a:t>
            </a:r>
            <a:endParaRPr lang="zh-CN" altLang="en-US" sz="36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25305" y="3313430"/>
            <a:ext cx="2733675" cy="70675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pPr algn="l"/>
            <a:r>
              <a:rPr lang="zh-CN" altLang="en-US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口罩编织店</a:t>
            </a:r>
            <a:r>
              <a:rPr lang="en-US" altLang="zh-CN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endParaRPr lang="en-US" altLang="zh-CN" sz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每位顾客只需付一元钱</a:t>
            </a:r>
            <a:r>
              <a:rPr lang="en-US" altLang="zh-CN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endParaRPr lang="en-US" altLang="zh-CN" sz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21545" y="4346575"/>
            <a:ext cx="1539875" cy="64516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pPr algn="l"/>
            <a:r>
              <a:rPr lang="en-US" altLang="zh-CN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河马</a:t>
            </a:r>
            <a:endParaRPr lang="zh-CN" altLang="en-US" sz="36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822180" y="5574030"/>
            <a:ext cx="1539875" cy="5956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noAutofit/>
          </a:bodyPr>
          <a:p>
            <a:pPr algn="l"/>
            <a:r>
              <a:rPr lang="zh-CN" alt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一整天</a:t>
            </a:r>
            <a:endParaRPr lang="zh-CN" altLang="en-US" sz="36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7" grpId="1" animBg="1"/>
      <p:bldP spid="8" grpId="1" animBg="1"/>
      <p:bldP spid="10" grpId="1" animBg="1"/>
      <p:bldP spid="4" grpId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786130" y="2653030"/>
            <a:ext cx="1061910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4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200" b="1" dirty="0">
                <a:solidFill>
                  <a:srgbClr val="0B0B0B"/>
                </a:solidFill>
                <a:latin typeface="-apple-system"/>
                <a:ea typeface="宋体" pitchFamily="2" charset="-122"/>
              </a:rPr>
              <a:t> </a:t>
            </a:r>
            <a:endParaRPr lang="zh-CN" altLang="en-US" sz="3200" dirty="0">
              <a:solidFill>
                <a:srgbClr val="0B0B0B"/>
              </a:solidFill>
              <a:latin typeface="-apple-system"/>
              <a:ea typeface="宋体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6130" y="1524635"/>
            <a:ext cx="1001585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学习提示</a:t>
            </a:r>
            <a:r>
              <a:rPr lang="en-US" altLang="zh-CN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endParaRPr lang="en-US" altLang="zh-CN" sz="36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en-US" altLang="zh-CN" sz="2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2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①自读课文</a:t>
            </a:r>
            <a:r>
              <a:rPr lang="zh-CN" altLang="en-US" sz="32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5-11</a:t>
            </a:r>
            <a:r>
              <a:rPr lang="zh-CN" altLang="en-US" sz="32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自然段</a:t>
            </a:r>
            <a:r>
              <a:rPr lang="en-US" altLang="zh-CN" sz="32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32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了解蜘蛛开“围巾编织店”和“袜子编制店”的过程</a:t>
            </a:r>
            <a:r>
              <a:rPr lang="en-US" altLang="zh-CN" sz="32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;</a:t>
            </a:r>
            <a:endParaRPr lang="zh-CN" altLang="en-US" sz="32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2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en-US" sz="32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②同桌合作,提取</a:t>
            </a:r>
            <a:r>
              <a:rPr lang="zh-CN" altLang="en-US" sz="32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关键信息</a:t>
            </a:r>
            <a:r>
              <a:rPr lang="zh-CN" altLang="en-US" sz="32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,填写</a:t>
            </a:r>
            <a:r>
              <a:rPr lang="zh-CN" altLang="en-US" sz="32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表格</a:t>
            </a:r>
            <a:r>
              <a:rPr lang="en-US" altLang="zh-CN" sz="32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32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形成</a:t>
            </a:r>
            <a:r>
              <a:rPr lang="zh-CN" altLang="en-US" sz="32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示意图</a:t>
            </a:r>
            <a:r>
              <a:rPr lang="en-US" altLang="zh-CN" sz="32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endParaRPr lang="zh-CN" altLang="en-US" sz="32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2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endParaRPr lang="en-US" altLang="zh-CN" sz="32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-66675" y="-64770"/>
            <a:ext cx="12865100" cy="1318260"/>
            <a:chOff x="-727" y="107"/>
            <a:chExt cx="20260" cy="2076"/>
          </a:xfrm>
        </p:grpSpPr>
        <p:sp>
          <p:nvSpPr>
            <p:cNvPr id="16" name="矩形 15"/>
            <p:cNvSpPr/>
            <p:nvPr>
              <p:custDataLst>
                <p:tags r:id="rId1"/>
              </p:custDataLst>
            </p:nvPr>
          </p:nvSpPr>
          <p:spPr>
            <a:xfrm>
              <a:off x="252" y="72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endParaRPr lang="en-US" altLang="zh-CN" sz="3200" b="1" dirty="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indent="0"/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活动四: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提取关键信息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形成示意图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0"/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786130" y="2653030"/>
            <a:ext cx="1061910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4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200" b="1" dirty="0">
                <a:solidFill>
                  <a:srgbClr val="0B0B0B"/>
                </a:solidFill>
                <a:latin typeface="-apple-system"/>
                <a:ea typeface="宋体" pitchFamily="2" charset="-122"/>
              </a:rPr>
              <a:t> </a:t>
            </a:r>
            <a:endParaRPr lang="zh-CN" altLang="en-US" sz="3200" dirty="0">
              <a:solidFill>
                <a:srgbClr val="0B0B0B"/>
              </a:solidFill>
              <a:latin typeface="-apple-system"/>
              <a:ea typeface="宋体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73025" y="-69850"/>
            <a:ext cx="1655445" cy="157099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-66675" y="-64770"/>
            <a:ext cx="12865100" cy="1318260"/>
            <a:chOff x="-727" y="107"/>
            <a:chExt cx="20260" cy="2076"/>
          </a:xfrm>
        </p:grpSpPr>
        <p:sp>
          <p:nvSpPr>
            <p:cNvPr id="16" name="矩形 15"/>
            <p:cNvSpPr/>
            <p:nvPr>
              <p:custDataLst>
                <p:tags r:id="rId2"/>
              </p:custDataLst>
            </p:nvPr>
          </p:nvSpPr>
          <p:spPr>
            <a:xfrm>
              <a:off x="252" y="72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endParaRPr lang="en-US" altLang="zh-CN" sz="3200" b="1" dirty="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indent="0"/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活动四: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提取关键信息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形成示意图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0"/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  <p:graphicFrame>
        <p:nvGraphicFramePr>
          <p:cNvPr id="2" name="表格 1"/>
          <p:cNvGraphicFramePr/>
          <p:nvPr>
            <p:custDataLst>
              <p:tags r:id="rId3"/>
            </p:custDataLst>
          </p:nvPr>
        </p:nvGraphicFramePr>
        <p:xfrm>
          <a:off x="329565" y="1222375"/>
          <a:ext cx="11313795" cy="4474845"/>
        </p:xfrm>
        <a:graphic>
          <a:graphicData uri="http://schemas.openxmlformats.org/drawingml/2006/table">
            <a:tbl>
              <a:tblPr/>
              <a:tblGrid>
                <a:gridCol w="1779905"/>
                <a:gridCol w="2867841"/>
                <a:gridCol w="3260022"/>
                <a:gridCol w="3406027"/>
              </a:tblGrid>
              <a:tr h="7308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40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</a:rPr>
                        <a:t>问题</a:t>
                      </a:r>
                      <a:endParaRPr lang="zh-CN" altLang="en-US" sz="4000" b="0">
                        <a:latin typeface="楷体" panose="02010609060101010101" pitchFamily="49" charset="-122"/>
                        <a:ea typeface="楷体" panose="02010609060101010101" pitchFamily="49" charset="-122"/>
                        <a:cs typeface="宋体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40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</a:rPr>
                        <a:t>第一次</a:t>
                      </a:r>
                      <a:endParaRPr lang="zh-CN" altLang="en-US" sz="4000" b="0">
                        <a:latin typeface="楷体" panose="02010609060101010101" pitchFamily="49" charset="-122"/>
                        <a:ea typeface="楷体" panose="02010609060101010101" pitchFamily="49" charset="-122"/>
                        <a:cs typeface="宋体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40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</a:rPr>
                        <a:t>第二次</a:t>
                      </a:r>
                      <a:endParaRPr lang="zh-CN" altLang="en-US" sz="4000" b="0">
                        <a:latin typeface="楷体" panose="02010609060101010101" pitchFamily="49" charset="-122"/>
                        <a:ea typeface="楷体" panose="02010609060101010101" pitchFamily="49" charset="-122"/>
                        <a:cs typeface="宋体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40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</a:rPr>
                        <a:t>第三次</a:t>
                      </a:r>
                      <a:endParaRPr lang="zh-CN" altLang="en-US" sz="4000" b="0">
                        <a:latin typeface="楷体" panose="02010609060101010101" pitchFamily="49" charset="-122"/>
                        <a:ea typeface="楷体" panose="02010609060101010101" pitchFamily="49" charset="-122"/>
                        <a:cs typeface="宋体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954405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3200" b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卖什么</a:t>
                      </a:r>
                      <a:endParaRPr lang="zh-CN" altLang="en-US" sz="32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楷体" panose="02010609060101010101" pitchFamily="49" charset="-122"/>
                        <a:ea typeface="楷体" panose="02010609060101010101" pitchFamily="49" charset="-122"/>
                        <a:cs typeface="宋体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楷体" panose="02010609060101010101" pitchFamily="49" charset="-122"/>
                        <a:ea typeface="楷体" panose="02010609060101010101" pitchFamily="49" charset="-122"/>
                        <a:cs typeface="宋体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latin typeface="楷体" panose="02010609060101010101" pitchFamily="49" charset="-122"/>
                        <a:ea typeface="楷体" panose="02010609060101010101" pitchFamily="49" charset="-122"/>
                        <a:cs typeface="宋体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9093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3200" b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挂招牌</a:t>
                      </a:r>
                      <a:endParaRPr lang="zh-CN" altLang="en-US" sz="32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0000">
                          <a:srgbClr val="ECD0CD"/>
                        </a:gs>
                        <a:gs pos="0">
                          <a:srgbClr val="F2E0DE"/>
                        </a:gs>
                        <a:gs pos="100000">
                          <a:srgbClr val="E5C0B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endParaRPr lang="en-US" altLang="en-US" sz="20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0000">
                          <a:srgbClr val="ECD0CD"/>
                        </a:gs>
                        <a:gs pos="0">
                          <a:srgbClr val="F2E0DE"/>
                        </a:gs>
                        <a:gs pos="100000">
                          <a:srgbClr val="E5C0B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000" b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</a:t>
                      </a:r>
                      <a:endParaRPr lang="en-US" sz="20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0000">
                          <a:srgbClr val="ECD0CD"/>
                        </a:gs>
                        <a:gs pos="0">
                          <a:srgbClr val="F2E0DE"/>
                        </a:gs>
                        <a:gs pos="100000">
                          <a:srgbClr val="E5C0B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0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Calibri" panose="020F0502020204030204" charset="0"/>
                        </a:rPr>
                        <a:t>   </a:t>
                      </a:r>
                      <a:endParaRPr lang="en-US" sz="2000" b="0">
                        <a:latin typeface="楷体" panose="02010609060101010101" pitchFamily="49" charset="-122"/>
                        <a:ea typeface="楷体" panose="02010609060101010101" pitchFamily="49" charset="-122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0000">
                          <a:srgbClr val="ECD0CD"/>
                        </a:gs>
                        <a:gs pos="0">
                          <a:srgbClr val="F2E0DE"/>
                        </a:gs>
                        <a:gs pos="100000">
                          <a:srgbClr val="E5C0BC"/>
                        </a:gs>
                      </a:gsLst>
                      <a:lin ang="5400000" scaled="1"/>
                    </a:gradFill>
                  </a:tcPr>
                </a:tc>
              </a:tr>
              <a:tr h="9398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3200" b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顾客</a:t>
                      </a:r>
                      <a:r>
                        <a:rPr lang="zh-CN" altLang="en-US" sz="3200" b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来了</a:t>
                      </a:r>
                      <a:endParaRPr lang="zh-CN" altLang="en-US" sz="32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endParaRPr lang="en-US" altLang="en-US" sz="20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endParaRPr lang="en-US" altLang="en-US" sz="20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endParaRPr lang="en-US" altLang="en-US" sz="2000" b="0">
                        <a:latin typeface="楷体" panose="02010609060101010101" pitchFamily="49" charset="-122"/>
                        <a:ea typeface="楷体" panose="02010609060101010101" pitchFamily="49" charset="-122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9404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3200" b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结果</a:t>
                      </a:r>
                      <a:r>
                        <a:rPr lang="zh-CN" altLang="en-US" sz="3200" b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怎样</a:t>
                      </a:r>
                      <a:endParaRPr lang="zh-CN" altLang="en-US" sz="32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0000">
                          <a:srgbClr val="ECD0CD"/>
                        </a:gs>
                        <a:gs pos="0">
                          <a:srgbClr val="F2E0DE"/>
                        </a:gs>
                        <a:gs pos="100000">
                          <a:srgbClr val="E5C0B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endParaRPr lang="en-US" altLang="en-US" sz="20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0000">
                          <a:srgbClr val="ECD0CD"/>
                        </a:gs>
                        <a:gs pos="0">
                          <a:srgbClr val="F2E0DE"/>
                        </a:gs>
                        <a:gs pos="100000">
                          <a:srgbClr val="E5C0B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000" b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endParaRPr lang="en-US" sz="20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0000">
                          <a:srgbClr val="ECD0CD"/>
                        </a:gs>
                        <a:gs pos="0">
                          <a:srgbClr val="F2E0DE"/>
                        </a:gs>
                        <a:gs pos="100000">
                          <a:srgbClr val="E5C0B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endParaRPr lang="en-US" sz="20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0000">
                          <a:srgbClr val="ECD0CD"/>
                        </a:gs>
                        <a:gs pos="0">
                          <a:srgbClr val="F2E0DE"/>
                        </a:gs>
                        <a:gs pos="100000">
                          <a:srgbClr val="E5C0BC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5079365" y="2147570"/>
            <a:ext cx="3252470" cy="4743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还是</a:t>
            </a:r>
            <a:r>
              <a:rPr lang="zh-CN" altLang="en-US" sz="20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卖围巾</a:t>
            </a:r>
            <a:r>
              <a:rPr lang="zh-CN" altLang="en-US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吧</a:t>
            </a:r>
            <a:r>
              <a:rPr lang="en-US" altLang="zh-CN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endParaRPr lang="en-US" altLang="zh-CN" sz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因为围巾织起来很简单</a:t>
            </a:r>
            <a:r>
              <a:rPr lang="en-US" altLang="zh-CN" sz="2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endParaRPr lang="en-US" altLang="zh-CN" sz="20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93970" y="3045460"/>
            <a:ext cx="3381375" cy="4743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围巾编制店</a:t>
            </a:r>
            <a:r>
              <a:rPr lang="en-US" altLang="zh-CN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endParaRPr lang="en-US" altLang="zh-CN" sz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每位顾客只需付一元钱</a:t>
            </a:r>
            <a:r>
              <a:rPr lang="en-US" altLang="zh-CN" sz="2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endParaRPr lang="en-US" altLang="zh-CN" sz="20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92160" y="2140585"/>
            <a:ext cx="3380740" cy="4743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还是</a:t>
            </a:r>
            <a:r>
              <a:rPr lang="zh-CN" altLang="en-US" sz="20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卖袜子</a:t>
            </a:r>
            <a:r>
              <a:rPr lang="zh-CN" altLang="en-US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吧</a:t>
            </a:r>
            <a:r>
              <a:rPr lang="en-US" altLang="zh-CN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endParaRPr lang="en-US" altLang="zh-CN" sz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因为袜子织起来很简单</a:t>
            </a:r>
            <a:r>
              <a:rPr lang="en-US" altLang="zh-CN" sz="2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endParaRPr lang="en-US" altLang="zh-CN" sz="20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35975" y="3059430"/>
            <a:ext cx="3028315" cy="4159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袜子编制店</a:t>
            </a:r>
            <a:r>
              <a:rPr lang="en-US" altLang="zh-CN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endParaRPr lang="en-US" altLang="zh-CN" sz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每位顾客只需付一元钱</a:t>
            </a:r>
            <a:r>
              <a:rPr lang="en-US" altLang="zh-CN" sz="2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endParaRPr lang="en-US" altLang="zh-CN" sz="20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61965" y="3995420"/>
            <a:ext cx="1852930" cy="4743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长颈鹿</a:t>
            </a:r>
            <a:endParaRPr lang="zh-CN" altLang="en-US" sz="36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32545" y="4008120"/>
            <a:ext cx="1852930" cy="4743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蜈蚣</a:t>
            </a:r>
            <a:endParaRPr lang="zh-CN" altLang="en-US" sz="36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10810" y="5008245"/>
            <a:ext cx="2905760" cy="4743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sz="2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足足忙了一个</a:t>
            </a:r>
            <a:r>
              <a:rPr lang="zh-CN" altLang="en-US" sz="2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星期</a:t>
            </a:r>
            <a:endParaRPr lang="zh-CN" altLang="en-US" sz="24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12505" y="5015230"/>
            <a:ext cx="2792095" cy="4743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sz="2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吓得匆忙跑回</a:t>
            </a:r>
            <a:r>
              <a:rPr lang="zh-CN" altLang="en-US" sz="2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网上</a:t>
            </a:r>
            <a:endParaRPr lang="zh-CN" altLang="en-US" sz="24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94560" y="2147570"/>
            <a:ext cx="2722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就</a:t>
            </a:r>
            <a:r>
              <a:rPr lang="zh-CN" altLang="en-US" sz="20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卖口罩</a:t>
            </a:r>
            <a:r>
              <a:rPr lang="zh-CN" altLang="en-US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吧</a:t>
            </a:r>
            <a:r>
              <a:rPr lang="en-US" altLang="zh-CN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endParaRPr lang="en-US" altLang="zh-CN" sz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因为口罩织起来很简单</a:t>
            </a:r>
            <a:endParaRPr lang="zh-CN" altLang="en-US" sz="20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206625" y="3071495"/>
            <a:ext cx="3004820" cy="4743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口罩编制店</a:t>
            </a:r>
            <a:r>
              <a:rPr lang="en-US" altLang="zh-CN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endParaRPr lang="en-US" altLang="zh-CN" sz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每位顾客只需付一元钱</a:t>
            </a:r>
            <a:r>
              <a:rPr lang="en-US" altLang="zh-CN" sz="2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endParaRPr lang="en-US" altLang="zh-CN" sz="20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898140" y="4016375"/>
            <a:ext cx="1388110" cy="4743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河马</a:t>
            </a:r>
            <a:endParaRPr lang="zh-CN" altLang="en-US" sz="36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679700" y="5018405"/>
            <a:ext cx="2905760" cy="4743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sz="2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一整天</a:t>
            </a:r>
            <a:endParaRPr lang="zh-CN" altLang="en-US" sz="24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497580" y="5706745"/>
            <a:ext cx="4618990" cy="902335"/>
          </a:xfrm>
          <a:prstGeom prst="rect">
            <a:avLst/>
          </a:prstGeom>
          <a:solidFill>
            <a:srgbClr val="F8EED6"/>
          </a:solidFill>
          <a:ln>
            <a:solidFill>
              <a:srgbClr val="92D050"/>
            </a:solidFill>
          </a:ln>
        </p:spPr>
        <p:txBody>
          <a:bodyPr wrap="square" rtlCol="0">
            <a:noAutofit/>
          </a:bodyPr>
          <a:p>
            <a:pPr algn="l"/>
            <a:r>
              <a:rPr lang="en-US" altLang="zh-CN" sz="54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54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结构反复</a:t>
            </a:r>
            <a:endParaRPr lang="zh-CN" altLang="en-US" sz="5400" b="1" dirty="0" smtClean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9" grpId="1"/>
      <p:bldP spid="20" grpId="1"/>
      <p:bldP spid="22" grpId="1"/>
      <p:bldP spid="32" grpId="0" bldLvl="0" animBg="1"/>
      <p:bldP spid="32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3751716022157_.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230" y="-3810"/>
            <a:ext cx="5497195" cy="6858000"/>
          </a:xfrm>
          <a:prstGeom prst="rect">
            <a:avLst/>
          </a:prstGeom>
        </p:spPr>
      </p:pic>
      <p:pic>
        <p:nvPicPr>
          <p:cNvPr id="6" name="图片 5" descr="13761716022158_.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7145" y="0"/>
            <a:ext cx="519049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786130" y="2653030"/>
            <a:ext cx="1061910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4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200" b="1" dirty="0">
                <a:solidFill>
                  <a:srgbClr val="0B0B0B"/>
                </a:solidFill>
                <a:latin typeface="-apple-system"/>
                <a:ea typeface="宋体" pitchFamily="2" charset="-122"/>
              </a:rPr>
              <a:t> </a:t>
            </a:r>
            <a:endParaRPr lang="zh-CN" altLang="en-US" sz="3200" dirty="0">
              <a:solidFill>
                <a:srgbClr val="0B0B0B"/>
              </a:solidFill>
              <a:latin typeface="-apple-system"/>
              <a:ea typeface="宋体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877570" y="1990725"/>
          <a:ext cx="10001885" cy="4725035"/>
        </p:xfrm>
        <a:graphic>
          <a:graphicData uri="http://schemas.openxmlformats.org/drawingml/2006/table">
            <a:tbl>
              <a:tblPr/>
              <a:tblGrid>
                <a:gridCol w="6010910"/>
                <a:gridCol w="3990975"/>
              </a:tblGrid>
              <a:tr h="900430"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sz="28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</a:rPr>
                        <a:t>评价标准</a:t>
                      </a:r>
                      <a:endParaRPr lang="en-US" altLang="en-US" sz="28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8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</a:rPr>
                        <a:t>星级打分</a:t>
                      </a:r>
                      <a:endParaRPr lang="en-US" altLang="en-US" sz="28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</a:tr>
              <a:tr h="1056005"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</a:rPr>
                        <a:t>声音洪亮</a:t>
                      </a: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</a:rPr>
                        <a:t>讲清楚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itchFamily="2" charset="-122"/>
                      </a:endParaRPr>
                    </a:p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</a:rPr>
                        <a:t>(</a:t>
                      </a: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</a:rPr>
                        <a:t>能抓住关键信息</a:t>
                      </a: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</a:rPr>
                        <a:t>)</a:t>
                      </a:r>
                      <a:endParaRPr lang="en-US" altLang="zh-CN" sz="20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</a:rPr>
                        <a:t>☆☆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</a:tr>
              <a:tr h="920115"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</a:rPr>
                        <a:t>语言流畅,讲完整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  <a:sym typeface="+mn-ea"/>
                        </a:rPr>
                        <a:t>☆☆☆</a:t>
                      </a:r>
                      <a:r>
                        <a:rPr lang="en-US" sz="24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  <a:sym typeface="+mn-ea"/>
                        </a:rPr>
                        <a:t>☆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-66675" y="-64770"/>
            <a:ext cx="12865100" cy="1318260"/>
            <a:chOff x="-727" y="107"/>
            <a:chExt cx="20260" cy="2076"/>
          </a:xfrm>
        </p:grpSpPr>
        <p:sp>
          <p:nvSpPr>
            <p:cNvPr id="3" name="矩形 2"/>
            <p:cNvSpPr/>
            <p:nvPr>
              <p:custDataLst>
                <p:tags r:id="rId2"/>
              </p:custDataLst>
            </p:nvPr>
          </p:nvSpPr>
          <p:spPr>
            <a:xfrm>
              <a:off x="252" y="72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endParaRPr lang="en-US" altLang="zh-CN" sz="3200" b="1" dirty="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indent="0"/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活动四: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提取关键信息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形成示意图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0"/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421130" y="1682750"/>
            <a:ext cx="10149840" cy="3292475"/>
            <a:chOff x="2238" y="2650"/>
            <a:chExt cx="15984" cy="5185"/>
          </a:xfrm>
        </p:grpSpPr>
        <p:sp>
          <p:nvSpPr>
            <p:cNvPr id="2" name="文本框 1"/>
            <p:cNvSpPr txBox="1"/>
            <p:nvPr/>
          </p:nvSpPr>
          <p:spPr>
            <a:xfrm>
              <a:off x="2301" y="2650"/>
              <a:ext cx="15223" cy="12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zh-CN" altLang="en-US" sz="44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就卖口罩吧，</a:t>
              </a:r>
              <a:r>
                <a:rPr lang="zh-CN" altLang="en-US" sz="4400" b="1" dirty="0" smtClean="0">
                  <a:solidFill>
                    <a:schemeClr val="accent6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因为口罩织起来很简单。</a:t>
              </a:r>
              <a:endParaRPr lang="zh-CN" altLang="en-US" sz="4400" b="1" dirty="0" smtClean="0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258" y="4629"/>
              <a:ext cx="15769" cy="12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zh-CN" altLang="en-US" sz="44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还是卖围巾吧，</a:t>
              </a:r>
              <a:r>
                <a:rPr lang="zh-CN" altLang="en-US" sz="4400" b="1" dirty="0" smtClean="0">
                  <a:solidFill>
                    <a:schemeClr val="accent6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因为围巾织起来很简单。</a:t>
              </a:r>
              <a:endParaRPr lang="zh-CN" altLang="en-US" sz="4400" b="1" dirty="0" smtClean="0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38" y="6625"/>
              <a:ext cx="15984" cy="12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zh-CN" altLang="en-US" sz="44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还</a:t>
              </a:r>
              <a:r>
                <a:rPr lang="zh-CN" altLang="en-US" sz="4400" b="1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是卖</a:t>
              </a:r>
              <a:r>
                <a:rPr lang="zh-CN" altLang="en-US" sz="4400" b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袜子</a:t>
              </a:r>
              <a:r>
                <a:rPr lang="zh-CN" altLang="en-US" sz="4400" b="1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吧</a:t>
              </a:r>
              <a:r>
                <a:rPr lang="zh-CN" altLang="en-US" sz="44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，</a:t>
              </a:r>
              <a:r>
                <a:rPr lang="zh-CN" altLang="en-US" sz="4400" b="1" dirty="0" smtClean="0">
                  <a:solidFill>
                    <a:schemeClr val="accent6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因为袜子织起来很简单。</a:t>
              </a:r>
              <a:endParaRPr lang="zh-CN" altLang="en-US" sz="4400" b="1" dirty="0" smtClean="0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-66675" y="-64770"/>
            <a:ext cx="12865100" cy="1318260"/>
            <a:chOff x="-727" y="107"/>
            <a:chExt cx="20260" cy="2076"/>
          </a:xfrm>
        </p:grpSpPr>
        <p:sp>
          <p:nvSpPr>
            <p:cNvPr id="18" name="矩形 17"/>
            <p:cNvSpPr/>
            <p:nvPr>
              <p:custDataLst>
                <p:tags r:id="rId1"/>
              </p:custDataLst>
            </p:nvPr>
          </p:nvSpPr>
          <p:spPr>
            <a:xfrm>
              <a:off x="252" y="72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endParaRPr lang="en-US" altLang="zh-CN" sz="3200" b="1" dirty="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indent="0"/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五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: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纵向比较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寻找规律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0"/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024380" y="1507490"/>
            <a:ext cx="7391433" cy="4456430"/>
            <a:chOff x="9060" y="961"/>
            <a:chExt cx="7388" cy="6627"/>
          </a:xfrm>
        </p:grpSpPr>
        <p:grpSp>
          <p:nvGrpSpPr>
            <p:cNvPr id="4" name="组合 3"/>
            <p:cNvGrpSpPr/>
            <p:nvPr/>
          </p:nvGrpSpPr>
          <p:grpSpPr>
            <a:xfrm>
              <a:off x="9144" y="3284"/>
              <a:ext cx="7248" cy="1973"/>
              <a:chOff x="2768" y="232"/>
              <a:chExt cx="11197" cy="2984"/>
            </a:xfrm>
          </p:grpSpPr>
          <p:pic>
            <p:nvPicPr>
              <p:cNvPr id="6" name="图片 5" descr="6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2"/>
              <a:stretch>
                <a:fillRect/>
              </a:stretch>
            </p:blipFill>
            <p:spPr>
              <a:xfrm>
                <a:off x="2768" y="232"/>
                <a:ext cx="10704" cy="2984"/>
              </a:xfrm>
              <a:prstGeom prst="rect">
                <a:avLst/>
              </a:prstGeom>
            </p:spPr>
          </p:pic>
          <p:sp>
            <p:nvSpPr>
              <p:cNvPr id="8" name="文本框 7"/>
              <p:cNvSpPr txBox="1"/>
              <p:nvPr/>
            </p:nvSpPr>
            <p:spPr>
              <a:xfrm>
                <a:off x="4971" y="329"/>
                <a:ext cx="8994" cy="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3200" dirty="0" smtClean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    </a:t>
                </a:r>
                <a:r>
                  <a:rPr lang="zh-CN" altLang="en-US" sz="3200" b="1" dirty="0" smtClean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  <a:sym typeface="+mn-ea"/>
                  </a:rPr>
                  <a:t>围巾编织店</a:t>
                </a:r>
                <a:endParaRPr lang="zh-CN" altLang="en-US" sz="32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endParaRPr>
              </a:p>
              <a:p>
                <a:pPr algn="l"/>
                <a:r>
                  <a:rPr lang="zh-CN" altLang="en-US" sz="3200" b="1" dirty="0" smtClean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  <a:sym typeface="+mn-ea"/>
                  </a:rPr>
                  <a:t>每位顾客只需付一元钱</a:t>
                </a:r>
                <a:endParaRPr lang="zh-CN" altLang="en-US" sz="32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9195" y="961"/>
              <a:ext cx="7197" cy="1973"/>
              <a:chOff x="2768" y="232"/>
              <a:chExt cx="11118" cy="2984"/>
            </a:xfrm>
          </p:grpSpPr>
          <p:pic>
            <p:nvPicPr>
              <p:cNvPr id="12" name="图片 11" descr="6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2"/>
              <a:stretch>
                <a:fillRect/>
              </a:stretch>
            </p:blipFill>
            <p:spPr>
              <a:xfrm>
                <a:off x="2768" y="232"/>
                <a:ext cx="10705" cy="2984"/>
              </a:xfrm>
              <a:prstGeom prst="rect">
                <a:avLst/>
              </a:prstGeom>
            </p:spPr>
          </p:pic>
          <p:sp>
            <p:nvSpPr>
              <p:cNvPr id="13" name="文本框 12"/>
              <p:cNvSpPr txBox="1"/>
              <p:nvPr/>
            </p:nvSpPr>
            <p:spPr>
              <a:xfrm>
                <a:off x="4891" y="329"/>
                <a:ext cx="8995" cy="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3200" dirty="0" smtClean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    </a:t>
                </a:r>
                <a:r>
                  <a:rPr lang="zh-CN" altLang="en-US" sz="3200" b="1" dirty="0" smtClean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  <a:sym typeface="+mn-ea"/>
                  </a:rPr>
                  <a:t>口罩编织店</a:t>
                </a:r>
                <a:endParaRPr lang="zh-CN" altLang="en-US" sz="32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endParaRPr>
              </a:p>
              <a:p>
                <a:pPr algn="l"/>
                <a:r>
                  <a:rPr lang="zh-CN" altLang="en-US" sz="3200" b="1" dirty="0" smtClean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  <a:sym typeface="+mn-ea"/>
                  </a:rPr>
                  <a:t>每位顾客只需付一元钱</a:t>
                </a:r>
                <a:endParaRPr lang="zh-CN" altLang="en-US" sz="32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9060" y="5615"/>
              <a:ext cx="7388" cy="1973"/>
              <a:chOff x="2768" y="232"/>
              <a:chExt cx="11413" cy="2984"/>
            </a:xfrm>
          </p:grpSpPr>
          <p:pic>
            <p:nvPicPr>
              <p:cNvPr id="15" name="图片 14" descr="6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2"/>
              <a:stretch>
                <a:fillRect/>
              </a:stretch>
            </p:blipFill>
            <p:spPr>
              <a:xfrm>
                <a:off x="2768" y="232"/>
                <a:ext cx="10705" cy="2984"/>
              </a:xfrm>
              <a:prstGeom prst="rect">
                <a:avLst/>
              </a:prstGeom>
            </p:spPr>
          </p:pic>
          <p:sp>
            <p:nvSpPr>
              <p:cNvPr id="16" name="文本框 15"/>
              <p:cNvSpPr txBox="1"/>
              <p:nvPr/>
            </p:nvSpPr>
            <p:spPr>
              <a:xfrm>
                <a:off x="5186" y="329"/>
                <a:ext cx="8995" cy="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3200" dirty="0" smtClean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    </a:t>
                </a:r>
                <a:r>
                  <a:rPr lang="zh-CN" altLang="en-US" sz="3200" b="1" dirty="0" smtClean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  <a:sym typeface="+mn-ea"/>
                  </a:rPr>
                  <a:t>袜子编织店</a:t>
                </a:r>
                <a:endParaRPr lang="zh-CN" altLang="en-US" sz="32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endParaRPr>
              </a:p>
              <a:p>
                <a:pPr algn="l"/>
                <a:r>
                  <a:rPr lang="zh-CN" altLang="en-US" sz="3200" b="1" dirty="0" smtClean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  <a:sym typeface="+mn-ea"/>
                  </a:rPr>
                  <a:t>每位顾客只需付一元钱</a:t>
                </a:r>
                <a:endParaRPr lang="zh-CN" altLang="en-US" sz="32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-66675" y="-64770"/>
            <a:ext cx="12865100" cy="1318260"/>
            <a:chOff x="-727" y="107"/>
            <a:chExt cx="20260" cy="2076"/>
          </a:xfrm>
        </p:grpSpPr>
        <p:sp>
          <p:nvSpPr>
            <p:cNvPr id="20" name="矩形 19"/>
            <p:cNvSpPr/>
            <p:nvPr>
              <p:custDataLst>
                <p:tags r:id="rId5"/>
              </p:custDataLst>
            </p:nvPr>
          </p:nvSpPr>
          <p:spPr>
            <a:xfrm>
              <a:off x="252" y="72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endParaRPr lang="en-US" altLang="zh-CN" sz="3200" b="1" dirty="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indent="0"/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五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: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纵向比较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寻找规律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0"/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e89a0723d011868e8c018fba2d18569"/>
          <p:cNvPicPr>
            <a:picLocks noChangeAspect="1"/>
          </p:cNvPicPr>
          <p:nvPr/>
        </p:nvPicPr>
        <p:blipFill>
          <a:blip r:embed="rId1" cstate="print"/>
          <a:srcRect l="25354" t="7771" r="9354" b="14740"/>
          <a:stretch>
            <a:fillRect/>
          </a:stretch>
        </p:blipFill>
        <p:spPr>
          <a:xfrm>
            <a:off x="9179560" y="4107180"/>
            <a:ext cx="1808480" cy="21469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66675" y="-64770"/>
            <a:ext cx="12865100" cy="1318260"/>
            <a:chOff x="-727" y="107"/>
            <a:chExt cx="20260" cy="2076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252" y="72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endParaRPr lang="en-US" altLang="zh-CN" sz="3200" b="1" dirty="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indent="0"/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五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: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纵向比较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寻找规律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0"/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1287780" y="2083435"/>
            <a:ext cx="933450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到文中找一找描写顾客的句子</a:t>
            </a:r>
            <a:r>
              <a:rPr lang="en-US" altLang="zh-CN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</a:t>
            </a:r>
            <a:endParaRPr lang="zh-CN" altLang="en-US" sz="36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endParaRPr lang="zh-CN" altLang="en-US" sz="36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〰️〰”勾画出来</a:t>
            </a:r>
            <a:r>
              <a:rPr lang="en-US" altLang="zh-CN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r>
              <a:rPr lang="zh-CN" alt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️</a:t>
            </a:r>
            <a:endParaRPr lang="zh-CN" altLang="en-US" sz="36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>
            <a:off x="797560" y="1186498"/>
            <a:ext cx="6078538" cy="1143000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2879" name="矩形 3"/>
          <p:cNvSpPr/>
          <p:nvPr/>
        </p:nvSpPr>
        <p:spPr>
          <a:xfrm>
            <a:off x="833120" y="1207135"/>
            <a:ext cx="651637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顾客来了，是一只河马。河马嘴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巴那么大。</a:t>
            </a:r>
            <a:endParaRPr lang="zh-CN" altLang="en-US" sz="1400" dirty="0">
              <a:latin typeface="Calibri" panose="020F0502020204030204" charset="0"/>
              <a:ea typeface="宋体" pitchFamily="2" charset="-122"/>
            </a:endParaRPr>
          </a:p>
        </p:txBody>
      </p:sp>
      <p:pic>
        <p:nvPicPr>
          <p:cNvPr id="2" name="图片 1" descr="ae89a0723d011868e8c018fba2d18569"/>
          <p:cNvPicPr>
            <a:picLocks noChangeAspect="1"/>
          </p:cNvPicPr>
          <p:nvPr/>
        </p:nvPicPr>
        <p:blipFill>
          <a:blip r:embed="rId1" cstate="print"/>
          <a:srcRect l="25354" t="7771" r="9354" b="14740"/>
          <a:stretch>
            <a:fillRect/>
          </a:stretch>
        </p:blipFill>
        <p:spPr>
          <a:xfrm>
            <a:off x="10031095" y="4107180"/>
            <a:ext cx="1808480" cy="21469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66675" y="-64770"/>
            <a:ext cx="12865100" cy="1318260"/>
            <a:chOff x="-727" y="107"/>
            <a:chExt cx="20260" cy="2076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252" y="72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endParaRPr lang="en-US" altLang="zh-CN" sz="3200" b="1" dirty="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indent="0"/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五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: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纵向比较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寻找规律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0"/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809625" y="4745355"/>
            <a:ext cx="6094095" cy="1714500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760730" y="2430780"/>
            <a:ext cx="6143625" cy="2214563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8" name="矩形 4"/>
          <p:cNvSpPr/>
          <p:nvPr/>
        </p:nvSpPr>
        <p:spPr>
          <a:xfrm>
            <a:off x="906780" y="2416175"/>
            <a:ext cx="6007100" cy="21583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顾客来了，只见身子不见头。蜘蛛向上一看，原来是一只长颈鹿，他的脖子和大树一样高，脑袋从树叶间露出来，正对着蜘蛛笑呢。</a:t>
            </a:r>
            <a:endParaRPr lang="zh-CN" altLang="en-US" sz="1600" dirty="0">
              <a:latin typeface="Calibri" panose="020F0502020204030204" charset="0"/>
              <a:ea typeface="宋体" pitchFamily="2" charset="-122"/>
            </a:endParaRPr>
          </a:p>
        </p:txBody>
      </p:sp>
      <p:sp>
        <p:nvSpPr>
          <p:cNvPr id="16" name="矩形 5"/>
          <p:cNvSpPr/>
          <p:nvPr/>
        </p:nvSpPr>
        <p:spPr>
          <a:xfrm>
            <a:off x="914400" y="4759960"/>
            <a:ext cx="6143625" cy="1641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可是，蜘蛛看到顾客后，却吓得匆忙跑回网上。原来那位顾客竟是一条四十二只脚的蜈蚣！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79" grpId="0"/>
      <p:bldP spid="10" grpId="0" bldLvl="0" animBg="1"/>
      <p:bldP spid="32879" grpId="1"/>
      <p:bldP spid="10" grpId="1" animBg="1"/>
      <p:bldP spid="8" grpId="0"/>
      <p:bldP spid="6" grpId="0" bldLvl="0" animBg="1"/>
      <p:bldP spid="8" grpId="1"/>
      <p:bldP spid="6" grpId="1" animBg="1"/>
      <p:bldP spid="16" grpId="0"/>
      <p:bldP spid="5" grpId="0" bldLvl="0" animBg="1"/>
      <p:bldP spid="16" grpId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IMG_20210330_19375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140" y="574871"/>
            <a:ext cx="2602230" cy="6283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42660" b="-7583"/>
          <a:stretch>
            <a:fillRect/>
          </a:stretch>
        </p:blipFill>
        <p:spPr>
          <a:xfrm>
            <a:off x="8101965" y="4210050"/>
            <a:ext cx="4090035" cy="279273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846460" y="2100462"/>
            <a:ext cx="600710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6000" b="1" dirty="0" smtClean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7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20 蜘蛛开店</a:t>
            </a:r>
            <a:endParaRPr lang="zh-CN" altLang="en-US" sz="7200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4140" y="225425"/>
            <a:ext cx="41579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语文</a:t>
            </a:r>
            <a:r>
              <a:rPr lang="en-US" altLang="zh-CN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二年级</a:t>
            </a:r>
            <a:r>
              <a:rPr lang="en-US" altLang="zh-CN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下册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标注 14"/>
          <p:cNvSpPr/>
          <p:nvPr/>
        </p:nvSpPr>
        <p:spPr>
          <a:xfrm>
            <a:off x="9756458" y="1010920"/>
            <a:ext cx="2357438" cy="2786063"/>
          </a:xfrm>
          <a:prstGeom prst="wedgeRoundRectCallout">
            <a:avLst>
              <a:gd name="adj1" fmla="val 17676"/>
              <a:gd name="adj2" fmla="val 64529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AutoShape 3"/>
          <p:cNvSpPr>
            <a:spLocks noChangeArrowheads="1"/>
          </p:cNvSpPr>
          <p:nvPr/>
        </p:nvSpPr>
        <p:spPr bwMode="auto">
          <a:xfrm>
            <a:off x="797560" y="1186498"/>
            <a:ext cx="6078538" cy="1143000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2879" name="矩形 3"/>
          <p:cNvSpPr/>
          <p:nvPr/>
        </p:nvSpPr>
        <p:spPr>
          <a:xfrm>
            <a:off x="833120" y="1207135"/>
            <a:ext cx="651637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顾客来了，是一只河马。河马嘴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巴那么大。</a:t>
            </a:r>
            <a:endParaRPr lang="zh-CN" altLang="en-US" sz="1400" dirty="0">
              <a:latin typeface="Calibri" panose="020F0502020204030204" charset="0"/>
              <a:ea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804083" y="967423"/>
            <a:ext cx="2500312" cy="27489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他们各有什么特点呢？你从哪些地方读出了这些特点的？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 descr="ae89a0723d011868e8c018fba2d18569"/>
          <p:cNvPicPr>
            <a:picLocks noChangeAspect="1"/>
          </p:cNvPicPr>
          <p:nvPr/>
        </p:nvPicPr>
        <p:blipFill>
          <a:blip r:embed="rId1" cstate="print"/>
          <a:srcRect l="25354" t="7771" r="9354" b="14740"/>
          <a:stretch>
            <a:fillRect/>
          </a:stretch>
        </p:blipFill>
        <p:spPr>
          <a:xfrm>
            <a:off x="10031095" y="4107180"/>
            <a:ext cx="1808480" cy="21469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66675" y="-64770"/>
            <a:ext cx="12865100" cy="1318260"/>
            <a:chOff x="-727" y="107"/>
            <a:chExt cx="20260" cy="2076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252" y="72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endParaRPr lang="en-US" altLang="zh-CN" sz="3200" b="1" dirty="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indent="0"/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五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: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纵向比较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寻找规律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0"/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7475538" y="1435418"/>
            <a:ext cx="1560195" cy="6451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嘴巴大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809625" y="4745355"/>
            <a:ext cx="6094095" cy="1714500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760730" y="2430780"/>
            <a:ext cx="6143625" cy="2214563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8" name="矩形 4"/>
          <p:cNvSpPr/>
          <p:nvPr/>
        </p:nvSpPr>
        <p:spPr>
          <a:xfrm>
            <a:off x="906780" y="2416175"/>
            <a:ext cx="6007100" cy="21583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顾客来了，只见身子不见头。蜘蛛向上一看，原来是一只长颈鹿，他的脖子和大树一样高，脑袋从树叶间露出来，正对着蜘蛛笑呢。</a:t>
            </a:r>
            <a:endParaRPr lang="zh-CN" altLang="en-US" sz="1600" dirty="0">
              <a:latin typeface="Calibri" panose="020F0502020204030204" charset="0"/>
              <a:ea typeface="宋体" pitchFamily="2" charset="-122"/>
            </a:endParaRPr>
          </a:p>
        </p:txBody>
      </p:sp>
      <p:sp>
        <p:nvSpPr>
          <p:cNvPr id="16" name="矩形 5"/>
          <p:cNvSpPr/>
          <p:nvPr/>
        </p:nvSpPr>
        <p:spPr>
          <a:xfrm>
            <a:off x="914400" y="4759960"/>
            <a:ext cx="6143625" cy="1641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可是，蜘蛛看到顾客后，却吓得匆忙跑回网上。原来那位顾客竟是一条四十二只脚的蜈蚣！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79" grpId="1"/>
      <p:bldP spid="10" grpId="1" animBg="1"/>
      <p:bldP spid="11" grpId="0" bldLvl="0" animBg="1"/>
      <p:bldP spid="11" grpId="1" animBg="1"/>
      <p:bldP spid="8" grpId="1"/>
      <p:bldP spid="6" grpId="1" animBg="1"/>
      <p:bldP spid="16" grpId="1"/>
      <p:bldP spid="5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标注 14"/>
          <p:cNvSpPr/>
          <p:nvPr/>
        </p:nvSpPr>
        <p:spPr>
          <a:xfrm>
            <a:off x="9756458" y="1010920"/>
            <a:ext cx="2357438" cy="2786063"/>
          </a:xfrm>
          <a:prstGeom prst="wedgeRoundRectCallout">
            <a:avLst>
              <a:gd name="adj1" fmla="val 17676"/>
              <a:gd name="adj2" fmla="val 64529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AutoShape 3"/>
          <p:cNvSpPr>
            <a:spLocks noChangeArrowheads="1"/>
          </p:cNvSpPr>
          <p:nvPr/>
        </p:nvSpPr>
        <p:spPr bwMode="auto">
          <a:xfrm>
            <a:off x="797560" y="1186498"/>
            <a:ext cx="6078538" cy="1143000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2879" name="矩形 3"/>
          <p:cNvSpPr/>
          <p:nvPr/>
        </p:nvSpPr>
        <p:spPr>
          <a:xfrm>
            <a:off x="833120" y="1207135"/>
            <a:ext cx="651637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顾客来了，是一只河马。河马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巴那么大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804083" y="967423"/>
            <a:ext cx="2500312" cy="27489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他们各有什么特点呢？你从哪些地方读出了这些特点的？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 descr="ae89a0723d011868e8c018fba2d18569"/>
          <p:cNvPicPr>
            <a:picLocks noChangeAspect="1"/>
          </p:cNvPicPr>
          <p:nvPr/>
        </p:nvPicPr>
        <p:blipFill>
          <a:blip r:embed="rId1" cstate="print"/>
          <a:srcRect l="25354" t="7771" r="9354" b="14740"/>
          <a:stretch>
            <a:fillRect/>
          </a:stretch>
        </p:blipFill>
        <p:spPr>
          <a:xfrm>
            <a:off x="10031095" y="4107180"/>
            <a:ext cx="1808480" cy="21469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66675" y="-64770"/>
            <a:ext cx="12865100" cy="1318260"/>
            <a:chOff x="-727" y="107"/>
            <a:chExt cx="20260" cy="2076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252" y="72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endParaRPr lang="en-US" altLang="zh-CN" sz="3200" b="1" dirty="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indent="0"/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五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: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纵向比较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寻找规律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0"/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7475538" y="1435418"/>
            <a:ext cx="1560195" cy="6451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嘴巴大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809625" y="4745355"/>
            <a:ext cx="6094095" cy="1714500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760730" y="2430780"/>
            <a:ext cx="6143625" cy="2214563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8" name="矩形 4"/>
          <p:cNvSpPr/>
          <p:nvPr/>
        </p:nvSpPr>
        <p:spPr>
          <a:xfrm>
            <a:off x="906780" y="2416175"/>
            <a:ext cx="6007100" cy="21583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顾客来了，只见身子不见头。蜘蛛向上一看，原来是一只长颈鹿，他的脖子和大树一样高，脑袋从树叶间露出来，正对着蜘蛛笑呢。</a:t>
            </a:r>
            <a:endParaRPr lang="zh-CN" altLang="en-US" sz="1600" dirty="0">
              <a:latin typeface="Calibri" panose="020F0502020204030204" charset="0"/>
              <a:ea typeface="宋体" pitchFamily="2" charset="-122"/>
            </a:endParaRPr>
          </a:p>
        </p:txBody>
      </p:sp>
      <p:sp>
        <p:nvSpPr>
          <p:cNvPr id="16" name="矩形 5"/>
          <p:cNvSpPr/>
          <p:nvPr/>
        </p:nvSpPr>
        <p:spPr>
          <a:xfrm>
            <a:off x="914400" y="4759960"/>
            <a:ext cx="6143625" cy="1641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可是，蜘蛛看到顾客后，却吓得匆忙跑回网上。原来那位顾客竟是一条四十二只脚的蜈蚣！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32879" grpId="1"/>
      <p:bldP spid="10" grpId="1" animBg="1"/>
      <p:bldP spid="11" grpId="1" animBg="1"/>
      <p:bldP spid="8" grpId="1"/>
      <p:bldP spid="6" grpId="1" animBg="1"/>
      <p:bldP spid="16" grpId="1"/>
      <p:bldP spid="5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标注 14"/>
          <p:cNvSpPr/>
          <p:nvPr/>
        </p:nvSpPr>
        <p:spPr>
          <a:xfrm>
            <a:off x="9756458" y="1010920"/>
            <a:ext cx="2357438" cy="2786063"/>
          </a:xfrm>
          <a:prstGeom prst="wedgeRoundRectCallout">
            <a:avLst>
              <a:gd name="adj1" fmla="val 17676"/>
              <a:gd name="adj2" fmla="val 64529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AutoShape 3"/>
          <p:cNvSpPr>
            <a:spLocks noChangeArrowheads="1"/>
          </p:cNvSpPr>
          <p:nvPr/>
        </p:nvSpPr>
        <p:spPr bwMode="auto">
          <a:xfrm>
            <a:off x="797560" y="1186498"/>
            <a:ext cx="6078538" cy="1143000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2879" name="矩形 3"/>
          <p:cNvSpPr/>
          <p:nvPr/>
        </p:nvSpPr>
        <p:spPr>
          <a:xfrm>
            <a:off x="833120" y="1207135"/>
            <a:ext cx="651637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顾客来了，是一只河马。河马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巴那么大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400" dirty="0">
              <a:latin typeface="Calibri" panose="020F0502020204030204" charset="0"/>
              <a:ea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804083" y="967423"/>
            <a:ext cx="2500312" cy="27489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他们各有什么特点呢？你从哪些地方读出了这些特点的？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 descr="ae89a0723d011868e8c018fba2d18569"/>
          <p:cNvPicPr>
            <a:picLocks noChangeAspect="1"/>
          </p:cNvPicPr>
          <p:nvPr/>
        </p:nvPicPr>
        <p:blipFill>
          <a:blip r:embed="rId1" cstate="print"/>
          <a:srcRect l="25354" t="7771" r="9354" b="14740"/>
          <a:stretch>
            <a:fillRect/>
          </a:stretch>
        </p:blipFill>
        <p:spPr>
          <a:xfrm>
            <a:off x="10031095" y="4107180"/>
            <a:ext cx="1808480" cy="21469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66675" y="-64770"/>
            <a:ext cx="12865100" cy="1318260"/>
            <a:chOff x="-727" y="107"/>
            <a:chExt cx="20260" cy="2076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252" y="72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endParaRPr lang="en-US" altLang="zh-CN" sz="3200" b="1" dirty="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indent="0"/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五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: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纵向比较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寻找规律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0"/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7475538" y="1435418"/>
            <a:ext cx="1560195" cy="6451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嘴巴大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75855" y="3365183"/>
            <a:ext cx="1560195" cy="64516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脖子长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809625" y="4745355"/>
            <a:ext cx="6094095" cy="1714500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760730" y="2430780"/>
            <a:ext cx="6143625" cy="2214563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8" name="矩形 4"/>
          <p:cNvSpPr/>
          <p:nvPr/>
        </p:nvSpPr>
        <p:spPr>
          <a:xfrm>
            <a:off x="906780" y="2416175"/>
            <a:ext cx="6007100" cy="21583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顾客来了，只见身子不见头。蜘蛛向上一看，原来是一只长颈鹿，他的脖子和大树一样高，脑袋从树叶间露出来，正对着蜘蛛笑呢。</a:t>
            </a:r>
            <a:endParaRPr lang="zh-CN" altLang="en-US" sz="1600" dirty="0">
              <a:latin typeface="Calibri" panose="020F0502020204030204" charset="0"/>
              <a:ea typeface="宋体" pitchFamily="2" charset="-122"/>
            </a:endParaRPr>
          </a:p>
        </p:txBody>
      </p:sp>
      <p:sp>
        <p:nvSpPr>
          <p:cNvPr id="16" name="矩形 5"/>
          <p:cNvSpPr/>
          <p:nvPr/>
        </p:nvSpPr>
        <p:spPr>
          <a:xfrm>
            <a:off x="914400" y="4759960"/>
            <a:ext cx="6143625" cy="1641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可是，蜘蛛看到顾客后，却吓得匆忙跑回网上。原来那位顾客竟是一条四十二只脚的蜈蚣！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79" grpId="1"/>
      <p:bldP spid="10" grpId="1" animBg="1"/>
      <p:bldP spid="11" grpId="1" animBg="1"/>
      <p:bldP spid="8" grpId="1"/>
      <p:bldP spid="6" grpId="1" animBg="1"/>
      <p:bldP spid="16" grpId="1"/>
      <p:bldP spid="5" grpId="1" animBg="1"/>
      <p:bldP spid="12" grpId="0" animBg="1"/>
      <p:bldP spid="12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标注 14"/>
          <p:cNvSpPr/>
          <p:nvPr/>
        </p:nvSpPr>
        <p:spPr>
          <a:xfrm>
            <a:off x="9756458" y="1010920"/>
            <a:ext cx="2357438" cy="2786063"/>
          </a:xfrm>
          <a:prstGeom prst="wedgeRoundRectCallout">
            <a:avLst>
              <a:gd name="adj1" fmla="val 17676"/>
              <a:gd name="adj2" fmla="val 64529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AutoShape 3"/>
          <p:cNvSpPr>
            <a:spLocks noChangeArrowheads="1"/>
          </p:cNvSpPr>
          <p:nvPr/>
        </p:nvSpPr>
        <p:spPr bwMode="auto">
          <a:xfrm>
            <a:off x="797560" y="1186498"/>
            <a:ext cx="6078538" cy="1143000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2879" name="矩形 3"/>
          <p:cNvSpPr/>
          <p:nvPr/>
        </p:nvSpPr>
        <p:spPr>
          <a:xfrm>
            <a:off x="833120" y="1207135"/>
            <a:ext cx="651637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顾客来了，是一只河马。河马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巴那么大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400" dirty="0">
              <a:latin typeface="Calibri" panose="020F0502020204030204" charset="0"/>
              <a:ea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804083" y="967423"/>
            <a:ext cx="2500312" cy="27489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他们各有什么特点呢？你从哪些地方读出了这些特点的？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 descr="ae89a0723d011868e8c018fba2d18569"/>
          <p:cNvPicPr>
            <a:picLocks noChangeAspect="1"/>
          </p:cNvPicPr>
          <p:nvPr/>
        </p:nvPicPr>
        <p:blipFill>
          <a:blip r:embed="rId1" cstate="print"/>
          <a:srcRect l="25354" t="7771" r="9354" b="14740"/>
          <a:stretch>
            <a:fillRect/>
          </a:stretch>
        </p:blipFill>
        <p:spPr>
          <a:xfrm>
            <a:off x="10031095" y="4107180"/>
            <a:ext cx="1808480" cy="21469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66675" y="-64770"/>
            <a:ext cx="12865100" cy="1318260"/>
            <a:chOff x="-727" y="107"/>
            <a:chExt cx="20260" cy="2076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252" y="72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endParaRPr lang="en-US" altLang="zh-CN" sz="3200" b="1" dirty="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indent="0"/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五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: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纵向比较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寻找规律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0"/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7475538" y="1435418"/>
            <a:ext cx="1560195" cy="6451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嘴巴大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75855" y="3365183"/>
            <a:ext cx="1560195" cy="64516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脖子长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809625" y="4745355"/>
            <a:ext cx="6094095" cy="1714500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760730" y="2430780"/>
            <a:ext cx="6143625" cy="2214563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8" name="矩形 4"/>
          <p:cNvSpPr/>
          <p:nvPr/>
        </p:nvSpPr>
        <p:spPr>
          <a:xfrm>
            <a:off x="906780" y="2416175"/>
            <a:ext cx="6007100" cy="21583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顾客来了，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只见身子不见头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。蜘蛛向上一看，原来是一只长颈鹿，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他的脖子和大树一样高，脑袋从树叶间露出来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，正对着蜘蛛笑呢。</a:t>
            </a:r>
            <a:endParaRPr lang="zh-CN" altLang="en-US" sz="1600" dirty="0">
              <a:latin typeface="Calibri" panose="020F0502020204030204" charset="0"/>
              <a:ea typeface="宋体" pitchFamily="2" charset="-122"/>
            </a:endParaRPr>
          </a:p>
        </p:txBody>
      </p:sp>
      <p:sp>
        <p:nvSpPr>
          <p:cNvPr id="16" name="矩形 5"/>
          <p:cNvSpPr/>
          <p:nvPr/>
        </p:nvSpPr>
        <p:spPr>
          <a:xfrm>
            <a:off x="914400" y="4759960"/>
            <a:ext cx="6143625" cy="1641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可是，蜘蛛看到顾客后，却吓得匆忙跑回网上。原来那位顾客竟是一条四十二只脚的蜈蚣！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32879" grpId="1"/>
      <p:bldP spid="10" grpId="1" animBg="1"/>
      <p:bldP spid="11" grpId="1" animBg="1"/>
      <p:bldP spid="12" grpId="1" animBg="1"/>
      <p:bldP spid="8" grpId="1"/>
      <p:bldP spid="6" grpId="1" animBg="1"/>
      <p:bldP spid="16" grpId="1"/>
      <p:bldP spid="5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标注 14"/>
          <p:cNvSpPr/>
          <p:nvPr/>
        </p:nvSpPr>
        <p:spPr>
          <a:xfrm>
            <a:off x="9756458" y="1010920"/>
            <a:ext cx="2357438" cy="2786063"/>
          </a:xfrm>
          <a:prstGeom prst="wedgeRoundRectCallout">
            <a:avLst>
              <a:gd name="adj1" fmla="val 17676"/>
              <a:gd name="adj2" fmla="val 64529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AutoShape 3"/>
          <p:cNvSpPr>
            <a:spLocks noChangeArrowheads="1"/>
          </p:cNvSpPr>
          <p:nvPr/>
        </p:nvSpPr>
        <p:spPr bwMode="auto">
          <a:xfrm>
            <a:off x="797560" y="1186498"/>
            <a:ext cx="6078538" cy="1143000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2879" name="矩形 3"/>
          <p:cNvSpPr/>
          <p:nvPr/>
        </p:nvSpPr>
        <p:spPr>
          <a:xfrm>
            <a:off x="833120" y="1207135"/>
            <a:ext cx="651637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顾客来了，是一只河马。河马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巴那么大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400" dirty="0">
              <a:latin typeface="Calibri" panose="020F0502020204030204" charset="0"/>
              <a:ea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804083" y="967423"/>
            <a:ext cx="2500312" cy="27489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他们各有什么特点呢？你从哪些地方读出了这些特点的？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 descr="ae89a0723d011868e8c018fba2d18569"/>
          <p:cNvPicPr>
            <a:picLocks noChangeAspect="1"/>
          </p:cNvPicPr>
          <p:nvPr/>
        </p:nvPicPr>
        <p:blipFill>
          <a:blip r:embed="rId1" cstate="print"/>
          <a:srcRect l="25354" t="7771" r="9354" b="14740"/>
          <a:stretch>
            <a:fillRect/>
          </a:stretch>
        </p:blipFill>
        <p:spPr>
          <a:xfrm>
            <a:off x="10031095" y="4107180"/>
            <a:ext cx="1808480" cy="21469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66675" y="-64770"/>
            <a:ext cx="12865100" cy="1318260"/>
            <a:chOff x="-727" y="107"/>
            <a:chExt cx="20260" cy="2076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252" y="72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endParaRPr lang="en-US" altLang="zh-CN" sz="3200" b="1" dirty="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indent="0"/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五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: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纵向比较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寻找规律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0"/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7475538" y="1435418"/>
            <a:ext cx="1560195" cy="6451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嘴巴大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75855" y="3365183"/>
            <a:ext cx="1560195" cy="64516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脖子长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75855" y="5257800"/>
            <a:ext cx="1560195" cy="6451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no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脚很多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809625" y="4745355"/>
            <a:ext cx="6094095" cy="1714500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760730" y="2430780"/>
            <a:ext cx="6143625" cy="2214563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8" name="矩形 4"/>
          <p:cNvSpPr/>
          <p:nvPr/>
        </p:nvSpPr>
        <p:spPr>
          <a:xfrm>
            <a:off x="906780" y="2416175"/>
            <a:ext cx="6007100" cy="21583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顾客来了，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只见身子不见头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。蜘蛛向上一看，原来是一只长颈鹿，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他的脖子和大树一样高，脑袋从树叶间露出来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，正对着蜘蛛笑呢。</a:t>
            </a:r>
            <a:endParaRPr lang="zh-CN" altLang="en-US" sz="1600" dirty="0">
              <a:latin typeface="Calibri" panose="020F0502020204030204" charset="0"/>
              <a:ea typeface="宋体" pitchFamily="2" charset="-122"/>
            </a:endParaRPr>
          </a:p>
        </p:txBody>
      </p:sp>
      <p:sp>
        <p:nvSpPr>
          <p:cNvPr id="16" name="矩形 5"/>
          <p:cNvSpPr/>
          <p:nvPr/>
        </p:nvSpPr>
        <p:spPr>
          <a:xfrm>
            <a:off x="914400" y="4759960"/>
            <a:ext cx="6143625" cy="1641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可是，蜘蛛看到顾客后，却吓得匆忙跑回网上。原来那位顾客竟是一条四十二只脚的蜈蚣！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79" grpId="1"/>
      <p:bldP spid="10" grpId="1" animBg="1"/>
      <p:bldP spid="11" grpId="1" animBg="1"/>
      <p:bldP spid="12" grpId="1" animBg="1"/>
      <p:bldP spid="13" grpId="0" bldLvl="0" animBg="1"/>
      <p:bldP spid="13" grpId="1" animBg="1"/>
      <p:bldP spid="8" grpId="1"/>
      <p:bldP spid="6" grpId="1" animBg="1"/>
      <p:bldP spid="16" grpId="1"/>
      <p:bldP spid="5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标注 14"/>
          <p:cNvSpPr/>
          <p:nvPr/>
        </p:nvSpPr>
        <p:spPr>
          <a:xfrm>
            <a:off x="9756458" y="1010920"/>
            <a:ext cx="2357438" cy="2786063"/>
          </a:xfrm>
          <a:prstGeom prst="wedgeRoundRectCallout">
            <a:avLst>
              <a:gd name="adj1" fmla="val 17676"/>
              <a:gd name="adj2" fmla="val 64529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AutoShape 3"/>
          <p:cNvSpPr>
            <a:spLocks noChangeArrowheads="1"/>
          </p:cNvSpPr>
          <p:nvPr/>
        </p:nvSpPr>
        <p:spPr bwMode="auto">
          <a:xfrm>
            <a:off x="797560" y="1186498"/>
            <a:ext cx="6078538" cy="1143000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2879" name="矩形 3"/>
          <p:cNvSpPr/>
          <p:nvPr/>
        </p:nvSpPr>
        <p:spPr>
          <a:xfrm>
            <a:off x="833120" y="1207135"/>
            <a:ext cx="651637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顾客来了，是一只河马。河马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巴那么大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400" dirty="0">
              <a:latin typeface="Calibri" panose="020F0502020204030204" charset="0"/>
              <a:ea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804083" y="967423"/>
            <a:ext cx="2500312" cy="27489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他们各有什么特点呢？你从哪些地方读出了这些特点的？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 descr="ae89a0723d011868e8c018fba2d18569"/>
          <p:cNvPicPr>
            <a:picLocks noChangeAspect="1"/>
          </p:cNvPicPr>
          <p:nvPr/>
        </p:nvPicPr>
        <p:blipFill>
          <a:blip r:embed="rId1" cstate="print"/>
          <a:srcRect l="25354" t="7771" r="9354" b="14740"/>
          <a:stretch>
            <a:fillRect/>
          </a:stretch>
        </p:blipFill>
        <p:spPr>
          <a:xfrm>
            <a:off x="10031095" y="4107180"/>
            <a:ext cx="1808480" cy="21469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66675" y="-64770"/>
            <a:ext cx="12865100" cy="1318260"/>
            <a:chOff x="-727" y="107"/>
            <a:chExt cx="20260" cy="2076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252" y="72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endParaRPr lang="en-US" altLang="zh-CN" sz="3200" b="1" dirty="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indent="0"/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五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: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纵向比较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寻找规律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0"/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7475538" y="1435418"/>
            <a:ext cx="1560195" cy="6451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嘴巴大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75855" y="3365183"/>
            <a:ext cx="1560195" cy="64516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脖子长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75855" y="5257800"/>
            <a:ext cx="1560195" cy="6451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no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脚很多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809625" y="4745355"/>
            <a:ext cx="6094095" cy="1714500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760730" y="2430780"/>
            <a:ext cx="6143625" cy="2214563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8" name="矩形 4"/>
          <p:cNvSpPr/>
          <p:nvPr/>
        </p:nvSpPr>
        <p:spPr>
          <a:xfrm>
            <a:off x="906780" y="2416175"/>
            <a:ext cx="6007100" cy="21583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顾客来了，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只见身子不见头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。蜘蛛向上一看，原来是一只长颈鹿，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他的脖子和大树一样高，脑袋从树叶间露出来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，正对着蜘蛛笑呢。</a:t>
            </a:r>
            <a:endParaRPr lang="zh-CN" altLang="en-US" sz="1600" dirty="0">
              <a:latin typeface="Calibri" panose="020F0502020204030204" charset="0"/>
              <a:ea typeface="宋体" pitchFamily="2" charset="-122"/>
            </a:endParaRPr>
          </a:p>
        </p:txBody>
      </p:sp>
      <p:sp>
        <p:nvSpPr>
          <p:cNvPr id="16" name="矩形 5"/>
          <p:cNvSpPr/>
          <p:nvPr/>
        </p:nvSpPr>
        <p:spPr>
          <a:xfrm>
            <a:off x="914400" y="4759960"/>
            <a:ext cx="6143625" cy="1641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可是，蜘蛛看到顾客后，却吓得匆忙跑回网上。原来那位顾客竟是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一条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四十二只脚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的蜈蚣！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32879" grpId="1"/>
      <p:bldP spid="10" grpId="1" animBg="1"/>
      <p:bldP spid="11" grpId="1" animBg="1"/>
      <p:bldP spid="12" grpId="1" animBg="1"/>
      <p:bldP spid="13" grpId="1" animBg="1"/>
      <p:bldP spid="8" grpId="1"/>
      <p:bldP spid="6" grpId="1" animBg="1"/>
      <p:bldP spid="16" grpId="1"/>
      <p:bldP spid="5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>
            <a:off x="5751195" y="1765935"/>
            <a:ext cx="4154170" cy="824230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9" name="AutoShape 3"/>
          <p:cNvSpPr>
            <a:spLocks noChangeArrowheads="1"/>
          </p:cNvSpPr>
          <p:nvPr/>
        </p:nvSpPr>
        <p:spPr bwMode="auto">
          <a:xfrm>
            <a:off x="5760085" y="4900930"/>
            <a:ext cx="4064000" cy="1236345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5711190" y="3009900"/>
            <a:ext cx="4198620" cy="1597660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2879" name="矩形 3"/>
          <p:cNvSpPr/>
          <p:nvPr/>
        </p:nvSpPr>
        <p:spPr>
          <a:xfrm>
            <a:off x="5800725" y="1807210"/>
            <a:ext cx="4198620" cy="758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no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顾客来了，是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一只河马。河马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嘴巴那么大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880" name="矩形 4"/>
          <p:cNvSpPr/>
          <p:nvPr/>
        </p:nvSpPr>
        <p:spPr>
          <a:xfrm>
            <a:off x="5831840" y="2980055"/>
            <a:ext cx="4149090" cy="14554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no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顾客来了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只见身子不见头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。蜘蛛向上一看，原来是一只长颈鹿，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他的脖子和大树一样高，脑袋从树叶间露出来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，正对着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蜘蛛笑呢。</a:t>
            </a:r>
            <a:endParaRPr lang="zh-CN" altLang="en-US" sz="2000" dirty="0">
              <a:latin typeface="Calibri" panose="020F0502020204030204" charset="0"/>
              <a:ea typeface="宋体" pitchFamily="2" charset="-122"/>
            </a:endParaRPr>
          </a:p>
        </p:txBody>
      </p:sp>
      <p:sp>
        <p:nvSpPr>
          <p:cNvPr id="32881" name="矩形 5"/>
          <p:cNvSpPr/>
          <p:nvPr/>
        </p:nvSpPr>
        <p:spPr>
          <a:xfrm>
            <a:off x="5839460" y="4885690"/>
            <a:ext cx="4243705" cy="1106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可是，蜘蛛看到顾客后，却吓得匆忙跑回网上。原来那位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顾客竟是一条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四十二只脚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的蜈蚣！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66675" y="-64770"/>
            <a:ext cx="12865100" cy="1318260"/>
            <a:chOff x="-727" y="107"/>
            <a:chExt cx="20260" cy="2076"/>
          </a:xfrm>
        </p:grpSpPr>
        <p:sp>
          <p:nvSpPr>
            <p:cNvPr id="4" name="矩形 3"/>
            <p:cNvSpPr/>
            <p:nvPr>
              <p:custDataLst>
                <p:tags r:id="rId1"/>
              </p:custDataLst>
            </p:nvPr>
          </p:nvSpPr>
          <p:spPr>
            <a:xfrm>
              <a:off x="252" y="72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endParaRPr lang="en-US" altLang="zh-CN" sz="3200" b="1" dirty="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indent="0"/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五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: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纵向比较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寻找规律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0"/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0213975" y="2002790"/>
            <a:ext cx="1078230" cy="4356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no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嘴巴大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142855" y="5184140"/>
            <a:ext cx="1078230" cy="4356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no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脚很多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13975" y="3764915"/>
            <a:ext cx="1078230" cy="43561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no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脖子长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51685" y="1461135"/>
            <a:ext cx="2889885" cy="2127793"/>
            <a:chOff x="2238" y="2650"/>
            <a:chExt cx="15984" cy="5952"/>
          </a:xfrm>
        </p:grpSpPr>
        <p:sp>
          <p:nvSpPr>
            <p:cNvPr id="5" name="文本框 4"/>
            <p:cNvSpPr txBox="1"/>
            <p:nvPr/>
          </p:nvSpPr>
          <p:spPr>
            <a:xfrm>
              <a:off x="2301" y="2650"/>
              <a:ext cx="15223" cy="19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/>
              <a:r>
                <a:rPr lang="zh-CN" altLang="en-US" sz="20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就卖口罩吧，</a:t>
              </a:r>
              <a:r>
                <a:rPr lang="zh-CN" altLang="en-US" sz="2000" b="1" dirty="0" smtClean="0">
                  <a:solidFill>
                    <a:schemeClr val="accent6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因为口罩织起来很简单。</a:t>
              </a:r>
              <a:endParaRPr lang="zh-CN" altLang="en-US" sz="2000" b="1" dirty="0" smtClean="0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258" y="4629"/>
              <a:ext cx="15769" cy="19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/>
              <a:r>
                <a:rPr lang="zh-CN" altLang="en-US" sz="20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还是卖围巾吧，</a:t>
              </a:r>
              <a:r>
                <a:rPr lang="zh-CN" altLang="en-US" sz="2000" b="1" dirty="0" smtClean="0">
                  <a:solidFill>
                    <a:schemeClr val="accent6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因为围巾织起来很简单。</a:t>
              </a:r>
              <a:endParaRPr lang="zh-CN" altLang="en-US" sz="2000" b="1" dirty="0" smtClean="0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38" y="6625"/>
              <a:ext cx="15984" cy="19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/>
              <a:r>
                <a:rPr lang="zh-CN" altLang="en-US" sz="20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还</a:t>
              </a:r>
              <a:r>
                <a:rPr lang="zh-CN" altLang="en-US" sz="2000" b="1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是卖</a:t>
              </a:r>
              <a:r>
                <a:rPr lang="zh-CN" altLang="en-US" sz="2000" b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袜子</a:t>
              </a:r>
              <a:r>
                <a:rPr lang="zh-CN" altLang="en-US" sz="2000" b="1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吧</a:t>
              </a:r>
              <a:r>
                <a:rPr lang="zh-CN" altLang="en-US" sz="20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，</a:t>
              </a:r>
              <a:r>
                <a:rPr lang="zh-CN" altLang="en-US" sz="2000" b="1" dirty="0" smtClean="0">
                  <a:solidFill>
                    <a:schemeClr val="accent6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因为袜子织起来很简单。</a:t>
              </a:r>
              <a:endParaRPr lang="zh-CN" altLang="en-US" sz="2000" b="1" dirty="0" smtClean="0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139950" y="4039235"/>
            <a:ext cx="3020695" cy="2528570"/>
            <a:chOff x="9060" y="961"/>
            <a:chExt cx="7388" cy="6627"/>
          </a:xfrm>
        </p:grpSpPr>
        <p:grpSp>
          <p:nvGrpSpPr>
            <p:cNvPr id="15" name="组合 14"/>
            <p:cNvGrpSpPr/>
            <p:nvPr/>
          </p:nvGrpSpPr>
          <p:grpSpPr>
            <a:xfrm>
              <a:off x="9144" y="3284"/>
              <a:ext cx="7248" cy="1973"/>
              <a:chOff x="2768" y="232"/>
              <a:chExt cx="11197" cy="2984"/>
            </a:xfrm>
          </p:grpSpPr>
          <p:pic>
            <p:nvPicPr>
              <p:cNvPr id="16" name="图片 15" descr="6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4"/>
              <a:stretch>
                <a:fillRect/>
              </a:stretch>
            </p:blipFill>
            <p:spPr>
              <a:xfrm>
                <a:off x="2768" y="232"/>
                <a:ext cx="10704" cy="2984"/>
              </a:xfrm>
              <a:prstGeom prst="rect">
                <a:avLst/>
              </a:prstGeom>
            </p:spPr>
          </p:pic>
          <p:sp>
            <p:nvSpPr>
              <p:cNvPr id="18" name="文本框 17"/>
              <p:cNvSpPr txBox="1"/>
              <p:nvPr/>
            </p:nvSpPr>
            <p:spPr>
              <a:xfrm>
                <a:off x="4971" y="329"/>
                <a:ext cx="8994" cy="2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en-US" altLang="zh-CN" sz="1600" dirty="0" smtClean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    </a:t>
                </a:r>
                <a:r>
                  <a:rPr lang="zh-CN" altLang="en-US" sz="1600" b="1" dirty="0" smtClean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  <a:sym typeface="+mn-ea"/>
                  </a:rPr>
                  <a:t>围巾编织店</a:t>
                </a:r>
                <a:endParaRPr lang="zh-CN" altLang="en-US" sz="16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endParaRPr>
              </a:p>
              <a:p>
                <a:pPr algn="l"/>
                <a:r>
                  <a:rPr lang="zh-CN" altLang="en-US" sz="1600" b="1" dirty="0" smtClean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  <a:sym typeface="+mn-ea"/>
                  </a:rPr>
                  <a:t>每位顾客只需付一元钱</a:t>
                </a:r>
                <a:endParaRPr lang="zh-CN" altLang="en-US" sz="16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9195" y="961"/>
              <a:ext cx="7197" cy="1973"/>
              <a:chOff x="2768" y="232"/>
              <a:chExt cx="11118" cy="2984"/>
            </a:xfrm>
          </p:grpSpPr>
          <p:pic>
            <p:nvPicPr>
              <p:cNvPr id="20" name="图片 19" descr="6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4"/>
              <a:stretch>
                <a:fillRect/>
              </a:stretch>
            </p:blipFill>
            <p:spPr>
              <a:xfrm>
                <a:off x="2768" y="232"/>
                <a:ext cx="10705" cy="2984"/>
              </a:xfrm>
              <a:prstGeom prst="rect">
                <a:avLst/>
              </a:prstGeom>
            </p:spPr>
          </p:pic>
          <p:sp>
            <p:nvSpPr>
              <p:cNvPr id="21" name="文本框 20"/>
              <p:cNvSpPr txBox="1"/>
              <p:nvPr/>
            </p:nvSpPr>
            <p:spPr>
              <a:xfrm>
                <a:off x="4891" y="329"/>
                <a:ext cx="8995" cy="2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en-US" altLang="zh-CN" sz="1600" dirty="0" smtClean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    </a:t>
                </a:r>
                <a:r>
                  <a:rPr lang="zh-CN" altLang="en-US" sz="1600" b="1" dirty="0" smtClean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  <a:sym typeface="+mn-ea"/>
                  </a:rPr>
                  <a:t>口罩编织店</a:t>
                </a:r>
                <a:endParaRPr lang="zh-CN" altLang="en-US" sz="16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endParaRPr>
              </a:p>
              <a:p>
                <a:pPr algn="l"/>
                <a:r>
                  <a:rPr lang="zh-CN" altLang="en-US" sz="1600" b="1" dirty="0" smtClean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  <a:sym typeface="+mn-ea"/>
                  </a:rPr>
                  <a:t>每位顾客只需付一元钱</a:t>
                </a:r>
                <a:endParaRPr lang="zh-CN" altLang="en-US" sz="16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9060" y="5615"/>
              <a:ext cx="7388" cy="1973"/>
              <a:chOff x="2768" y="232"/>
              <a:chExt cx="11413" cy="2984"/>
            </a:xfrm>
          </p:grpSpPr>
          <p:pic>
            <p:nvPicPr>
              <p:cNvPr id="23" name="图片 22" descr="6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4"/>
              <a:stretch>
                <a:fillRect/>
              </a:stretch>
            </p:blipFill>
            <p:spPr>
              <a:xfrm>
                <a:off x="2768" y="232"/>
                <a:ext cx="10705" cy="2984"/>
              </a:xfrm>
              <a:prstGeom prst="rect">
                <a:avLst/>
              </a:prstGeom>
            </p:spPr>
          </p:pic>
          <p:sp>
            <p:nvSpPr>
              <p:cNvPr id="24" name="文本框 23"/>
              <p:cNvSpPr txBox="1"/>
              <p:nvPr/>
            </p:nvSpPr>
            <p:spPr>
              <a:xfrm>
                <a:off x="5186" y="329"/>
                <a:ext cx="8995" cy="2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en-US" altLang="zh-CN" sz="1600" dirty="0" smtClean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    </a:t>
                </a:r>
                <a:r>
                  <a:rPr lang="zh-CN" altLang="en-US" sz="1600" b="1" dirty="0" smtClean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  <a:sym typeface="+mn-ea"/>
                  </a:rPr>
                  <a:t>袜子编织店</a:t>
                </a:r>
                <a:endParaRPr lang="zh-CN" altLang="en-US" sz="16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endParaRPr>
              </a:p>
              <a:p>
                <a:pPr algn="l"/>
                <a:r>
                  <a:rPr lang="zh-CN" altLang="en-US" sz="1600" b="1" dirty="0" smtClean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  <a:sym typeface="+mn-ea"/>
                  </a:rPr>
                  <a:t>每位顾客只需付一元钱</a:t>
                </a:r>
                <a:endParaRPr lang="zh-CN" altLang="en-US" sz="16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endParaRPr>
              </a:p>
            </p:txBody>
          </p:sp>
        </p:grpSp>
      </p:grpSp>
      <p:sp>
        <p:nvSpPr>
          <p:cNvPr id="25" name="文本框 24"/>
          <p:cNvSpPr txBox="1"/>
          <p:nvPr/>
        </p:nvSpPr>
        <p:spPr>
          <a:xfrm>
            <a:off x="784225" y="1619885"/>
            <a:ext cx="567055" cy="1911985"/>
          </a:xfrm>
          <a:prstGeom prst="rect">
            <a:avLst/>
          </a:prstGeom>
          <a:solidFill>
            <a:srgbClr val="7030A0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none" rtlCol="0">
            <a:noAutofit/>
          </a:bodyPr>
          <a:p>
            <a:pPr algn="l"/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想</a:t>
            </a:r>
            <a:endParaRPr lang="zh-CN" altLang="en-US" sz="2800" b="1" dirty="0" smtClean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法</a:t>
            </a:r>
            <a:endParaRPr lang="zh-CN" altLang="en-US" sz="2800" b="1" dirty="0" smtClean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相</a:t>
            </a:r>
            <a:endParaRPr lang="zh-CN" altLang="en-US" sz="2800" b="1" dirty="0" smtClean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同</a:t>
            </a:r>
            <a:endParaRPr lang="zh-CN" altLang="en-US" sz="2800" b="1" dirty="0" smtClean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73430" y="4374515"/>
            <a:ext cx="622935" cy="1911985"/>
          </a:xfrm>
          <a:prstGeom prst="rect">
            <a:avLst/>
          </a:prstGeom>
          <a:solidFill>
            <a:srgbClr val="7030A0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none" rtlCol="0">
            <a:noAutofit/>
          </a:bodyPr>
          <a:p>
            <a:pPr algn="l"/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招</a:t>
            </a:r>
            <a:endParaRPr lang="zh-CN" altLang="en-US" sz="2800" b="1" dirty="0" smtClean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牌</a:t>
            </a:r>
            <a:endParaRPr lang="zh-CN" altLang="en-US" sz="2800" b="1" dirty="0" smtClean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相</a:t>
            </a:r>
            <a:endParaRPr lang="zh-CN" altLang="en-US" sz="2800" b="1" dirty="0" smtClean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同</a:t>
            </a:r>
            <a:endParaRPr lang="zh-CN" altLang="en-US" sz="2800" b="1" dirty="0" smtClean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746240" y="1069340"/>
            <a:ext cx="1878965" cy="582930"/>
          </a:xfrm>
          <a:prstGeom prst="rect">
            <a:avLst/>
          </a:prstGeom>
          <a:solidFill>
            <a:srgbClr val="7030A0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none" rtlCol="0">
            <a:noAutofit/>
          </a:bodyPr>
          <a:p>
            <a:pPr algn="l"/>
            <a:r>
              <a:rPr lang="en-US" altLang="zh-CN" sz="24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顾客不同</a:t>
            </a:r>
            <a:endParaRPr lang="zh-CN" altLang="en-US" sz="2800" b="1" dirty="0" smtClean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32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32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32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6" grpId="0" animBg="1"/>
      <p:bldP spid="26" grpId="1" animBg="1"/>
      <p:bldP spid="10" grpId="0" animBg="1"/>
      <p:bldP spid="9" grpId="0" animBg="1"/>
      <p:bldP spid="7" grpId="0" animBg="1"/>
      <p:bldP spid="32879" grpId="0"/>
      <p:bldP spid="32880" grpId="0"/>
      <p:bldP spid="32881" grpId="0"/>
      <p:bldP spid="11" grpId="0" animBg="1"/>
      <p:bldP spid="12" grpId="0" animBg="1"/>
      <p:bldP spid="27" grpId="0" animBg="1"/>
      <p:bldP spid="13" grpId="0" animBg="1"/>
      <p:bldP spid="10" grpId="1" animBg="1"/>
      <p:bldP spid="9" grpId="1" animBg="1"/>
      <p:bldP spid="7" grpId="1" animBg="1"/>
      <p:bldP spid="32879" grpId="1"/>
      <p:bldP spid="32880" grpId="1"/>
      <p:bldP spid="32881" grpId="1"/>
      <p:bldP spid="11" grpId="1" animBg="1"/>
      <p:bldP spid="12" grpId="1" animBg="1"/>
      <p:bldP spid="27" grpId="1" animBg="1"/>
      <p:bldP spid="13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80" name="矩形 4"/>
          <p:cNvSpPr/>
          <p:nvPr/>
        </p:nvSpPr>
        <p:spPr>
          <a:xfrm>
            <a:off x="1244600" y="1457960"/>
            <a:ext cx="8951595" cy="35128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no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顾客来了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只见身子不见头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蜘蛛向上一看，原来是一只长颈鹿，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他的脖子和大树一样高，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脑袋从树叶间露出来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，正对着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蜘蛛笑呢。</a:t>
            </a:r>
            <a:endParaRPr lang="zh-CN" altLang="en-US" sz="3600" dirty="0">
              <a:latin typeface="Calibri" panose="020F0502020204030204" charset="0"/>
              <a:ea typeface="宋体" pitchFamily="2" charset="-122"/>
            </a:endParaRPr>
          </a:p>
        </p:txBody>
      </p:sp>
      <p:sp>
        <p:nvSpPr>
          <p:cNvPr id="32881" name="矩形 5"/>
          <p:cNvSpPr/>
          <p:nvPr/>
        </p:nvSpPr>
        <p:spPr>
          <a:xfrm>
            <a:off x="1322070" y="4307205"/>
            <a:ext cx="8874125" cy="2084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可是，蜘蛛看到顾客后，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却吓得匆忙跑回网上。原来那位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顾客竟是一条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四十二只脚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的蜈蚣！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66675" y="-64770"/>
            <a:ext cx="12865100" cy="1318260"/>
            <a:chOff x="-727" y="107"/>
            <a:chExt cx="20260" cy="2076"/>
          </a:xfrm>
        </p:grpSpPr>
        <p:sp>
          <p:nvSpPr>
            <p:cNvPr id="4" name="矩形 3"/>
            <p:cNvSpPr/>
            <p:nvPr>
              <p:custDataLst>
                <p:tags r:id="rId1"/>
              </p:custDataLst>
            </p:nvPr>
          </p:nvSpPr>
          <p:spPr>
            <a:xfrm>
              <a:off x="252" y="72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endParaRPr lang="en-US" altLang="zh-CN" sz="3200" b="1" dirty="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indent="0"/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五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: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纵向比较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寻找规律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0"/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r="-4123" b="8973"/>
          <a:stretch>
            <a:fillRect/>
          </a:stretch>
        </p:blipFill>
        <p:spPr>
          <a:xfrm>
            <a:off x="6219190" y="3261995"/>
            <a:ext cx="1149350" cy="96583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398645" y="1428115"/>
            <a:ext cx="794385" cy="680720"/>
            <a:chOff x="8413" y="967"/>
            <a:chExt cx="1712" cy="168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20294" t="3261" r="-1382" b="2551"/>
            <a:stretch>
              <a:fillRect/>
            </a:stretch>
          </p:blipFill>
          <p:spPr>
            <a:xfrm>
              <a:off x="8413" y="1165"/>
              <a:ext cx="1712" cy="1484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8413" y="967"/>
              <a:ext cx="468" cy="22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73750" y="2788920"/>
            <a:ext cx="683895" cy="68008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0890" y="2108835"/>
            <a:ext cx="673735" cy="68008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23125" y="4337685"/>
            <a:ext cx="636905" cy="63309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8916035" y="1508125"/>
            <a:ext cx="868680" cy="632460"/>
          </a:xfrm>
          <a:prstGeom prst="rect">
            <a:avLst/>
          </a:prstGeom>
          <a:noFill/>
        </p:spPr>
        <p:txBody>
          <a:bodyPr wrap="none" rtlCol="0">
            <a:noAutofit/>
          </a:bodyPr>
          <a:p>
            <a:pPr algn="l"/>
            <a:r>
              <a:rPr lang="zh-CN" altLang="en-US" sz="5400" dirty="0" smtClean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🤔</a:t>
            </a:r>
            <a:endParaRPr lang="zh-CN" altLang="en-US" sz="5400" dirty="0" smtClean="0"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32881" grpId="0"/>
      <p:bldP spid="32881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786130" y="2653030"/>
            <a:ext cx="1061910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4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200" b="1" dirty="0">
                <a:solidFill>
                  <a:srgbClr val="0B0B0B"/>
                </a:solidFill>
                <a:latin typeface="-apple-system"/>
                <a:ea typeface="宋体" pitchFamily="2" charset="-122"/>
              </a:rPr>
              <a:t> </a:t>
            </a:r>
            <a:endParaRPr lang="zh-CN" altLang="en-US" sz="3200" dirty="0">
              <a:solidFill>
                <a:srgbClr val="0B0B0B"/>
              </a:solidFill>
              <a:latin typeface="-apple-system"/>
              <a:ea typeface="宋体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66675" y="-64770"/>
            <a:ext cx="12865100" cy="1318260"/>
            <a:chOff x="-727" y="107"/>
            <a:chExt cx="20260" cy="2076"/>
          </a:xfrm>
        </p:grpSpPr>
        <p:sp>
          <p:nvSpPr>
            <p:cNvPr id="7" name="矩形 6"/>
            <p:cNvSpPr/>
            <p:nvPr>
              <p:custDataLst>
                <p:tags r:id="rId1"/>
              </p:custDataLst>
            </p:nvPr>
          </p:nvSpPr>
          <p:spPr>
            <a:xfrm>
              <a:off x="252" y="72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endParaRPr lang="en-US" altLang="zh-CN" sz="3200" b="1" dirty="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indent="0"/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五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: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纵向比较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寻找规律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0"/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1699260" y="1835785"/>
            <a:ext cx="10373360" cy="2738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学习要求</a:t>
            </a:r>
            <a:r>
              <a:rPr lang="en-US" altLang="zh-CN" sz="32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endParaRPr lang="en-US" altLang="zh-CN" sz="32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endParaRPr lang="en-US" altLang="zh-CN" sz="28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</a:t>
            </a:r>
            <a:r>
              <a:rPr lang="zh-CN" altLang="en-US" sz="32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①</a:t>
            </a:r>
            <a:r>
              <a:rPr lang="zh-CN" altLang="en-US" sz="32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四人小组合作</a:t>
            </a:r>
            <a:r>
              <a:rPr lang="en-US" altLang="zh-CN" sz="32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32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借助</a:t>
            </a:r>
            <a:r>
              <a:rPr lang="zh-CN" altLang="en-US" sz="32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示意图讲蜘蛛</a:t>
            </a:r>
            <a:r>
              <a:rPr lang="zh-CN" altLang="en-US" sz="32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三次开店</a:t>
            </a:r>
            <a:r>
              <a:rPr lang="zh-CN" altLang="en-US" sz="32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的故事</a:t>
            </a:r>
            <a:r>
              <a:rPr lang="en-US" altLang="zh-CN" sz="32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;</a:t>
            </a:r>
            <a:endParaRPr lang="zh-CN" altLang="en-US" sz="32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endParaRPr lang="zh-CN" altLang="en-US" sz="32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en-US" altLang="zh-CN" sz="32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en-US" sz="32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②</a:t>
            </a:r>
            <a:r>
              <a:rPr lang="zh-CN" altLang="en-US" sz="32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试着加上</a:t>
            </a:r>
            <a:r>
              <a:rPr lang="zh-CN" altLang="en-US" sz="32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动作、表情</a:t>
            </a:r>
            <a:r>
              <a:rPr lang="en-US" altLang="zh-CN" sz="32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endParaRPr lang="en-US" altLang="zh-CN" sz="32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786130" y="2653030"/>
            <a:ext cx="1061910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4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200" b="1" dirty="0">
                <a:solidFill>
                  <a:srgbClr val="0B0B0B"/>
                </a:solidFill>
                <a:latin typeface="-apple-system"/>
                <a:ea typeface="宋体" pitchFamily="2" charset="-122"/>
              </a:rPr>
              <a:t> </a:t>
            </a:r>
            <a:endParaRPr lang="zh-CN" altLang="en-US" sz="3200" dirty="0">
              <a:solidFill>
                <a:srgbClr val="0B0B0B"/>
              </a:solidFill>
              <a:latin typeface="-apple-system"/>
              <a:ea typeface="宋体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66675" y="-64770"/>
            <a:ext cx="12865100" cy="1318260"/>
            <a:chOff x="-727" y="107"/>
            <a:chExt cx="20260" cy="2076"/>
          </a:xfrm>
        </p:grpSpPr>
        <p:sp>
          <p:nvSpPr>
            <p:cNvPr id="7" name="矩形 6"/>
            <p:cNvSpPr/>
            <p:nvPr>
              <p:custDataLst>
                <p:tags r:id="rId1"/>
              </p:custDataLst>
            </p:nvPr>
          </p:nvSpPr>
          <p:spPr>
            <a:xfrm>
              <a:off x="252" y="72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endParaRPr lang="en-US" altLang="zh-CN" sz="3200" b="1" dirty="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indent="0"/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五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: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纵向比较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寻找规律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0"/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  <p:graphicFrame>
        <p:nvGraphicFramePr>
          <p:cNvPr id="4" name="表格 3"/>
          <p:cNvGraphicFramePr/>
          <p:nvPr>
            <p:custDataLst>
              <p:tags r:id="rId3"/>
            </p:custDataLst>
          </p:nvPr>
        </p:nvGraphicFramePr>
        <p:xfrm>
          <a:off x="877570" y="1711960"/>
          <a:ext cx="10001885" cy="4725035"/>
        </p:xfrm>
        <a:graphic>
          <a:graphicData uri="http://schemas.openxmlformats.org/drawingml/2006/table">
            <a:tbl>
              <a:tblPr/>
              <a:tblGrid>
                <a:gridCol w="6010910"/>
                <a:gridCol w="3990975"/>
              </a:tblGrid>
              <a:tr h="900430"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sz="28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</a:rPr>
                        <a:t>评价标准</a:t>
                      </a:r>
                      <a:endParaRPr lang="en-US" altLang="en-US" sz="28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8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</a:rPr>
                        <a:t>星级</a:t>
                      </a:r>
                      <a:endParaRPr lang="en-US" altLang="en-US" sz="28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</a:tr>
              <a:tr h="1056005"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</a:rPr>
                        <a:t>声音洪亮</a:t>
                      </a: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</a:rPr>
                        <a:t>讲清楚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itchFamily="2" charset="-122"/>
                      </a:endParaRPr>
                    </a:p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</a:rPr>
                        <a:t>(</a:t>
                      </a: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</a:rPr>
                        <a:t>能抓住关键信息</a:t>
                      </a: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</a:rPr>
                        <a:t>)</a:t>
                      </a:r>
                      <a:endParaRPr lang="en-US" altLang="zh-CN" sz="20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</a:rPr>
                        <a:t>☆☆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</a:tr>
              <a:tr h="920115"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</a:rPr>
                        <a:t>语言流畅,讲完整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  <a:sym typeface="+mn-ea"/>
                        </a:rPr>
                        <a:t>☆☆☆</a:t>
                      </a:r>
                      <a:r>
                        <a:rPr lang="en-US" sz="24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  <a:sym typeface="+mn-ea"/>
                        </a:rPr>
                        <a:t>☆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</a:tr>
              <a:tr h="94615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  <a:sym typeface="+mn-ea"/>
                        </a:rPr>
                        <a:t>动作➕表情</a:t>
                      </a: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</a:rPr>
                        <a:t>讲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  <a:sym typeface="+mn-ea"/>
                        </a:rPr>
                        <a:t>生动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itchFamily="2" charset="-122"/>
                        <a:sym typeface="+mn-ea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  <a:sym typeface="+mn-ea"/>
                        </a:rPr>
                        <a:t>(</a:t>
                      </a: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  <a:sym typeface="+mn-ea"/>
                        </a:rPr>
                        <a:t>体会人物心情</a:t>
                      </a: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  <a:sym typeface="+mn-ea"/>
                        </a:rPr>
                        <a:t>)</a:t>
                      </a:r>
                      <a:endParaRPr lang="en-US" altLang="zh-CN" sz="20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itchFamily="2" charset="-122"/>
                          <a:sym typeface="+mn-ea"/>
                        </a:rPr>
                        <a:t>☆☆☆☆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50000">
                          <a:srgbClr val="F6EDE1"/>
                        </a:gs>
                        <a:gs pos="0">
                          <a:srgbClr val="F9F3EB"/>
                        </a:gs>
                        <a:gs pos="100000">
                          <a:srgbClr val="F3E6D7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361717422126_.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620" y="162560"/>
            <a:ext cx="3266440" cy="3083560"/>
          </a:xfrm>
          <a:prstGeom prst="rect">
            <a:avLst/>
          </a:prstGeom>
        </p:spPr>
      </p:pic>
      <p:pic>
        <p:nvPicPr>
          <p:cNvPr id="3" name="图片 2" descr="14371717422159_.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3590" y="165100"/>
            <a:ext cx="3053715" cy="3083560"/>
          </a:xfrm>
          <a:prstGeom prst="rect">
            <a:avLst/>
          </a:prstGeom>
        </p:spPr>
      </p:pic>
      <p:pic>
        <p:nvPicPr>
          <p:cNvPr id="5" name="图片 4" descr="14381717422185_.pi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3975" y="150495"/>
            <a:ext cx="3103880" cy="3083560"/>
          </a:xfrm>
          <a:prstGeom prst="rect">
            <a:avLst/>
          </a:prstGeom>
        </p:spPr>
      </p:pic>
      <p:pic>
        <p:nvPicPr>
          <p:cNvPr id="7" name="图片 6" descr="14391717422217_.pi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7385" y="165100"/>
            <a:ext cx="2629535" cy="308356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669540" y="3911600"/>
            <a:ext cx="428752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店员</a:t>
            </a:r>
            <a:r>
              <a:rPr lang="en-US" alt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店小</a:t>
            </a:r>
            <a:r>
              <a:rPr lang="zh-CN" altLang="en-US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二</a:t>
            </a:r>
            <a:endParaRPr lang="zh-CN" altLang="en-US" sz="54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26690" y="5328285"/>
            <a:ext cx="88271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店家</a:t>
            </a:r>
            <a:r>
              <a:rPr lang="en-US" alt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店主</a:t>
            </a:r>
            <a:r>
              <a:rPr lang="en-US" alt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店长</a:t>
            </a:r>
            <a:endParaRPr lang="zh-CN" altLang="en-US" sz="54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77190" y="1847215"/>
            <a:ext cx="1059497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4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蜘</a:t>
            </a:r>
            <a:r>
              <a:rPr lang="zh-CN" altLang="zh-CN" sz="4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蛛的</a:t>
            </a:r>
            <a:r>
              <a:rPr lang="zh-CN" altLang="zh-CN" sz="4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店想</a:t>
            </a:r>
            <a:r>
              <a:rPr lang="zh-CN" altLang="zh-CN" sz="4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继续开下去</a:t>
            </a:r>
            <a:r>
              <a:rPr lang="zh-CN" altLang="zh-CN" sz="4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，他</a:t>
            </a:r>
            <a:r>
              <a:rPr lang="zh-CN" altLang="zh-CN" sz="4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可</a:t>
            </a:r>
            <a:endParaRPr lang="zh-CN" altLang="zh-CN" sz="4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4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zh-CN" sz="480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改</a:t>
            </a:r>
            <a:r>
              <a:rPr lang="zh-CN" altLang="en-US" sz="480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变</a:t>
            </a:r>
            <a:r>
              <a:rPr lang="zh-CN" altLang="zh-CN" sz="4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什</a:t>
            </a:r>
            <a:r>
              <a:rPr lang="zh-CN" altLang="zh-CN" sz="4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么呢？</a:t>
            </a:r>
            <a:endParaRPr lang="zh-CN" altLang="zh-CN" sz="4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68275" y="-78740"/>
            <a:ext cx="12864465" cy="1318260"/>
            <a:chOff x="-727" y="107"/>
            <a:chExt cx="20259" cy="2076"/>
          </a:xfrm>
        </p:grpSpPr>
        <p:sp>
          <p:nvSpPr>
            <p:cNvPr id="12" name="矩形 11"/>
            <p:cNvSpPr/>
            <p:nvPr>
              <p:custDataLst>
                <p:tags r:id="rId1"/>
              </p:custDataLst>
            </p:nvPr>
          </p:nvSpPr>
          <p:spPr>
            <a:xfrm>
              <a:off x="252" y="60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五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：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拓展延伸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续编故事</a:t>
              </a:r>
              <a:endPara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338195" y="1847215"/>
            <a:ext cx="42494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改变</a:t>
            </a:r>
            <a:r>
              <a:rPr lang="zh-CN" altLang="en-US" sz="40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计价</a:t>
            </a:r>
            <a:r>
              <a:rPr lang="zh-CN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方式</a:t>
            </a:r>
            <a:endParaRPr lang="zh-CN" altLang="en-US" sz="40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68275" y="-78740"/>
            <a:ext cx="12864465" cy="1318260"/>
            <a:chOff x="-727" y="107"/>
            <a:chExt cx="20259" cy="2076"/>
          </a:xfrm>
        </p:grpSpPr>
        <p:sp>
          <p:nvSpPr>
            <p:cNvPr id="12" name="矩形 11"/>
            <p:cNvSpPr/>
            <p:nvPr>
              <p:custDataLst>
                <p:tags r:id="rId1"/>
              </p:custDataLst>
            </p:nvPr>
          </p:nvSpPr>
          <p:spPr>
            <a:xfrm>
              <a:off x="252" y="60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五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：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拓展延伸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续编故事</a:t>
              </a:r>
              <a:endPara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3338195" y="3945255"/>
            <a:ext cx="42494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改变经营</a:t>
            </a:r>
            <a:r>
              <a:rPr lang="zh-CN" altLang="en-US" sz="40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品种</a:t>
            </a:r>
            <a:endParaRPr lang="zh-CN" altLang="en-US" sz="400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38195" y="2884170"/>
            <a:ext cx="42494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改变</a:t>
            </a:r>
            <a:r>
              <a:rPr lang="zh-CN" altLang="en-US" sz="40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经营</a:t>
            </a:r>
            <a:r>
              <a:rPr lang="zh-CN" altLang="en-US" sz="400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方式</a:t>
            </a:r>
            <a:endParaRPr lang="zh-CN" altLang="en-US" sz="400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86815" y="1851025"/>
            <a:ext cx="1013460" cy="2839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vert="eaVert" wrap="none" rtlCol="0">
            <a:spAutoFit/>
          </a:bodyPr>
          <a:p>
            <a:pPr algn="l"/>
            <a:r>
              <a:rPr lang="zh-CN" altLang="en-US" sz="5400" b="1" dirty="0" smtClean="0">
                <a:solidFill>
                  <a:schemeClr val="accent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出谋划策</a:t>
            </a:r>
            <a:endParaRPr lang="zh-CN" altLang="en-US" sz="5400" b="1" dirty="0" smtClean="0">
              <a:solidFill>
                <a:schemeClr val="accent5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2466340" y="3004185"/>
            <a:ext cx="1078865" cy="466090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8275955" y="2553970"/>
            <a:ext cx="2459990" cy="1277620"/>
            <a:chOff x="13033" y="4022"/>
            <a:chExt cx="3874" cy="2012"/>
          </a:xfrm>
        </p:grpSpPr>
        <p:sp>
          <p:nvSpPr>
            <p:cNvPr id="10" name="椭圆 9"/>
            <p:cNvSpPr/>
            <p:nvPr/>
          </p:nvSpPr>
          <p:spPr>
            <a:xfrm>
              <a:off x="13033" y="4022"/>
              <a:ext cx="3874" cy="2013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28575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741" y="4203"/>
              <a:ext cx="2555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5400" dirty="0" smtClean="0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改变</a:t>
              </a:r>
              <a:endParaRPr lang="zh-CN" altLang="en-US" sz="54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881120" y="4458970"/>
            <a:ext cx="31642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54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……</a:t>
            </a:r>
            <a:endParaRPr lang="zh-CN" altLang="en-US" sz="5400" dirty="0" smtClean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3" grpId="0"/>
      <p:bldP spid="3" grpId="1"/>
      <p:bldP spid="6" grpId="0"/>
      <p:bldP spid="6" grpId="1"/>
      <p:bldP spid="4" grpId="0"/>
      <p:bldP spid="4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77190" y="1593850"/>
            <a:ext cx="1130554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之前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蜘蛛卖口罩给河马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卖围巾给长颈鹿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卖袜子给蜈蚣都没赚到钱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他在</a:t>
            </a:r>
            <a:r>
              <a:rPr lang="zh-CN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网上想了想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又把招牌换了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上面写着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“编织店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按照产品大小、长短、数量等收费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”这时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顾客来了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</a:rPr>
              <a:t>͟͟͟ 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͟͟͟  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͟͟͟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  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͟͟͟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  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͟͟͟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  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͟͟͟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  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͟͟͟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  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͟͟͟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  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͟͟͟  ͟͟͟  ͟͟͟  ͟͟͟  ͟͟͟  ͟͟͟  ͟͟͟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  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͟͟͟  ͟͟͟</a:t>
            </a:r>
            <a:endParaRPr lang="en-US" altLang="zh-CN" sz="4000" b="1" u="sng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90204" pitchFamily="34" charset="0"/>
              <a:ea typeface="楷体" panose="02010609060101010101" pitchFamily="49" charset="-122"/>
              <a:cs typeface="Arial" panose="020B0604020202090204" pitchFamily="34" charset="0"/>
            </a:endParaRPr>
          </a:p>
          <a:p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  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͟͟͟  ͟͟͟  ͟͟͟  ͟͟͟  ͟͟͟  ͟͟͟  ͟͟͟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  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͟͟͟  ͟͟͟  ͟͟͟  ͟͟͟  ͟͟͟  ͟͟͟  ͟͟͟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  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͟͟͟  ͟͟͟  ͟͟͟  ͟͟͟  ͟͟͟  ͟͟͟  ͟͟͟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  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͟͟͟  ͟͟͟  ͟͟͟  ͟͟͟  ͟͟͟  ͟͟͟  ͟͟͟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  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͟͟͟  ͟͟͟  ͟͟͟  ͟͟͟  ͟͟͟  ͟͟͟  ͟͟͟ ͟͟͟  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͟͟͟  ͟͟͟  ͟͟͟  </a:t>
            </a:r>
            <a:endParaRPr lang="en-US" altLang="zh-CN" sz="40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90204" pitchFamily="34" charset="0"/>
              <a:ea typeface="楷体" panose="02010609060101010101" pitchFamily="49" charset="-122"/>
              <a:cs typeface="Arial" panose="020B0604020202090204" pitchFamily="34" charset="0"/>
              <a:sym typeface="+mn-ea"/>
            </a:endParaRPr>
          </a:p>
          <a:p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  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͟͟͟  ͟͟͟  ͟͟͟  ͟͟͟  ͟͟͟  ͟͟͟  ͟͟͟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  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͟͟͟  ͟͟͟  ͟͟͟  ͟͟͟  ͟͟͟  ͟͟͟  ͟͟͟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  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͟͟͟  ͟͟͟  ͟͟͟  ͟͟͟  ͟͟͟  ͟͟͟  ͟͟͟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  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͟͟͟  ͟͟͟  ͟͟͟  ͟͟͟  ͟͟͟  ͟͟͟  ͟͟͟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  </a:t>
            </a:r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楷体" panose="02010609060101010101" pitchFamily="49" charset="-122"/>
                <a:cs typeface="Arial" panose="020B0604020202090204" pitchFamily="34" charset="0"/>
                <a:sym typeface="+mn-ea"/>
              </a:rPr>
              <a:t>͟͟͟  ͟͟͟  ͟͟͟  ͟͟͟  ͟͟͟  ͟͟͟  ͟͟͟ ͟͟͟  ͟͟͟  ͟͟͟  ͟͟͟  </a:t>
            </a:r>
            <a:endParaRPr lang="en-US" altLang="zh-CN" sz="4000" b="1" u="sng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90204" pitchFamily="34" charset="0"/>
              <a:ea typeface="楷体" panose="02010609060101010101" pitchFamily="49" charset="-122"/>
              <a:cs typeface="Arial" panose="020B0604020202090204" pitchFamily="34" charset="0"/>
            </a:endParaRPr>
          </a:p>
          <a:p>
            <a:endParaRPr lang="en-US" altLang="zh-CN" sz="4000" b="1" u="sng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90204" pitchFamily="34" charset="0"/>
              <a:ea typeface="楷体" panose="02010609060101010101" pitchFamily="49" charset="-122"/>
              <a:cs typeface="Arial" panose="020B060402020209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6895" y="3446145"/>
            <a:ext cx="1121346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                                 </a:t>
            </a:r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是一只小熊</a:t>
            </a:r>
            <a:r>
              <a:rPr lang="en-US" altLang="zh-CN" sz="36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他要织一条裤子</a:t>
            </a:r>
            <a:r>
              <a:rPr lang="en-US" altLang="zh-CN" sz="36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蜘蛛按大小向他收费</a:t>
            </a:r>
            <a:r>
              <a:rPr lang="en-US" altLang="zh-CN" sz="36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蜘蛛织呀织</a:t>
            </a:r>
            <a:r>
              <a:rPr lang="en-US" altLang="zh-CN" sz="36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花了半个月才完成</a:t>
            </a:r>
            <a:r>
              <a:rPr lang="en-US" altLang="zh-CN" sz="36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这次</a:t>
            </a:r>
            <a:r>
              <a:rPr lang="en-US" altLang="zh-CN" sz="36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蜘蛛改变了收费方式</a:t>
            </a:r>
            <a:r>
              <a:rPr lang="en-US" altLang="zh-CN" sz="36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终于赚到了钱</a:t>
            </a:r>
            <a:r>
              <a:rPr lang="en-US" altLang="zh-CN" sz="36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endParaRPr lang="en-US" altLang="zh-CN" sz="3600" dirty="0" smtClean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-168275" y="-78740"/>
            <a:ext cx="12864465" cy="1318260"/>
            <a:chOff x="-727" y="107"/>
            <a:chExt cx="20259" cy="2076"/>
          </a:xfrm>
        </p:grpSpPr>
        <p:sp>
          <p:nvSpPr>
            <p:cNvPr id="9" name="矩形 8"/>
            <p:cNvSpPr/>
            <p:nvPr>
              <p:custDataLst>
                <p:tags r:id="rId1"/>
              </p:custDataLst>
            </p:nvPr>
          </p:nvSpPr>
          <p:spPr>
            <a:xfrm>
              <a:off x="252" y="60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五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：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拓展延伸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续编故事</a:t>
              </a:r>
              <a:endPara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2"/>
          <p:cNvSpPr/>
          <p:nvPr userDrawn="1"/>
        </p:nvSpPr>
        <p:spPr>
          <a:xfrm>
            <a:off x="4357370" y="562610"/>
            <a:ext cx="2510790" cy="80581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 userDrawn="1"/>
        </p:nvSpPr>
        <p:spPr>
          <a:xfrm>
            <a:off x="4537645" y="600024"/>
            <a:ext cx="2060071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" panose="00020600040101010101" pitchFamily="18" charset="-122"/>
              </a:rPr>
              <a:t>作业</a:t>
            </a:r>
            <a:endParaRPr lang="zh-CN" altLang="en-US" sz="4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阿里巴巴普惠体" panose="00020600040101010101" pitchFamily="18" charset="-122"/>
            </a:endParaRPr>
          </a:p>
        </p:txBody>
      </p:sp>
      <p:pic>
        <p:nvPicPr>
          <p:cNvPr id="5" name="图片 4" descr="51miz-E995878-1A3904F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91220" y="-168910"/>
            <a:ext cx="3376930" cy="33769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5785" y="1907540"/>
            <a:ext cx="8373745" cy="8934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把蜘蛛开店的故事讲给家人听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 rotWithShape="1">
          <a:blip r:embed="rId3" cstate="print"/>
          <a:srcRect l="11876" t="6481" r="9463" b="4145"/>
          <a:stretch>
            <a:fillRect/>
          </a:stretch>
        </p:blipFill>
        <p:spPr bwMode="auto">
          <a:xfrm>
            <a:off x="626071" y="3759472"/>
            <a:ext cx="1647581" cy="222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C:\Users\ThinkPad2114\Desktop\b54981ad73d4465ea7e3ad1c3a950d4a_th.pn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 rotWithShape="1">
          <a:blip r:embed="rId5" cstate="print"/>
          <a:srcRect l="6367" t="5887" b="4739"/>
          <a:stretch>
            <a:fillRect/>
          </a:stretch>
        </p:blipFill>
        <p:spPr bwMode="auto">
          <a:xfrm>
            <a:off x="2500860" y="3759466"/>
            <a:ext cx="1647581" cy="2228352"/>
          </a:xfrm>
          <a:prstGeom prst="rect">
            <a:avLst/>
          </a:prstGeom>
          <a:noFill/>
        </p:spPr>
      </p:pic>
      <p:pic>
        <p:nvPicPr>
          <p:cNvPr id="8" name="Picture 9" descr="C:\Users\ThinkPad2114\Desktop\timg.jp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 rotWithShape="1">
          <a:blip r:embed="rId7" cstate="print"/>
          <a:srcRect l="3339" r="4778"/>
          <a:stretch>
            <a:fillRect/>
          </a:stretch>
        </p:blipFill>
        <p:spPr bwMode="auto">
          <a:xfrm>
            <a:off x="4357469" y="3724782"/>
            <a:ext cx="1670218" cy="2268251"/>
          </a:xfrm>
          <a:prstGeom prst="rect">
            <a:avLst/>
          </a:prstGeom>
          <a:noFill/>
        </p:spPr>
      </p:pic>
      <p:pic>
        <p:nvPicPr>
          <p:cNvPr id="9" name="Picture 4" descr="C:\Users\ThinkPad2114\Desktop\3f5250c7507040958517c45d751bcee8.jpeg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34146" y="3766867"/>
            <a:ext cx="1670218" cy="2266017"/>
          </a:xfrm>
          <a:prstGeom prst="rect">
            <a:avLst/>
          </a:prstGeom>
          <a:noFill/>
        </p:spPr>
      </p:pic>
      <p:pic>
        <p:nvPicPr>
          <p:cNvPr id="10" name="Picture 7" descr="C:\Users\ThinkPad2114\Desktop\s26392077.jpg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139891" y="3749066"/>
            <a:ext cx="1667967" cy="2268252"/>
          </a:xfrm>
          <a:prstGeom prst="rect">
            <a:avLst/>
          </a:prstGeom>
          <a:noFill/>
        </p:spPr>
      </p:pic>
      <p:pic>
        <p:nvPicPr>
          <p:cNvPr id="11" name="Picture 8" descr="C:\Users\ThinkPad2114\Desktop\28664519133676423_320x320.jpg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 rotWithShape="1">
          <a:blip r:embed="rId13" cstate="print"/>
          <a:srcRect l="12668" t="5643" r="15968" b="3828"/>
          <a:stretch>
            <a:fillRect/>
          </a:stretch>
        </p:blipFill>
        <p:spPr bwMode="auto">
          <a:xfrm>
            <a:off x="9989818" y="3786725"/>
            <a:ext cx="1524000" cy="222835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  <p:bldP spid="3" grpId="1"/>
      <p:bldP spid="2" grpId="1" animBg="1"/>
      <p:bldP spid="4" grpId="0"/>
      <p:bldP spid="4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3471715670654_.pic_h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670" y="36830"/>
            <a:ext cx="12270740" cy="69024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-168275" y="-238760"/>
            <a:ext cx="12864465" cy="1318260"/>
            <a:chOff x="-727" y="107"/>
            <a:chExt cx="20259" cy="2076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252" y="60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endParaRPr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  <p:sp>
        <p:nvSpPr>
          <p:cNvPr id="3" name="圆角矩形 2"/>
          <p:cNvSpPr/>
          <p:nvPr/>
        </p:nvSpPr>
        <p:spPr>
          <a:xfrm>
            <a:off x="7660005" y="5539740"/>
            <a:ext cx="3182620" cy="77216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961515" y="2690495"/>
            <a:ext cx="65455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自由读课文</a:t>
            </a:r>
            <a:r>
              <a:rPr lang="en-US" alt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熟悉字词</a:t>
            </a:r>
            <a:endParaRPr lang="zh-CN" altLang="en-US" sz="54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-66675" y="-64770"/>
            <a:ext cx="12864465" cy="1318260"/>
            <a:chOff x="-727" y="107"/>
            <a:chExt cx="20259" cy="2076"/>
          </a:xfrm>
        </p:grpSpPr>
        <p:sp>
          <p:nvSpPr>
            <p:cNvPr id="16" name="矩形 15"/>
            <p:cNvSpPr/>
            <p:nvPr>
              <p:custDataLst>
                <p:tags r:id="rId1"/>
              </p:custDataLst>
            </p:nvPr>
          </p:nvSpPr>
          <p:spPr>
            <a:xfrm>
              <a:off x="252" y="60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二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: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回顾课文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巩固字词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3751716022157_.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230" y="1126490"/>
            <a:ext cx="5497195" cy="5727700"/>
          </a:xfrm>
          <a:prstGeom prst="rect">
            <a:avLst/>
          </a:prstGeom>
        </p:spPr>
      </p:pic>
      <p:pic>
        <p:nvPicPr>
          <p:cNvPr id="6" name="图片 5" descr="13761716022158_.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7145" y="1126490"/>
            <a:ext cx="5190490" cy="573151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-66675" y="-64770"/>
            <a:ext cx="12864465" cy="1318260"/>
            <a:chOff x="-727" y="107"/>
            <a:chExt cx="20259" cy="2076"/>
          </a:xfrm>
        </p:grpSpPr>
        <p:sp>
          <p:nvSpPr>
            <p:cNvPr id="16" name="矩形 15"/>
            <p:cNvSpPr/>
            <p:nvPr>
              <p:custDataLst>
                <p:tags r:id="rId3"/>
              </p:custDataLst>
            </p:nvPr>
          </p:nvSpPr>
          <p:spPr>
            <a:xfrm>
              <a:off x="252" y="60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二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: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回顾课文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巩固字词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786130" y="2653030"/>
            <a:ext cx="1061910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4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200" b="1" dirty="0">
                <a:solidFill>
                  <a:srgbClr val="0B0B0B"/>
                </a:solidFill>
                <a:latin typeface="-apple-system"/>
                <a:ea typeface="宋体" pitchFamily="2" charset="-122"/>
              </a:rPr>
              <a:t> </a:t>
            </a:r>
            <a:endParaRPr lang="zh-CN" altLang="en-US" sz="3200" dirty="0">
              <a:solidFill>
                <a:srgbClr val="0B0B0B"/>
              </a:solidFill>
              <a:latin typeface="-apple-system"/>
              <a:ea typeface="宋体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458970" y="1424940"/>
            <a:ext cx="1706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寂寞</a:t>
            </a:r>
            <a:endParaRPr lang="zh-CN" altLang="en-US" sz="6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82710" y="1398905"/>
            <a:ext cx="1706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6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口</a:t>
            </a:r>
            <a:r>
              <a:rPr lang="zh-CN" altLang="en-US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罩</a:t>
            </a:r>
            <a:endParaRPr lang="zh-CN" altLang="en-US" sz="6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12240" y="2990215"/>
            <a:ext cx="2468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编织</a:t>
            </a:r>
            <a:r>
              <a:rPr lang="zh-CN" altLang="en-US" sz="6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店</a:t>
            </a:r>
            <a:endParaRPr lang="zh-CN" altLang="en-US" sz="60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76750" y="2958465"/>
            <a:ext cx="1706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6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支</a:t>
            </a:r>
            <a:r>
              <a:rPr lang="zh-CN" altLang="en-US" sz="6000" dirty="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付</a:t>
            </a:r>
            <a:endParaRPr lang="zh-CN" altLang="en-US" sz="6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64380" y="4657090"/>
            <a:ext cx="1706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6000" dirty="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袜</a:t>
            </a:r>
            <a:r>
              <a:rPr lang="zh-CN" altLang="en-US" sz="6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子</a:t>
            </a:r>
            <a:endParaRPr lang="zh-CN" altLang="en-US" sz="60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25615" y="2969895"/>
            <a:ext cx="1706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6000" dirty="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顾</a:t>
            </a:r>
            <a:r>
              <a:rPr lang="zh-CN" altLang="en-US" sz="6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客</a:t>
            </a:r>
            <a:endParaRPr lang="zh-CN" altLang="en-US" sz="60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069070" y="2983230"/>
            <a:ext cx="1706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6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变</a:t>
            </a:r>
            <a:r>
              <a:rPr lang="zh-CN" altLang="en-US" sz="6000" dirty="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换</a:t>
            </a:r>
            <a:endParaRPr lang="zh-CN" altLang="en-US" sz="6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196070" y="4673600"/>
            <a:ext cx="1706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6000" dirty="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蜈蚣</a:t>
            </a:r>
            <a:endParaRPr lang="zh-CN" altLang="en-US" sz="6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45300" y="4632325"/>
            <a:ext cx="1706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6000" dirty="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匆</a:t>
            </a:r>
            <a:r>
              <a:rPr lang="zh-CN" altLang="en-US" sz="6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忙</a:t>
            </a:r>
            <a:endParaRPr lang="zh-CN" altLang="en-US" sz="60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113280" y="937260"/>
            <a:ext cx="1706880" cy="1579245"/>
            <a:chOff x="2968" y="685"/>
            <a:chExt cx="2688" cy="2487"/>
          </a:xfrm>
        </p:grpSpPr>
        <p:sp>
          <p:nvSpPr>
            <p:cNvPr id="4" name="文本框 3"/>
            <p:cNvSpPr txBox="1"/>
            <p:nvPr/>
          </p:nvSpPr>
          <p:spPr>
            <a:xfrm>
              <a:off x="2968" y="1574"/>
              <a:ext cx="2688" cy="15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60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蹲</a:t>
              </a:r>
              <a:r>
                <a:rPr lang="zh-CN" altLang="en-US" sz="6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在</a:t>
              </a:r>
              <a:endParaRPr lang="zh-CN" alt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971" y="685"/>
              <a:ext cx="1612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4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d</a:t>
              </a:r>
              <a:r>
                <a:rPr lang="en-US" altLang="zh-CN" sz="36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ū</a:t>
              </a:r>
              <a:r>
                <a:rPr lang="en-US" altLang="zh-CN" sz="4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n</a:t>
              </a:r>
              <a:endParaRPr lang="en-US" altLang="zh-CN" sz="4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351280" y="4051935"/>
            <a:ext cx="2468880" cy="1676400"/>
            <a:chOff x="13834" y="3011"/>
            <a:chExt cx="3888" cy="2640"/>
          </a:xfrm>
        </p:grpSpPr>
        <p:sp>
          <p:nvSpPr>
            <p:cNvPr id="13" name="文本框 12"/>
            <p:cNvSpPr txBox="1"/>
            <p:nvPr/>
          </p:nvSpPr>
          <p:spPr>
            <a:xfrm>
              <a:off x="13834" y="4053"/>
              <a:ext cx="3888" cy="15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6000" dirty="0" smtClean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长</a:t>
              </a:r>
              <a:r>
                <a:rPr lang="zh-CN" altLang="en-US" sz="6000" dirty="0" smtClean="0"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颈</a:t>
              </a:r>
              <a:r>
                <a:rPr lang="zh-CN" altLang="en-US" sz="6000" dirty="0" smtClean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鹿</a:t>
              </a:r>
              <a:endParaRPr lang="zh-CN" altLang="en-US" sz="6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4972" y="3011"/>
              <a:ext cx="1842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4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j</a:t>
              </a:r>
              <a:r>
                <a:rPr lang="en-US" altLang="zh-CN" sz="40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ǐ</a:t>
              </a:r>
              <a:r>
                <a:rPr lang="en-US" altLang="zh-CN" sz="4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n</a:t>
              </a:r>
              <a:r>
                <a:rPr lang="en-US" altLang="zh-CN" sz="36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ɡ</a:t>
              </a:r>
              <a:endParaRPr lang="en-US" altLang="zh-CN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769100" y="1433830"/>
            <a:ext cx="1706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商店</a:t>
            </a:r>
            <a:endParaRPr lang="zh-CN" altLang="en-US" sz="60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-66675" y="-64770"/>
            <a:ext cx="12864465" cy="1318260"/>
            <a:chOff x="-727" y="107"/>
            <a:chExt cx="20259" cy="2076"/>
          </a:xfrm>
        </p:grpSpPr>
        <p:sp>
          <p:nvSpPr>
            <p:cNvPr id="23" name="矩形 22"/>
            <p:cNvSpPr/>
            <p:nvPr>
              <p:custDataLst>
                <p:tags r:id="rId1"/>
              </p:custDataLst>
            </p:nvPr>
          </p:nvSpPr>
          <p:spPr>
            <a:xfrm>
              <a:off x="252" y="60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二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: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回顾课文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巩固字词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6" grpId="1"/>
      <p:bldP spid="8" grpId="1"/>
      <p:bldP spid="9" grpId="1"/>
      <p:bldP spid="10" grpId="1"/>
      <p:bldP spid="11" grpId="1"/>
      <p:bldP spid="12" grpId="1"/>
      <p:bldP spid="14" grpId="1"/>
      <p:bldP spid="15" grpId="1"/>
      <p:bldP spid="16" grpId="1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282315" y="1097280"/>
            <a:ext cx="2395220" cy="2614930"/>
            <a:chOff x="4760664" y="2093664"/>
            <a:chExt cx="2670672" cy="2670672"/>
          </a:xfrm>
        </p:grpSpPr>
        <p:sp>
          <p:nvSpPr>
            <p:cNvPr id="16" name="矩形 15"/>
            <p:cNvSpPr/>
            <p:nvPr>
              <p:custDataLst>
                <p:tags r:id="rId1"/>
              </p:custDataLst>
            </p:nvPr>
          </p:nvSpPr>
          <p:spPr>
            <a:xfrm>
              <a:off x="4760664" y="2093664"/>
              <a:ext cx="2670672" cy="2670672"/>
            </a:xfrm>
            <a:prstGeom prst="rect">
              <a:avLst/>
            </a:prstGeom>
            <a:noFill/>
            <a:ln w="381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/>
            <p:cNvCxnSpPr>
              <a:stCxn id="16" idx="0"/>
              <a:endCxn id="16" idx="2"/>
            </p:cNvCxnSpPr>
            <p:nvPr>
              <p:custDataLst>
                <p:tags r:id="rId2"/>
              </p:custDataLst>
            </p:nvPr>
          </p:nvCxnSpPr>
          <p:spPr>
            <a:xfrm>
              <a:off x="6096000" y="2093664"/>
              <a:ext cx="0" cy="2670672"/>
            </a:xfrm>
            <a:prstGeom prst="line">
              <a:avLst/>
            </a:prstGeom>
            <a:ln w="19050">
              <a:solidFill>
                <a:schemeClr val="tx2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>
              <a:stCxn id="16" idx="1"/>
              <a:endCxn id="16" idx="3"/>
            </p:cNvCxnSpPr>
            <p:nvPr>
              <p:custDataLst>
                <p:tags r:id="rId3"/>
              </p:custDataLst>
            </p:nvPr>
          </p:nvCxnSpPr>
          <p:spPr>
            <a:xfrm>
              <a:off x="4760664" y="3429000"/>
              <a:ext cx="2670672" cy="0"/>
            </a:xfrm>
            <a:prstGeom prst="line">
              <a:avLst/>
            </a:prstGeom>
            <a:ln w="19050">
              <a:solidFill>
                <a:schemeClr val="tx2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3541538" y="1315108"/>
            <a:ext cx="1023457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endParaRPr lang="zh-CN" altLang="en-US" sz="13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" name="文本框 122"/>
          <p:cNvSpPr txBox="1"/>
          <p:nvPr>
            <p:custDataLst>
              <p:tags r:id="rId5"/>
            </p:custDataLst>
          </p:nvPr>
        </p:nvSpPr>
        <p:spPr>
          <a:xfrm>
            <a:off x="8169910" y="6255385"/>
            <a:ext cx="2983865" cy="20320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" name="图片 1" descr="u=3902641479,1625133374&amp;fm=253&amp;fmt=auto&amp;app=138&amp;f=JPEG[1]"/>
          <p:cNvPicPr>
            <a:picLocks noChangeAspect="1"/>
          </p:cNvPicPr>
          <p:nvPr/>
        </p:nvPicPr>
        <p:blipFill>
          <a:blip r:embed="rId6"/>
          <a:srcRect l="37203" t="6080" r="16577" b="43077"/>
          <a:stretch>
            <a:fillRect/>
          </a:stretch>
        </p:blipFill>
        <p:spPr>
          <a:xfrm>
            <a:off x="6417310" y="1084580"/>
            <a:ext cx="2935605" cy="26149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934075" y="4393565"/>
            <a:ext cx="34061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点撇相对大眼睛，</a:t>
            </a:r>
            <a:endParaRPr lang="zh-CN" altLang="en-US" sz="32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05685" y="4386580"/>
            <a:ext cx="33686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一点一横宽帽子</a:t>
            </a:r>
            <a:r>
              <a:rPr lang="en-US" altLang="zh-CN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zh-CN" altLang="en-US" sz="32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79650" y="5297805"/>
            <a:ext cx="33686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四四方方一张脸，</a:t>
            </a:r>
            <a:endParaRPr lang="zh-CN" altLang="en-US" sz="32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46775" y="5297805"/>
            <a:ext cx="325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八字胡儿在口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上。</a:t>
            </a:r>
            <a:endParaRPr lang="zh-CN" altLang="en-US" sz="32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-66675" y="-64770"/>
            <a:ext cx="12864465" cy="1318260"/>
            <a:chOff x="-727" y="107"/>
            <a:chExt cx="20259" cy="2076"/>
          </a:xfrm>
        </p:grpSpPr>
        <p:sp>
          <p:nvSpPr>
            <p:cNvPr id="11" name="矩形 10"/>
            <p:cNvSpPr/>
            <p:nvPr>
              <p:custDataLst>
                <p:tags r:id="rId7"/>
              </p:custDataLst>
            </p:nvPr>
          </p:nvSpPr>
          <p:spPr>
            <a:xfrm>
              <a:off x="252" y="60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二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: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回顾课文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巩固字词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3542030" y="1297940"/>
            <a:ext cx="239141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3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1717498610625678">
            <a:hlinkClick r:id="" action="ppaction://media"/>
          </p:cNvPr>
          <p:cNvPicPr/>
          <p:nvPr>
            <a:vide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282315" y="1084580"/>
            <a:ext cx="2395855" cy="26276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19" fill="hold" display="1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69920" y="-20836"/>
            <a:ext cx="11314431" cy="2308861"/>
            <a:chOff x="3387" y="1620"/>
            <a:chExt cx="17818" cy="3636"/>
          </a:xfrm>
        </p:grpSpPr>
        <p:sp>
          <p:nvSpPr>
            <p:cNvPr id="4" name="文本框 6"/>
            <p:cNvSpPr txBox="1"/>
            <p:nvPr/>
          </p:nvSpPr>
          <p:spPr>
            <a:xfrm>
              <a:off x="3387" y="3727"/>
              <a:ext cx="17818" cy="152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4400" b="1" smtClean="0">
                  <a:latin typeface="黑体" panose="02010609060101010101" charset="-122"/>
                  <a:ea typeface="黑体" panose="02010609060101010101" charset="-122"/>
                  <a:sym typeface="+mn-ea"/>
                </a:rPr>
                <a:t>   蜘</a:t>
              </a:r>
              <a:r>
                <a:rPr lang="zh-CN" altLang="en-US" sz="4400" b="1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蛛</a:t>
              </a:r>
              <a:r>
                <a:rPr lang="zh-CN" altLang="en-US" sz="4400" b="1" dirty="0" smtClean="0">
                  <a:latin typeface="黑体" panose="02010609060101010101" charset="-122"/>
                  <a:ea typeface="黑体" panose="02010609060101010101" charset="-122"/>
                  <a:sym typeface="+mn-ea"/>
                </a:rPr>
                <a:t>为什么要开</a:t>
              </a:r>
              <a:r>
                <a:rPr lang="zh-CN" altLang="en-US" sz="4400" b="1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店</a:t>
              </a:r>
              <a:r>
                <a:rPr lang="zh-CN" altLang="en-US" sz="4400" b="1" dirty="0" smtClean="0">
                  <a:latin typeface="黑体" panose="02010609060101010101" charset="-122"/>
                  <a:ea typeface="黑体" panose="02010609060101010101" charset="-122"/>
                  <a:sym typeface="+mn-ea"/>
                </a:rPr>
                <a:t>？</a:t>
              </a:r>
              <a:endParaRPr lang="zh-CN" altLang="en-US" sz="4400" b="1" dirty="0"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53" y="1620"/>
              <a:ext cx="4616" cy="2538"/>
            </a:xfrm>
            <a:prstGeom prst="rect">
              <a:avLst/>
            </a:prstGeom>
          </p:spPr>
        </p:pic>
      </p:grpSp>
      <p:sp>
        <p:nvSpPr>
          <p:cNvPr id="9" name="文本框 100"/>
          <p:cNvSpPr txBox="1"/>
          <p:nvPr/>
        </p:nvSpPr>
        <p:spPr>
          <a:xfrm>
            <a:off x="788997" y="3238572"/>
            <a:ext cx="10006003" cy="13208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37" tIns="45718" rIns="91437" bIns="45718">
            <a:spAutoFit/>
          </a:bodyPr>
          <a:lstStyle/>
          <a:p>
            <a:r>
              <a:rPr lang="en-US" altLang="zh-CN" sz="4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有一只蜘蛛，每天蹲在网上等着小飞虫落在上面，好寂寞，好无聊啊。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66675" y="-64770"/>
            <a:ext cx="12864465" cy="1318260"/>
            <a:chOff x="-727" y="107"/>
            <a:chExt cx="20259" cy="2076"/>
          </a:xfrm>
        </p:grpSpPr>
        <p:sp>
          <p:nvSpPr>
            <p:cNvPr id="16" name="矩形 15"/>
            <p:cNvSpPr/>
            <p:nvPr>
              <p:custDataLst>
                <p:tags r:id="rId2"/>
              </p:custDataLst>
            </p:nvPr>
          </p:nvSpPr>
          <p:spPr>
            <a:xfrm>
              <a:off x="252" y="609"/>
              <a:ext cx="19281" cy="1072"/>
            </a:xfrm>
            <a:prstGeom prst="rect">
              <a:avLst/>
            </a:prstGeom>
            <a:gradFill>
              <a:gsLst>
                <a:gs pos="9000">
                  <a:srgbClr val="B3CED5"/>
                </a:gs>
                <a:gs pos="31000">
                  <a:srgbClr val="B3CED5"/>
                </a:gs>
                <a:gs pos="19000">
                  <a:srgbClr val="B3CED5">
                    <a:alpha val="100000"/>
                  </a:srgbClr>
                </a:gs>
                <a:gs pos="59000">
                  <a:srgbClr val="EAEEE7"/>
                </a:gs>
                <a:gs pos="79000">
                  <a:srgbClr val="EAEEE7">
                    <a:lumMod val="62000"/>
                    <a:lumOff val="38000"/>
                    <a:alpha val="19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p>
              <a:pPr indent="0"/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en-US" altLang="zh-CN" sz="3200" b="1" dirty="0">
                  <a:solidFill>
                    <a:schemeClr val="tx2">
                      <a:lumMod val="50000"/>
                      <a:lumOff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活动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二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: 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回顾课文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, </a:t>
              </a: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巩固字词</a:t>
              </a:r>
              <a:r>
                <a:rPr lang="en-US" altLang="zh-CN" sz="32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en-US" altLang="zh-CN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727" y="107"/>
              <a:ext cx="2187" cy="2076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973830" y="4466590"/>
            <a:ext cx="1009015" cy="346075"/>
            <a:chOff x="6234" y="6939"/>
            <a:chExt cx="1613" cy="640"/>
          </a:xfrm>
          <a:solidFill>
            <a:srgbClr val="00B050"/>
          </a:solidFill>
        </p:grpSpPr>
        <p:sp>
          <p:nvSpPr>
            <p:cNvPr id="3" name="等腰三角形 2"/>
            <p:cNvSpPr/>
            <p:nvPr/>
          </p:nvSpPr>
          <p:spPr>
            <a:xfrm>
              <a:off x="6234" y="6939"/>
              <a:ext cx="807" cy="641"/>
            </a:xfrm>
            <a:prstGeom prst="triangle">
              <a:avLst/>
            </a:prstGeom>
            <a:grpFill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>
              <a:off x="7041" y="6939"/>
              <a:ext cx="807" cy="641"/>
            </a:xfrm>
            <a:prstGeom prst="triangle">
              <a:avLst/>
            </a:prstGeom>
            <a:grpFill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974080" y="4466590"/>
            <a:ext cx="970280" cy="346710"/>
            <a:chOff x="9515" y="6939"/>
            <a:chExt cx="1613" cy="640"/>
          </a:xfrm>
          <a:solidFill>
            <a:srgbClr val="00B050"/>
          </a:solidFill>
        </p:grpSpPr>
        <p:sp>
          <p:nvSpPr>
            <p:cNvPr id="8" name="等腰三角形 7"/>
            <p:cNvSpPr/>
            <p:nvPr/>
          </p:nvSpPr>
          <p:spPr>
            <a:xfrm>
              <a:off x="9515" y="6939"/>
              <a:ext cx="807" cy="641"/>
            </a:xfrm>
            <a:prstGeom prst="triangle">
              <a:avLst/>
            </a:prstGeom>
            <a:grpFill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10322" y="6939"/>
              <a:ext cx="807" cy="641"/>
            </a:xfrm>
            <a:prstGeom prst="triangle">
              <a:avLst/>
            </a:prstGeom>
            <a:grpFill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TABLE_ENDDRAG_ORIGIN_RECT" val="873*364"/>
  <p:tag name="TABLE_ENDDRAG_RECT" val="43*107*873*364"/>
  <p:tag name="KSO_WM_UNIT_TABLE_BEAUTIFY" val="smartTable{05ba9b06-256c-4d50-a9c4-22fabfc5ba22}"/>
</p:tagLst>
</file>

<file path=ppt/tags/tag31.xml><?xml version="1.0" encoding="utf-8"?>
<p:tagLst xmlns:p="http://schemas.openxmlformats.org/presentationml/2006/main">
  <p:tag name="TABLE_ENDDRAG_ORIGIN_RECT" val="884*366"/>
  <p:tag name="TABLE_ENDDRAG_RECT" val="26*137*884*366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UNIT_PLACING_PICTURE_USER_VIEWPORT" val="{&quot;height&quot;:2042.6784621729907,&quot;width&quot;:11403.290370162249}"/>
</p:tagLst>
</file>

<file path=ppt/tags/tag35.xml><?xml version="1.0" encoding="utf-8"?>
<p:tagLst xmlns:p="http://schemas.openxmlformats.org/presentationml/2006/main">
  <p:tag name="KSO_WM_UNIT_PLACING_PICTURE_USER_VIEWPORT" val="{&quot;height&quot;:2042.6784621729907,&quot;width&quot;:11403.290370162249}"/>
</p:tagLst>
</file>

<file path=ppt/tags/tag36.xml><?xml version="1.0" encoding="utf-8"?>
<p:tagLst xmlns:p="http://schemas.openxmlformats.org/presentationml/2006/main">
  <p:tag name="KSO_WM_UNIT_PLACING_PICTURE_USER_VIEWPORT" val="{&quot;height&quot;:2042.6784621729907,&quot;width&quot;:11403.290370162253}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UNIT_PLACING_PICTURE_USER_VIEWPORT" val="{&quot;height&quot;:2042.6784621729907,&quot;width&quot;:11403.290370162249}"/>
</p:tagLst>
</file>

<file path=ppt/tags/tag48.xml><?xml version="1.0" encoding="utf-8"?>
<p:tagLst xmlns:p="http://schemas.openxmlformats.org/presentationml/2006/main">
  <p:tag name="KSO_WM_UNIT_PLACING_PICTURE_USER_VIEWPORT" val="{&quot;height&quot;:2042.6784621729907,&quot;width&quot;:11403.290370162249}"/>
</p:tagLst>
</file>

<file path=ppt/tags/tag49.xml><?xml version="1.0" encoding="utf-8"?>
<p:tagLst xmlns:p="http://schemas.openxmlformats.org/presentationml/2006/main">
  <p:tag name="KSO_WM_UNIT_PLACING_PICTURE_USER_VIEWPORT" val="{&quot;height&quot;:2042.6784621729907,&quot;width&quot;:11403.290370162253}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TABLE_ENDDRAG_ORIGIN_RECT" val="884*366"/>
  <p:tag name="TABLE_ENDDRAG_RECT" val="26*137*884*366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DOC_GUID" val="{01bff15b-e1d8-40f8-a8a8-dccabb42ad2b}"/>
  <p:tag name="KSO_WPP_MARK_KEY" val="42fd51ed-d43f-4357-83fa-002e74af6802"/>
  <p:tag name="COMMONDATA" val="eyJoZGlkIjoiYzlhNDU5N2VmNzNkYzUyMzgxY2Q4YTY0YzAzNmRhMWYifQ==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lang="zh-CN" altLang="en-US" sz="5400" dirty="0" smtClean="0"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楷体" panose="02010609060101010101" pitchFamily="49" charset="-122"/>
            <a:ea typeface="楷体" panose="02010609060101010101" pitchFamily="49" charset="-122"/>
            <a:sym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5115</Words>
  <Application>WPS 演示</Application>
  <PresentationFormat>宽屏</PresentationFormat>
  <Paragraphs>554</Paragraphs>
  <Slides>44</Slides>
  <Notes>2</Notes>
  <HiddenSlides>0</HiddenSlides>
  <MMClips>4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44</vt:i4>
      </vt:variant>
    </vt:vector>
  </HeadingPairs>
  <TitlesOfParts>
    <vt:vector size="75" baseType="lpstr">
      <vt:lpstr>Arial</vt:lpstr>
      <vt:lpstr>宋体</vt:lpstr>
      <vt:lpstr>Wingdings</vt:lpstr>
      <vt:lpstr>楷体</vt:lpstr>
      <vt:lpstr>汉仪楷体KW</vt:lpstr>
      <vt:lpstr>幼圆</vt:lpstr>
      <vt:lpstr>华文宋体</vt:lpstr>
      <vt:lpstr>-apple-system</vt:lpstr>
      <vt:lpstr>微软雅黑</vt:lpstr>
      <vt:lpstr>黑体</vt:lpstr>
      <vt:lpstr>汉仪中黑KW</vt:lpstr>
      <vt:lpstr>Calibri</vt:lpstr>
      <vt:lpstr>汉仪旗黑</vt:lpstr>
      <vt:lpstr>宋体</vt:lpstr>
      <vt:lpstr>Arial Unicode MS</vt:lpstr>
      <vt:lpstr>汉仪书宋二KW</vt:lpstr>
      <vt:lpstr>PingFang SC</vt:lpstr>
      <vt:lpstr>Times New Roman</vt:lpstr>
      <vt:lpstr>隶书</vt:lpstr>
      <vt:lpstr>阿里巴巴普惠体</vt:lpstr>
      <vt:lpstr>Apple Color Emoji</vt:lpstr>
      <vt:lpstr>Thonburi</vt:lpstr>
      <vt:lpstr>Calibri Light</vt:lpstr>
      <vt:lpstr>Helvetica Neue</vt:lpstr>
      <vt:lpstr>等线 Light</vt:lpstr>
      <vt:lpstr>汉仪中等线KW</vt:lpstr>
      <vt:lpstr>等线</vt:lpstr>
      <vt:lpstr>报隶-简</vt:lpstr>
      <vt:lpstr>苹方-简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钟娟娟</dc:creator>
  <cp:lastModifiedBy>快乐的 qq</cp:lastModifiedBy>
  <cp:revision>903</cp:revision>
  <cp:lastPrinted>2024-06-06T09:14:23Z</cp:lastPrinted>
  <dcterms:created xsi:type="dcterms:W3CDTF">2024-06-06T09:14:23Z</dcterms:created>
  <dcterms:modified xsi:type="dcterms:W3CDTF">2024-06-06T09:14:23Z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2052-6.2.1.8344</vt:lpwstr>
  </property>
  <property fmtid="{D5CDD505-2E9C-101B-9397-08002B2CF9AE}" pid="3" name="ICV">
    <vt:lpwstr>A58F0E22C435E7058A36606637C10A90_43</vt:lpwstr>
  </property>
  <property fmtid="{D5CDD505-2E9C-101B-9397-08002B2CF9AE}" pid="4" name="KSOSaveFontToCloudKey">
    <vt:lpwstr>339533765_embed</vt:lpwstr>
  </property>
</Properties>
</file>