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6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19225" y="1464945"/>
            <a:ext cx="9144000" cy="128333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春天的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歌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0000" lnSpcReduction="10000"/>
          </a:bodyPr>
          <a:p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花之歌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棠外附小六年级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组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1068705"/>
          </a:xfrm>
        </p:spPr>
        <p:txBody>
          <a:bodyPr/>
          <a:p>
            <a:endParaRPr lang="zh-CN" altLang="en-US"/>
          </a:p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251200" y="1825625"/>
            <a:ext cx="60572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活动三：读花唱</a:t>
            </a:r>
            <a:r>
              <a:rPr 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花</a:t>
            </a:r>
            <a:endParaRPr lang="zh-CN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63165" y="3930650"/>
            <a:ext cx="69907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https://music.163.com/#/song?id=1384391908&amp;market=baiduqk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63165" y="4505325"/>
            <a:ext cx="65354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https://y.qq.com/n/ryqq/songDetail/003FAhxi4EKJ8b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含笑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杨万里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大笑何如小笑香,紫花不似白花妆。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不知自笑还相笑,笑杀人来断杀肠。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/>
              <a:t>咏</a:t>
            </a:r>
            <a:r>
              <a:rPr lang="zh-CN" altLang="en-US"/>
              <a:t>赞深山</a:t>
            </a:r>
            <a:r>
              <a:rPr lang="zh-CN" altLang="en-US"/>
              <a:t>含笑花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r>
              <a:rPr lang="zh-CN" altLang="en-US" sz="3200"/>
              <a:t>深山含笑花，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/>
              <a:t> 处处自如熙。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/>
              <a:t> 朝霞照山红，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/>
              <a:t>暮霞映石碧。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/>
              <a:t>一派绝美景，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/>
              <a:t>心头生赞叹。</a:t>
            </a:r>
            <a:endParaRPr lang="zh-CN" altLang="en-US" sz="3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215" y="837565"/>
            <a:ext cx="11202670" cy="4351655"/>
          </a:xfrm>
        </p:spPr>
        <p:txBody>
          <a:bodyPr/>
          <a:p>
            <a:pPr marL="0" indent="0" algn="l">
              <a:buNone/>
            </a:pPr>
            <a:r>
              <a:rPr lang="en-US" altLang="zh-CN" sz="3200"/>
              <a:t>          </a:t>
            </a:r>
            <a:r>
              <a:rPr lang="zh-CN" altLang="en-US" sz="3200"/>
              <a:t>雪中玉兰花盛开                           </a:t>
            </a:r>
            <a:r>
              <a:rPr lang="en-US" altLang="zh-CN" sz="3200"/>
              <a:t>  </a:t>
            </a:r>
            <a:r>
              <a:rPr lang="zh-CN" altLang="en-US" sz="3200"/>
              <a:t>玉兰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/>
              <a:t>清 查慎行                               清 康熙帝</a:t>
            </a:r>
            <a:endParaRPr lang="zh-CN" altLang="en-US" sz="3200"/>
          </a:p>
          <a:p>
            <a:pPr marL="0" indent="0" algn="ctr">
              <a:buNone/>
            </a:pPr>
            <a:r>
              <a:rPr lang="en-US" altLang="zh-CN" sz="3200"/>
              <a:t>    </a:t>
            </a:r>
            <a:r>
              <a:rPr lang="zh-CN" altLang="en-US" sz="3200"/>
              <a:t>阆苑移根巧耐寒，                      琼体夲（</a:t>
            </a:r>
            <a:r>
              <a:rPr lang="en-US" altLang="zh-CN" sz="3200"/>
              <a:t>b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</a:rPr>
              <a:t>ĕ</a:t>
            </a:r>
            <a:r>
              <a:rPr lang="en-US" altLang="zh-CN" sz="3200"/>
              <a:t>n)</a:t>
            </a:r>
            <a:r>
              <a:rPr lang="zh-CN" altLang="en-US" sz="3200"/>
              <a:t>自江南种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/>
              <a:t>此花端台雪中看，                      移向春光上苑栽，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/>
              <a:t>羽衣仙女纷纷下，                      试比群芳真皎洁，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/>
              <a:t>齐戴华阳玉道冠。                      冰心一片晓风开。</a:t>
            </a:r>
            <a:endParaRPr lang="zh-CN" altLang="en-US" sz="3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4845" y="450850"/>
            <a:ext cx="10515600" cy="4351338"/>
          </a:xfrm>
        </p:spPr>
        <p:txBody>
          <a:bodyPr/>
          <a:p>
            <a:pPr marL="0" indent="0" algn="ctr">
              <a:buNone/>
            </a:pPr>
            <a:r>
              <a:rPr lang="zh-CN" altLang="en-US" sz="2800"/>
              <a:t>海棠                                               《如梦令》</a:t>
            </a:r>
            <a:endParaRPr lang="zh-CN" altLang="en-US" sz="2800"/>
          </a:p>
          <a:p>
            <a:pPr marL="0" indent="0" algn="ctr">
              <a:buNone/>
            </a:pPr>
            <a:r>
              <a:rPr lang="zh-CN" altLang="en-US" sz="2800"/>
              <a:t>苏轼                                               [宋] 李清照</a:t>
            </a:r>
            <a:endParaRPr lang="zh-CN" altLang="en-US" sz="2800"/>
          </a:p>
          <a:p>
            <a:pPr marL="0" indent="0" algn="ctr">
              <a:buNone/>
            </a:pPr>
            <a:r>
              <a:rPr lang="zh-CN" altLang="en-US" sz="2800"/>
              <a:t>东风袅袅泛崇光，                                  昨夜雨疏风骤，</a:t>
            </a:r>
            <a:endParaRPr lang="zh-CN" altLang="en-US" sz="2800"/>
          </a:p>
          <a:p>
            <a:pPr marL="0" indent="0" algn="ctr">
              <a:buNone/>
            </a:pPr>
            <a:r>
              <a:rPr lang="zh-CN" altLang="en-US" sz="2800"/>
              <a:t>香雾空蒙月转廊。                                  浓睡不消残酒。</a:t>
            </a:r>
            <a:endParaRPr lang="zh-CN" altLang="en-US" sz="2800"/>
          </a:p>
          <a:p>
            <a:pPr marL="0" indent="0" algn="l">
              <a:buNone/>
            </a:pPr>
            <a:r>
              <a:rPr lang="zh-CN" altLang="en-US" sz="2800"/>
              <a:t> </a:t>
            </a:r>
            <a:r>
              <a:rPr lang="en-US" altLang="zh-CN" sz="2800"/>
              <a:t>       </a:t>
            </a:r>
            <a:r>
              <a:rPr lang="zh-CN" altLang="en-US" sz="2800"/>
              <a:t>只恐夜深花睡去，                                 试问卷帘人，</a:t>
            </a:r>
            <a:endParaRPr lang="zh-CN" altLang="en-US" sz="2800"/>
          </a:p>
          <a:p>
            <a:pPr marL="0" indent="0" algn="ctr">
              <a:buNone/>
            </a:pPr>
            <a:r>
              <a:rPr lang="zh-CN" altLang="en-US" sz="2800"/>
              <a:t>故烧高烛照红妆。                                  却道海棠依旧。</a:t>
            </a:r>
            <a:endParaRPr lang="zh-CN" altLang="en-US" sz="2800"/>
          </a:p>
          <a:p>
            <a:pPr marL="0" indent="0" algn="ctr">
              <a:buNone/>
            </a:pPr>
            <a:r>
              <a:rPr lang="en-US" altLang="zh-CN" sz="2800"/>
              <a:t>                                                              </a:t>
            </a:r>
            <a:r>
              <a:rPr lang="zh-CN" altLang="en-US" sz="2800"/>
              <a:t>知否？知否？</a:t>
            </a:r>
            <a:endParaRPr lang="zh-CN" altLang="en-US" sz="2800"/>
          </a:p>
          <a:p>
            <a:pPr marL="0" indent="0" algn="ctr">
              <a:buNone/>
            </a:pPr>
            <a:r>
              <a:rPr lang="en-US" altLang="zh-CN" sz="2800"/>
              <a:t>                                                                 </a:t>
            </a:r>
            <a:r>
              <a:rPr lang="zh-CN" altLang="en-US" sz="2800"/>
              <a:t>应是绿肥红瘦。</a:t>
            </a:r>
            <a:endParaRPr lang="zh-CN" altLang="en-US" sz="2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形容花的诗句：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450975"/>
            <a:ext cx="11065510" cy="4351655"/>
          </a:xfrm>
        </p:spPr>
        <p:txBody>
          <a:bodyPr/>
          <a:p>
            <a:pPr marL="0" indent="0">
              <a:buNone/>
            </a:pPr>
            <a:r>
              <a:rPr lang="en-US" altLang="zh-CN" sz="2400"/>
              <a:t>1.</a:t>
            </a:r>
            <a:r>
              <a:rPr lang="zh-CN" altLang="en-US" sz="2400"/>
              <a:t>花渐欲迷人眼，浅草才能没马蹄。——白居易《钱塘湖春行》。</a:t>
            </a: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2.</a:t>
            </a:r>
            <a:r>
              <a:rPr lang="zh-CN" altLang="en-US" sz="2400"/>
              <a:t>落红不是无情物，化作春泥更护花。——龚自珍《己亥杂诗》。</a:t>
            </a: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3.</a:t>
            </a:r>
            <a:r>
              <a:rPr lang="zh-CN" altLang="en-US" sz="2400"/>
              <a:t>落花飞絮茫茫，古来多少愁人意。——文廷式《水龙吟》。</a:t>
            </a: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4.</a:t>
            </a:r>
            <a:r>
              <a:rPr lang="zh-CN" altLang="en-US" sz="2400"/>
              <a:t>人闲桂花落，夜静春山空。——王维《鸟鸣涧》。</a:t>
            </a:r>
            <a:endParaRPr lang="zh-CN" altLang="en-US" sz="2400"/>
          </a:p>
          <a:p>
            <a:pPr marL="0" indent="0">
              <a:buNone/>
            </a:pPr>
            <a:r>
              <a:rPr lang="en-US" altLang="zh-CN" sz="2400"/>
              <a:t>5.</a:t>
            </a:r>
            <a:r>
              <a:rPr lang="zh-CN" altLang="en-US" sz="2400"/>
              <a:t>落花有意随流水，流水无心恋落花。——《续传灯录·温州龙翔竹庵士珪禅师》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6.不是花中偏爱菊，此花开尽更无花。元稹《菊花》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7.待到重阳日，还来就菊花。孟浩然《过故人庄》</a:t>
            </a:r>
            <a:endParaRPr lang="zh-CN" altLang="en-US"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170" y="2569845"/>
            <a:ext cx="10515600" cy="1325563"/>
          </a:xfrm>
        </p:spPr>
        <p:txBody>
          <a:bodyPr/>
          <a:p>
            <a:r>
              <a:rPr lang="zh-CN" altLang="en-US"/>
              <a:t>积累关于花的词语，描写花的</a:t>
            </a:r>
            <a:r>
              <a:rPr lang="zh-CN" altLang="en-US"/>
              <a:t>句子</a:t>
            </a: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647700" y="776605"/>
            <a:ext cx="10515600" cy="4351338"/>
          </a:xfrm>
        </p:spPr>
        <p:txBody>
          <a:bodyPr/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60545" y="1997710"/>
            <a:ext cx="3975735" cy="1325880"/>
          </a:xfrm>
        </p:spPr>
        <p:txBody>
          <a:bodyPr/>
          <a:p>
            <a:r>
              <a:rPr lang="zh-CN" altLang="en-US" sz="3600"/>
              <a:t>赏析花的诗歌</a:t>
            </a:r>
            <a:endParaRPr lang="zh-CN" altLang="en-US" sz="36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878840"/>
          </a:xfrm>
        </p:spPr>
        <p:txBody>
          <a:bodyPr/>
          <a:p>
            <a:pPr algn="l"/>
            <a:r>
              <a:rPr lang="en-US" altLang="zh-CN"/>
              <a:t>                      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读懂古代诗歌的步骤和方法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34155" y="1233170"/>
            <a:ext cx="2996565" cy="3750310"/>
          </a:xfrm>
        </p:spPr>
        <p:txBody>
          <a:bodyPr/>
          <a:p>
            <a:r>
              <a:rPr lang="zh-CN" altLang="en-US" sz="3600"/>
              <a:t>读标题</a:t>
            </a:r>
            <a:endParaRPr lang="zh-CN" altLang="en-US" sz="3600"/>
          </a:p>
          <a:p>
            <a:r>
              <a:rPr lang="zh-CN" altLang="en-US" sz="3600"/>
              <a:t>明作者</a:t>
            </a:r>
            <a:endParaRPr lang="zh-CN" altLang="en-US" sz="3600"/>
          </a:p>
          <a:p>
            <a:r>
              <a:rPr lang="zh-CN" altLang="en-US" sz="3600"/>
              <a:t>析注释</a:t>
            </a:r>
            <a:endParaRPr lang="zh-CN" altLang="en-US" sz="3600"/>
          </a:p>
          <a:p>
            <a:r>
              <a:rPr lang="zh-CN" altLang="en-US" sz="3600"/>
              <a:t>抓关键词</a:t>
            </a:r>
            <a:endParaRPr lang="zh-CN" altLang="en-US" sz="3600"/>
          </a:p>
          <a:p>
            <a:r>
              <a:rPr lang="zh-CN" altLang="en-US" sz="3600"/>
              <a:t>找意象</a:t>
            </a:r>
            <a:endParaRPr lang="zh-CN" altLang="en-US" sz="3600"/>
          </a:p>
          <a:p>
            <a:r>
              <a:rPr lang="zh-CN" altLang="en-US" sz="3600"/>
              <a:t>看典故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60545" y="1997710"/>
            <a:ext cx="3975735" cy="1325880"/>
          </a:xfrm>
        </p:spPr>
        <p:txBody>
          <a:bodyPr/>
          <a:p>
            <a:r>
              <a:rPr lang="zh-CN" altLang="en-US" sz="3600"/>
              <a:t>阅读花的</a:t>
            </a:r>
            <a:r>
              <a:rPr lang="zh-CN" altLang="en-US" sz="3600"/>
              <a:t>语段</a:t>
            </a:r>
            <a:br>
              <a:rPr lang="zh-CN" altLang="en-US" sz="3600"/>
            </a:br>
            <a:endParaRPr lang="zh-CN" altLang="en-US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251200" y="1825625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活动一：知花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1068705"/>
          </a:xfrm>
        </p:spPr>
        <p:txBody>
          <a:bodyPr/>
          <a:p>
            <a:endParaRPr lang="zh-CN" altLang="en-US"/>
          </a:p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251200" y="1825625"/>
            <a:ext cx="60572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活动四：校园</a:t>
            </a:r>
            <a:r>
              <a:rPr 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赏花</a:t>
            </a:r>
            <a:endParaRPr lang="zh-CN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6325" y="3244850"/>
            <a:ext cx="1757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时间：</a:t>
            </a:r>
            <a:r>
              <a:rPr lang="en-US" altLang="zh-CN"/>
              <a:t>15</a:t>
            </a:r>
            <a:r>
              <a:rPr lang="zh-CN" altLang="en-US"/>
              <a:t>分钟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1068705"/>
          </a:xfrm>
        </p:spPr>
        <p:txBody>
          <a:bodyPr/>
          <a:p>
            <a:endParaRPr lang="zh-CN" altLang="en-US"/>
          </a:p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268345" y="1447800"/>
            <a:ext cx="60572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活动五：深情赞</a:t>
            </a:r>
            <a:r>
              <a:rPr 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花</a:t>
            </a:r>
            <a:endParaRPr lang="zh-CN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88565" y="2515870"/>
            <a:ext cx="785749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</a:t>
            </a:r>
            <a:r>
              <a:rPr lang="en-US" altLang="zh-CN" sz="2400"/>
              <a:t> </a:t>
            </a:r>
            <a:r>
              <a:rPr lang="zh-CN" altLang="en-US" sz="2400"/>
              <a:t>同学们，拿起你手中的笔，把你看到的校园的花写下来吧！可以是诗歌，可以是一个小片段。让我们从你的文字中感受你对花的深情吧！</a:t>
            </a:r>
            <a:endParaRPr lang="zh-CN" altLang="en-US" sz="2400"/>
          </a:p>
          <a:p>
            <a:r>
              <a:rPr lang="en-US" altLang="zh-CN" sz="2400"/>
              <a:t>      </a:t>
            </a:r>
            <a:r>
              <a:rPr lang="zh-CN" altLang="en-US" sz="2400"/>
              <a:t>写完后，可以用水彩笔将你的习作进行装饰，让她更加美丽，然后张贴在外面的展板上，我们比一比，看谁最爱花。我们将评出本次活动的</a:t>
            </a:r>
            <a:r>
              <a:rPr lang="en-US" altLang="zh-CN" sz="2400"/>
              <a:t>“</a:t>
            </a:r>
            <a:r>
              <a:rPr lang="zh-CN" altLang="en-US" sz="2400"/>
              <a:t>花仙子</a:t>
            </a:r>
            <a:r>
              <a:rPr lang="en-US" altLang="zh-CN" sz="2400"/>
              <a:t>”“</a:t>
            </a:r>
            <a:r>
              <a:rPr lang="zh-CN" altLang="en-US" sz="2400"/>
              <a:t>花王子</a:t>
            </a:r>
            <a:r>
              <a:rPr lang="en-US" altLang="zh-CN" sz="2400"/>
              <a:t>”</a:t>
            </a:r>
            <a:r>
              <a:rPr lang="zh-CN" altLang="en-US" sz="2400"/>
              <a:t>，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花仙子</a:t>
            </a:r>
            <a:r>
              <a:rPr lang="en-US" altLang="zh-CN" sz="2400">
                <a:sym typeface="+mn-ea"/>
              </a:rPr>
              <a:t>”“</a:t>
            </a:r>
            <a:r>
              <a:rPr lang="zh-CN" altLang="en-US" sz="2400">
                <a:sym typeface="+mn-ea"/>
              </a:rPr>
              <a:t>花王子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/>
              <a:t>将得到礼品</a:t>
            </a:r>
            <a:r>
              <a:rPr lang="zh-CN" altLang="en-US" sz="2400"/>
              <a:t>一份。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8580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深山含笑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66950" y="1062990"/>
            <a:ext cx="8169910" cy="5441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38750" y="185420"/>
            <a:ext cx="4318000" cy="6487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97125" y="1459865"/>
            <a:ext cx="1101090" cy="34150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玉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兰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花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88265"/>
            <a:ext cx="4883785" cy="66821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80045" y="1460500"/>
            <a:ext cx="1101090" cy="34150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海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棠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花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251200" y="1825625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活动二：</a:t>
            </a:r>
            <a:r>
              <a:rPr 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讲花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海棠花的</a:t>
            </a:r>
            <a:r>
              <a:rPr lang="zh-CN" altLang="en-US"/>
              <a:t>传说：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644015"/>
            <a:ext cx="10515600" cy="4351338"/>
          </a:xfrm>
        </p:spPr>
        <p:txBody>
          <a:bodyPr/>
          <a:p>
            <a:r>
              <a:rPr lang="zh-CN" altLang="en-US" sz="2800"/>
              <a:t>据传，在很早以前，望京坨的深山老林里住着父女二人，父亲叫马三河，女儿叫海棠。父女俩以打猎为生，相依为命。一天，年方二八的海棠姑娘，跟随父亲在望京坨打猎，这里野兽繁多，忽见一只恶虎张着血盆大口，带着呼呼风声向马三河扑来。海棠姑娘为了救助父亲，挺身上前与虎相拼，难耐身单力薄，倒在了恶爪之下。山上砍柴、放羊、采药的乡亲们闻讯赶来，打跑了恶虎，把她救下望京坨，沿着这三十多华里长的沟谷回村，一路上鲜血滴滴流淌。后来在洒满鲜血处开满了火红 的山花。乡亲们为怀念舍身救父的海棠，将此花命名为海棠花。这条沟谷，也就改名叫海棠峪了。</a:t>
            </a:r>
            <a:endParaRPr lang="zh-CN" altLang="en-US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玉兰花的</a:t>
            </a:r>
            <a:r>
              <a:rPr lang="zh-CN" altLang="en-US"/>
              <a:t>传说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传说中，三姐妹在一天外出游玩时，发现了一个海边的村子。由于秦始皇填海时杀死了龙虾公主，龙王为了惩罚人类，锁住了盐库，不让村民吃到盐，导致瘟疫发生，许多人因此死去。三姐妹决定帮助村民，她们用花香迷晕了看守盐仓的虾兵蟹将，将盐库里的盐倒入大海，使海水变咸，村民从此能够吃到盐。然而，三姐妹的行为激怒了龙王，她们被变成了花树，人们为了纪念她们，将这种花树称为玉兰花。</a:t>
            </a:r>
            <a:endParaRPr lang="zh-CN" altLang="en-US" sz="3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深山含笑的</a:t>
            </a:r>
            <a:r>
              <a:rPr lang="zh-CN" altLang="en-US"/>
              <a:t>传说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/>
              <a:t>传说宋朝时期，临安府有一</a:t>
            </a:r>
            <a:r>
              <a:rPr lang="zh-CN" altLang="en-US" sz="2800"/>
              <a:t>对恩爱的小夫妻，两人情投意合，举案齐眉。但是不幸的是，元军入侵临安。在分别之际，丈夫摔破镜子，让妻子和自己各拿一半，约定如果生还下来，以后每月的十五日将到集市上卖碎镜片。五年以后，经过种种磨难，夫妻二人终于得以团聚。后来二人回到老家，过着恩爱平静的乡村生活。最后，八十八岁的夫妻俩在同年同月同日同一时一起离世，在合葬的墓上长出一株树。花开洁白，形似含笑，伴有芳香。据传这就是深山含笑。</a:t>
            </a:r>
            <a:endParaRPr lang="zh-CN" altLang="en-US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2073</Words>
  <Application>WPS 演示</Application>
  <PresentationFormat>宽屏</PresentationFormat>
  <Paragraphs>108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Arial Black</vt:lpstr>
      <vt:lpstr>Arial Unicode MS</vt:lpstr>
      <vt:lpstr>黑体</vt:lpstr>
      <vt:lpstr>Office 主题​​</vt:lpstr>
      <vt:lpstr>春天的歌</vt:lpstr>
      <vt:lpstr>PowerPoint 演示文稿</vt:lpstr>
      <vt:lpstr>深山含笑</vt:lpstr>
      <vt:lpstr>PowerPoint 演示文稿</vt:lpstr>
      <vt:lpstr>PowerPoint 演示文稿</vt:lpstr>
      <vt:lpstr>PowerPoint 演示文稿</vt:lpstr>
      <vt:lpstr>海棠花的传说：</vt:lpstr>
      <vt:lpstr>玉兰花的传说</vt:lpstr>
      <vt:lpstr>深山含笑的传说</vt:lpstr>
      <vt:lpstr>PowerPoint 演示文稿</vt:lpstr>
      <vt:lpstr>PowerPoint 演示文稿</vt:lpstr>
      <vt:lpstr>咏赞深山含笑花</vt:lpstr>
      <vt:lpstr>PowerPoint 演示文稿</vt:lpstr>
      <vt:lpstr>PowerPoint 演示文稿</vt:lpstr>
      <vt:lpstr>形容花的诗句： </vt:lpstr>
      <vt:lpstr>积累关于花的词语，描写花的句子</vt:lpstr>
      <vt:lpstr>赏析花的诗歌</vt:lpstr>
      <vt:lpstr>                       读懂古代诗歌的步骤和方法</vt:lpstr>
      <vt:lpstr>阅读花的语段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tw</cp:lastModifiedBy>
  <cp:revision>7</cp:revision>
  <dcterms:created xsi:type="dcterms:W3CDTF">2019-09-19T02:01:00Z</dcterms:created>
  <dcterms:modified xsi:type="dcterms:W3CDTF">2024-03-15T13:06:20Z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2052-11.8.2.11542</vt:lpwstr>
  </property>
  <property fmtid="{D5CDD505-2E9C-101B-9397-08002B2CF9AE}" pid="3" name="ICV">
    <vt:lpwstr>5B72C9F56EAC4D6D9C9C3B23C149C3DD</vt:lpwstr>
  </property>
</Properties>
</file>