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8" r:id="rId3"/>
  </p:sldMasterIdLst>
  <p:notesMasterIdLst>
    <p:notesMasterId r:id="rId5"/>
  </p:notesMasterIdLst>
  <p:handoutMasterIdLst>
    <p:handoutMasterId r:id="rId38"/>
  </p:handoutMasterIdLst>
  <p:sldIdLst>
    <p:sldId id="332" r:id="rId4"/>
    <p:sldId id="410" r:id="rId6"/>
    <p:sldId id="468" r:id="rId7"/>
    <p:sldId id="467" r:id="rId8"/>
    <p:sldId id="466" r:id="rId9"/>
    <p:sldId id="305" r:id="rId10"/>
    <p:sldId id="337" r:id="rId11"/>
    <p:sldId id="259" r:id="rId12"/>
    <p:sldId id="450" r:id="rId13"/>
    <p:sldId id="451" r:id="rId14"/>
    <p:sldId id="338" r:id="rId15"/>
    <p:sldId id="453" r:id="rId16"/>
    <p:sldId id="454" r:id="rId17"/>
    <p:sldId id="455" r:id="rId18"/>
    <p:sldId id="495" r:id="rId19"/>
    <p:sldId id="509" r:id="rId20"/>
    <p:sldId id="512" r:id="rId21"/>
    <p:sldId id="513" r:id="rId22"/>
    <p:sldId id="523" r:id="rId23"/>
    <p:sldId id="526" r:id="rId24"/>
    <p:sldId id="534" r:id="rId25"/>
    <p:sldId id="529" r:id="rId26"/>
    <p:sldId id="539" r:id="rId27"/>
    <p:sldId id="530" r:id="rId28"/>
    <p:sldId id="524" r:id="rId29"/>
    <p:sldId id="525" r:id="rId30"/>
    <p:sldId id="339" r:id="rId31"/>
    <p:sldId id="457" r:id="rId32"/>
    <p:sldId id="500" r:id="rId33"/>
    <p:sldId id="340" r:id="rId34"/>
    <p:sldId id="460" r:id="rId35"/>
    <p:sldId id="461" r:id="rId36"/>
    <p:sldId id="333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98" userDrawn="1">
          <p15:clr>
            <a:srgbClr val="A4A3A4"/>
          </p15:clr>
        </p15:guide>
        <p15:guide id="3" pos="636" userDrawn="1">
          <p15:clr>
            <a:srgbClr val="A4A3A4"/>
          </p15:clr>
        </p15:guide>
        <p15:guide id="4" pos="7130" userDrawn="1">
          <p15:clr>
            <a:srgbClr val="A4A3A4"/>
          </p15:clr>
        </p15:guide>
        <p15:guide id="5" orient="horz" pos="3793" userDrawn="1">
          <p15:clr>
            <a:srgbClr val="A4A3A4"/>
          </p15:clr>
        </p15:guide>
        <p15:guide id="6" orient="horz" pos="6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70AA"/>
    <a:srgbClr val="FFFFFF"/>
    <a:srgbClr val="10476A"/>
    <a:srgbClr val="0D3957"/>
    <a:srgbClr val="D40000"/>
    <a:srgbClr val="10486E"/>
    <a:srgbClr val="0A2B42"/>
    <a:srgbClr val="093B5C"/>
    <a:srgbClr val="90CCF4"/>
    <a:srgbClr val="F8F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2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8" y="228"/>
      </p:cViewPr>
      <p:guideLst>
        <p:guide orient="horz" pos="2157"/>
        <p:guide pos="3898"/>
        <p:guide pos="636"/>
        <p:guide pos="7130"/>
        <p:guide orient="horz" pos="3793"/>
        <p:guide orient="horz" pos="6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6360"/>
    </p:cViewPr>
  </p:sorterViewPr>
  <p:notesViewPr>
    <p:cSldViewPr snapToGrid="0">
      <p:cViewPr varScale="1">
        <p:scale>
          <a:sx n="86" d="100"/>
          <a:sy n="86" d="100"/>
        </p:scale>
        <p:origin x="283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31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5C123-D6CD-4046-9E13-CA7186604E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9000D-5344-416A-A6D3-78D1717783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6DC34-D585-42D5-89F7-991AD639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2743B-58E3-4952-98AC-60B7F33057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3108" y="299796"/>
            <a:ext cx="10515600" cy="535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>
              <a:defRPr lang="zh-CN" altLang="en-US"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49"/>
          <p:cNvSpPr>
            <a:spLocks noGrp="1"/>
          </p:cNvSpPr>
          <p:nvPr>
            <p:ph type="body" sz="quarter" idx="13" hasCustomPrompt="1"/>
          </p:nvPr>
        </p:nvSpPr>
        <p:spPr>
          <a:xfrm>
            <a:off x="1278508" y="777517"/>
            <a:ext cx="8383148" cy="2862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 marL="0" indent="0">
              <a:buFontTx/>
              <a:buNone/>
              <a:def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/>
              <a:t>Please add your title here</a:t>
            </a:r>
            <a:endParaRPr lang="en-US" altLang="zh-CN" dirty="0"/>
          </a:p>
        </p:txBody>
      </p:sp>
      <p:sp>
        <p:nvSpPr>
          <p:cNvPr id="5" name="立方体 4"/>
          <p:cNvSpPr>
            <a:spLocks noChangeAspect="1"/>
          </p:cNvSpPr>
          <p:nvPr userDrawn="1"/>
        </p:nvSpPr>
        <p:spPr>
          <a:xfrm>
            <a:off x="708348" y="341440"/>
            <a:ext cx="238542" cy="238544"/>
          </a:xfrm>
          <a:prstGeom prst="cub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立方体 5"/>
          <p:cNvSpPr>
            <a:spLocks noChangeAspect="1"/>
          </p:cNvSpPr>
          <p:nvPr userDrawn="1"/>
        </p:nvSpPr>
        <p:spPr>
          <a:xfrm>
            <a:off x="828780" y="736168"/>
            <a:ext cx="278298" cy="278301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立方体 6"/>
          <p:cNvSpPr>
            <a:spLocks noChangeAspect="1"/>
          </p:cNvSpPr>
          <p:nvPr userDrawn="1"/>
        </p:nvSpPr>
        <p:spPr>
          <a:xfrm>
            <a:off x="274609" y="360716"/>
            <a:ext cx="556599" cy="556603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0.0944 1.11111E-6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6" grpId="0" animBg="1"/>
      <p:bldP spid="7" grpId="0" animBg="1"/>
    </p:bldLst>
  </p:timing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920" y="299795"/>
            <a:ext cx="10515600" cy="535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>
              <a:defRPr lang="zh-CN" altLang="en-US"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+mn-ea"/>
                <a:cs typeface="+mn-cs"/>
              </a:defRPr>
            </a:lvl1pPr>
          </a:lstStyle>
          <a:p>
            <a:pPr marL="0" lvl="0" indent="0" algn="r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49"/>
          <p:cNvSpPr>
            <a:spLocks noGrp="1"/>
          </p:cNvSpPr>
          <p:nvPr>
            <p:ph type="body" sz="quarter" idx="13" hasCustomPrompt="1"/>
          </p:nvPr>
        </p:nvSpPr>
        <p:spPr>
          <a:xfrm>
            <a:off x="1238593" y="777517"/>
            <a:ext cx="9691413" cy="2862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 marL="0" indent="0" algn="r">
              <a:buFontTx/>
              <a:buNone/>
              <a:def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/>
              <a:t>Please add your title here</a:t>
            </a:r>
            <a:endParaRPr lang="en-US" altLang="zh-CN" dirty="0"/>
          </a:p>
        </p:txBody>
      </p:sp>
      <p:sp>
        <p:nvSpPr>
          <p:cNvPr id="5" name="立方体 4"/>
          <p:cNvSpPr>
            <a:spLocks noChangeAspect="1"/>
          </p:cNvSpPr>
          <p:nvPr userDrawn="1"/>
        </p:nvSpPr>
        <p:spPr>
          <a:xfrm flipH="1">
            <a:off x="11250737" y="341440"/>
            <a:ext cx="238542" cy="238544"/>
          </a:xfrm>
          <a:prstGeom prst="cub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立方体 5"/>
          <p:cNvSpPr>
            <a:spLocks noChangeAspect="1"/>
          </p:cNvSpPr>
          <p:nvPr userDrawn="1"/>
        </p:nvSpPr>
        <p:spPr>
          <a:xfrm flipH="1">
            <a:off x="11090549" y="736168"/>
            <a:ext cx="278298" cy="278301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立方体 6"/>
          <p:cNvSpPr>
            <a:spLocks noChangeAspect="1"/>
          </p:cNvSpPr>
          <p:nvPr userDrawn="1"/>
        </p:nvSpPr>
        <p:spPr>
          <a:xfrm flipH="1">
            <a:off x="11366419" y="360716"/>
            <a:ext cx="556599" cy="556603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0944 1.11111E-6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6" grpId="0" animBg="1"/>
      <p:bldP spid="7" grpId="0" animBg="1"/>
    </p:bldLst>
  </p:timing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6209"/>
            <a:ext cx="10515600" cy="535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>
              <a:defRPr lang="zh-CN" altLang="en-US"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+mn-ea"/>
                <a:cs typeface="+mn-cs"/>
              </a:defRPr>
            </a:lvl1pPr>
          </a:lstStyle>
          <a:p>
            <a:pPr marL="0" lvl="0" indent="0" algn="ctr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文本占位符 49"/>
          <p:cNvSpPr>
            <a:spLocks noGrp="1"/>
          </p:cNvSpPr>
          <p:nvPr>
            <p:ph type="body" sz="quarter" idx="11" hasCustomPrompt="1"/>
          </p:nvPr>
        </p:nvSpPr>
        <p:spPr>
          <a:xfrm>
            <a:off x="1904426" y="1013931"/>
            <a:ext cx="8383148" cy="2862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/>
              <a:t>Please add your title here</a:t>
            </a:r>
            <a:endParaRPr lang="en-US" altLang="zh-CN" dirty="0"/>
          </a:p>
        </p:txBody>
      </p:sp>
      <p:sp>
        <p:nvSpPr>
          <p:cNvPr id="5" name="立方体 4"/>
          <p:cNvSpPr>
            <a:spLocks noChangeAspect="1"/>
          </p:cNvSpPr>
          <p:nvPr userDrawn="1"/>
        </p:nvSpPr>
        <p:spPr>
          <a:xfrm>
            <a:off x="5680207" y="-465"/>
            <a:ext cx="238542" cy="238544"/>
          </a:xfrm>
          <a:prstGeom prst="cub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立方体 5"/>
          <p:cNvSpPr>
            <a:spLocks noChangeAspect="1"/>
          </p:cNvSpPr>
          <p:nvPr userDrawn="1"/>
        </p:nvSpPr>
        <p:spPr>
          <a:xfrm>
            <a:off x="6392521" y="4413"/>
            <a:ext cx="278298" cy="278301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立方体 6"/>
          <p:cNvSpPr>
            <a:spLocks noChangeAspect="1"/>
          </p:cNvSpPr>
          <p:nvPr userDrawn="1"/>
        </p:nvSpPr>
        <p:spPr>
          <a:xfrm>
            <a:off x="5817700" y="-248815"/>
            <a:ext cx="556599" cy="556603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4" grpId="0" build="p"/>
          <p:bldP spid="5" grpId="0" animBg="1"/>
          <p:bldP spid="6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4" grpId="0" build="p"/>
          <p:bldP spid="5" grpId="0" animBg="1"/>
          <p:bldP spid="6" grpId="0" animBg="1"/>
          <p:bldP spid="7" grpId="0" animBg="1"/>
        </p:bldLst>
      </p:timing>
    </mc:Fallback>
  </mc:AlternateContent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632155" y="2394157"/>
            <a:ext cx="8927690" cy="8927686"/>
          </a:xfrm>
          <a:custGeom>
            <a:avLst/>
            <a:gdLst>
              <a:gd name="connsiteX0" fmla="*/ 5560145 w 11120290"/>
              <a:gd name="connsiteY0" fmla="*/ 0 h 11120284"/>
              <a:gd name="connsiteX1" fmla="*/ 11120290 w 11120290"/>
              <a:gd name="connsiteY1" fmla="*/ 5560142 h 11120284"/>
              <a:gd name="connsiteX2" fmla="*/ 5560145 w 11120290"/>
              <a:gd name="connsiteY2" fmla="*/ 11120284 h 11120284"/>
              <a:gd name="connsiteX3" fmla="*/ 0 w 11120290"/>
              <a:gd name="connsiteY3" fmla="*/ 5560142 h 11120284"/>
              <a:gd name="connsiteX4" fmla="*/ 5560145 w 11120290"/>
              <a:gd name="connsiteY4" fmla="*/ 0 h 1112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0290" h="11120284">
                <a:moveTo>
                  <a:pt x="5560145" y="0"/>
                </a:moveTo>
                <a:cubicBezTo>
                  <a:pt x="8630928" y="0"/>
                  <a:pt x="11120290" y="2489360"/>
                  <a:pt x="11120290" y="5560142"/>
                </a:cubicBezTo>
                <a:cubicBezTo>
                  <a:pt x="11120290" y="8630924"/>
                  <a:pt x="8630928" y="11120284"/>
                  <a:pt x="5560145" y="11120284"/>
                </a:cubicBezTo>
                <a:cubicBezTo>
                  <a:pt x="2489362" y="11120284"/>
                  <a:pt x="0" y="8630924"/>
                  <a:pt x="0" y="5560142"/>
                </a:cubicBezTo>
                <a:cubicBezTo>
                  <a:pt x="0" y="2489360"/>
                  <a:pt x="2489362" y="0"/>
                  <a:pt x="55601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838200" y="536209"/>
            <a:ext cx="10515600" cy="535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>
              <a:defRPr lang="zh-CN" altLang="en-US"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+mn-ea"/>
                <a:cs typeface="+mn-cs"/>
              </a:defRPr>
            </a:lvl1pPr>
          </a:lstStyle>
          <a:p>
            <a:pPr marL="0" lvl="0" indent="0" algn="ctr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" name="文本占位符 49"/>
          <p:cNvSpPr>
            <a:spLocks noGrp="1"/>
          </p:cNvSpPr>
          <p:nvPr>
            <p:ph type="body" sz="quarter" idx="11" hasCustomPrompt="1"/>
          </p:nvPr>
        </p:nvSpPr>
        <p:spPr>
          <a:xfrm>
            <a:off x="1904426" y="1013931"/>
            <a:ext cx="8383148" cy="2862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 marL="0" indent="0" algn="ctr">
              <a:buFontTx/>
              <a:buNone/>
              <a:def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/>
              <a:t>Please add your title here</a:t>
            </a:r>
            <a:endParaRPr lang="en-US" altLang="zh-CN" dirty="0"/>
          </a:p>
        </p:txBody>
      </p:sp>
      <p:sp>
        <p:nvSpPr>
          <p:cNvPr id="11" name="立方体 10"/>
          <p:cNvSpPr>
            <a:spLocks noChangeAspect="1"/>
          </p:cNvSpPr>
          <p:nvPr userDrawn="1"/>
        </p:nvSpPr>
        <p:spPr>
          <a:xfrm>
            <a:off x="5680207" y="-465"/>
            <a:ext cx="238542" cy="238544"/>
          </a:xfrm>
          <a:prstGeom prst="cub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立方体 11"/>
          <p:cNvSpPr>
            <a:spLocks noChangeAspect="1"/>
          </p:cNvSpPr>
          <p:nvPr userDrawn="1"/>
        </p:nvSpPr>
        <p:spPr>
          <a:xfrm>
            <a:off x="6392521" y="4413"/>
            <a:ext cx="278298" cy="278301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立方体 12"/>
          <p:cNvSpPr>
            <a:spLocks noChangeAspect="1"/>
          </p:cNvSpPr>
          <p:nvPr userDrawn="1"/>
        </p:nvSpPr>
        <p:spPr>
          <a:xfrm>
            <a:off x="5817700" y="-248815"/>
            <a:ext cx="556599" cy="556603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9" grpId="0"/>
          <p:bldP spid="9" grpId="1"/>
          <p:bldP spid="10" grpId="0" build="p"/>
          <p:bldP spid="11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9" grpId="0"/>
          <p:bldP spid="9" grpId="1"/>
          <p:bldP spid="10" grpId="0" build="p"/>
          <p:bldP spid="11" grpId="0" animBg="1"/>
          <p:bldP spid="12" grpId="0" animBg="1"/>
          <p:bldP spid="13" grpId="0" animBg="1"/>
        </p:bldLst>
      </p:timing>
    </mc:Fallback>
  </mc:AlternateContent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2968291" y="0"/>
            <a:ext cx="2998787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32084" y="0"/>
            <a:ext cx="2998787" cy="6858000"/>
          </a:xfrm>
          <a:prstGeom prst="rect">
            <a:avLst/>
          </a:prstGeom>
          <a:effectLst>
            <a:outerShdw blurRad="1270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1253108" y="340792"/>
            <a:ext cx="9839602" cy="5355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>
              <a:defRPr lang="zh-CN" altLang="en-US" sz="3200" b="1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99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" name="文本占位符 49"/>
          <p:cNvSpPr>
            <a:spLocks noGrp="1"/>
          </p:cNvSpPr>
          <p:nvPr>
            <p:ph type="body" sz="quarter" idx="13" hasCustomPrompt="1"/>
          </p:nvPr>
        </p:nvSpPr>
        <p:spPr>
          <a:xfrm>
            <a:off x="2709562" y="936595"/>
            <a:ext cx="8383148" cy="2862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lvl1pPr marL="0" indent="0">
              <a:buFontTx/>
              <a:buNone/>
              <a:def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altLang="zh-CN" dirty="0"/>
              <a:t>Please add your title here</a:t>
            </a:r>
            <a:endParaRPr lang="en-US" altLang="zh-CN" dirty="0"/>
          </a:p>
        </p:txBody>
      </p:sp>
      <p:sp>
        <p:nvSpPr>
          <p:cNvPr id="13" name="立方体 12"/>
          <p:cNvSpPr>
            <a:spLocks noChangeAspect="1"/>
          </p:cNvSpPr>
          <p:nvPr userDrawn="1"/>
        </p:nvSpPr>
        <p:spPr>
          <a:xfrm>
            <a:off x="11526449" y="341440"/>
            <a:ext cx="238542" cy="238544"/>
          </a:xfrm>
          <a:prstGeom prst="cube">
            <a:avLst/>
          </a:prstGeom>
          <a:gradFill>
            <a:gsLst>
              <a:gs pos="1000">
                <a:schemeClr val="accent1">
                  <a:lumMod val="20000"/>
                  <a:lumOff val="80000"/>
                </a:schemeClr>
              </a:gs>
              <a:gs pos="60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立方体 13"/>
          <p:cNvSpPr>
            <a:spLocks noChangeAspect="1"/>
          </p:cNvSpPr>
          <p:nvPr userDrawn="1"/>
        </p:nvSpPr>
        <p:spPr>
          <a:xfrm>
            <a:off x="11646881" y="736168"/>
            <a:ext cx="278298" cy="278301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立方体 14"/>
          <p:cNvSpPr>
            <a:spLocks noChangeAspect="1"/>
          </p:cNvSpPr>
          <p:nvPr userDrawn="1"/>
        </p:nvSpPr>
        <p:spPr>
          <a:xfrm>
            <a:off x="11092710" y="360716"/>
            <a:ext cx="556599" cy="556603"/>
          </a:xfrm>
          <a:prstGeom prst="cube">
            <a:avLst/>
          </a:prstGeom>
          <a:gradFill>
            <a:gsLst>
              <a:gs pos="1000">
                <a:schemeClr val="accent4">
                  <a:lumMod val="20000"/>
                  <a:lumOff val="80000"/>
                </a:schemeClr>
              </a:gs>
              <a:gs pos="60000">
                <a:schemeClr val="accent3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1270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75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0.0944 2.59259E-6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1" grpId="0"/>
      <p:bldP spid="11" grpId="1"/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animBg="1"/>
      <p:bldP spid="14" grpId="0" animBg="1"/>
      <p:bldP spid="15" grpId="0" animBg="1"/>
    </p:bldLst>
  </p:timing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9B5DC-BA59-4EE0-907F-F3527677ED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DBD86-DD9B-4C80-827E-B61E3644BA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D831D-0604-41F7-A337-F1AC1257C2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4AC72-BA51-437E-8D85-A7DD916C43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/>
          <p:cNvSpPr/>
          <p:nvPr/>
        </p:nvSpPr>
        <p:spPr bwMode="auto">
          <a:xfrm>
            <a:off x="0" y="6400424"/>
            <a:ext cx="12192001" cy="457574"/>
          </a:xfrm>
          <a:prstGeom prst="rect">
            <a:avLst/>
          </a:prstGeom>
          <a:gradFill>
            <a:gsLst>
              <a:gs pos="80000">
                <a:srgbClr val="026DCE">
                  <a:alpha val="70000"/>
                </a:srgbClr>
              </a:gs>
              <a:gs pos="26000">
                <a:schemeClr val="tx2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9"/>
          <p:cNvSpPr/>
          <p:nvPr/>
        </p:nvSpPr>
        <p:spPr bwMode="auto">
          <a:xfrm>
            <a:off x="-1" y="-30479"/>
            <a:ext cx="12192001" cy="953600"/>
          </a:xfrm>
          <a:prstGeom prst="rect">
            <a:avLst/>
          </a:prstGeom>
          <a:gradFill flip="none" rotWithShape="1">
            <a:gsLst>
              <a:gs pos="21000">
                <a:schemeClr val="accent2">
                  <a:lumMod val="75000"/>
                  <a:lumOff val="25000"/>
                </a:schemeClr>
              </a:gs>
              <a:gs pos="86000">
                <a:schemeClr val="tx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 rotWithShape="1">
          <a:blip r:embed="rId2" cstate="print"/>
          <a:srcRect b="6852"/>
          <a:stretch>
            <a:fillRect/>
          </a:stretch>
        </p:blipFill>
        <p:spPr>
          <a:xfrm>
            <a:off x="9811263" y="-98554"/>
            <a:ext cx="2045377" cy="1065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灯片编号占位符 3"/>
          <p:cNvSpPr txBox="1"/>
          <p:nvPr/>
        </p:nvSpPr>
        <p:spPr>
          <a:xfrm>
            <a:off x="9263804" y="6453378"/>
            <a:ext cx="3230033" cy="283846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200" i="0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4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成都市双流区教育科学研究院</a:t>
            </a:r>
            <a:endParaRPr kumimoji="0" lang="zh-CN" altLang="en-US" sz="144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92168" y="145882"/>
            <a:ext cx="7776633" cy="777240"/>
          </a:xfrm>
        </p:spPr>
        <p:txBody>
          <a:bodyPr/>
          <a:lstStyle>
            <a:lvl1pPr algn="l">
              <a:defRPr sz="264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986"/>
            <a:ext cx="2844800" cy="363856"/>
          </a:xfrm>
        </p:spPr>
        <p:txBody>
          <a:bodyPr/>
          <a:p>
            <a:pPr lvl="0"/>
            <a:fld id="{9A0DB2DC-4C9A-4742-B13C-FB6460FD3503}" type="slidenum">
              <a:rPr lang="zh-CN" altLang="en-US" dirty="0">
                <a:latin typeface="Franklin Gothic Medium" panose="020B060302010202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0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</p:sldLayoutIdLs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7.xml"/><Relationship Id="rId7" Type="http://schemas.openxmlformats.org/officeDocument/2006/relationships/tags" Target="../tags/tag2.xml"/><Relationship Id="rId6" Type="http://schemas.openxmlformats.org/officeDocument/2006/relationships/hyperlink" Target="&#22235;&#24029;&#30465;DMS&#35268;&#27169;&#21270;&#25512;&#36827;&#26041;&#26696;&#30740;&#31350;&#25253;&#21578;&#65288;20130826&#65289;.word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8.xml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44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6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tags" Target="../tags/tag46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45.xml"/><Relationship Id="rId2" Type="http://schemas.openxmlformats.org/officeDocument/2006/relationships/image" Target="../media/image6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tags" Target="../tags/tag49.xml"/><Relationship Id="rId7" Type="http://schemas.openxmlformats.org/officeDocument/2006/relationships/image" Target="../media/image13.jpeg"/><Relationship Id="rId6" Type="http://schemas.openxmlformats.org/officeDocument/2006/relationships/tags" Target="../tags/tag4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47.xml"/><Relationship Id="rId23" Type="http://schemas.openxmlformats.org/officeDocument/2006/relationships/notesSlide" Target="../notesSlides/notesSlide13.xml"/><Relationship Id="rId22" Type="http://schemas.openxmlformats.org/officeDocument/2006/relationships/slideLayout" Target="../slideLayouts/slideLayout78.xml"/><Relationship Id="rId21" Type="http://schemas.openxmlformats.org/officeDocument/2006/relationships/image" Target="../media/image20.jpeg"/><Relationship Id="rId20" Type="http://schemas.openxmlformats.org/officeDocument/2006/relationships/tags" Target="../tags/tag55.xml"/><Relationship Id="rId2" Type="http://schemas.openxmlformats.org/officeDocument/2006/relationships/image" Target="../media/image6.png"/><Relationship Id="rId19" Type="http://schemas.openxmlformats.org/officeDocument/2006/relationships/image" Target="../media/image19.jpeg"/><Relationship Id="rId18" Type="http://schemas.openxmlformats.org/officeDocument/2006/relationships/tags" Target="../tags/tag54.xml"/><Relationship Id="rId17" Type="http://schemas.openxmlformats.org/officeDocument/2006/relationships/image" Target="../media/image18.jpeg"/><Relationship Id="rId16" Type="http://schemas.openxmlformats.org/officeDocument/2006/relationships/tags" Target="../tags/tag53.xml"/><Relationship Id="rId15" Type="http://schemas.openxmlformats.org/officeDocument/2006/relationships/image" Target="../media/image17.jpeg"/><Relationship Id="rId14" Type="http://schemas.openxmlformats.org/officeDocument/2006/relationships/tags" Target="../tags/tag52.xml"/><Relationship Id="rId13" Type="http://schemas.openxmlformats.org/officeDocument/2006/relationships/image" Target="../media/image16.jpeg"/><Relationship Id="rId12" Type="http://schemas.openxmlformats.org/officeDocument/2006/relationships/tags" Target="../tags/tag51.xml"/><Relationship Id="rId11" Type="http://schemas.openxmlformats.org/officeDocument/2006/relationships/image" Target="../media/image15.jpeg"/><Relationship Id="rId10" Type="http://schemas.openxmlformats.org/officeDocument/2006/relationships/tags" Target="../tags/tag50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78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56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4" Type="http://schemas.openxmlformats.org/officeDocument/2006/relationships/notesSlide" Target="../notesSlides/notesSlide15.xml"/><Relationship Id="rId33" Type="http://schemas.openxmlformats.org/officeDocument/2006/relationships/slideLayout" Target="../slideLayouts/slideLayout78.xml"/><Relationship Id="rId32" Type="http://schemas.openxmlformats.org/officeDocument/2006/relationships/tags" Target="../tags/tag83.xml"/><Relationship Id="rId31" Type="http://schemas.openxmlformats.org/officeDocument/2006/relationships/tags" Target="../tags/tag82.xml"/><Relationship Id="rId30" Type="http://schemas.openxmlformats.org/officeDocument/2006/relationships/tags" Target="../tags/tag81.xml"/><Relationship Id="rId3" Type="http://schemas.openxmlformats.org/officeDocument/2006/relationships/tags" Target="../tags/tag57.xml"/><Relationship Id="rId29" Type="http://schemas.openxmlformats.org/officeDocument/2006/relationships/tags" Target="../tags/tag80.xml"/><Relationship Id="rId28" Type="http://schemas.openxmlformats.org/officeDocument/2006/relationships/tags" Target="../tags/tag79.xml"/><Relationship Id="rId27" Type="http://schemas.openxmlformats.org/officeDocument/2006/relationships/image" Target="../media/image23.png"/><Relationship Id="rId26" Type="http://schemas.openxmlformats.org/officeDocument/2006/relationships/tags" Target="../tags/tag78.xml"/><Relationship Id="rId25" Type="http://schemas.openxmlformats.org/officeDocument/2006/relationships/tags" Target="../tags/tag77.xml"/><Relationship Id="rId24" Type="http://schemas.openxmlformats.org/officeDocument/2006/relationships/tags" Target="../tags/tag76.xml"/><Relationship Id="rId23" Type="http://schemas.openxmlformats.org/officeDocument/2006/relationships/tags" Target="../tags/tag75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image" Target="../media/image6.png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84.xml"/><Relationship Id="rId22" Type="http://schemas.openxmlformats.org/officeDocument/2006/relationships/notesSlide" Target="../notesSlides/notesSlide16.xml"/><Relationship Id="rId21" Type="http://schemas.openxmlformats.org/officeDocument/2006/relationships/slideLayout" Target="../slideLayouts/slideLayout78.xml"/><Relationship Id="rId20" Type="http://schemas.openxmlformats.org/officeDocument/2006/relationships/image" Target="../media/image25.png"/><Relationship Id="rId2" Type="http://schemas.openxmlformats.org/officeDocument/2006/relationships/image" Target="../media/image6.png"/><Relationship Id="rId19" Type="http://schemas.openxmlformats.org/officeDocument/2006/relationships/image" Target="../media/image24.png"/><Relationship Id="rId18" Type="http://schemas.openxmlformats.org/officeDocument/2006/relationships/tags" Target="../tags/tag96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image" Target="../media/image23.png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97.xml"/><Relationship Id="rId2" Type="http://schemas.openxmlformats.org/officeDocument/2006/relationships/image" Target="../media/image6.png"/><Relationship Id="rId19" Type="http://schemas.openxmlformats.org/officeDocument/2006/relationships/notesSlide" Target="../notesSlides/notesSlide17.xml"/><Relationship Id="rId18" Type="http://schemas.openxmlformats.org/officeDocument/2006/relationships/slideLayout" Target="../slideLayouts/slideLayout78.xml"/><Relationship Id="rId17" Type="http://schemas.openxmlformats.org/officeDocument/2006/relationships/image" Target="../media/image27.png"/><Relationship Id="rId16" Type="http://schemas.openxmlformats.org/officeDocument/2006/relationships/image" Target="../media/image26.png"/><Relationship Id="rId15" Type="http://schemas.openxmlformats.org/officeDocument/2006/relationships/image" Target="../media/image23.png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107.xml"/><Relationship Id="rId2" Type="http://schemas.openxmlformats.org/officeDocument/2006/relationships/image" Target="../media/image6.png"/><Relationship Id="rId19" Type="http://schemas.openxmlformats.org/officeDocument/2006/relationships/notesSlide" Target="../notesSlides/notesSlide18.xml"/><Relationship Id="rId18" Type="http://schemas.openxmlformats.org/officeDocument/2006/relationships/slideLayout" Target="../slideLayouts/slideLayout78.xml"/><Relationship Id="rId17" Type="http://schemas.openxmlformats.org/officeDocument/2006/relationships/image" Target="../media/image29.png"/><Relationship Id="rId16" Type="http://schemas.openxmlformats.org/officeDocument/2006/relationships/image" Target="../media/image28.png"/><Relationship Id="rId15" Type="http://schemas.openxmlformats.org/officeDocument/2006/relationships/image" Target="../media/image23.png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3" Type="http://schemas.openxmlformats.org/officeDocument/2006/relationships/notesSlide" Target="../notesSlides/notesSlide19.xml"/><Relationship Id="rId32" Type="http://schemas.openxmlformats.org/officeDocument/2006/relationships/slideLayout" Target="../slideLayouts/slideLayout78.xml"/><Relationship Id="rId31" Type="http://schemas.openxmlformats.org/officeDocument/2006/relationships/tags" Target="../tags/tag142.xml"/><Relationship Id="rId30" Type="http://schemas.openxmlformats.org/officeDocument/2006/relationships/tags" Target="../tags/tag141.xml"/><Relationship Id="rId3" Type="http://schemas.openxmlformats.org/officeDocument/2006/relationships/tags" Target="../tags/tag117.xml"/><Relationship Id="rId29" Type="http://schemas.openxmlformats.org/officeDocument/2006/relationships/tags" Target="../tags/tag140.xml"/><Relationship Id="rId28" Type="http://schemas.openxmlformats.org/officeDocument/2006/relationships/tags" Target="../tags/tag139.xml"/><Relationship Id="rId27" Type="http://schemas.openxmlformats.org/officeDocument/2006/relationships/image" Target="../media/image23.png"/><Relationship Id="rId26" Type="http://schemas.openxmlformats.org/officeDocument/2006/relationships/tags" Target="../tags/tag138.xml"/><Relationship Id="rId25" Type="http://schemas.openxmlformats.org/officeDocument/2006/relationships/tags" Target="../tags/tag137.xml"/><Relationship Id="rId24" Type="http://schemas.openxmlformats.org/officeDocument/2006/relationships/tags" Target="../tags/tag136.xml"/><Relationship Id="rId23" Type="http://schemas.openxmlformats.org/officeDocument/2006/relationships/tags" Target="../tags/tag135.xml"/><Relationship Id="rId22" Type="http://schemas.openxmlformats.org/officeDocument/2006/relationships/tags" Target="../tags/tag134.xml"/><Relationship Id="rId21" Type="http://schemas.openxmlformats.org/officeDocument/2006/relationships/tags" Target="../tags/tag133.xml"/><Relationship Id="rId20" Type="http://schemas.openxmlformats.org/officeDocument/2006/relationships/tags" Target="../tags/tag132.xml"/><Relationship Id="rId2" Type="http://schemas.openxmlformats.org/officeDocument/2006/relationships/image" Target="../media/image6.png"/><Relationship Id="rId19" Type="http://schemas.openxmlformats.org/officeDocument/2006/relationships/tags" Target="../tags/tag131.xml"/><Relationship Id="rId18" Type="http://schemas.openxmlformats.org/officeDocument/2006/relationships/tags" Target="../tags/tag130.xml"/><Relationship Id="rId17" Type="http://schemas.openxmlformats.org/officeDocument/2006/relationships/tags" Target="../tags/tag129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openxmlformats.org/officeDocument/2006/relationships/tags" Target="../tags/tag12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8.x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openxmlformats.org/officeDocument/2006/relationships/tags" Target="../tags/tag146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143.xml"/><Relationship Id="rId24" Type="http://schemas.openxmlformats.org/officeDocument/2006/relationships/notesSlide" Target="../notesSlides/notesSlide20.xml"/><Relationship Id="rId23" Type="http://schemas.openxmlformats.org/officeDocument/2006/relationships/slideLayout" Target="../slideLayouts/slideLayout78.xml"/><Relationship Id="rId22" Type="http://schemas.openxmlformats.org/officeDocument/2006/relationships/image" Target="../media/image31.png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image" Target="../media/image6.png"/><Relationship Id="rId19" Type="http://schemas.openxmlformats.org/officeDocument/2006/relationships/tags" Target="../tags/tag155.xml"/><Relationship Id="rId18" Type="http://schemas.openxmlformats.org/officeDocument/2006/relationships/image" Target="../media/image30.png"/><Relationship Id="rId17" Type="http://schemas.openxmlformats.org/officeDocument/2006/relationships/tags" Target="../tags/tag154.xml"/><Relationship Id="rId16" Type="http://schemas.openxmlformats.org/officeDocument/2006/relationships/tags" Target="../tags/tag153.xml"/><Relationship Id="rId15" Type="http://schemas.openxmlformats.org/officeDocument/2006/relationships/tags" Target="../tags/tag152.xml"/><Relationship Id="rId14" Type="http://schemas.openxmlformats.org/officeDocument/2006/relationships/image" Target="../media/image23.png"/><Relationship Id="rId13" Type="http://schemas.openxmlformats.org/officeDocument/2006/relationships/tags" Target="../tags/tag151.xml"/><Relationship Id="rId12" Type="http://schemas.openxmlformats.org/officeDocument/2006/relationships/tags" Target="../tags/tag150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62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4" Type="http://schemas.openxmlformats.org/officeDocument/2006/relationships/notesSlide" Target="../notesSlides/notesSlide21.xml"/><Relationship Id="rId33" Type="http://schemas.openxmlformats.org/officeDocument/2006/relationships/slideLayout" Target="../slideLayouts/slideLayout78.xml"/><Relationship Id="rId32" Type="http://schemas.openxmlformats.org/officeDocument/2006/relationships/tags" Target="../tags/tag181.xml"/><Relationship Id="rId31" Type="http://schemas.openxmlformats.org/officeDocument/2006/relationships/tags" Target="../tags/tag180.xml"/><Relationship Id="rId30" Type="http://schemas.openxmlformats.org/officeDocument/2006/relationships/tags" Target="../tags/tag179.xml"/><Relationship Id="rId3" Type="http://schemas.openxmlformats.org/officeDocument/2006/relationships/tags" Target="../tags/tag158.xml"/><Relationship Id="rId29" Type="http://schemas.openxmlformats.org/officeDocument/2006/relationships/tags" Target="../tags/tag178.xml"/><Relationship Id="rId28" Type="http://schemas.openxmlformats.org/officeDocument/2006/relationships/tags" Target="../tags/tag177.xml"/><Relationship Id="rId27" Type="http://schemas.openxmlformats.org/officeDocument/2006/relationships/tags" Target="../tags/tag176.xml"/><Relationship Id="rId26" Type="http://schemas.openxmlformats.org/officeDocument/2006/relationships/image" Target="../media/image31.png"/><Relationship Id="rId25" Type="http://schemas.openxmlformats.org/officeDocument/2006/relationships/tags" Target="../tags/tag175.xml"/><Relationship Id="rId24" Type="http://schemas.openxmlformats.org/officeDocument/2006/relationships/image" Target="../media/image33.png"/><Relationship Id="rId23" Type="http://schemas.openxmlformats.org/officeDocument/2006/relationships/tags" Target="../tags/tag174.xml"/><Relationship Id="rId22" Type="http://schemas.openxmlformats.org/officeDocument/2006/relationships/image" Target="../media/image32.png"/><Relationship Id="rId21" Type="http://schemas.openxmlformats.org/officeDocument/2006/relationships/tags" Target="../tags/tag173.xml"/><Relationship Id="rId20" Type="http://schemas.openxmlformats.org/officeDocument/2006/relationships/tags" Target="../tags/tag172.xml"/><Relationship Id="rId2" Type="http://schemas.openxmlformats.org/officeDocument/2006/relationships/image" Target="../media/image6.png"/><Relationship Id="rId19" Type="http://schemas.openxmlformats.org/officeDocument/2006/relationships/tags" Target="../tags/tag171.xml"/><Relationship Id="rId18" Type="http://schemas.openxmlformats.org/officeDocument/2006/relationships/tags" Target="../tags/tag170.xml"/><Relationship Id="rId17" Type="http://schemas.openxmlformats.org/officeDocument/2006/relationships/tags" Target="../tags/tag169.xml"/><Relationship Id="rId16" Type="http://schemas.openxmlformats.org/officeDocument/2006/relationships/tags" Target="../tags/tag168.xml"/><Relationship Id="rId15" Type="http://schemas.openxmlformats.org/officeDocument/2006/relationships/tags" Target="../tags/tag167.xml"/><Relationship Id="rId14" Type="http://schemas.openxmlformats.org/officeDocument/2006/relationships/image" Target="../media/image23.png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tags" Target="../tags/tag163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182.xml"/><Relationship Id="rId20" Type="http://schemas.openxmlformats.org/officeDocument/2006/relationships/notesSlide" Target="../notesSlides/notesSlide22.xml"/><Relationship Id="rId2" Type="http://schemas.openxmlformats.org/officeDocument/2006/relationships/image" Target="../media/image6.png"/><Relationship Id="rId19" Type="http://schemas.openxmlformats.org/officeDocument/2006/relationships/slideLayout" Target="../slideLayouts/slideLayout78.xml"/><Relationship Id="rId18" Type="http://schemas.openxmlformats.org/officeDocument/2006/relationships/image" Target="../media/image34.png"/><Relationship Id="rId17" Type="http://schemas.openxmlformats.org/officeDocument/2006/relationships/tags" Target="../tags/tag193.xml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image" Target="../media/image23.png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194.xml"/><Relationship Id="rId27" Type="http://schemas.openxmlformats.org/officeDocument/2006/relationships/notesSlide" Target="../notesSlides/notesSlide23.xml"/><Relationship Id="rId26" Type="http://schemas.openxmlformats.org/officeDocument/2006/relationships/slideLayout" Target="../slideLayouts/slideLayout78.xml"/><Relationship Id="rId25" Type="http://schemas.openxmlformats.org/officeDocument/2006/relationships/image" Target="../media/image39.png"/><Relationship Id="rId24" Type="http://schemas.openxmlformats.org/officeDocument/2006/relationships/image" Target="../media/image38.png"/><Relationship Id="rId23" Type="http://schemas.openxmlformats.org/officeDocument/2006/relationships/image" Target="../media/image37.png"/><Relationship Id="rId22" Type="http://schemas.openxmlformats.org/officeDocument/2006/relationships/image" Target="../media/image36.png"/><Relationship Id="rId21" Type="http://schemas.openxmlformats.org/officeDocument/2006/relationships/image" Target="../media/image35.png"/><Relationship Id="rId20" Type="http://schemas.openxmlformats.org/officeDocument/2006/relationships/tags" Target="../tags/tag208.xml"/><Relationship Id="rId2" Type="http://schemas.openxmlformats.org/officeDocument/2006/relationships/image" Target="../media/image6.png"/><Relationship Id="rId19" Type="http://schemas.openxmlformats.org/officeDocument/2006/relationships/tags" Target="../tags/tag207.xml"/><Relationship Id="rId18" Type="http://schemas.openxmlformats.org/officeDocument/2006/relationships/tags" Target="../tags/tag206.xml"/><Relationship Id="rId17" Type="http://schemas.openxmlformats.org/officeDocument/2006/relationships/tags" Target="../tags/tag205.xml"/><Relationship Id="rId16" Type="http://schemas.openxmlformats.org/officeDocument/2006/relationships/tags" Target="../tags/tag204.xml"/><Relationship Id="rId15" Type="http://schemas.openxmlformats.org/officeDocument/2006/relationships/tags" Target="../tags/tag203.xml"/><Relationship Id="rId14" Type="http://schemas.openxmlformats.org/officeDocument/2006/relationships/image" Target="../media/image23.png"/><Relationship Id="rId13" Type="http://schemas.openxmlformats.org/officeDocument/2006/relationships/tags" Target="../tags/tag202.xml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209.xml"/><Relationship Id="rId27" Type="http://schemas.openxmlformats.org/officeDocument/2006/relationships/notesSlide" Target="../notesSlides/notesSlide24.xml"/><Relationship Id="rId26" Type="http://schemas.openxmlformats.org/officeDocument/2006/relationships/slideLayout" Target="../slideLayouts/slideLayout78.xml"/><Relationship Id="rId25" Type="http://schemas.openxmlformats.org/officeDocument/2006/relationships/tags" Target="../tags/tag226.xml"/><Relationship Id="rId24" Type="http://schemas.openxmlformats.org/officeDocument/2006/relationships/image" Target="../media/image41.png"/><Relationship Id="rId23" Type="http://schemas.openxmlformats.org/officeDocument/2006/relationships/tags" Target="../tags/tag225.xml"/><Relationship Id="rId22" Type="http://schemas.openxmlformats.org/officeDocument/2006/relationships/image" Target="../media/image40.png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image" Target="../media/image6.png"/><Relationship Id="rId19" Type="http://schemas.openxmlformats.org/officeDocument/2006/relationships/tags" Target="../tags/tag222.xml"/><Relationship Id="rId18" Type="http://schemas.openxmlformats.org/officeDocument/2006/relationships/tags" Target="../tags/tag221.xml"/><Relationship Id="rId17" Type="http://schemas.openxmlformats.org/officeDocument/2006/relationships/tags" Target="../tags/tag220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image" Target="../media/image23.png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3" Type="http://schemas.openxmlformats.org/officeDocument/2006/relationships/notesSlide" Target="../notesSlides/notesSlide25.xml"/><Relationship Id="rId32" Type="http://schemas.openxmlformats.org/officeDocument/2006/relationships/slideLayout" Target="../slideLayouts/slideLayout78.xml"/><Relationship Id="rId31" Type="http://schemas.openxmlformats.org/officeDocument/2006/relationships/tags" Target="../tags/tag252.xml"/><Relationship Id="rId30" Type="http://schemas.openxmlformats.org/officeDocument/2006/relationships/tags" Target="../tags/tag251.xml"/><Relationship Id="rId3" Type="http://schemas.openxmlformats.org/officeDocument/2006/relationships/tags" Target="../tags/tag227.xml"/><Relationship Id="rId29" Type="http://schemas.openxmlformats.org/officeDocument/2006/relationships/tags" Target="../tags/tag250.xml"/><Relationship Id="rId28" Type="http://schemas.openxmlformats.org/officeDocument/2006/relationships/tags" Target="../tags/tag249.xml"/><Relationship Id="rId27" Type="http://schemas.openxmlformats.org/officeDocument/2006/relationships/image" Target="../media/image23.png"/><Relationship Id="rId26" Type="http://schemas.openxmlformats.org/officeDocument/2006/relationships/tags" Target="../tags/tag248.xml"/><Relationship Id="rId25" Type="http://schemas.openxmlformats.org/officeDocument/2006/relationships/tags" Target="../tags/tag247.xml"/><Relationship Id="rId24" Type="http://schemas.openxmlformats.org/officeDocument/2006/relationships/tags" Target="../tags/tag246.xml"/><Relationship Id="rId23" Type="http://schemas.openxmlformats.org/officeDocument/2006/relationships/tags" Target="../tags/tag245.xml"/><Relationship Id="rId22" Type="http://schemas.openxmlformats.org/officeDocument/2006/relationships/tags" Target="../tags/tag244.xml"/><Relationship Id="rId21" Type="http://schemas.openxmlformats.org/officeDocument/2006/relationships/tags" Target="../tags/tag243.xml"/><Relationship Id="rId20" Type="http://schemas.openxmlformats.org/officeDocument/2006/relationships/tags" Target="../tags/tag242.xml"/><Relationship Id="rId2" Type="http://schemas.openxmlformats.org/officeDocument/2006/relationships/image" Target="../media/image6.png"/><Relationship Id="rId19" Type="http://schemas.openxmlformats.org/officeDocument/2006/relationships/tags" Target="../tags/tag241.xml"/><Relationship Id="rId18" Type="http://schemas.openxmlformats.org/officeDocument/2006/relationships/tags" Target="../tags/tag240.xml"/><Relationship Id="rId17" Type="http://schemas.openxmlformats.org/officeDocument/2006/relationships/tags" Target="../tags/tag239.xml"/><Relationship Id="rId16" Type="http://schemas.openxmlformats.org/officeDocument/2006/relationships/tags" Target="../tags/tag238.xml"/><Relationship Id="rId15" Type="http://schemas.openxmlformats.org/officeDocument/2006/relationships/tags" Target="../tags/tag237.xml"/><Relationship Id="rId14" Type="http://schemas.openxmlformats.org/officeDocument/2006/relationships/tags" Target="../tags/tag236.xml"/><Relationship Id="rId13" Type="http://schemas.openxmlformats.org/officeDocument/2006/relationships/tags" Target="../tags/tag235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3" Type="http://schemas.openxmlformats.org/officeDocument/2006/relationships/notesSlide" Target="../notesSlides/notesSlide26.xml"/><Relationship Id="rId32" Type="http://schemas.openxmlformats.org/officeDocument/2006/relationships/slideLayout" Target="../slideLayouts/slideLayout78.xml"/><Relationship Id="rId31" Type="http://schemas.openxmlformats.org/officeDocument/2006/relationships/tags" Target="../tags/tag278.xml"/><Relationship Id="rId30" Type="http://schemas.openxmlformats.org/officeDocument/2006/relationships/tags" Target="../tags/tag277.xml"/><Relationship Id="rId3" Type="http://schemas.openxmlformats.org/officeDocument/2006/relationships/tags" Target="../tags/tag253.xml"/><Relationship Id="rId29" Type="http://schemas.openxmlformats.org/officeDocument/2006/relationships/tags" Target="../tags/tag276.xml"/><Relationship Id="rId28" Type="http://schemas.openxmlformats.org/officeDocument/2006/relationships/tags" Target="../tags/tag275.xml"/><Relationship Id="rId27" Type="http://schemas.openxmlformats.org/officeDocument/2006/relationships/image" Target="../media/image23.png"/><Relationship Id="rId26" Type="http://schemas.openxmlformats.org/officeDocument/2006/relationships/tags" Target="../tags/tag274.xml"/><Relationship Id="rId25" Type="http://schemas.openxmlformats.org/officeDocument/2006/relationships/tags" Target="../tags/tag273.xml"/><Relationship Id="rId24" Type="http://schemas.openxmlformats.org/officeDocument/2006/relationships/tags" Target="../tags/tag272.xml"/><Relationship Id="rId23" Type="http://schemas.openxmlformats.org/officeDocument/2006/relationships/tags" Target="../tags/tag271.xml"/><Relationship Id="rId22" Type="http://schemas.openxmlformats.org/officeDocument/2006/relationships/tags" Target="../tags/tag270.xml"/><Relationship Id="rId21" Type="http://schemas.openxmlformats.org/officeDocument/2006/relationships/tags" Target="../tags/tag269.xml"/><Relationship Id="rId20" Type="http://schemas.openxmlformats.org/officeDocument/2006/relationships/tags" Target="../tags/tag268.xml"/><Relationship Id="rId2" Type="http://schemas.openxmlformats.org/officeDocument/2006/relationships/image" Target="../media/image6.png"/><Relationship Id="rId19" Type="http://schemas.openxmlformats.org/officeDocument/2006/relationships/tags" Target="../tags/tag267.xml"/><Relationship Id="rId18" Type="http://schemas.openxmlformats.org/officeDocument/2006/relationships/tags" Target="../tags/tag266.xml"/><Relationship Id="rId17" Type="http://schemas.openxmlformats.org/officeDocument/2006/relationships/tags" Target="../tags/tag265.xml"/><Relationship Id="rId16" Type="http://schemas.openxmlformats.org/officeDocument/2006/relationships/tags" Target="../tags/tag264.xml"/><Relationship Id="rId15" Type="http://schemas.openxmlformats.org/officeDocument/2006/relationships/tags" Target="../tags/tag263.xml"/><Relationship Id="rId14" Type="http://schemas.openxmlformats.org/officeDocument/2006/relationships/tags" Target="../tags/tag262.xml"/><Relationship Id="rId13" Type="http://schemas.openxmlformats.org/officeDocument/2006/relationships/tags" Target="../tags/tag261.xml"/><Relationship Id="rId12" Type="http://schemas.openxmlformats.org/officeDocument/2006/relationships/tags" Target="../tags/tag260.xml"/><Relationship Id="rId11" Type="http://schemas.openxmlformats.org/officeDocument/2006/relationships/tags" Target="../tags/tag259.xml"/><Relationship Id="rId10" Type="http://schemas.openxmlformats.org/officeDocument/2006/relationships/tags" Target="../tags/tag258.xml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6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279.xml"/><Relationship Id="rId2" Type="http://schemas.openxmlformats.org/officeDocument/2006/relationships/image" Target="../media/image6.png"/><Relationship Id="rId14" Type="http://schemas.openxmlformats.org/officeDocument/2006/relationships/notesSlide" Target="../notesSlides/notesSlide28.xml"/><Relationship Id="rId13" Type="http://schemas.openxmlformats.org/officeDocument/2006/relationships/slideLayout" Target="../slideLayouts/slideLayout78.xml"/><Relationship Id="rId12" Type="http://schemas.openxmlformats.org/officeDocument/2006/relationships/tags" Target="../tags/tag28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287.xml"/><Relationship Id="rId2" Type="http://schemas.openxmlformats.org/officeDocument/2006/relationships/image" Target="../media/image6.png"/><Relationship Id="rId18" Type="http://schemas.openxmlformats.org/officeDocument/2006/relationships/notesSlide" Target="../notesSlides/notesSlide29.xml"/><Relationship Id="rId17" Type="http://schemas.openxmlformats.org/officeDocument/2006/relationships/slideLayout" Target="../slideLayouts/slideLayout78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78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image" Target="../media/image7.jpeg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6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299.xml"/><Relationship Id="rId2" Type="http://schemas.openxmlformats.org/officeDocument/2006/relationships/image" Target="../media/image6.png"/><Relationship Id="rId15" Type="http://schemas.openxmlformats.org/officeDocument/2006/relationships/notesSlide" Target="../notesSlides/notesSlide31.xml"/><Relationship Id="rId14" Type="http://schemas.openxmlformats.org/officeDocument/2006/relationships/slideLayout" Target="../slideLayouts/slideLayout78.xml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2.xml"/><Relationship Id="rId8" Type="http://schemas.openxmlformats.org/officeDocument/2006/relationships/slideLayout" Target="../slideLayouts/slideLayout78.xml"/><Relationship Id="rId7" Type="http://schemas.openxmlformats.org/officeDocument/2006/relationships/image" Target="../media/image42.png"/><Relationship Id="rId6" Type="http://schemas.openxmlformats.org/officeDocument/2006/relationships/tags" Target="../tags/tag30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308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7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78.xml"/><Relationship Id="rId13" Type="http://schemas.openxmlformats.org/officeDocument/2006/relationships/image" Target="../media/image5.png"/><Relationship Id="rId12" Type="http://schemas.openxmlformats.org/officeDocument/2006/relationships/image" Target="../media/image4.jpeg"/><Relationship Id="rId11" Type="http://schemas.openxmlformats.org/officeDocument/2006/relationships/image" Target="../media/image3.png"/><Relationship Id="rId10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3" Type="http://schemas.openxmlformats.org/officeDocument/2006/relationships/notesSlide" Target="../notesSlides/notesSlide6.xml"/><Relationship Id="rId22" Type="http://schemas.openxmlformats.org/officeDocument/2006/relationships/slideLayout" Target="../slideLayouts/slideLayout76.xml"/><Relationship Id="rId21" Type="http://schemas.openxmlformats.org/officeDocument/2006/relationships/tags" Target="../tags/tag36.xml"/><Relationship Id="rId20" Type="http://schemas.openxmlformats.org/officeDocument/2006/relationships/image" Target="../media/image5.png"/><Relationship Id="rId2" Type="http://schemas.openxmlformats.org/officeDocument/2006/relationships/tags" Target="../tags/tag21.xml"/><Relationship Id="rId19" Type="http://schemas.openxmlformats.org/officeDocument/2006/relationships/image" Target="../media/image4.jpeg"/><Relationship Id="rId18" Type="http://schemas.openxmlformats.org/officeDocument/2006/relationships/image" Target="../media/image3.png"/><Relationship Id="rId17" Type="http://schemas.openxmlformats.org/officeDocument/2006/relationships/image" Target="../media/image2.png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6.xml"/><Relationship Id="rId4" Type="http://schemas.openxmlformats.org/officeDocument/2006/relationships/image" Target="../media/image5.pn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8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37.xml"/><Relationship Id="rId2" Type="http://schemas.openxmlformats.org/officeDocument/2006/relationships/image" Target="../media/image6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78.xml"/><Relationship Id="rId10" Type="http://schemas.openxmlformats.org/officeDocument/2006/relationships/tags" Target="../tags/tag4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8.xml"/><Relationship Id="rId7" Type="http://schemas.openxmlformats.org/officeDocument/2006/relationships/image" Target="../media/image9.jpeg"/><Relationship Id="rId6" Type="http://schemas.openxmlformats.org/officeDocument/2006/relationships/tags" Target="../tags/tag4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tags" Target="../tags/tag42.xml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框 18"/>
          <p:cNvSpPr txBox="1"/>
          <p:nvPr>
            <p:custDataLst>
              <p:tags r:id="rId1"/>
            </p:custDataLst>
          </p:nvPr>
        </p:nvSpPr>
        <p:spPr>
          <a:xfrm>
            <a:off x="3448754" y="2023866"/>
            <a:ext cx="7862132" cy="2014855"/>
          </a:xfrm>
          <a:prstGeom prst="rect">
            <a:avLst/>
          </a:prstGeom>
          <a:noFill/>
          <a:effectLst/>
        </p:spPr>
        <p:txBody>
          <a:bodyPr wrap="square" rtlCol="0" anchor="b" anchorCtr="0">
            <a:spAutoFit/>
          </a:bodyPr>
          <a:lstStyle>
            <a:defPPr>
              <a:defRPr lang="zh-CN"/>
            </a:defPPr>
            <a:lvl1pPr>
              <a:defRPr sz="5400" b="1">
                <a:solidFill>
                  <a:srgbClr val="6BB2E1">
                    <a:lumMod val="75000"/>
                  </a:srgbClr>
                </a:solidFill>
                <a:effectLst>
                  <a:innerShdw blurRad="127000" dist="635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zh-CN" sz="4000" dirty="0">
                <a:solidFill>
                  <a:srgbClr val="093B5C"/>
                </a:solidFill>
                <a:effectLst/>
              </a:rPr>
              <a:t>“四化”闭环落地学科核心素养</a:t>
            </a:r>
            <a:endParaRPr lang="en-US" altLang="zh-CN" sz="4000" dirty="0">
              <a:solidFill>
                <a:srgbClr val="093B5C"/>
              </a:solidFill>
              <a:effectLst/>
            </a:endParaRPr>
          </a:p>
          <a:p>
            <a:pPr algn="r">
              <a:lnSpc>
                <a:spcPct val="150000"/>
              </a:lnSpc>
              <a:spcBef>
                <a:spcPts val="600"/>
              </a:spcBef>
            </a:pPr>
            <a:r>
              <a:rPr lang="en-US" altLang="zh-CN" sz="4000" dirty="0">
                <a:solidFill>
                  <a:srgbClr val="093B5C"/>
                </a:solidFill>
                <a:effectLst/>
              </a:rPr>
              <a:t>   ——</a:t>
            </a:r>
            <a:r>
              <a:rPr lang="zh-CN" altLang="zh-CN" sz="4000" dirty="0">
                <a:solidFill>
                  <a:srgbClr val="093B5C"/>
                </a:solidFill>
                <a:effectLst/>
              </a:rPr>
              <a:t>空间观念</a:t>
            </a:r>
            <a:endParaRPr lang="zh-CN" altLang="zh-CN" sz="4000" dirty="0">
              <a:solidFill>
                <a:srgbClr val="093B5C"/>
              </a:solidFill>
              <a:effectLst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-1932590" y="-1080083"/>
            <a:ext cx="4885594" cy="8147833"/>
            <a:chOff x="-1361682" y="-267283"/>
            <a:chExt cx="4885594" cy="8147833"/>
          </a:xfrm>
        </p:grpSpPr>
        <p:sp>
          <p:nvSpPr>
            <p:cNvPr id="12" name="图文框 11"/>
            <p:cNvSpPr/>
            <p:nvPr/>
          </p:nvSpPr>
          <p:spPr>
            <a:xfrm rot="19245335">
              <a:off x="-169773" y="-267283"/>
              <a:ext cx="2403604" cy="2403604"/>
            </a:xfrm>
            <a:prstGeom prst="frame">
              <a:avLst/>
            </a:prstGeom>
            <a:solidFill>
              <a:srgbClr val="093B5C"/>
            </a:solidFill>
            <a:ln>
              <a:noFill/>
            </a:ln>
            <a:effectLst>
              <a:outerShdw blurRad="508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图文框 12"/>
            <p:cNvSpPr/>
            <p:nvPr/>
          </p:nvSpPr>
          <p:spPr>
            <a:xfrm rot="18090038">
              <a:off x="-537833" y="1140936"/>
              <a:ext cx="1586227" cy="1586227"/>
            </a:xfrm>
            <a:prstGeom prst="frame">
              <a:avLst/>
            </a:prstGeom>
            <a:solidFill>
              <a:schemeClr val="bg2"/>
            </a:solidFill>
            <a:ln>
              <a:solidFill>
                <a:srgbClr val="F8FCFE"/>
              </a:solidFill>
            </a:ln>
            <a:effectLst>
              <a:outerShdw blurRad="7112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图文框 13"/>
            <p:cNvSpPr/>
            <p:nvPr/>
          </p:nvSpPr>
          <p:spPr>
            <a:xfrm rot="19238024">
              <a:off x="224354" y="2383165"/>
              <a:ext cx="3181755" cy="3181755"/>
            </a:xfrm>
            <a:prstGeom prst="frame">
              <a:avLst>
                <a:gd name="adj1" fmla="val 11453"/>
              </a:avLst>
            </a:prstGeom>
            <a:solidFill>
              <a:srgbClr val="093B5C"/>
            </a:solidFill>
            <a:ln>
              <a:noFill/>
            </a:ln>
            <a:effectLst>
              <a:outerShdw blurRad="711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7" name="图文框 16"/>
            <p:cNvSpPr/>
            <p:nvPr/>
          </p:nvSpPr>
          <p:spPr>
            <a:xfrm>
              <a:off x="-1140900" y="4242262"/>
              <a:ext cx="1396180" cy="1396180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图文框 18"/>
            <p:cNvSpPr/>
            <p:nvPr/>
          </p:nvSpPr>
          <p:spPr>
            <a:xfrm rot="2144838">
              <a:off x="1862026" y="5382072"/>
              <a:ext cx="1661886" cy="1661886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81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图文框 22"/>
            <p:cNvSpPr/>
            <p:nvPr/>
          </p:nvSpPr>
          <p:spPr>
            <a:xfrm rot="19058819">
              <a:off x="-1361682" y="5129633"/>
              <a:ext cx="2283502" cy="2407655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图文框 23"/>
            <p:cNvSpPr/>
            <p:nvPr/>
          </p:nvSpPr>
          <p:spPr>
            <a:xfrm rot="18459261">
              <a:off x="96366" y="5798699"/>
              <a:ext cx="2057015" cy="2106687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  <a:effectLst>
              <a:outerShdw blurRad="3683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25" name="图文框 2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26" name="图文框 25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35" name="图文框 34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36065" y="234950"/>
            <a:ext cx="10156825" cy="782320"/>
            <a:chOff x="2419" y="370"/>
            <a:chExt cx="15995" cy="1232"/>
          </a:xfrm>
        </p:grpSpPr>
        <p:grpSp>
          <p:nvGrpSpPr>
            <p:cNvPr id="37" name="组合 36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3" name="图片 2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572" y="370"/>
              <a:ext cx="5842" cy="123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19" y="485"/>
              <a:ext cx="3890" cy="842"/>
            </a:xfrm>
            <a:prstGeom prst="rect">
              <a:avLst/>
            </a:prstGeom>
          </p:spPr>
        </p:pic>
      </p:grpSp>
      <p:sp>
        <p:nvSpPr>
          <p:cNvPr id="17416" name="TextBox 12">
            <a:hlinkClick r:id="rId6" action="ppaction://hlinkfile"/>
          </p:cNvPr>
          <p:cNvSpPr txBox="1"/>
          <p:nvPr/>
        </p:nvSpPr>
        <p:spPr>
          <a:xfrm>
            <a:off x="8496300" y="4240530"/>
            <a:ext cx="29317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汇报人：王梨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成都市双流区教科院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12">
            <a:hlinkClick r:id="rId6" action="ppaction://hlinkfile"/>
          </p:cNvPr>
          <p:cNvSpPr txBox="1"/>
          <p:nvPr/>
        </p:nvSpPr>
        <p:spPr>
          <a:xfrm>
            <a:off x="2515235" y="4257675"/>
            <a:ext cx="5364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四化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研究团队：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冯之刚、王梨、廖凤、葛玉梅、黄春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琳</a:t>
            </a:r>
            <a:endParaRPr lang="zh-CN" altLang="en-US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内涵编码具化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2" name="图片 1" descr="微信图片_20240501091145"/>
          <p:cNvPicPr>
            <a:picLocks noChangeAspect="1"/>
          </p:cNvPicPr>
          <p:nvPr/>
        </p:nvPicPr>
        <p:blipFill>
          <a:blip r:embed="rId6"/>
          <a:srcRect l="3072" t="3102" r="1540" b="21650"/>
          <a:stretch>
            <a:fillRect/>
          </a:stretch>
        </p:blipFill>
        <p:spPr>
          <a:xfrm>
            <a:off x="1367155" y="1023620"/>
            <a:ext cx="9611360" cy="5514340"/>
          </a:xfrm>
          <a:prstGeom prst="rect">
            <a:avLst/>
          </a:prstGeom>
          <a:ln w="28575" cmpd="sng">
            <a:solidFill>
              <a:schemeClr val="tx1"/>
            </a:solidFill>
            <a:prstDash val="solid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" y="2087706"/>
            <a:ext cx="1012964" cy="2072735"/>
          </a:xfrm>
          <a:custGeom>
            <a:avLst/>
            <a:gdLst>
              <a:gd name="connsiteX0" fmla="*/ 0 w 759723"/>
              <a:gd name="connsiteY0" fmla="*/ 0 h 1554551"/>
              <a:gd name="connsiteX1" fmla="*/ 759723 w 759723"/>
              <a:gd name="connsiteY1" fmla="*/ 0 h 1554551"/>
              <a:gd name="connsiteX2" fmla="*/ 759723 w 759723"/>
              <a:gd name="connsiteY2" fmla="*/ 1554551 h 1554551"/>
              <a:gd name="connsiteX3" fmla="*/ 0 w 759723"/>
              <a:gd name="connsiteY3" fmla="*/ 1554551 h 1554551"/>
              <a:gd name="connsiteX4" fmla="*/ 0 w 759723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723" h="1554551">
                <a:moveTo>
                  <a:pt x="0" y="0"/>
                </a:moveTo>
                <a:lnTo>
                  <a:pt x="759723" y="0"/>
                </a:lnTo>
                <a:lnTo>
                  <a:pt x="759723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81208" y="2087706"/>
            <a:ext cx="10710792" cy="2072735"/>
          </a:xfrm>
          <a:custGeom>
            <a:avLst/>
            <a:gdLst>
              <a:gd name="connsiteX0" fmla="*/ 0 w 8033094"/>
              <a:gd name="connsiteY0" fmla="*/ 0 h 1554551"/>
              <a:gd name="connsiteX1" fmla="*/ 8033094 w 8033094"/>
              <a:gd name="connsiteY1" fmla="*/ 0 h 1554551"/>
              <a:gd name="connsiteX2" fmla="*/ 8033094 w 8033094"/>
              <a:gd name="connsiteY2" fmla="*/ 1554551 h 1554551"/>
              <a:gd name="connsiteX3" fmla="*/ 0 w 8033094"/>
              <a:gd name="connsiteY3" fmla="*/ 1554551 h 1554551"/>
              <a:gd name="connsiteX4" fmla="*/ 0 w 8033094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33094" h="1554551">
                <a:moveTo>
                  <a:pt x="0" y="0"/>
                </a:moveTo>
                <a:lnTo>
                  <a:pt x="8033094" y="0"/>
                </a:lnTo>
                <a:lnTo>
                  <a:pt x="8033094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91085" y="1046913"/>
            <a:ext cx="3490563" cy="35771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905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9794" y="1922460"/>
            <a:ext cx="1213144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5" b="1" dirty="0">
                <a:solidFill>
                  <a:srgbClr val="0A2B4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02</a:t>
            </a:r>
            <a:endParaRPr lang="zh-CN" altLang="en-US" sz="5335" b="1" dirty="0">
              <a:solidFill>
                <a:srgbClr val="0A2B4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7745" y="293283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规律原则化</a:t>
            </a:r>
            <a:endParaRPr lang="zh-CN" altLang="en-US" sz="3200" b="1" dirty="0">
              <a:solidFill>
                <a:srgbClr val="093B5C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5" name="图文框 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图文框 10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图文框 11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图文框 15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5470" y="168275"/>
            <a:ext cx="11339830" cy="782955"/>
            <a:chOff x="1106" y="370"/>
            <a:chExt cx="17858" cy="1233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19" name="图片 18" descr="图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2" y="370"/>
              <a:ext cx="5842" cy="12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6" y="485"/>
              <a:ext cx="3890" cy="8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00" y="941705"/>
            <a:ext cx="11934825" cy="4759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421765"/>
            <a:ext cx="12049760" cy="543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9895" y="913130"/>
            <a:ext cx="6684645" cy="3540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39875" y="984885"/>
            <a:ext cx="7696200" cy="4274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226435" y="1417320"/>
            <a:ext cx="7423150" cy="40532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851910" y="1129030"/>
            <a:ext cx="7040880" cy="42729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51840" y="1777365"/>
            <a:ext cx="7016750" cy="397383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337560" y="2065655"/>
            <a:ext cx="7856855" cy="44107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771775" y="1489075"/>
            <a:ext cx="8291195" cy="475107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835785" y="1489075"/>
            <a:ext cx="9006205" cy="5193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2" name="图片 1" descr="初具模型"/>
          <p:cNvPicPr>
            <a:picLocks noChangeAspect="1"/>
          </p:cNvPicPr>
          <p:nvPr/>
        </p:nvPicPr>
        <p:blipFill>
          <a:blip r:embed="rId6"/>
          <a:srcRect t="6046" r="-1039" b="9354"/>
          <a:stretch>
            <a:fillRect/>
          </a:stretch>
        </p:blipFill>
        <p:spPr>
          <a:xfrm>
            <a:off x="1000760" y="739140"/>
            <a:ext cx="4742180" cy="5921375"/>
          </a:xfrm>
          <a:prstGeom prst="rect">
            <a:avLst/>
          </a:prstGeom>
        </p:spPr>
      </p:pic>
      <p:pic>
        <p:nvPicPr>
          <p:cNvPr id="6" name="图片 5" descr="出具模型2"/>
          <p:cNvPicPr>
            <a:picLocks noChangeAspect="1"/>
          </p:cNvPicPr>
          <p:nvPr/>
        </p:nvPicPr>
        <p:blipFill>
          <a:blip r:embed="rId7"/>
          <a:srcRect t="6370" r="1466" b="17361"/>
          <a:stretch>
            <a:fillRect/>
          </a:stretch>
        </p:blipFill>
        <p:spPr>
          <a:xfrm>
            <a:off x="6832600" y="739140"/>
            <a:ext cx="3836670" cy="605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3400182" y="1951631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4097032" y="5053917"/>
            <a:ext cx="1147762" cy="1295559"/>
            <a:chOff x="3883354" y="4002357"/>
            <a:chExt cx="1147762" cy="129555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6984" y="4002357"/>
              <a:ext cx="1114132" cy="1295559"/>
              <a:chOff x="3295850" y="2065379"/>
              <a:chExt cx="3592274" cy="4177307"/>
            </a:xfrm>
          </p:grpSpPr>
          <p:sp>
            <p:nvSpPr>
              <p:cNvPr id="30" name="圆角矩形 29"/>
              <p:cNvSpPr/>
              <p:nvPr>
                <p:custDataLst>
                  <p:tags r:id="rId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5"/>
              <p:cNvSpPr/>
              <p:nvPr>
                <p:custDataLst>
                  <p:tags r:id="rId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圆角矩形 31"/>
              <p:cNvSpPr/>
              <p:nvPr>
                <p:custDataLst>
                  <p:tags r:id="rId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5"/>
              <p:cNvSpPr/>
              <p:nvPr>
                <p:custDataLst>
                  <p:tags r:id="rId1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文本框 90"/>
            <p:cNvSpPr txBox="1"/>
            <p:nvPr>
              <p:custDataLst>
                <p:tags r:id="rId11"/>
              </p:custDataLst>
            </p:nvPr>
          </p:nvSpPr>
          <p:spPr>
            <a:xfrm>
              <a:off x="3883354" y="4176709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8" name="圆角矩形 37"/>
          <p:cNvSpPr/>
          <p:nvPr>
            <p:custDataLst>
              <p:tags r:id="rId12"/>
            </p:custDataLst>
          </p:nvPr>
        </p:nvSpPr>
        <p:spPr>
          <a:xfrm rot="2760000">
            <a:off x="4097655" y="2272665"/>
            <a:ext cx="1295400" cy="940435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/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5"/>
          <p:cNvSpPr/>
          <p:nvPr>
            <p:custDataLst>
              <p:tags r:id="rId13"/>
            </p:custDataLst>
          </p:nvPr>
        </p:nvSpPr>
        <p:spPr bwMode="auto">
          <a:xfrm rot="10800000">
            <a:off x="4101465" y="2157095"/>
            <a:ext cx="820420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14"/>
            </p:custDataLst>
          </p:nvPr>
        </p:nvSpPr>
        <p:spPr>
          <a:xfrm rot="2760000">
            <a:off x="4164965" y="2366645"/>
            <a:ext cx="1128395" cy="735330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>
                  <a:alpha val="66000"/>
                </a:schemeClr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5"/>
          <p:cNvSpPr/>
          <p:nvPr>
            <p:custDataLst>
              <p:tags r:id="rId15"/>
            </p:custDataLst>
          </p:nvPr>
        </p:nvSpPr>
        <p:spPr bwMode="auto">
          <a:xfrm rot="10800000">
            <a:off x="4192270" y="2237740"/>
            <a:ext cx="638175" cy="5651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文本框 91"/>
          <p:cNvSpPr txBox="1"/>
          <p:nvPr>
            <p:custDataLst>
              <p:tags r:id="rId16"/>
            </p:custDataLst>
          </p:nvPr>
        </p:nvSpPr>
        <p:spPr>
          <a:xfrm>
            <a:off x="4077970" y="2259330"/>
            <a:ext cx="876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01</a:t>
            </a:r>
            <a:endParaRPr lang="en-US" altLang="zh-CN" sz="2800" dirty="0" smtClean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954282" y="3591537"/>
            <a:ext cx="1133022" cy="1295559"/>
            <a:chOff x="4344364" y="2987017"/>
            <a:chExt cx="1133022" cy="1295559"/>
          </a:xfrm>
        </p:grpSpPr>
        <p:grpSp>
          <p:nvGrpSpPr>
            <p:cNvPr id="35" name="组合 34"/>
            <p:cNvGrpSpPr/>
            <p:nvPr/>
          </p:nvGrpSpPr>
          <p:grpSpPr>
            <a:xfrm>
              <a:off x="4363254" y="2987017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36"/>
              <p:cNvSpPr/>
              <p:nvPr>
                <p:custDataLst>
                  <p:tags r:id="rId1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reeform 5"/>
              <p:cNvSpPr/>
              <p:nvPr>
                <p:custDataLst>
                  <p:tags r:id="rId1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圆角矩形 46"/>
              <p:cNvSpPr/>
              <p:nvPr>
                <p:custDataLst>
                  <p:tags r:id="rId1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Freeform 5"/>
              <p:cNvSpPr/>
              <p:nvPr>
                <p:custDataLst>
                  <p:tags r:id="rId2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文本框 92"/>
            <p:cNvSpPr txBox="1"/>
            <p:nvPr>
              <p:custDataLst>
                <p:tags r:id="rId21"/>
              </p:custDataLst>
            </p:nvPr>
          </p:nvSpPr>
          <p:spPr>
            <a:xfrm>
              <a:off x="4344364" y="3161225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45590" y="3088640"/>
            <a:ext cx="2142490" cy="1898650"/>
            <a:chOff x="2434" y="4864"/>
            <a:chExt cx="3374" cy="2990"/>
          </a:xfrm>
        </p:grpSpPr>
        <p:sp>
          <p:nvSpPr>
            <p:cNvPr id="50" name="Freeform 5"/>
            <p:cNvSpPr/>
            <p:nvPr>
              <p:custDataLst>
                <p:tags r:id="rId22"/>
              </p:custDataLst>
            </p:nvPr>
          </p:nvSpPr>
          <p:spPr bwMode="auto">
            <a:xfrm rot="10800000">
              <a:off x="2434" y="4864"/>
              <a:ext cx="3374" cy="299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23"/>
              </p:custDataLst>
            </p:nvPr>
          </p:nvCxnSpPr>
          <p:spPr>
            <a:xfrm>
              <a:off x="2623" y="6653"/>
              <a:ext cx="2911" cy="17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24"/>
              </p:custDataLst>
            </p:nvPr>
          </p:nvSpPr>
          <p:spPr>
            <a:xfrm>
              <a:off x="2623" y="5880"/>
              <a:ext cx="282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总原则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 rot="0">
            <a:off x="5533390" y="2058670"/>
            <a:ext cx="5230384" cy="659765"/>
            <a:chOff x="9875" y="1802"/>
            <a:chExt cx="6471" cy="1039"/>
          </a:xfrm>
        </p:grpSpPr>
        <p:sp>
          <p:nvSpPr>
            <p:cNvPr id="118" name="文本框 17"/>
            <p:cNvSpPr txBox="1"/>
            <p:nvPr>
              <p:custDataLst>
                <p:tags r:id="rId25"/>
              </p:custDataLst>
            </p:nvPr>
          </p:nvSpPr>
          <p:spPr>
            <a:xfrm>
              <a:off x="9875" y="1802"/>
              <a:ext cx="6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以观察为起点，获取感性认识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20" name="直接连接符 34"/>
            <p:cNvPicPr/>
            <p:nvPr>
              <p:custDataLst>
                <p:tags r:id="rId26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672"/>
              <a:ext cx="6319" cy="169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45" name="组合 144"/>
          <p:cNvGrpSpPr/>
          <p:nvPr/>
        </p:nvGrpSpPr>
        <p:grpSpPr>
          <a:xfrm rot="0">
            <a:off x="6074410" y="3589655"/>
            <a:ext cx="5025711" cy="953135"/>
            <a:chOff x="9875" y="1802"/>
            <a:chExt cx="5256" cy="1501"/>
          </a:xfrm>
        </p:grpSpPr>
        <p:sp>
          <p:nvSpPr>
            <p:cNvPr id="147" name="文本框 17"/>
            <p:cNvSpPr txBox="1"/>
            <p:nvPr>
              <p:custDataLst>
                <p:tags r:id="rId28"/>
              </p:custDataLst>
            </p:nvPr>
          </p:nvSpPr>
          <p:spPr>
            <a:xfrm>
              <a:off x="9875" y="1802"/>
              <a:ext cx="5255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以操作为路径，积累空间表象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49" name="直接连接符 34"/>
            <p:cNvPicPr/>
            <p:nvPr>
              <p:custDataLst>
                <p:tags r:id="rId29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732"/>
              <a:ext cx="5104" cy="205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50" name="组合 149"/>
          <p:cNvGrpSpPr/>
          <p:nvPr/>
        </p:nvGrpSpPr>
        <p:grpSpPr>
          <a:xfrm rot="0">
            <a:off x="5563235" y="5196205"/>
            <a:ext cx="5703044" cy="620395"/>
            <a:chOff x="9875" y="1802"/>
            <a:chExt cx="7271" cy="977"/>
          </a:xfrm>
        </p:grpSpPr>
        <p:sp>
          <p:nvSpPr>
            <p:cNvPr id="152" name="文本框 17"/>
            <p:cNvSpPr txBox="1"/>
            <p:nvPr>
              <p:custDataLst>
                <p:tags r:id="rId30"/>
              </p:custDataLst>
            </p:nvPr>
          </p:nvSpPr>
          <p:spPr>
            <a:xfrm>
              <a:off x="9875" y="1802"/>
              <a:ext cx="72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以想象为核心，建立数学模型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54" name="直接连接符 34"/>
            <p:cNvPicPr/>
            <p:nvPr>
              <p:custDataLst>
                <p:tags r:id="rId31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 flipV="1">
              <a:off x="10026" y="2557"/>
              <a:ext cx="6171" cy="222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sp>
        <p:nvSpPr>
          <p:cNvPr id="55" name="TextBox 48"/>
          <p:cNvSpPr txBox="1"/>
          <p:nvPr>
            <p:custDataLst>
              <p:tags r:id="rId32"/>
            </p:custDataLst>
          </p:nvPr>
        </p:nvSpPr>
        <p:spPr>
          <a:xfrm>
            <a:off x="220980" y="1042035"/>
            <a:ext cx="1175067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规律原则化：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是提炼出培养核心素养的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基本规律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并作为课堂教学中的</a:t>
            </a:r>
            <a:endParaRPr lang="zh-CN" altLang="en-US" sz="2800" b="1" dirty="0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基本原则。</a:t>
            </a:r>
            <a:endParaRPr lang="zh-CN" altLang="en-US" sz="2800" b="1" dirty="0">
              <a:solidFill>
                <a:srgbClr val="FF0000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675130" y="1029970"/>
            <a:ext cx="876300" cy="726440"/>
            <a:chOff x="1293" y="1252"/>
            <a:chExt cx="1380" cy="1144"/>
          </a:xfrm>
        </p:grpSpPr>
        <p:sp>
          <p:nvSpPr>
            <p:cNvPr id="39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337" y="1252"/>
              <a:ext cx="1292" cy="11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7"/>
              </p:custDataLst>
            </p:nvPr>
          </p:nvSpPr>
          <p:spPr bwMode="auto">
            <a:xfrm rot="10800000">
              <a:off x="1480" y="1349"/>
              <a:ext cx="1005" cy="89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91"/>
            <p:cNvSpPr txBox="1"/>
            <p:nvPr>
              <p:custDataLst>
                <p:tags r:id="rId8"/>
              </p:custDataLst>
            </p:nvPr>
          </p:nvSpPr>
          <p:spPr>
            <a:xfrm>
              <a:off x="1293" y="1461"/>
              <a:ext cx="13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01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116" name="组合 115"/>
          <p:cNvGrpSpPr/>
          <p:nvPr>
            <p:custDataLst>
              <p:tags r:id="rId9"/>
            </p:custDataLst>
          </p:nvPr>
        </p:nvGrpSpPr>
        <p:grpSpPr>
          <a:xfrm rot="0">
            <a:off x="2600063" y="1082040"/>
            <a:ext cx="5332227" cy="581660"/>
            <a:chOff x="6055" y="703"/>
            <a:chExt cx="6597" cy="916"/>
          </a:xfrm>
        </p:grpSpPr>
        <p:sp>
          <p:nvSpPr>
            <p:cNvPr id="1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6182" y="703"/>
              <a:ext cx="6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以观察为起点，获取感性认识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20" name="直接连接符 34"/>
            <p:cNvPicPr/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 rot="10800000">
              <a:off x="6055" y="1450"/>
              <a:ext cx="6319" cy="169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sp>
        <p:nvSpPr>
          <p:cNvPr id="7" name="Text Box 30"/>
          <p:cNvSpPr txBox="1"/>
          <p:nvPr>
            <p:custDataLst>
              <p:tags r:id="rId13"/>
            </p:custDataLst>
          </p:nvPr>
        </p:nvSpPr>
        <p:spPr>
          <a:xfrm>
            <a:off x="417195" y="2847975"/>
            <a:ext cx="1793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总原则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4940" y="816610"/>
            <a:ext cx="1430799" cy="1176675"/>
            <a:chOff x="487" y="3712"/>
            <a:chExt cx="2617" cy="2218"/>
          </a:xfrm>
        </p:grpSpPr>
        <p:sp>
          <p:nvSpPr>
            <p:cNvPr id="12" name="Freeform 5"/>
            <p:cNvSpPr/>
            <p:nvPr>
              <p:custDataLst>
                <p:tags r:id="rId14"/>
              </p:custDataLst>
            </p:nvPr>
          </p:nvSpPr>
          <p:spPr bwMode="auto">
            <a:xfrm rot="10800000">
              <a:off x="487" y="3712"/>
              <a:ext cx="2617" cy="221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15"/>
              </p:custDataLst>
            </p:nvPr>
          </p:nvCxnSpPr>
          <p:spPr>
            <a:xfrm flipV="1">
              <a:off x="1132" y="5216"/>
              <a:ext cx="1413" cy="18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30"/>
            <p:cNvSpPr txBox="1"/>
            <p:nvPr>
              <p:custDataLst>
                <p:tags r:id="rId16"/>
              </p:custDataLst>
            </p:nvPr>
          </p:nvSpPr>
          <p:spPr>
            <a:xfrm>
              <a:off x="502" y="4236"/>
              <a:ext cx="2488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总原则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6610" y="3404870"/>
            <a:ext cx="4415790" cy="2327910"/>
            <a:chOff x="1286" y="5362"/>
            <a:chExt cx="6954" cy="3666"/>
          </a:xfrm>
        </p:grpSpPr>
        <p:sp>
          <p:nvSpPr>
            <p:cNvPr id="40" name="矩形 39"/>
            <p:cNvSpPr/>
            <p:nvPr/>
          </p:nvSpPr>
          <p:spPr>
            <a:xfrm>
              <a:off x="1286" y="5362"/>
              <a:ext cx="6954" cy="366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25" y="5648"/>
              <a:ext cx="6277" cy="3072"/>
              <a:chOff x="908" y="5312"/>
              <a:chExt cx="5978" cy="2897"/>
            </a:xfrm>
          </p:grpSpPr>
          <p:cxnSp>
            <p:nvCxnSpPr>
              <p:cNvPr id="113" name="直接连接符 112"/>
              <p:cNvCxnSpPr/>
              <p:nvPr>
                <p:custDataLst>
                  <p:tags r:id="rId17"/>
                </p:custDataLst>
              </p:nvPr>
            </p:nvCxnSpPr>
            <p:spPr>
              <a:xfrm>
                <a:off x="2623" y="6653"/>
                <a:ext cx="2911" cy="1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" name="Text Box 30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2623" y="5880"/>
                <a:ext cx="2825" cy="7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zh-CN" altLang="en-US" sz="2800" b="1" dirty="0">
                    <a:solidFill>
                      <a:schemeClr val="bg1"/>
                    </a:solidFill>
                    <a:latin typeface="等线" panose="02010600030101010101" charset="-122"/>
                    <a:ea typeface="等线" panose="02010600030101010101" charset="-122"/>
                  </a:rPr>
                  <a:t>总原则</a:t>
                </a:r>
                <a:endParaRPr lang="zh-CN" altLang="en-US" sz="28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pic>
            <p:nvPicPr>
              <p:cNvPr id="1026" name="图片 2" descr="_P2]T@@A}P7IFUJ1$BBN16V"/>
              <p:cNvPicPr/>
              <p:nvPr/>
            </p:nvPicPr>
            <p:blipFill>
              <a:blip r:embed="rId19" cstate="print"/>
              <a:srcRect/>
              <a:stretch>
                <a:fillRect/>
              </a:stretch>
            </p:blipFill>
            <p:spPr>
              <a:xfrm>
                <a:off x="908" y="5312"/>
                <a:ext cx="5978" cy="2897"/>
              </a:xfrm>
              <a:prstGeom prst="rect">
                <a:avLst/>
              </a:prstGeom>
            </p:spPr>
          </p:pic>
        </p:grpSp>
      </p:grpSp>
      <p:grpSp>
        <p:nvGrpSpPr>
          <p:cNvPr id="28" name="组合 27"/>
          <p:cNvGrpSpPr/>
          <p:nvPr/>
        </p:nvGrpSpPr>
        <p:grpSpPr>
          <a:xfrm>
            <a:off x="6995795" y="3369945"/>
            <a:ext cx="4415790" cy="2328545"/>
            <a:chOff x="10414" y="5489"/>
            <a:chExt cx="6978" cy="3924"/>
          </a:xfrm>
        </p:grpSpPr>
        <p:sp>
          <p:nvSpPr>
            <p:cNvPr id="26" name="矩形 25"/>
            <p:cNvSpPr/>
            <p:nvPr/>
          </p:nvSpPr>
          <p:spPr>
            <a:xfrm>
              <a:off x="10414" y="5489"/>
              <a:ext cx="6978" cy="3924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27" name="图片 3" descr="7"/>
            <p:cNvPicPr/>
            <p:nvPr/>
          </p:nvPicPr>
          <p:blipFill>
            <a:blip r:embed="rId20" cstate="print"/>
            <a:srcRect/>
            <a:stretch>
              <a:fillRect/>
            </a:stretch>
          </p:blipFill>
          <p:spPr>
            <a:xfrm>
              <a:off x="10748" y="5700"/>
              <a:ext cx="6404" cy="3459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16585" y="2512060"/>
            <a:ext cx="508000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>
            <a:spAutoFit/>
          </a:bodyPr>
          <a:p>
            <a:pPr indent="0"/>
            <a:r>
              <a:rPr 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万物皆有“面”，但“面”又有不同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86955" y="2462530"/>
            <a:ext cx="346519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摸一摸：感性认识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面积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29" grpId="0" bldLvl="0" animBg="1"/>
      <p:bldP spid="2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675130" y="1074420"/>
            <a:ext cx="876300" cy="726440"/>
            <a:chOff x="1293" y="1252"/>
            <a:chExt cx="1380" cy="1144"/>
          </a:xfrm>
        </p:grpSpPr>
        <p:sp>
          <p:nvSpPr>
            <p:cNvPr id="39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337" y="1252"/>
              <a:ext cx="1292" cy="11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7"/>
              </p:custDataLst>
            </p:nvPr>
          </p:nvSpPr>
          <p:spPr bwMode="auto">
            <a:xfrm rot="10800000">
              <a:off x="1480" y="1349"/>
              <a:ext cx="1005" cy="89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91"/>
            <p:cNvSpPr txBox="1"/>
            <p:nvPr>
              <p:custDataLst>
                <p:tags r:id="rId8"/>
              </p:custDataLst>
            </p:nvPr>
          </p:nvSpPr>
          <p:spPr>
            <a:xfrm>
              <a:off x="1293" y="1349"/>
              <a:ext cx="13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940" y="816610"/>
            <a:ext cx="1430799" cy="1176675"/>
            <a:chOff x="487" y="3712"/>
            <a:chExt cx="2617" cy="2218"/>
          </a:xfrm>
        </p:grpSpPr>
        <p:sp>
          <p:nvSpPr>
            <p:cNvPr id="12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487" y="3712"/>
              <a:ext cx="2617" cy="221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10"/>
              </p:custDataLst>
            </p:nvPr>
          </p:nvCxnSpPr>
          <p:spPr>
            <a:xfrm flipV="1">
              <a:off x="1132" y="5216"/>
              <a:ext cx="1413" cy="18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30"/>
            <p:cNvSpPr txBox="1"/>
            <p:nvPr>
              <p:custDataLst>
                <p:tags r:id="rId11"/>
              </p:custDataLst>
            </p:nvPr>
          </p:nvSpPr>
          <p:spPr>
            <a:xfrm>
              <a:off x="502" y="4236"/>
              <a:ext cx="2488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总原则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15975" y="2512695"/>
            <a:ext cx="414274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  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观察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重叠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测量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  </a:t>
            </a:r>
            <a:endParaRPr lang="en-US" altLang="zh-CN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>
            <p:custDataLst>
              <p:tags r:id="rId12"/>
            </p:custDataLst>
          </p:nvPr>
        </p:nvGrpSpPr>
        <p:grpSpPr>
          <a:xfrm rot="0">
            <a:off x="2523778" y="1042035"/>
            <a:ext cx="5024755" cy="744220"/>
            <a:chOff x="9350" y="566"/>
            <a:chExt cx="5255" cy="1172"/>
          </a:xfrm>
        </p:grpSpPr>
        <p:sp>
          <p:nvSpPr>
            <p:cNvPr id="147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9350" y="566"/>
              <a:ext cx="52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以操作为路径，积累空间表象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49" name="直接连接符 34"/>
            <p:cNvPicPr/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10800000">
              <a:off x="9379" y="1533"/>
              <a:ext cx="5104" cy="205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673100" y="3354070"/>
            <a:ext cx="4415790" cy="2327910"/>
            <a:chOff x="1060" y="5282"/>
            <a:chExt cx="6954" cy="3666"/>
          </a:xfrm>
        </p:grpSpPr>
        <p:sp>
          <p:nvSpPr>
            <p:cNvPr id="2" name="矩形 1"/>
            <p:cNvSpPr/>
            <p:nvPr/>
          </p:nvSpPr>
          <p:spPr>
            <a:xfrm>
              <a:off x="1060" y="5282"/>
              <a:ext cx="6954" cy="366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31" name="图片 4" descr="2"/>
            <p:cNvPicPr/>
            <p:nvPr/>
          </p:nvPicPr>
          <p:blipFill>
            <a:blip r:embed="rId16" cstate="print"/>
            <a:srcRect/>
            <a:stretch>
              <a:fillRect/>
            </a:stretch>
          </p:blipFill>
          <p:spPr>
            <a:xfrm>
              <a:off x="1668" y="5499"/>
              <a:ext cx="6030" cy="3258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568440" y="3394710"/>
            <a:ext cx="4415790" cy="2327910"/>
            <a:chOff x="10344" y="5346"/>
            <a:chExt cx="6954" cy="3666"/>
          </a:xfrm>
        </p:grpSpPr>
        <p:sp>
          <p:nvSpPr>
            <p:cNvPr id="26" name="矩形 25"/>
            <p:cNvSpPr/>
            <p:nvPr/>
          </p:nvSpPr>
          <p:spPr>
            <a:xfrm>
              <a:off x="10344" y="5346"/>
              <a:ext cx="6954" cy="366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30" name="图片 7" descr="3"/>
            <p:cNvPicPr/>
            <p:nvPr/>
          </p:nvPicPr>
          <p:blipFill>
            <a:blip r:embed="rId17" cstate="print"/>
            <a:srcRect/>
            <a:stretch>
              <a:fillRect/>
            </a:stretch>
          </p:blipFill>
          <p:spPr>
            <a:xfrm>
              <a:off x="10674" y="5670"/>
              <a:ext cx="6087" cy="3087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2172970" y="2727960"/>
            <a:ext cx="1447800" cy="12700"/>
            <a:chOff x="3422" y="4296"/>
            <a:chExt cx="2280" cy="20"/>
          </a:xfrm>
        </p:grpSpPr>
        <p:cxnSp>
          <p:nvCxnSpPr>
            <p:cNvPr id="8" name="直接箭头连接符 7"/>
            <p:cNvCxnSpPr/>
            <p:nvPr/>
          </p:nvCxnSpPr>
          <p:spPr>
            <a:xfrm flipV="1">
              <a:off x="3422" y="4296"/>
              <a:ext cx="638" cy="2"/>
            </a:xfrm>
            <a:prstGeom prst="straightConnector1">
              <a:avLst/>
            </a:prstGeom>
            <a:ln w="28575">
              <a:solidFill>
                <a:srgbClr val="1A70AA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V="1">
              <a:off x="5064" y="4314"/>
              <a:ext cx="638" cy="2"/>
            </a:xfrm>
            <a:prstGeom prst="straightConnector1">
              <a:avLst/>
            </a:prstGeom>
            <a:ln w="28575">
              <a:solidFill>
                <a:srgbClr val="1A70AA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915150" y="2512060"/>
            <a:ext cx="4069080" cy="459740"/>
            <a:chOff x="10890" y="3956"/>
            <a:chExt cx="6408" cy="724"/>
          </a:xfrm>
        </p:grpSpPr>
        <p:sp>
          <p:nvSpPr>
            <p:cNvPr id="29" name="文本框 28"/>
            <p:cNvSpPr txBox="1"/>
            <p:nvPr/>
          </p:nvSpPr>
          <p:spPr>
            <a:xfrm>
              <a:off x="10890" y="3956"/>
              <a:ext cx="6408" cy="725"/>
            </a:xfrm>
            <a:prstGeom prst="rect">
              <a:avLst/>
            </a:prstGeom>
            <a:noFill/>
            <a:ln w="38100">
              <a:solidFill>
                <a:srgbClr val="1A70AA"/>
              </a:solidFill>
            </a:ln>
          </p:spPr>
          <p:txBody>
            <a:bodyPr wrap="square">
              <a:spAutoFit/>
            </a:bodyPr>
            <a:p>
              <a:pPr indent="0"/>
              <a:r>
                <a:rPr lang="zh-CN" altLang="en-US" sz="2400" b="1">
                  <a:solidFill>
                    <a:srgbClr val="1A70AA"/>
                  </a:solidFill>
                  <a:latin typeface="Calibri" panose="020F0502020204030204" charset="0"/>
                  <a:ea typeface="宋体" panose="02010600030101010101" pitchFamily="2" charset="-122"/>
                </a:rPr>
                <a:t>比一比：定性</a:t>
              </a:r>
              <a:r>
                <a:rPr lang="en-US" altLang="zh-CN" sz="2400" b="1">
                  <a:solidFill>
                    <a:srgbClr val="1A70AA"/>
                  </a:solidFill>
                  <a:latin typeface="Calibri" panose="020F0502020204030204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2400" b="1">
                  <a:solidFill>
                    <a:srgbClr val="1A70AA"/>
                  </a:solidFill>
                  <a:latin typeface="Calibri" panose="020F0502020204030204" charset="0"/>
                  <a:ea typeface="宋体" panose="02010600030101010101" pitchFamily="2" charset="-122"/>
                </a:rPr>
                <a:t>定量</a:t>
              </a:r>
              <a:endPara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cxnSp>
          <p:nvCxnSpPr>
            <p:cNvPr id="11" name="直接箭头连接符 10"/>
            <p:cNvCxnSpPr/>
            <p:nvPr/>
          </p:nvCxnSpPr>
          <p:spPr>
            <a:xfrm flipV="1">
              <a:off x="14132" y="4311"/>
              <a:ext cx="780" cy="7"/>
            </a:xfrm>
            <a:prstGeom prst="straightConnector1">
              <a:avLst/>
            </a:prstGeom>
            <a:ln w="38100">
              <a:solidFill>
                <a:srgbClr val="1A70AA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100" grpId="2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675130" y="1029970"/>
            <a:ext cx="876300" cy="726440"/>
            <a:chOff x="1293" y="1252"/>
            <a:chExt cx="1380" cy="1144"/>
          </a:xfrm>
        </p:grpSpPr>
        <p:sp>
          <p:nvSpPr>
            <p:cNvPr id="39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337" y="1252"/>
              <a:ext cx="1292" cy="11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7"/>
              </p:custDataLst>
            </p:nvPr>
          </p:nvSpPr>
          <p:spPr bwMode="auto">
            <a:xfrm rot="10800000">
              <a:off x="1480" y="1349"/>
              <a:ext cx="1005" cy="890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文本框 91"/>
            <p:cNvSpPr txBox="1"/>
            <p:nvPr>
              <p:custDataLst>
                <p:tags r:id="rId8"/>
              </p:custDataLst>
            </p:nvPr>
          </p:nvSpPr>
          <p:spPr>
            <a:xfrm>
              <a:off x="1293" y="1461"/>
              <a:ext cx="138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940" y="816610"/>
            <a:ext cx="1430799" cy="1176675"/>
            <a:chOff x="487" y="3712"/>
            <a:chExt cx="2617" cy="2218"/>
          </a:xfrm>
        </p:grpSpPr>
        <p:sp>
          <p:nvSpPr>
            <p:cNvPr id="12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487" y="3712"/>
              <a:ext cx="2617" cy="221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>
              <p:custDataLst>
                <p:tags r:id="rId10"/>
              </p:custDataLst>
            </p:nvPr>
          </p:nvCxnSpPr>
          <p:spPr>
            <a:xfrm flipV="1">
              <a:off x="1132" y="5216"/>
              <a:ext cx="1413" cy="18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30"/>
            <p:cNvSpPr txBox="1"/>
            <p:nvPr>
              <p:custDataLst>
                <p:tags r:id="rId11"/>
              </p:custDataLst>
            </p:nvPr>
          </p:nvSpPr>
          <p:spPr>
            <a:xfrm>
              <a:off x="502" y="4236"/>
              <a:ext cx="2488" cy="8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8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总原则</a:t>
              </a:r>
              <a:endPara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84175" y="2791460"/>
            <a:ext cx="550354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辨一辩：深刻理解面积是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一个数量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概念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127875" y="2462530"/>
            <a:ext cx="428371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猜一猜：感受面积是二维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空间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pSp>
        <p:nvGrpSpPr>
          <p:cNvPr id="150" name="组合 149"/>
          <p:cNvGrpSpPr/>
          <p:nvPr>
            <p:custDataLst>
              <p:tags r:id="rId12"/>
            </p:custDataLst>
          </p:nvPr>
        </p:nvGrpSpPr>
        <p:grpSpPr>
          <a:xfrm rot="0">
            <a:off x="2551430" y="1091565"/>
            <a:ext cx="5703044" cy="620395"/>
            <a:chOff x="9875" y="1802"/>
            <a:chExt cx="7271" cy="977"/>
          </a:xfrm>
        </p:grpSpPr>
        <p:sp>
          <p:nvSpPr>
            <p:cNvPr id="152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9875" y="1802"/>
              <a:ext cx="72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以想象为核心，建立数学模型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54" name="直接连接符 34"/>
            <p:cNvPicPr/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 rot="10800000" flipV="1">
              <a:off x="10026" y="2557"/>
              <a:ext cx="6171" cy="222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816610" y="3404870"/>
            <a:ext cx="4415790" cy="2328545"/>
            <a:chOff x="1286" y="5362"/>
            <a:chExt cx="6954" cy="3667"/>
          </a:xfrm>
        </p:grpSpPr>
        <p:sp>
          <p:nvSpPr>
            <p:cNvPr id="40" name="矩形 39"/>
            <p:cNvSpPr/>
            <p:nvPr/>
          </p:nvSpPr>
          <p:spPr>
            <a:xfrm>
              <a:off x="1286" y="5362"/>
              <a:ext cx="6954" cy="366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32" name="图片 8" descr="4"/>
            <p:cNvPicPr/>
            <p:nvPr/>
          </p:nvPicPr>
          <p:blipFill>
            <a:blip r:embed="rId16" cstate="print"/>
            <a:srcRect/>
            <a:stretch>
              <a:fillRect/>
            </a:stretch>
          </p:blipFill>
          <p:spPr>
            <a:xfrm>
              <a:off x="1569" y="5602"/>
              <a:ext cx="6307" cy="3371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6995795" y="3369945"/>
            <a:ext cx="4415790" cy="2328545"/>
            <a:chOff x="11017" y="5307"/>
            <a:chExt cx="6954" cy="3667"/>
          </a:xfrm>
        </p:grpSpPr>
        <p:sp>
          <p:nvSpPr>
            <p:cNvPr id="26" name="矩形 25"/>
            <p:cNvSpPr/>
            <p:nvPr/>
          </p:nvSpPr>
          <p:spPr>
            <a:xfrm>
              <a:off x="11017" y="5307"/>
              <a:ext cx="6954" cy="366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 descr="20240502210312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1422" y="5495"/>
              <a:ext cx="6144" cy="3280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384175" y="2285365"/>
            <a:ext cx="550354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想一想：哪些图形的面积和它们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一样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29" grpId="0" bldLvl="0" animBg="1"/>
      <p:bldP spid="29" grpId="1" animBg="1"/>
      <p:bldP spid="11" grpId="1" animBg="1"/>
      <p:bldP spid="11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3400182" y="1433471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4097032" y="4535757"/>
            <a:ext cx="1147762" cy="1295559"/>
            <a:chOff x="3883354" y="4002357"/>
            <a:chExt cx="1147762" cy="129555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6984" y="4002357"/>
              <a:ext cx="1114132" cy="1295559"/>
              <a:chOff x="3295850" y="2065379"/>
              <a:chExt cx="3592274" cy="4177307"/>
            </a:xfrm>
          </p:grpSpPr>
          <p:sp>
            <p:nvSpPr>
              <p:cNvPr id="30" name="圆角矩形 29"/>
              <p:cNvSpPr/>
              <p:nvPr>
                <p:custDataLst>
                  <p:tags r:id="rId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5"/>
              <p:cNvSpPr/>
              <p:nvPr>
                <p:custDataLst>
                  <p:tags r:id="rId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圆角矩形 31"/>
              <p:cNvSpPr/>
              <p:nvPr>
                <p:custDataLst>
                  <p:tags r:id="rId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5"/>
              <p:cNvSpPr/>
              <p:nvPr>
                <p:custDataLst>
                  <p:tags r:id="rId1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文本框 90"/>
            <p:cNvSpPr txBox="1"/>
            <p:nvPr>
              <p:custDataLst>
                <p:tags r:id="rId11"/>
              </p:custDataLst>
            </p:nvPr>
          </p:nvSpPr>
          <p:spPr>
            <a:xfrm>
              <a:off x="3883354" y="4176709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8" name="圆角矩形 37"/>
          <p:cNvSpPr/>
          <p:nvPr>
            <p:custDataLst>
              <p:tags r:id="rId12"/>
            </p:custDataLst>
          </p:nvPr>
        </p:nvSpPr>
        <p:spPr>
          <a:xfrm rot="2760000">
            <a:off x="4097655" y="1754505"/>
            <a:ext cx="1295400" cy="940435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/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5"/>
          <p:cNvSpPr/>
          <p:nvPr>
            <p:custDataLst>
              <p:tags r:id="rId13"/>
            </p:custDataLst>
          </p:nvPr>
        </p:nvSpPr>
        <p:spPr bwMode="auto">
          <a:xfrm rot="10800000">
            <a:off x="4101465" y="1638935"/>
            <a:ext cx="820420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14"/>
            </p:custDataLst>
          </p:nvPr>
        </p:nvSpPr>
        <p:spPr>
          <a:xfrm rot="2760000">
            <a:off x="4164965" y="1848485"/>
            <a:ext cx="1128395" cy="735330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>
                  <a:alpha val="66000"/>
                </a:schemeClr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5"/>
          <p:cNvSpPr/>
          <p:nvPr>
            <p:custDataLst>
              <p:tags r:id="rId15"/>
            </p:custDataLst>
          </p:nvPr>
        </p:nvSpPr>
        <p:spPr bwMode="auto">
          <a:xfrm rot="10800000">
            <a:off x="4192270" y="1719580"/>
            <a:ext cx="638175" cy="5651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文本框 91"/>
          <p:cNvSpPr txBox="1"/>
          <p:nvPr>
            <p:custDataLst>
              <p:tags r:id="rId16"/>
            </p:custDataLst>
          </p:nvPr>
        </p:nvSpPr>
        <p:spPr>
          <a:xfrm>
            <a:off x="4077970" y="1741170"/>
            <a:ext cx="876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01</a:t>
            </a:r>
            <a:endParaRPr lang="en-US" altLang="zh-CN" sz="2800" dirty="0" smtClean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954282" y="3073377"/>
            <a:ext cx="1133022" cy="1295559"/>
            <a:chOff x="4344364" y="2987017"/>
            <a:chExt cx="1133022" cy="1295559"/>
          </a:xfrm>
        </p:grpSpPr>
        <p:grpSp>
          <p:nvGrpSpPr>
            <p:cNvPr id="35" name="组合 34"/>
            <p:cNvGrpSpPr/>
            <p:nvPr/>
          </p:nvGrpSpPr>
          <p:grpSpPr>
            <a:xfrm>
              <a:off x="4363254" y="2987017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36"/>
              <p:cNvSpPr/>
              <p:nvPr>
                <p:custDataLst>
                  <p:tags r:id="rId1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reeform 5"/>
              <p:cNvSpPr/>
              <p:nvPr>
                <p:custDataLst>
                  <p:tags r:id="rId1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圆角矩形 46"/>
              <p:cNvSpPr/>
              <p:nvPr>
                <p:custDataLst>
                  <p:tags r:id="rId1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Freeform 5"/>
              <p:cNvSpPr/>
              <p:nvPr>
                <p:custDataLst>
                  <p:tags r:id="rId2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文本框 92"/>
            <p:cNvSpPr txBox="1"/>
            <p:nvPr>
              <p:custDataLst>
                <p:tags r:id="rId21"/>
              </p:custDataLst>
            </p:nvPr>
          </p:nvSpPr>
          <p:spPr>
            <a:xfrm>
              <a:off x="4344364" y="3161225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50" name="Freeform 5"/>
          <p:cNvSpPr/>
          <p:nvPr>
            <p:custDataLst>
              <p:tags r:id="rId22"/>
            </p:custDataLst>
          </p:nvPr>
        </p:nvSpPr>
        <p:spPr bwMode="auto">
          <a:xfrm rot="10800000">
            <a:off x="1545590" y="2570480"/>
            <a:ext cx="2142490" cy="18986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016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3" name="直接连接符 112"/>
          <p:cNvCxnSpPr/>
          <p:nvPr>
            <p:custDataLst>
              <p:tags r:id="rId23"/>
            </p:custDataLst>
          </p:nvPr>
        </p:nvCxnSpPr>
        <p:spPr>
          <a:xfrm>
            <a:off x="1665605" y="4024630"/>
            <a:ext cx="1848485" cy="10795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30"/>
          <p:cNvSpPr txBox="1"/>
          <p:nvPr>
            <p:custDataLst>
              <p:tags r:id="rId24"/>
            </p:custDataLst>
          </p:nvPr>
        </p:nvSpPr>
        <p:spPr>
          <a:xfrm>
            <a:off x="1720215" y="3017520"/>
            <a:ext cx="17938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图形的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认识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 rot="0">
            <a:off x="5533390" y="1540510"/>
            <a:ext cx="5230384" cy="659765"/>
            <a:chOff x="9875" y="1802"/>
            <a:chExt cx="6471" cy="1039"/>
          </a:xfrm>
        </p:grpSpPr>
        <p:sp>
          <p:nvSpPr>
            <p:cNvPr id="118" name="文本框 17"/>
            <p:cNvSpPr txBox="1"/>
            <p:nvPr>
              <p:custDataLst>
                <p:tags r:id="rId25"/>
              </p:custDataLst>
            </p:nvPr>
          </p:nvSpPr>
          <p:spPr>
            <a:xfrm>
              <a:off x="9875" y="1802"/>
              <a:ext cx="6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联系现实生活，建立图形表象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20" name="直接连接符 34"/>
            <p:cNvPicPr/>
            <p:nvPr>
              <p:custDataLst>
                <p:tags r:id="rId26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672"/>
              <a:ext cx="6319" cy="169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45" name="组合 144"/>
          <p:cNvGrpSpPr/>
          <p:nvPr/>
        </p:nvGrpSpPr>
        <p:grpSpPr>
          <a:xfrm rot="0">
            <a:off x="6074410" y="3071495"/>
            <a:ext cx="5025711" cy="720725"/>
            <a:chOff x="9875" y="1802"/>
            <a:chExt cx="5256" cy="1135"/>
          </a:xfrm>
        </p:grpSpPr>
        <p:sp>
          <p:nvSpPr>
            <p:cNvPr id="147" name="文本框 17"/>
            <p:cNvSpPr txBox="1"/>
            <p:nvPr>
              <p:custDataLst>
                <p:tags r:id="rId28"/>
              </p:custDataLst>
            </p:nvPr>
          </p:nvSpPr>
          <p:spPr>
            <a:xfrm>
              <a:off x="9875" y="1802"/>
              <a:ext cx="52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自主操作想象，描述图形特征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49" name="直接连接符 34"/>
            <p:cNvPicPr/>
            <p:nvPr>
              <p:custDataLst>
                <p:tags r:id="rId29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732"/>
              <a:ext cx="5104" cy="205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50" name="组合 149"/>
          <p:cNvGrpSpPr/>
          <p:nvPr/>
        </p:nvGrpSpPr>
        <p:grpSpPr>
          <a:xfrm rot="0">
            <a:off x="5563235" y="4678045"/>
            <a:ext cx="5703044" cy="620395"/>
            <a:chOff x="9875" y="1802"/>
            <a:chExt cx="7271" cy="977"/>
          </a:xfrm>
        </p:grpSpPr>
        <p:sp>
          <p:nvSpPr>
            <p:cNvPr id="152" name="文本框 17"/>
            <p:cNvSpPr txBox="1"/>
            <p:nvPr>
              <p:custDataLst>
                <p:tags r:id="rId30"/>
              </p:custDataLst>
            </p:nvPr>
          </p:nvSpPr>
          <p:spPr>
            <a:xfrm>
              <a:off x="9875" y="1802"/>
              <a:ext cx="72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对比明晰特征，抽象图形本质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54" name="直接连接符 34"/>
            <p:cNvPicPr/>
            <p:nvPr>
              <p:custDataLst>
                <p:tags r:id="rId31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 flipV="1">
              <a:off x="10026" y="2557"/>
              <a:ext cx="6171" cy="222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430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60730" y="21590"/>
            <a:ext cx="11275060" cy="686435"/>
            <a:chOff x="1761" y="370"/>
            <a:chExt cx="17756" cy="1081"/>
          </a:xfrm>
        </p:grpSpPr>
        <p:grpSp>
          <p:nvGrpSpPr>
            <p:cNvPr id="37" name="组合 36"/>
            <p:cNvGrpSpPr/>
            <p:nvPr/>
          </p:nvGrpSpPr>
          <p:grpSpPr>
            <a:xfrm rot="0">
              <a:off x="6205" y="370"/>
              <a:ext cx="1139" cy="980"/>
              <a:chOff x="7120040" y="537381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20040" y="537381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73017" y="744747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" y="536"/>
              <a:ext cx="2785" cy="722"/>
            </a:xfrm>
            <a:prstGeom prst="rect">
              <a:avLst/>
            </a:prstGeom>
          </p:spPr>
        </p:pic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675" y="370"/>
              <a:ext cx="5842" cy="108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61" y="487"/>
              <a:ext cx="3890" cy="84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600825" y="123825"/>
            <a:ext cx="1585595" cy="528320"/>
            <a:chOff x="5546279" y="255884"/>
            <a:chExt cx="2180736" cy="469408"/>
          </a:xfrm>
        </p:grpSpPr>
        <p:sp>
          <p:nvSpPr>
            <p:cNvPr id="28" name="圆角矩形 15"/>
            <p:cNvSpPr/>
            <p:nvPr/>
          </p:nvSpPr>
          <p:spPr>
            <a:xfrm>
              <a:off x="5546279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17536" y="258705"/>
              <a:ext cx="1838286" cy="4665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四化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3" name="TextBox 7"/>
          <p:cNvSpPr txBox="1"/>
          <p:nvPr/>
        </p:nvSpPr>
        <p:spPr>
          <a:xfrm>
            <a:off x="2555875" y="3042285"/>
            <a:ext cx="5809615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marR="0" algn="l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基础教育数学课程改革的深入</a:t>
            </a:r>
            <a:endParaRPr kumimoji="0" lang="zh-CN" altLang="en-US" sz="2800" b="1" kern="1200" cap="none" spc="0" normalizeH="0" baseline="0" noProof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4" name="TextBox 7"/>
          <p:cNvSpPr txBox="1"/>
          <p:nvPr/>
        </p:nvSpPr>
        <p:spPr>
          <a:xfrm>
            <a:off x="2555875" y="4119563"/>
            <a:ext cx="5877560" cy="5219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l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8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确立以核心素养为导向的课程</a:t>
            </a:r>
            <a:r>
              <a:rPr lang="zh-CN" altLang="en-US" sz="2800" b="1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目标</a:t>
            </a:r>
            <a:endParaRPr lang="zh-CN" altLang="en-US" sz="2800" b="1" noProof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9750" y="1818005"/>
            <a:ext cx="3143885" cy="628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国家的政策背景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616585" y="939165"/>
            <a:ext cx="5542915" cy="647700"/>
          </a:xfrm>
        </p:spPr>
        <p:txBody>
          <a:bodyPr vert="horz" wrap="square" lIns="91440" tIns="45720" rIns="91440" bIns="45720" anchor="ctr" anchorCtr="0"/>
          <a:p>
            <a:pPr defTabSz="914400">
              <a:buNone/>
            </a:pPr>
            <a:r>
              <a:rPr lang="zh-CN" sz="36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“四化”研究缘起</a:t>
            </a:r>
            <a:endParaRPr lang="zh-CN" sz="3600" b="1" kern="12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910" y="1068705"/>
            <a:ext cx="541020" cy="28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2315" y="1064895"/>
            <a:ext cx="8053594" cy="1161415"/>
            <a:chOff x="1169" y="1677"/>
            <a:chExt cx="12683" cy="1829"/>
          </a:xfrm>
        </p:grpSpPr>
        <p:sp>
          <p:nvSpPr>
            <p:cNvPr id="50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169" y="1677"/>
              <a:ext cx="2167" cy="182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7"/>
              </p:custDataLst>
            </p:nvPr>
          </p:nvCxnSpPr>
          <p:spPr>
            <a:xfrm>
              <a:off x="1597" y="3198"/>
              <a:ext cx="1336" cy="23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8"/>
              </p:custDataLst>
            </p:nvPr>
          </p:nvSpPr>
          <p:spPr>
            <a:xfrm>
              <a:off x="1356" y="1986"/>
              <a:ext cx="181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图形的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认识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3860" y="2167"/>
              <a:ext cx="1117" cy="9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4003" y="2294"/>
              <a:ext cx="869" cy="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文本框 91"/>
            <p:cNvSpPr txBox="1"/>
            <p:nvPr>
              <p:custDataLst>
                <p:tags r:id="rId11"/>
              </p:custDataLst>
            </p:nvPr>
          </p:nvSpPr>
          <p:spPr>
            <a:xfrm>
              <a:off x="3823" y="2328"/>
              <a:ext cx="1193" cy="6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01</a:t>
              </a:r>
              <a:endParaRPr lang="en-US" altLang="zh-CN" sz="24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 rot="0">
              <a:off x="5615" y="2153"/>
              <a:ext cx="8237" cy="1039"/>
              <a:chOff x="9875" y="1802"/>
              <a:chExt cx="6471" cy="1039"/>
            </a:xfrm>
          </p:grpSpPr>
          <p:sp>
            <p:nvSpPr>
              <p:cNvPr id="1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875" y="1802"/>
                <a:ext cx="647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l" eaLnBrk="1" hangingPunct="1"/>
                <a:r>
                  <a:rPr lang="zh-CN" altLang="en-US" sz="2800" b="1" dirty="0">
                    <a:solidFill>
                      <a:srgbClr val="2A6CB5"/>
                    </a:solidFill>
                    <a:latin typeface="等线" panose="02010600030101010101" charset="-122"/>
                    <a:ea typeface="等线" panose="02010600030101010101" charset="-122"/>
                    <a:sym typeface="+mn-ea"/>
                  </a:rPr>
                  <a:t>联系现实生活，建立图形表象</a:t>
                </a:r>
                <a:endPara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endParaRPr>
              </a:p>
            </p:txBody>
          </p:sp>
          <p:pic>
            <p:nvPicPr>
              <p:cNvPr id="120" name="直接连接符 34"/>
              <p:cNvPicPr/>
              <p:nvPr>
                <p:custDataLst>
                  <p:tags r:id="rId13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10027" y="2672"/>
                <a:ext cx="6319" cy="169"/>
              </a:xfrm>
              <a:prstGeom prst="rect">
                <a:avLst/>
              </a:prstGeom>
              <a:solidFill>
                <a:srgbClr val="65A1D7"/>
              </a:solidFill>
              <a:ln w="9525">
                <a:noFill/>
              </a:ln>
            </p:spPr>
          </p:pic>
        </p:grpSp>
      </p:grpSp>
      <p:sp>
        <p:nvSpPr>
          <p:cNvPr id="100" name="文本框 99"/>
          <p:cNvSpPr txBox="1"/>
          <p:nvPr>
            <p:custDataLst>
              <p:tags r:id="rId15"/>
            </p:custDataLst>
          </p:nvPr>
        </p:nvSpPr>
        <p:spPr>
          <a:xfrm>
            <a:off x="493395" y="2705100"/>
            <a:ext cx="478726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万物皆有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，但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又有不同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en-US" altLang="zh-CN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673100" y="3529330"/>
            <a:ext cx="441579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61695" y="3816350"/>
            <a:ext cx="4024630" cy="180975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6792595" y="2692400"/>
            <a:ext cx="460311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生活经验输出，形成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认知冲突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20"/>
            </p:custDataLst>
          </p:nvPr>
        </p:nvSpPr>
        <p:spPr>
          <a:xfrm>
            <a:off x="5970270" y="3526790"/>
            <a:ext cx="5786755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6121400" y="3860165"/>
            <a:ext cx="5453380" cy="147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100" grpId="2" bldLvl="0" animBg="1"/>
      <p:bldP spid="12" grpId="0" bldLvl="0" animBg="1"/>
      <p:bldP spid="12" grpId="1" animBg="1"/>
      <p:bldP spid="12" grpId="2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2315" y="1064895"/>
            <a:ext cx="8053594" cy="1161415"/>
            <a:chOff x="1169" y="1677"/>
            <a:chExt cx="12683" cy="1829"/>
          </a:xfrm>
        </p:grpSpPr>
        <p:sp>
          <p:nvSpPr>
            <p:cNvPr id="50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169" y="1677"/>
              <a:ext cx="2167" cy="182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7"/>
              </p:custDataLst>
            </p:nvPr>
          </p:nvCxnSpPr>
          <p:spPr>
            <a:xfrm>
              <a:off x="1597" y="3198"/>
              <a:ext cx="1336" cy="23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8"/>
              </p:custDataLst>
            </p:nvPr>
          </p:nvSpPr>
          <p:spPr>
            <a:xfrm>
              <a:off x="1356" y="1986"/>
              <a:ext cx="181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图形的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认识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3860" y="2167"/>
              <a:ext cx="1117" cy="9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4003" y="2294"/>
              <a:ext cx="869" cy="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文本框 91"/>
            <p:cNvSpPr txBox="1"/>
            <p:nvPr>
              <p:custDataLst>
                <p:tags r:id="rId11"/>
              </p:custDataLst>
            </p:nvPr>
          </p:nvSpPr>
          <p:spPr>
            <a:xfrm>
              <a:off x="3823" y="2328"/>
              <a:ext cx="1193" cy="6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01</a:t>
              </a:r>
              <a:endParaRPr lang="en-US" altLang="zh-CN" sz="24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 rot="0">
              <a:off x="5615" y="2153"/>
              <a:ext cx="8237" cy="1039"/>
              <a:chOff x="9875" y="1802"/>
              <a:chExt cx="6471" cy="1039"/>
            </a:xfrm>
          </p:grpSpPr>
          <p:sp>
            <p:nvSpPr>
              <p:cNvPr id="1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875" y="1802"/>
                <a:ext cx="647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l" eaLnBrk="1" hangingPunct="1"/>
                <a:r>
                  <a:rPr lang="zh-CN" altLang="en-US" sz="2800" b="1" dirty="0">
                    <a:solidFill>
                      <a:srgbClr val="2A6CB5"/>
                    </a:solidFill>
                    <a:latin typeface="等线" panose="02010600030101010101" charset="-122"/>
                    <a:ea typeface="等线" panose="02010600030101010101" charset="-122"/>
                    <a:sym typeface="+mn-ea"/>
                  </a:rPr>
                  <a:t>联系现实生活，建立图形表象</a:t>
                </a:r>
                <a:endPara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endParaRPr>
              </a:p>
            </p:txBody>
          </p:sp>
          <p:pic>
            <p:nvPicPr>
              <p:cNvPr id="120" name="直接连接符 34"/>
              <p:cNvPicPr/>
              <p:nvPr>
                <p:custDataLst>
                  <p:tags r:id="rId13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10027" y="2672"/>
                <a:ext cx="6319" cy="169"/>
              </a:xfrm>
              <a:prstGeom prst="rect">
                <a:avLst/>
              </a:prstGeom>
              <a:solidFill>
                <a:srgbClr val="65A1D7"/>
              </a:solidFill>
              <a:ln w="9525">
                <a:noFill/>
              </a:ln>
            </p:spPr>
          </p:pic>
        </p:grpSp>
      </p:grpSp>
      <p:sp>
        <p:nvSpPr>
          <p:cNvPr id="100" name="文本框 99"/>
          <p:cNvSpPr txBox="1"/>
          <p:nvPr>
            <p:custDataLst>
              <p:tags r:id="rId15"/>
            </p:custDataLst>
          </p:nvPr>
        </p:nvSpPr>
        <p:spPr>
          <a:xfrm>
            <a:off x="1014095" y="2673985"/>
            <a:ext cx="192405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摸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感知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endParaRPr lang="en-US" altLang="zh-CN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257810" y="3400425"/>
            <a:ext cx="343027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5111115" y="2692400"/>
            <a:ext cx="213931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指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感知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8"/>
            </p:custDataLst>
          </p:nvPr>
        </p:nvSpPr>
        <p:spPr>
          <a:xfrm>
            <a:off x="4091940" y="340931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9"/>
            </p:custDataLst>
          </p:nvPr>
        </p:nvSpPr>
        <p:spPr>
          <a:xfrm>
            <a:off x="9250045" y="2673985"/>
            <a:ext cx="227203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触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感知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20"/>
            </p:custDataLst>
          </p:nvPr>
        </p:nvSpPr>
        <p:spPr>
          <a:xfrm>
            <a:off x="8159115" y="338264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rcRect l="4376" t="14086" r="71802" b="5886"/>
          <a:stretch>
            <a:fillRect/>
          </a:stretch>
        </p:blipFill>
        <p:spPr>
          <a:xfrm>
            <a:off x="1607820" y="3991610"/>
            <a:ext cx="1057910" cy="8489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rcRect l="6744" t="22980" r="81343" b="28940"/>
          <a:stretch>
            <a:fillRect/>
          </a:stretch>
        </p:blipFill>
        <p:spPr>
          <a:xfrm>
            <a:off x="2802255" y="4037330"/>
            <a:ext cx="812165" cy="7385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rcRect l="2431" t="18847" r="72992" b="-2035"/>
          <a:stretch>
            <a:fillRect/>
          </a:stretch>
        </p:blipFill>
        <p:spPr>
          <a:xfrm>
            <a:off x="273050" y="3991610"/>
            <a:ext cx="1068705" cy="900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2"/>
          <a:srcRect l="29837" t="-335" r="44482"/>
          <a:stretch>
            <a:fillRect/>
          </a:stretch>
        </p:blipFill>
        <p:spPr>
          <a:xfrm>
            <a:off x="5551170" y="3888740"/>
            <a:ext cx="1083310" cy="1012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4"/>
          <a:srcRect l="32759" t="8479" r="58355" b="48295"/>
          <a:stretch>
            <a:fillRect/>
          </a:stretch>
        </p:blipFill>
        <p:spPr>
          <a:xfrm>
            <a:off x="6867525" y="3888740"/>
            <a:ext cx="884555" cy="10883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6"/>
          <a:srcRect l="29049" t="7237" r="44234"/>
          <a:stretch>
            <a:fillRect/>
          </a:stretch>
        </p:blipFill>
        <p:spPr>
          <a:xfrm>
            <a:off x="4158615" y="3903345"/>
            <a:ext cx="1261110" cy="106172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22"/>
          <a:srcRect l="56537" t="21032" r="2624" b="1227"/>
          <a:stretch>
            <a:fillRect/>
          </a:stretch>
        </p:blipFill>
        <p:spPr>
          <a:xfrm>
            <a:off x="9373870" y="4174490"/>
            <a:ext cx="1541145" cy="6070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24"/>
          <a:srcRect l="52697" t="14378" r="1156" b="430"/>
          <a:stretch>
            <a:fillRect/>
          </a:stretch>
        </p:blipFill>
        <p:spPr>
          <a:xfrm>
            <a:off x="10307320" y="4918710"/>
            <a:ext cx="1707515" cy="65151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26"/>
          <a:srcRect l="57765" t="32901" r="684"/>
          <a:stretch>
            <a:fillRect/>
          </a:stretch>
        </p:blipFill>
        <p:spPr>
          <a:xfrm>
            <a:off x="8351520" y="3451860"/>
            <a:ext cx="1504315" cy="585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100" grpId="2" bldLvl="0" animBg="1"/>
      <p:bldP spid="12" grpId="0" bldLvl="0" animBg="1"/>
      <p:bldP spid="12" grpId="1" animBg="1"/>
      <p:bldP spid="12" grpId="2" bldLvl="0" animBg="1"/>
      <p:bldP spid="10" grpId="0" bldLvl="0" animBg="1"/>
      <p:bldP spid="10" grpId="1" animBg="1"/>
      <p:bldP spid="10" grpId="2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2315" y="1064895"/>
            <a:ext cx="8053594" cy="1161415"/>
            <a:chOff x="1169" y="1677"/>
            <a:chExt cx="12683" cy="1829"/>
          </a:xfrm>
        </p:grpSpPr>
        <p:sp>
          <p:nvSpPr>
            <p:cNvPr id="50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169" y="1677"/>
              <a:ext cx="2167" cy="182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7"/>
              </p:custDataLst>
            </p:nvPr>
          </p:nvCxnSpPr>
          <p:spPr>
            <a:xfrm>
              <a:off x="1597" y="3198"/>
              <a:ext cx="1336" cy="23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8"/>
              </p:custDataLst>
            </p:nvPr>
          </p:nvSpPr>
          <p:spPr>
            <a:xfrm>
              <a:off x="1356" y="1986"/>
              <a:ext cx="181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图形的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认识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3860" y="2167"/>
              <a:ext cx="1117" cy="9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4003" y="2294"/>
              <a:ext cx="869" cy="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文本框 91"/>
            <p:cNvSpPr txBox="1"/>
            <p:nvPr>
              <p:custDataLst>
                <p:tags r:id="rId11"/>
              </p:custDataLst>
            </p:nvPr>
          </p:nvSpPr>
          <p:spPr>
            <a:xfrm>
              <a:off x="3823" y="2328"/>
              <a:ext cx="1193" cy="6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4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 rot="0">
              <a:off x="5615" y="2153"/>
              <a:ext cx="8237" cy="1039"/>
              <a:chOff x="9875" y="1802"/>
              <a:chExt cx="6471" cy="1039"/>
            </a:xfrm>
          </p:grpSpPr>
          <p:sp>
            <p:nvSpPr>
              <p:cNvPr id="1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875" y="1802"/>
                <a:ext cx="647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l" eaLnBrk="1" hangingPunct="1"/>
                <a:r>
                  <a:rPr lang="zh-CN" altLang="en-US" sz="2800" b="1" dirty="0">
                    <a:solidFill>
                      <a:srgbClr val="2A6CB5"/>
                    </a:solidFill>
                    <a:latin typeface="等线" panose="02010600030101010101" charset="-122"/>
                    <a:ea typeface="等线" panose="02010600030101010101" charset="-122"/>
                    <a:sym typeface="+mn-ea"/>
                  </a:rPr>
                  <a:t>自主操作想象，描述图形特征</a:t>
                </a:r>
                <a:endPara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endParaRPr>
              </a:p>
            </p:txBody>
          </p:sp>
          <p:pic>
            <p:nvPicPr>
              <p:cNvPr id="120" name="直接连接符 34"/>
              <p:cNvPicPr/>
              <p:nvPr>
                <p:custDataLst>
                  <p:tags r:id="rId13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10027" y="2672"/>
                <a:ext cx="6319" cy="169"/>
              </a:xfrm>
              <a:prstGeom prst="rect">
                <a:avLst/>
              </a:prstGeom>
              <a:solidFill>
                <a:srgbClr val="65A1D7"/>
              </a:solidFill>
              <a:ln w="9525">
                <a:noFill/>
              </a:ln>
            </p:spPr>
          </p:pic>
        </p:grpSp>
      </p:grp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2541905" y="2428240"/>
            <a:ext cx="7614920" cy="55308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no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做一做：初步输出对角的认知，感知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的特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征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6"/>
            </p:custDataLst>
          </p:nvPr>
        </p:nvSpPr>
        <p:spPr>
          <a:xfrm>
            <a:off x="2541905" y="3207385"/>
            <a:ext cx="7232015" cy="279971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160395" y="3382645"/>
            <a:ext cx="5992495" cy="2563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0" grpId="2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75030" y="1136015"/>
            <a:ext cx="8053594" cy="1161415"/>
            <a:chOff x="1169" y="1677"/>
            <a:chExt cx="12683" cy="1829"/>
          </a:xfrm>
        </p:grpSpPr>
        <p:sp>
          <p:nvSpPr>
            <p:cNvPr id="50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169" y="1677"/>
              <a:ext cx="2167" cy="182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7"/>
              </p:custDataLst>
            </p:nvPr>
          </p:nvCxnSpPr>
          <p:spPr>
            <a:xfrm>
              <a:off x="1597" y="3198"/>
              <a:ext cx="1336" cy="23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8"/>
              </p:custDataLst>
            </p:nvPr>
          </p:nvSpPr>
          <p:spPr>
            <a:xfrm>
              <a:off x="1356" y="1986"/>
              <a:ext cx="181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图形的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认识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3860" y="2167"/>
              <a:ext cx="1117" cy="9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4003" y="2294"/>
              <a:ext cx="869" cy="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文本框 91"/>
            <p:cNvSpPr txBox="1"/>
            <p:nvPr>
              <p:custDataLst>
                <p:tags r:id="rId11"/>
              </p:custDataLst>
            </p:nvPr>
          </p:nvSpPr>
          <p:spPr>
            <a:xfrm>
              <a:off x="3823" y="2328"/>
              <a:ext cx="1193" cy="6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4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 rot="0">
              <a:off x="5615" y="2153"/>
              <a:ext cx="8237" cy="1039"/>
              <a:chOff x="9875" y="1802"/>
              <a:chExt cx="6471" cy="1039"/>
            </a:xfrm>
          </p:grpSpPr>
          <p:sp>
            <p:nvSpPr>
              <p:cNvPr id="1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875" y="1802"/>
                <a:ext cx="647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l" eaLnBrk="1" hangingPunct="1"/>
                <a:r>
                  <a:rPr lang="zh-CN" altLang="en-US" sz="2800" b="1" dirty="0">
                    <a:solidFill>
                      <a:srgbClr val="2A6CB5"/>
                    </a:solidFill>
                    <a:latin typeface="等线" panose="02010600030101010101" charset="-122"/>
                    <a:ea typeface="等线" panose="02010600030101010101" charset="-122"/>
                    <a:sym typeface="+mn-ea"/>
                  </a:rPr>
                  <a:t>自主操作想象，描述图形特征</a:t>
                </a:r>
                <a:endPara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endParaRPr>
              </a:p>
            </p:txBody>
          </p:sp>
          <p:pic>
            <p:nvPicPr>
              <p:cNvPr id="120" name="直接连接符 34"/>
              <p:cNvPicPr/>
              <p:nvPr>
                <p:custDataLst>
                  <p:tags r:id="rId13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10027" y="2672"/>
                <a:ext cx="6319" cy="169"/>
              </a:xfrm>
              <a:prstGeom prst="rect">
                <a:avLst/>
              </a:prstGeom>
              <a:solidFill>
                <a:srgbClr val="65A1D7"/>
              </a:solidFill>
              <a:ln w="9525">
                <a:noFill/>
              </a:ln>
            </p:spPr>
          </p:pic>
        </p:grpSp>
      </p:grpSp>
      <p:sp>
        <p:nvSpPr>
          <p:cNvPr id="100" name="文本框 99"/>
          <p:cNvSpPr txBox="1"/>
          <p:nvPr>
            <p:custDataLst>
              <p:tags r:id="rId15"/>
            </p:custDataLst>
          </p:nvPr>
        </p:nvSpPr>
        <p:spPr>
          <a:xfrm>
            <a:off x="815975" y="2673985"/>
            <a:ext cx="265938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明晰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边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的特征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     </a:t>
            </a:r>
            <a:endParaRPr lang="en-US" altLang="zh-CN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180975" y="3409315"/>
            <a:ext cx="36144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4731385" y="2644140"/>
            <a:ext cx="290131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明晰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顶点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位置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8"/>
            </p:custDataLst>
          </p:nvPr>
        </p:nvSpPr>
        <p:spPr>
          <a:xfrm>
            <a:off x="4091940" y="340931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8529320" y="2659380"/>
            <a:ext cx="3315335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整体感知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 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的特征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20"/>
            </p:custDataLst>
          </p:nvPr>
        </p:nvSpPr>
        <p:spPr>
          <a:xfrm>
            <a:off x="8159115" y="338264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1"/>
          <a:srcRect t="15401" r="10324" b="16826"/>
          <a:stretch>
            <a:fillRect/>
          </a:stretch>
        </p:blipFill>
        <p:spPr>
          <a:xfrm>
            <a:off x="2251075" y="4169410"/>
            <a:ext cx="1422400" cy="1434465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2"/>
          <a:srcRect l="17305" t="10248" r="24767" b="16008"/>
          <a:stretch>
            <a:fillRect/>
          </a:stretch>
        </p:blipFill>
        <p:spPr>
          <a:xfrm>
            <a:off x="361315" y="3510280"/>
            <a:ext cx="1541780" cy="1471930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3"/>
          <a:srcRect l="23425" t="10250" r="29260" b="6739"/>
          <a:stretch>
            <a:fillRect/>
          </a:stretch>
        </p:blipFill>
        <p:spPr>
          <a:xfrm>
            <a:off x="4252595" y="3525520"/>
            <a:ext cx="1556385" cy="2104390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4"/>
          <a:srcRect l="25339" t="42318" r="18594" b="26037"/>
          <a:stretch>
            <a:fillRect/>
          </a:stretch>
        </p:blipFill>
        <p:spPr>
          <a:xfrm>
            <a:off x="6106795" y="3558540"/>
            <a:ext cx="1678940" cy="1960245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5"/>
          <a:srcRect l="15975" t="22945" r="35018" b="32030"/>
          <a:stretch>
            <a:fillRect/>
          </a:stretch>
        </p:blipFill>
        <p:spPr>
          <a:xfrm>
            <a:off x="8772525" y="3753485"/>
            <a:ext cx="2458720" cy="1694180"/>
          </a:xfrm>
          <a:prstGeom prst="rect">
            <a:avLst/>
          </a:prstGeom>
          <a:ln w="28575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0" grpId="1" animBg="1"/>
      <p:bldP spid="100" grpId="2" bldLvl="0" animBg="1"/>
      <p:bldP spid="2" grpId="0" bldLvl="0" animBg="1"/>
      <p:bldP spid="2" grpId="1" animBg="1"/>
      <p:bldP spid="2" grpId="2" bldLvl="0" animBg="1"/>
      <p:bldP spid="14" grpId="0" bldLvl="0" animBg="1"/>
      <p:bldP spid="14" grpId="1" animBg="1"/>
      <p:bldP spid="14" grpId="2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42315" y="1064895"/>
            <a:ext cx="8053594" cy="1161415"/>
            <a:chOff x="1169" y="1677"/>
            <a:chExt cx="12683" cy="1829"/>
          </a:xfrm>
        </p:grpSpPr>
        <p:sp>
          <p:nvSpPr>
            <p:cNvPr id="50" name="Freeform 5"/>
            <p:cNvSpPr/>
            <p:nvPr>
              <p:custDataLst>
                <p:tags r:id="rId6"/>
              </p:custDataLst>
            </p:nvPr>
          </p:nvSpPr>
          <p:spPr bwMode="auto">
            <a:xfrm rot="10800000">
              <a:off x="1169" y="1677"/>
              <a:ext cx="2167" cy="1829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0160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13" name="直接连接符 112"/>
            <p:cNvCxnSpPr/>
            <p:nvPr>
              <p:custDataLst>
                <p:tags r:id="rId7"/>
              </p:custDataLst>
            </p:nvPr>
          </p:nvCxnSpPr>
          <p:spPr>
            <a:xfrm>
              <a:off x="1597" y="3198"/>
              <a:ext cx="1336" cy="23"/>
            </a:xfrm>
            <a:prstGeom prst="line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30"/>
            <p:cNvSpPr txBox="1"/>
            <p:nvPr>
              <p:custDataLst>
                <p:tags r:id="rId8"/>
              </p:custDataLst>
            </p:nvPr>
          </p:nvSpPr>
          <p:spPr>
            <a:xfrm>
              <a:off x="1356" y="1986"/>
              <a:ext cx="1815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图形的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认识</a:t>
              </a:r>
              <a:endParaRPr lang="zh-CN" altLang="en-US" sz="24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Freeform 5"/>
            <p:cNvSpPr/>
            <p:nvPr>
              <p:custDataLst>
                <p:tags r:id="rId9"/>
              </p:custDataLst>
            </p:nvPr>
          </p:nvSpPr>
          <p:spPr bwMode="auto">
            <a:xfrm rot="10800000">
              <a:off x="3860" y="2167"/>
              <a:ext cx="1117" cy="96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03200" dist="635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5"/>
            <p:cNvSpPr/>
            <p:nvPr>
              <p:custDataLst>
                <p:tags r:id="rId10"/>
              </p:custDataLst>
            </p:nvPr>
          </p:nvSpPr>
          <p:spPr bwMode="auto">
            <a:xfrm rot="10800000">
              <a:off x="4003" y="2294"/>
              <a:ext cx="869" cy="75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2A6CB5"/>
            </a:soli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52400" dist="38100" dir="2700000" algn="tl" rotWithShape="0">
                <a:prstClr val="black">
                  <a:alpha val="3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文本框 91"/>
            <p:cNvSpPr txBox="1"/>
            <p:nvPr>
              <p:custDataLst>
                <p:tags r:id="rId11"/>
              </p:custDataLst>
            </p:nvPr>
          </p:nvSpPr>
          <p:spPr>
            <a:xfrm>
              <a:off x="3823" y="2328"/>
              <a:ext cx="1193" cy="69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4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 rot="0">
              <a:off x="5615" y="2153"/>
              <a:ext cx="8237" cy="1039"/>
              <a:chOff x="9875" y="1802"/>
              <a:chExt cx="6471" cy="1039"/>
            </a:xfrm>
          </p:grpSpPr>
          <p:sp>
            <p:nvSpPr>
              <p:cNvPr id="118" name="文本框 1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9875" y="1802"/>
                <a:ext cx="647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l" eaLnBrk="1" hangingPunct="1"/>
                <a:r>
                  <a:rPr lang="zh-CN" altLang="en-US" sz="2800" b="1" dirty="0">
                    <a:solidFill>
                      <a:srgbClr val="2A6CB5"/>
                    </a:solidFill>
                    <a:latin typeface="等线" panose="02010600030101010101" charset="-122"/>
                    <a:ea typeface="等线" panose="02010600030101010101" charset="-122"/>
                    <a:sym typeface="+mn-ea"/>
                  </a:rPr>
                  <a:t>对比明晰特征，抽象图形本质</a:t>
                </a:r>
                <a:endPara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endParaRPr>
              </a:p>
            </p:txBody>
          </p:sp>
          <p:pic>
            <p:nvPicPr>
              <p:cNvPr id="120" name="直接连接符 34"/>
              <p:cNvPicPr/>
              <p:nvPr>
                <p:custDataLst>
                  <p:tags r:id="rId13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 rot="10800000">
                <a:off x="10027" y="2672"/>
                <a:ext cx="6319" cy="169"/>
              </a:xfrm>
              <a:prstGeom prst="rect">
                <a:avLst/>
              </a:prstGeom>
              <a:solidFill>
                <a:srgbClr val="65A1D7"/>
              </a:solidFill>
              <a:ln w="9525">
                <a:noFill/>
              </a:ln>
            </p:spPr>
          </p:pic>
        </p:grpSp>
      </p:grp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1014095" y="2729230"/>
            <a:ext cx="192405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抽象输出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角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”        </a:t>
            </a:r>
            <a:endParaRPr lang="en-US" altLang="zh-CN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>
            <p:custDataLst>
              <p:tags r:id="rId16"/>
            </p:custDataLst>
          </p:nvPr>
        </p:nvSpPr>
        <p:spPr>
          <a:xfrm>
            <a:off x="257810" y="3400425"/>
            <a:ext cx="343027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4613275" y="2720975"/>
            <a:ext cx="296164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对比明晰角的</a:t>
            </a:r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本质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18"/>
            </p:custDataLst>
          </p:nvPr>
        </p:nvSpPr>
        <p:spPr>
          <a:xfrm>
            <a:off x="4091940" y="340931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7950200" y="2736850"/>
            <a:ext cx="4241800" cy="460375"/>
          </a:xfrm>
          <a:prstGeom prst="rect">
            <a:avLst/>
          </a:prstGeom>
          <a:noFill/>
          <a:ln w="38100">
            <a:solidFill>
              <a:srgbClr val="1A70AA"/>
            </a:solidFill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三维空间中明晰角是二维空间</a:t>
            </a:r>
            <a:r>
              <a:rPr lang="en-US" altLang="zh-CN" sz="2400" b="1">
                <a:solidFill>
                  <a:srgbClr val="1A70AA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zh-CN" altLang="en-US" sz="2400" b="1">
              <a:solidFill>
                <a:srgbClr val="1A70AA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>
            <p:custDataLst>
              <p:tags r:id="rId20"/>
            </p:custDataLst>
          </p:nvPr>
        </p:nvSpPr>
        <p:spPr>
          <a:xfrm>
            <a:off x="8159115" y="3382645"/>
            <a:ext cx="3855720" cy="23285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48945" y="3873500"/>
            <a:ext cx="3121660" cy="6775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rcRect t="21988" r="11863"/>
          <a:stretch>
            <a:fillRect/>
          </a:stretch>
        </p:blipFill>
        <p:spPr>
          <a:xfrm>
            <a:off x="8468995" y="3451225"/>
            <a:ext cx="3387725" cy="21990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4"/>
          <a:srcRect r="380" b="74954"/>
          <a:stretch>
            <a:fillRect/>
          </a:stretch>
        </p:blipFill>
        <p:spPr>
          <a:xfrm>
            <a:off x="4173220" y="3721735"/>
            <a:ext cx="3595370" cy="130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12" grpId="2" bldLvl="0" animBg="1"/>
      <p:bldP spid="17" grpId="0" bldLvl="0" animBg="1"/>
      <p:bldP spid="17" grpId="1" animBg="1"/>
      <p:bldP spid="17" grpId="2" bldLvl="0" animBg="1"/>
      <p:bldP spid="26" grpId="0" bldLvl="0" animBg="1"/>
      <p:bldP spid="26" grpId="1" animBg="1"/>
      <p:bldP spid="26" grpId="2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3400182" y="1433471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4097032" y="4535757"/>
            <a:ext cx="1147762" cy="1295559"/>
            <a:chOff x="3883354" y="4002357"/>
            <a:chExt cx="1147762" cy="129555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6984" y="4002357"/>
              <a:ext cx="1114132" cy="1295559"/>
              <a:chOff x="3295850" y="2065379"/>
              <a:chExt cx="3592274" cy="4177307"/>
            </a:xfrm>
          </p:grpSpPr>
          <p:sp>
            <p:nvSpPr>
              <p:cNvPr id="30" name="圆角矩形 29"/>
              <p:cNvSpPr/>
              <p:nvPr>
                <p:custDataLst>
                  <p:tags r:id="rId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5"/>
              <p:cNvSpPr/>
              <p:nvPr>
                <p:custDataLst>
                  <p:tags r:id="rId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圆角矩形 31"/>
              <p:cNvSpPr/>
              <p:nvPr>
                <p:custDataLst>
                  <p:tags r:id="rId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5"/>
              <p:cNvSpPr/>
              <p:nvPr>
                <p:custDataLst>
                  <p:tags r:id="rId1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文本框 90"/>
            <p:cNvSpPr txBox="1"/>
            <p:nvPr>
              <p:custDataLst>
                <p:tags r:id="rId11"/>
              </p:custDataLst>
            </p:nvPr>
          </p:nvSpPr>
          <p:spPr>
            <a:xfrm>
              <a:off x="3883354" y="4176709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8" name="圆角矩形 37"/>
          <p:cNvSpPr/>
          <p:nvPr>
            <p:custDataLst>
              <p:tags r:id="rId12"/>
            </p:custDataLst>
          </p:nvPr>
        </p:nvSpPr>
        <p:spPr>
          <a:xfrm rot="2760000">
            <a:off x="4097655" y="1754505"/>
            <a:ext cx="1295400" cy="940435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/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5"/>
          <p:cNvSpPr/>
          <p:nvPr>
            <p:custDataLst>
              <p:tags r:id="rId13"/>
            </p:custDataLst>
          </p:nvPr>
        </p:nvSpPr>
        <p:spPr bwMode="auto">
          <a:xfrm rot="10800000">
            <a:off x="4101465" y="1638935"/>
            <a:ext cx="820420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14"/>
            </p:custDataLst>
          </p:nvPr>
        </p:nvSpPr>
        <p:spPr>
          <a:xfrm rot="2760000">
            <a:off x="4164965" y="1848485"/>
            <a:ext cx="1128395" cy="735330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>
                  <a:alpha val="66000"/>
                </a:schemeClr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5"/>
          <p:cNvSpPr/>
          <p:nvPr>
            <p:custDataLst>
              <p:tags r:id="rId15"/>
            </p:custDataLst>
          </p:nvPr>
        </p:nvSpPr>
        <p:spPr bwMode="auto">
          <a:xfrm rot="10800000">
            <a:off x="4192270" y="1719580"/>
            <a:ext cx="638175" cy="5651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文本框 91"/>
          <p:cNvSpPr txBox="1"/>
          <p:nvPr>
            <p:custDataLst>
              <p:tags r:id="rId16"/>
            </p:custDataLst>
          </p:nvPr>
        </p:nvSpPr>
        <p:spPr>
          <a:xfrm>
            <a:off x="4077970" y="1741170"/>
            <a:ext cx="876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01</a:t>
            </a:r>
            <a:endParaRPr lang="en-US" altLang="zh-CN" sz="2800" dirty="0" smtClean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954282" y="3073377"/>
            <a:ext cx="1133022" cy="1295559"/>
            <a:chOff x="4344364" y="2987017"/>
            <a:chExt cx="1133022" cy="1295559"/>
          </a:xfrm>
        </p:grpSpPr>
        <p:grpSp>
          <p:nvGrpSpPr>
            <p:cNvPr id="35" name="组合 34"/>
            <p:cNvGrpSpPr/>
            <p:nvPr/>
          </p:nvGrpSpPr>
          <p:grpSpPr>
            <a:xfrm>
              <a:off x="4363254" y="2987017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36"/>
              <p:cNvSpPr/>
              <p:nvPr>
                <p:custDataLst>
                  <p:tags r:id="rId1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reeform 5"/>
              <p:cNvSpPr/>
              <p:nvPr>
                <p:custDataLst>
                  <p:tags r:id="rId1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圆角矩形 46"/>
              <p:cNvSpPr/>
              <p:nvPr>
                <p:custDataLst>
                  <p:tags r:id="rId1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Freeform 5"/>
              <p:cNvSpPr/>
              <p:nvPr>
                <p:custDataLst>
                  <p:tags r:id="rId2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文本框 92"/>
            <p:cNvSpPr txBox="1"/>
            <p:nvPr>
              <p:custDataLst>
                <p:tags r:id="rId21"/>
              </p:custDataLst>
            </p:nvPr>
          </p:nvSpPr>
          <p:spPr>
            <a:xfrm>
              <a:off x="4344364" y="3161225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50" name="Freeform 5"/>
          <p:cNvSpPr/>
          <p:nvPr>
            <p:custDataLst>
              <p:tags r:id="rId22"/>
            </p:custDataLst>
          </p:nvPr>
        </p:nvSpPr>
        <p:spPr bwMode="auto">
          <a:xfrm rot="10800000">
            <a:off x="1545590" y="2570480"/>
            <a:ext cx="2142490" cy="18986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016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3" name="直接连接符 112"/>
          <p:cNvCxnSpPr/>
          <p:nvPr>
            <p:custDataLst>
              <p:tags r:id="rId23"/>
            </p:custDataLst>
          </p:nvPr>
        </p:nvCxnSpPr>
        <p:spPr>
          <a:xfrm>
            <a:off x="1665605" y="4024630"/>
            <a:ext cx="1848485" cy="10795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30"/>
          <p:cNvSpPr txBox="1"/>
          <p:nvPr>
            <p:custDataLst>
              <p:tags r:id="rId24"/>
            </p:custDataLst>
          </p:nvPr>
        </p:nvSpPr>
        <p:spPr>
          <a:xfrm>
            <a:off x="1720215" y="3017520"/>
            <a:ext cx="17938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图形的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测量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 rot="0">
            <a:off x="5533390" y="1540510"/>
            <a:ext cx="5230384" cy="659765"/>
            <a:chOff x="9875" y="1802"/>
            <a:chExt cx="6471" cy="1039"/>
          </a:xfrm>
        </p:grpSpPr>
        <p:sp>
          <p:nvSpPr>
            <p:cNvPr id="118" name="文本框 17"/>
            <p:cNvSpPr txBox="1"/>
            <p:nvPr>
              <p:custDataLst>
                <p:tags r:id="rId25"/>
              </p:custDataLst>
            </p:nvPr>
          </p:nvSpPr>
          <p:spPr>
            <a:xfrm>
              <a:off x="9875" y="1802"/>
              <a:ext cx="6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确定度量对象，选择度量工具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20" name="直接连接符 34"/>
            <p:cNvPicPr/>
            <p:nvPr>
              <p:custDataLst>
                <p:tags r:id="rId26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672"/>
              <a:ext cx="6319" cy="169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45" name="组合 144"/>
          <p:cNvGrpSpPr/>
          <p:nvPr/>
        </p:nvGrpSpPr>
        <p:grpSpPr>
          <a:xfrm rot="0">
            <a:off x="6074410" y="3071495"/>
            <a:ext cx="5025711" cy="720725"/>
            <a:chOff x="9875" y="1802"/>
            <a:chExt cx="5256" cy="1135"/>
          </a:xfrm>
        </p:grpSpPr>
        <p:sp>
          <p:nvSpPr>
            <p:cNvPr id="147" name="文本框 17"/>
            <p:cNvSpPr txBox="1"/>
            <p:nvPr>
              <p:custDataLst>
                <p:tags r:id="rId28"/>
              </p:custDataLst>
            </p:nvPr>
          </p:nvSpPr>
          <p:spPr>
            <a:xfrm>
              <a:off x="9875" y="1802"/>
              <a:ext cx="52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确定度量方法，渗透转化思想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49" name="直接连接符 34"/>
            <p:cNvPicPr/>
            <p:nvPr>
              <p:custDataLst>
                <p:tags r:id="rId29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732"/>
              <a:ext cx="5104" cy="205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50" name="组合 149"/>
          <p:cNvGrpSpPr/>
          <p:nvPr/>
        </p:nvGrpSpPr>
        <p:grpSpPr>
          <a:xfrm rot="0">
            <a:off x="5563235" y="4678045"/>
            <a:ext cx="5703044" cy="620395"/>
            <a:chOff x="9875" y="1802"/>
            <a:chExt cx="7271" cy="977"/>
          </a:xfrm>
        </p:grpSpPr>
        <p:sp>
          <p:nvSpPr>
            <p:cNvPr id="152" name="文本框 17"/>
            <p:cNvSpPr txBox="1"/>
            <p:nvPr>
              <p:custDataLst>
                <p:tags r:id="rId30"/>
              </p:custDataLst>
            </p:nvPr>
          </p:nvSpPr>
          <p:spPr>
            <a:xfrm>
              <a:off x="9875" y="1802"/>
              <a:ext cx="72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确定度量单位，获得度量结果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54" name="直接连接符 34"/>
            <p:cNvPicPr/>
            <p:nvPr>
              <p:custDataLst>
                <p:tags r:id="rId31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 flipV="1">
              <a:off x="10026" y="2557"/>
              <a:ext cx="6171" cy="222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规律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3400182" y="1433471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0" name="组合 109"/>
          <p:cNvGrpSpPr/>
          <p:nvPr/>
        </p:nvGrpSpPr>
        <p:grpSpPr>
          <a:xfrm>
            <a:off x="4097032" y="4535757"/>
            <a:ext cx="1147762" cy="1295559"/>
            <a:chOff x="3883354" y="4002357"/>
            <a:chExt cx="1147762" cy="129555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16984" y="4002357"/>
              <a:ext cx="1114132" cy="1295559"/>
              <a:chOff x="3295850" y="2065379"/>
              <a:chExt cx="3592274" cy="4177307"/>
            </a:xfrm>
          </p:grpSpPr>
          <p:sp>
            <p:nvSpPr>
              <p:cNvPr id="30" name="圆角矩形 29"/>
              <p:cNvSpPr/>
              <p:nvPr>
                <p:custDataLst>
                  <p:tags r:id="rId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Freeform 5"/>
              <p:cNvSpPr/>
              <p:nvPr>
                <p:custDataLst>
                  <p:tags r:id="rId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圆角矩形 31"/>
              <p:cNvSpPr/>
              <p:nvPr>
                <p:custDataLst>
                  <p:tags r:id="rId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5"/>
              <p:cNvSpPr/>
              <p:nvPr>
                <p:custDataLst>
                  <p:tags r:id="rId1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文本框 90"/>
            <p:cNvSpPr txBox="1"/>
            <p:nvPr>
              <p:custDataLst>
                <p:tags r:id="rId11"/>
              </p:custDataLst>
            </p:nvPr>
          </p:nvSpPr>
          <p:spPr>
            <a:xfrm>
              <a:off x="3883354" y="4176709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03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8" name="圆角矩形 37"/>
          <p:cNvSpPr/>
          <p:nvPr>
            <p:custDataLst>
              <p:tags r:id="rId12"/>
            </p:custDataLst>
          </p:nvPr>
        </p:nvSpPr>
        <p:spPr>
          <a:xfrm rot="2760000">
            <a:off x="4097655" y="1754505"/>
            <a:ext cx="1295400" cy="940435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/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5"/>
          <p:cNvSpPr/>
          <p:nvPr>
            <p:custDataLst>
              <p:tags r:id="rId13"/>
            </p:custDataLst>
          </p:nvPr>
        </p:nvSpPr>
        <p:spPr bwMode="auto">
          <a:xfrm rot="10800000">
            <a:off x="4101465" y="1638935"/>
            <a:ext cx="820420" cy="72644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03200" dist="635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圆角矩形 13"/>
          <p:cNvSpPr/>
          <p:nvPr>
            <p:custDataLst>
              <p:tags r:id="rId14"/>
            </p:custDataLst>
          </p:nvPr>
        </p:nvSpPr>
        <p:spPr>
          <a:xfrm rot="2760000">
            <a:off x="4164965" y="1848485"/>
            <a:ext cx="1128395" cy="735330"/>
          </a:xfrm>
          <a:prstGeom prst="roundRect">
            <a:avLst>
              <a:gd name="adj" fmla="val 47577"/>
            </a:avLst>
          </a:prstGeom>
          <a:gradFill>
            <a:gsLst>
              <a:gs pos="0">
                <a:schemeClr val="tx1">
                  <a:alpha val="66000"/>
                </a:schemeClr>
              </a:gs>
              <a:gs pos="100000">
                <a:srgbClr val="E8E8E8">
                  <a:alpha val="0"/>
                </a:srgb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5"/>
          <p:cNvSpPr/>
          <p:nvPr>
            <p:custDataLst>
              <p:tags r:id="rId15"/>
            </p:custDataLst>
          </p:nvPr>
        </p:nvSpPr>
        <p:spPr bwMode="auto">
          <a:xfrm rot="10800000">
            <a:off x="4192270" y="1719580"/>
            <a:ext cx="638175" cy="5651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52400" dist="38100" dir="2700000" algn="tl" rotWithShape="0">
              <a:prstClr val="black">
                <a:alpha val="33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文本框 91"/>
          <p:cNvSpPr txBox="1"/>
          <p:nvPr>
            <p:custDataLst>
              <p:tags r:id="rId16"/>
            </p:custDataLst>
          </p:nvPr>
        </p:nvSpPr>
        <p:spPr>
          <a:xfrm>
            <a:off x="4077970" y="1741170"/>
            <a:ext cx="876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01</a:t>
            </a:r>
            <a:endParaRPr lang="en-US" altLang="zh-CN" sz="2800" dirty="0" smtClean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4954282" y="3073377"/>
            <a:ext cx="1133022" cy="1295559"/>
            <a:chOff x="4344364" y="2987017"/>
            <a:chExt cx="1133022" cy="1295559"/>
          </a:xfrm>
        </p:grpSpPr>
        <p:grpSp>
          <p:nvGrpSpPr>
            <p:cNvPr id="35" name="组合 34"/>
            <p:cNvGrpSpPr/>
            <p:nvPr/>
          </p:nvGrpSpPr>
          <p:grpSpPr>
            <a:xfrm>
              <a:off x="4363254" y="2987017"/>
              <a:ext cx="1114132" cy="1295559"/>
              <a:chOff x="3295850" y="2065379"/>
              <a:chExt cx="3592274" cy="4177307"/>
            </a:xfrm>
          </p:grpSpPr>
          <p:sp>
            <p:nvSpPr>
              <p:cNvPr id="37" name="圆角矩形 36"/>
              <p:cNvSpPr/>
              <p:nvPr>
                <p:custDataLst>
                  <p:tags r:id="rId17"/>
                </p:custDataLst>
              </p:nvPr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Freeform 5"/>
              <p:cNvSpPr/>
              <p:nvPr>
                <p:custDataLst>
                  <p:tags r:id="rId18"/>
                </p:custDataLst>
              </p:nvPr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圆角矩形 46"/>
              <p:cNvSpPr/>
              <p:nvPr>
                <p:custDataLst>
                  <p:tags r:id="rId19"/>
                </p:custDataLst>
              </p:nvPr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Freeform 5"/>
              <p:cNvSpPr/>
              <p:nvPr>
                <p:custDataLst>
                  <p:tags r:id="rId20"/>
                </p:custDataLst>
              </p:nvPr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2A6CB5"/>
              </a:soli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文本框 92"/>
            <p:cNvSpPr txBox="1"/>
            <p:nvPr>
              <p:custDataLst>
                <p:tags r:id="rId21"/>
              </p:custDataLst>
            </p:nvPr>
          </p:nvSpPr>
          <p:spPr>
            <a:xfrm>
              <a:off x="4344364" y="3161225"/>
              <a:ext cx="87630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等线" panose="02010600030101010101" charset="-122"/>
                  <a:ea typeface="等线" panose="02010600030101010101" charset="-122"/>
                </a:rPr>
                <a:t>02</a:t>
              </a:r>
              <a:endParaRPr lang="en-US" altLang="zh-CN" sz="2800" dirty="0" smtClean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50" name="Freeform 5"/>
          <p:cNvSpPr/>
          <p:nvPr>
            <p:custDataLst>
              <p:tags r:id="rId22"/>
            </p:custDataLst>
          </p:nvPr>
        </p:nvSpPr>
        <p:spPr bwMode="auto">
          <a:xfrm rot="10800000">
            <a:off x="1545590" y="2570480"/>
            <a:ext cx="2142490" cy="189865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2A6CB5"/>
          </a:solidFill>
          <a:ln w="1016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13" name="直接连接符 112"/>
          <p:cNvCxnSpPr/>
          <p:nvPr>
            <p:custDataLst>
              <p:tags r:id="rId23"/>
            </p:custDataLst>
          </p:nvPr>
        </p:nvCxnSpPr>
        <p:spPr>
          <a:xfrm>
            <a:off x="1665605" y="4024630"/>
            <a:ext cx="1848485" cy="10795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 Box 30"/>
          <p:cNvSpPr txBox="1"/>
          <p:nvPr>
            <p:custDataLst>
              <p:tags r:id="rId24"/>
            </p:custDataLst>
          </p:nvPr>
        </p:nvSpPr>
        <p:spPr>
          <a:xfrm>
            <a:off x="1720215" y="3017520"/>
            <a:ext cx="17938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图形的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等线" panose="02010600030101010101" charset="-122"/>
                <a:ea typeface="等线" panose="02010600030101010101" charset="-122"/>
              </a:rPr>
              <a:t>运动</a:t>
            </a:r>
            <a:endParaRPr lang="zh-CN" altLang="en-US" sz="2800" b="1" dirty="0">
              <a:solidFill>
                <a:schemeClr val="bg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grpSp>
        <p:nvGrpSpPr>
          <p:cNvPr id="116" name="组合 115"/>
          <p:cNvGrpSpPr/>
          <p:nvPr/>
        </p:nvGrpSpPr>
        <p:grpSpPr>
          <a:xfrm rot="0">
            <a:off x="5533390" y="1540510"/>
            <a:ext cx="5230384" cy="659765"/>
            <a:chOff x="9875" y="1802"/>
            <a:chExt cx="6471" cy="1039"/>
          </a:xfrm>
        </p:grpSpPr>
        <p:sp>
          <p:nvSpPr>
            <p:cNvPr id="118" name="文本框 17"/>
            <p:cNvSpPr txBox="1"/>
            <p:nvPr>
              <p:custDataLst>
                <p:tags r:id="rId25"/>
              </p:custDataLst>
            </p:nvPr>
          </p:nvSpPr>
          <p:spPr>
            <a:xfrm>
              <a:off x="9875" y="1802"/>
              <a:ext cx="64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重视生活经验，感知空间位置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20" name="直接连接符 34"/>
            <p:cNvPicPr/>
            <p:nvPr>
              <p:custDataLst>
                <p:tags r:id="rId26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672"/>
              <a:ext cx="6319" cy="169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45" name="组合 144"/>
          <p:cNvGrpSpPr/>
          <p:nvPr/>
        </p:nvGrpSpPr>
        <p:grpSpPr>
          <a:xfrm rot="0">
            <a:off x="6074410" y="3071495"/>
            <a:ext cx="5025711" cy="720725"/>
            <a:chOff x="9875" y="1802"/>
            <a:chExt cx="5256" cy="1135"/>
          </a:xfrm>
        </p:grpSpPr>
        <p:sp>
          <p:nvSpPr>
            <p:cNvPr id="147" name="文本框 17"/>
            <p:cNvSpPr txBox="1"/>
            <p:nvPr>
              <p:custDataLst>
                <p:tags r:id="rId28"/>
              </p:custDataLst>
            </p:nvPr>
          </p:nvSpPr>
          <p:spPr>
            <a:xfrm>
              <a:off x="9875" y="1802"/>
              <a:ext cx="525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关注动静结合，体会变与不变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49" name="直接连接符 34"/>
            <p:cNvPicPr/>
            <p:nvPr>
              <p:custDataLst>
                <p:tags r:id="rId29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>
              <a:off x="10027" y="2732"/>
              <a:ext cx="5104" cy="205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  <p:grpSp>
        <p:nvGrpSpPr>
          <p:cNvPr id="150" name="组合 149"/>
          <p:cNvGrpSpPr/>
          <p:nvPr/>
        </p:nvGrpSpPr>
        <p:grpSpPr>
          <a:xfrm rot="0">
            <a:off x="5563235" y="4678045"/>
            <a:ext cx="5703044" cy="620395"/>
            <a:chOff x="9875" y="1802"/>
            <a:chExt cx="7271" cy="977"/>
          </a:xfrm>
        </p:grpSpPr>
        <p:sp>
          <p:nvSpPr>
            <p:cNvPr id="152" name="文本框 17"/>
            <p:cNvSpPr txBox="1"/>
            <p:nvPr>
              <p:custDataLst>
                <p:tags r:id="rId30"/>
              </p:custDataLst>
            </p:nvPr>
          </p:nvSpPr>
          <p:spPr>
            <a:xfrm>
              <a:off x="9875" y="1802"/>
              <a:ext cx="727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先想象再操作，把握</a:t>
              </a:r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运动特征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pic>
          <p:nvPicPr>
            <p:cNvPr id="154" name="直接连接符 34"/>
            <p:cNvPicPr/>
            <p:nvPr>
              <p:custDataLst>
                <p:tags r:id="rId31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 rot="10800000" flipV="1">
              <a:off x="10026" y="2557"/>
              <a:ext cx="6171" cy="222"/>
            </a:xfrm>
            <a:prstGeom prst="rect">
              <a:avLst/>
            </a:prstGeom>
            <a:solidFill>
              <a:srgbClr val="65A1D7"/>
            </a:solidFill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" y="2087706"/>
            <a:ext cx="1012964" cy="2072735"/>
          </a:xfrm>
          <a:custGeom>
            <a:avLst/>
            <a:gdLst>
              <a:gd name="connsiteX0" fmla="*/ 0 w 759723"/>
              <a:gd name="connsiteY0" fmla="*/ 0 h 1554551"/>
              <a:gd name="connsiteX1" fmla="*/ 759723 w 759723"/>
              <a:gd name="connsiteY1" fmla="*/ 0 h 1554551"/>
              <a:gd name="connsiteX2" fmla="*/ 759723 w 759723"/>
              <a:gd name="connsiteY2" fmla="*/ 1554551 h 1554551"/>
              <a:gd name="connsiteX3" fmla="*/ 0 w 759723"/>
              <a:gd name="connsiteY3" fmla="*/ 1554551 h 1554551"/>
              <a:gd name="connsiteX4" fmla="*/ 0 w 759723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723" h="1554551">
                <a:moveTo>
                  <a:pt x="0" y="0"/>
                </a:moveTo>
                <a:lnTo>
                  <a:pt x="759723" y="0"/>
                </a:lnTo>
                <a:lnTo>
                  <a:pt x="759723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81208" y="2087706"/>
            <a:ext cx="10710792" cy="2072735"/>
          </a:xfrm>
          <a:custGeom>
            <a:avLst/>
            <a:gdLst>
              <a:gd name="connsiteX0" fmla="*/ 0 w 8033094"/>
              <a:gd name="connsiteY0" fmla="*/ 0 h 1554551"/>
              <a:gd name="connsiteX1" fmla="*/ 8033094 w 8033094"/>
              <a:gd name="connsiteY1" fmla="*/ 0 h 1554551"/>
              <a:gd name="connsiteX2" fmla="*/ 8033094 w 8033094"/>
              <a:gd name="connsiteY2" fmla="*/ 1554551 h 1554551"/>
              <a:gd name="connsiteX3" fmla="*/ 0 w 8033094"/>
              <a:gd name="connsiteY3" fmla="*/ 1554551 h 1554551"/>
              <a:gd name="connsiteX4" fmla="*/ 0 w 8033094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33094" h="1554551">
                <a:moveTo>
                  <a:pt x="0" y="0"/>
                </a:moveTo>
                <a:lnTo>
                  <a:pt x="8033094" y="0"/>
                </a:lnTo>
                <a:lnTo>
                  <a:pt x="8033094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91085" y="1046913"/>
            <a:ext cx="3490563" cy="35771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905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9794" y="1922460"/>
            <a:ext cx="1213144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5" b="1" dirty="0">
                <a:solidFill>
                  <a:srgbClr val="0A2B4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03</a:t>
            </a:r>
            <a:endParaRPr lang="zh-CN" altLang="en-US" sz="5335" b="1" dirty="0">
              <a:solidFill>
                <a:srgbClr val="0A2B4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77745" y="293283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原则可视化</a:t>
            </a:r>
            <a:endParaRPr lang="zh-CN" altLang="en-US" sz="3200" b="1" dirty="0">
              <a:solidFill>
                <a:srgbClr val="093B5C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5" name="图文框 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图文框 10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图文框 11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图文框 15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310" y="264160"/>
            <a:ext cx="11339830" cy="782955"/>
            <a:chOff x="1106" y="370"/>
            <a:chExt cx="17858" cy="1233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19" name="图片 18" descr="图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2" y="370"/>
              <a:ext cx="5842" cy="12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6" y="485"/>
              <a:ext cx="3890" cy="8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可视化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38250" y="1697990"/>
            <a:ext cx="5838825" cy="1934845"/>
            <a:chOff x="894" y="2072"/>
            <a:chExt cx="9667" cy="3385"/>
          </a:xfrm>
        </p:grpSpPr>
        <p:sp>
          <p:nvSpPr>
            <p:cNvPr id="118" name="文本框 17"/>
            <p:cNvSpPr txBox="1"/>
            <p:nvPr>
              <p:custDataLst>
                <p:tags r:id="rId6"/>
              </p:custDataLst>
            </p:nvPr>
          </p:nvSpPr>
          <p:spPr>
            <a:xfrm>
              <a:off x="1514" y="2426"/>
              <a:ext cx="8236" cy="16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联系现实生活，建立图形表象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47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1510" y="3435"/>
              <a:ext cx="7913" cy="16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自主操作想象，描述图形特征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52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1580" y="4444"/>
              <a:ext cx="8981" cy="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对比明晰特征，抽象图形本质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894" y="2072"/>
              <a:ext cx="9372" cy="3385"/>
            </a:xfrm>
            <a:prstGeom prst="roundRect">
              <a:avLst/>
            </a:prstGeom>
            <a:noFill/>
            <a:ln w="28575" cmpd="sng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下箭头 6"/>
          <p:cNvSpPr/>
          <p:nvPr/>
        </p:nvSpPr>
        <p:spPr>
          <a:xfrm>
            <a:off x="3627120" y="3817620"/>
            <a:ext cx="203835" cy="4756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64105" y="4384675"/>
            <a:ext cx="292862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教学原则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下箭头 8"/>
          <p:cNvSpPr/>
          <p:nvPr>
            <p:custDataLst>
              <p:tags r:id="rId9"/>
            </p:custDataLst>
          </p:nvPr>
        </p:nvSpPr>
        <p:spPr>
          <a:xfrm>
            <a:off x="3726180" y="5398135"/>
            <a:ext cx="203835" cy="4756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2364105" y="5965190"/>
            <a:ext cx="292862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</a:t>
            </a:r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规律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下弧形箭头 10"/>
          <p:cNvSpPr/>
          <p:nvPr/>
        </p:nvSpPr>
        <p:spPr>
          <a:xfrm rot="16200000">
            <a:off x="5750560" y="4012565"/>
            <a:ext cx="3884295" cy="1565910"/>
          </a:xfrm>
          <a:prstGeom prst="curved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8843645" y="3955415"/>
            <a:ext cx="155575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可视</a:t>
            </a:r>
            <a:endParaRPr lang="zh-CN" altLang="en-US" sz="54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5" name="TextBox 48"/>
          <p:cNvSpPr txBox="1"/>
          <p:nvPr>
            <p:custDataLst>
              <p:tags r:id="rId12"/>
            </p:custDataLst>
          </p:nvPr>
        </p:nvSpPr>
        <p:spPr>
          <a:xfrm>
            <a:off x="328295" y="918210"/>
            <a:ext cx="117506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原则可视化：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是结合课时内容，将原则外显为可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视的活动或师生行为。</a:t>
            </a:r>
            <a:endParaRPr lang="zh-CN" altLang="en-US" sz="2800" b="1" dirty="0">
              <a:solidFill>
                <a:srgbClr val="FF0000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/>
      <p:bldP spid="8" grpId="1"/>
      <p:bldP spid="9" grpId="0" bldLvl="0" animBg="1"/>
      <p:bldP spid="9" grpId="1" animBg="1"/>
      <p:bldP spid="10" grpId="0"/>
      <p:bldP spid="10" grpId="1"/>
      <p:bldP spid="11" grpId="0" bldLvl="0" animBg="1"/>
      <p:bldP spid="11" grpId="1" animBg="1"/>
      <p:bldP spid="12" grpId="0"/>
      <p:bldP spid="12" grpId="1"/>
      <p:bldP spid="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原则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可视化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4160" y="1194435"/>
            <a:ext cx="6137910" cy="2148840"/>
            <a:chOff x="894" y="2072"/>
            <a:chExt cx="9666" cy="3384"/>
          </a:xfrm>
        </p:grpSpPr>
        <p:sp>
          <p:nvSpPr>
            <p:cNvPr id="118" name="文本框 17"/>
            <p:cNvSpPr txBox="1"/>
            <p:nvPr>
              <p:custDataLst>
                <p:tags r:id="rId6"/>
              </p:custDataLst>
            </p:nvPr>
          </p:nvSpPr>
          <p:spPr>
            <a:xfrm>
              <a:off x="1514" y="2426"/>
              <a:ext cx="823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联系现实生活，建立图形表象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47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1510" y="3435"/>
              <a:ext cx="79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自主操作想象，描述图形特征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52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1580" y="4444"/>
              <a:ext cx="898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对比明晰特征，抽象图形本质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894" y="2072"/>
              <a:ext cx="8608" cy="3385"/>
            </a:xfrm>
            <a:prstGeom prst="roundRect">
              <a:avLst/>
            </a:prstGeom>
            <a:noFill/>
            <a:ln w="28575" cmpd="sng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下箭头 6"/>
          <p:cNvSpPr/>
          <p:nvPr/>
        </p:nvSpPr>
        <p:spPr>
          <a:xfrm>
            <a:off x="3627120" y="3649980"/>
            <a:ext cx="203835" cy="47561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701358" y="4264660"/>
            <a:ext cx="6055995" cy="2584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图形认识：</a:t>
            </a:r>
            <a:r>
              <a:rPr lang="zh-CN" altLang="en-US" sz="48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实物抽象</a:t>
            </a:r>
            <a:endParaRPr lang="zh-CN" altLang="en-US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zh-CN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</a:t>
            </a:r>
            <a:r>
              <a:rPr lang="zh-CN" altLang="en-US" sz="48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图形想象</a:t>
            </a:r>
            <a:endParaRPr lang="zh-CN" altLang="en-US" sz="6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zh-CN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                    </a:t>
            </a:r>
            <a:r>
              <a:rPr lang="zh-CN" altLang="en-US" sz="48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特征描述</a:t>
            </a:r>
            <a:endParaRPr lang="zh-CN" altLang="en-US" sz="4800" b="1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3" name="下箭头 12"/>
          <p:cNvSpPr/>
          <p:nvPr>
            <p:custDataLst>
              <p:tags r:id="rId10"/>
            </p:custDataLst>
          </p:nvPr>
        </p:nvSpPr>
        <p:spPr>
          <a:xfrm rot="14040000">
            <a:off x="7389495" y="4024630"/>
            <a:ext cx="191135" cy="1483360"/>
          </a:xfrm>
          <a:prstGeom prst="downArrow">
            <a:avLst>
              <a:gd name="adj1" fmla="val 50000"/>
              <a:gd name="adj2" fmla="val 40181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560185" y="1918970"/>
            <a:ext cx="6138545" cy="2149475"/>
            <a:chOff x="894" y="2072"/>
            <a:chExt cx="9667" cy="3385"/>
          </a:xfrm>
        </p:grpSpPr>
        <p:sp>
          <p:nvSpPr>
            <p:cNvPr id="15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1514" y="2426"/>
              <a:ext cx="823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以操作为手段，实现实物抽象；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6" name="文本框 17"/>
            <p:cNvSpPr txBox="1"/>
            <p:nvPr>
              <p:custDataLst>
                <p:tags r:id="rId12"/>
              </p:custDataLst>
            </p:nvPr>
          </p:nvSpPr>
          <p:spPr>
            <a:xfrm>
              <a:off x="1510" y="3435"/>
              <a:ext cx="79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以表达为路径，实现图形想象；</a:t>
              </a:r>
              <a:endParaRPr lang="en-US" altLang="zh-CN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7" name="文本框 17"/>
            <p:cNvSpPr txBox="1"/>
            <p:nvPr>
              <p:custDataLst>
                <p:tags r:id="rId13"/>
              </p:custDataLst>
            </p:nvPr>
          </p:nvSpPr>
          <p:spPr>
            <a:xfrm>
              <a:off x="1580" y="4444"/>
              <a:ext cx="898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 eaLnBrk="1" hangingPunct="1"/>
              <a:r>
                <a:rPr lang="zh-CN" altLang="en-US" sz="2800" b="1" dirty="0">
                  <a:solidFill>
                    <a:srgbClr val="2A6CB5"/>
                  </a:solidFill>
                  <a:latin typeface="等线" panose="02010600030101010101" charset="-122"/>
                  <a:ea typeface="等线" panose="02010600030101010101" charset="-122"/>
                  <a:sym typeface="+mn-ea"/>
                </a:rPr>
                <a:t>以思考为载体，归纳图形特征。</a:t>
              </a:r>
              <a:endParaRPr lang="zh-CN" altLang="en-US" sz="2800" b="1" dirty="0">
                <a:solidFill>
                  <a:srgbClr val="2A6CB5"/>
                </a:solidFill>
                <a:latin typeface="等线" panose="02010600030101010101" charset="-122"/>
                <a:ea typeface="等线" panose="02010600030101010101" charset="-122"/>
                <a:sym typeface="+mn-ea"/>
              </a:endParaRPr>
            </a:p>
          </p:txBody>
        </p:sp>
        <p:sp>
          <p:nvSpPr>
            <p:cNvPr id="18" name="圆角矩形 17"/>
            <p:cNvSpPr/>
            <p:nvPr>
              <p:custDataLst>
                <p:tags r:id="rId14"/>
              </p:custDataLst>
            </p:nvPr>
          </p:nvSpPr>
          <p:spPr>
            <a:xfrm>
              <a:off x="894" y="2072"/>
              <a:ext cx="8608" cy="3385"/>
            </a:xfrm>
            <a:prstGeom prst="roundRect">
              <a:avLst/>
            </a:prstGeom>
            <a:noFill/>
            <a:ln w="28575" cmpd="sng">
              <a:solidFill>
                <a:schemeClr val="tx2"/>
              </a:solidFill>
              <a:prstDash val="solid"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0" name="下弧形箭头 19"/>
          <p:cNvSpPr/>
          <p:nvPr>
            <p:custDataLst>
              <p:tags r:id="rId15"/>
            </p:custDataLst>
          </p:nvPr>
        </p:nvSpPr>
        <p:spPr>
          <a:xfrm rot="12060000">
            <a:off x="5022850" y="1123315"/>
            <a:ext cx="2147570" cy="474345"/>
          </a:xfrm>
          <a:prstGeom prst="curvedUp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6828790" y="732155"/>
            <a:ext cx="155575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可视</a:t>
            </a:r>
            <a:endParaRPr lang="zh-CN" altLang="en-US" sz="54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/>
      <p:bldP spid="10" grpId="1"/>
      <p:bldP spid="13" grpId="0" bldLvl="0" animBg="1"/>
      <p:bldP spid="13" grpId="1" animBg="1"/>
      <p:bldP spid="20" grpId="0" bldLvl="0" animBg="1"/>
      <p:bldP spid="20" grpId="1" animBg="1"/>
      <p:bldP spid="26" grpId="0"/>
      <p:bldP spid="2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16280" y="0"/>
            <a:ext cx="10946130" cy="686435"/>
            <a:chOff x="1761" y="370"/>
            <a:chExt cx="17238" cy="1081"/>
          </a:xfrm>
        </p:grpSpPr>
        <p:grpSp>
          <p:nvGrpSpPr>
            <p:cNvPr id="37" name="组合 36"/>
            <p:cNvGrpSpPr/>
            <p:nvPr/>
          </p:nvGrpSpPr>
          <p:grpSpPr>
            <a:xfrm rot="0">
              <a:off x="6205" y="370"/>
              <a:ext cx="1139" cy="980"/>
              <a:chOff x="7120040" y="537381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20040" y="537381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73017" y="744747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" y="536"/>
              <a:ext cx="2785" cy="722"/>
            </a:xfrm>
            <a:prstGeom prst="rect">
              <a:avLst/>
            </a:prstGeom>
          </p:spPr>
        </p:pic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57" y="370"/>
              <a:ext cx="5842" cy="108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61" y="487"/>
              <a:ext cx="3890" cy="84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457950" y="123190"/>
            <a:ext cx="1316990" cy="525145"/>
            <a:chOff x="5546279" y="255320"/>
            <a:chExt cx="2203121" cy="466587"/>
          </a:xfrm>
        </p:grpSpPr>
        <p:sp>
          <p:nvSpPr>
            <p:cNvPr id="28" name="圆角矩形 15"/>
            <p:cNvSpPr/>
            <p:nvPr/>
          </p:nvSpPr>
          <p:spPr>
            <a:xfrm>
              <a:off x="5546279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85583" y="255320"/>
              <a:ext cx="2163817" cy="4665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四化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1752" name="文本框 9"/>
          <p:cNvSpPr txBox="1"/>
          <p:nvPr/>
        </p:nvSpPr>
        <p:spPr>
          <a:xfrm>
            <a:off x="381635" y="2941320"/>
            <a:ext cx="25692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dirty="0">
                <a:ln>
                  <a:solidFill>
                    <a:schemeClr val="accent1"/>
                  </a:solidFill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现实教学层面</a:t>
            </a:r>
            <a:endParaRPr lang="zh-CN" altLang="en-US" sz="2800" dirty="0">
              <a:ln>
                <a:solidFill>
                  <a:schemeClr val="accent1"/>
                </a:solidFill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02590" y="3576955"/>
            <a:ext cx="2350770" cy="15875"/>
          </a:xfrm>
          <a:prstGeom prst="straightConnector1">
            <a:avLst/>
          </a:prstGeom>
          <a:ln>
            <a:solidFill>
              <a:srgbClr val="026AC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>
            <p:custDataLst>
              <p:tags r:id="rId6"/>
            </p:custDataLst>
          </p:nvPr>
        </p:nvSpPr>
        <p:spPr>
          <a:xfrm>
            <a:off x="3051175" y="2118360"/>
            <a:ext cx="828040" cy="748665"/>
          </a:xfrm>
          <a:prstGeom prst="ellipse">
            <a:avLst/>
          </a:prstGeom>
          <a:solidFill>
            <a:srgbClr val="66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思源黑体" panose="020B0500000000000000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黑体" panose="020B0500000000000000" pitchFamily="34" charset="-122"/>
            </a:endParaRPr>
          </a:p>
        </p:txBody>
      </p:sp>
      <p:sp>
        <p:nvSpPr>
          <p:cNvPr id="36" name="椭圆 4"/>
          <p:cNvSpPr/>
          <p:nvPr>
            <p:custDataLst>
              <p:tags r:id="rId7"/>
            </p:custDataLst>
          </p:nvPr>
        </p:nvSpPr>
        <p:spPr>
          <a:xfrm>
            <a:off x="2971800" y="2045970"/>
            <a:ext cx="989965" cy="895350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rgbClr val="666E8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5" name="椭圆 4"/>
          <p:cNvSpPr/>
          <p:nvPr>
            <p:custDataLst>
              <p:tags r:id="rId8"/>
            </p:custDataLst>
          </p:nvPr>
        </p:nvSpPr>
        <p:spPr>
          <a:xfrm>
            <a:off x="3044825" y="3974465"/>
            <a:ext cx="989965" cy="895350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rgbClr val="666E8A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9"/>
            </p:custDataLst>
          </p:nvPr>
        </p:nvSpPr>
        <p:spPr>
          <a:xfrm>
            <a:off x="3128010" y="4053205"/>
            <a:ext cx="828675" cy="749300"/>
          </a:xfrm>
          <a:prstGeom prst="ellipse">
            <a:avLst/>
          </a:prstGeom>
          <a:solidFill>
            <a:srgbClr val="666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思源黑体" panose="020B0500000000000000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黑体" panose="020B0500000000000000" pitchFamily="34" charset="-122"/>
            </a:endParaRPr>
          </a:p>
        </p:txBody>
      </p:sp>
      <p:sp>
        <p:nvSpPr>
          <p:cNvPr id="40" name="椭圆 39"/>
          <p:cNvSpPr/>
          <p:nvPr>
            <p:custDataLst>
              <p:tags r:id="rId10"/>
            </p:custDataLst>
          </p:nvPr>
        </p:nvSpPr>
        <p:spPr>
          <a:xfrm>
            <a:off x="3116582" y="3047040"/>
            <a:ext cx="797262" cy="797260"/>
          </a:xfrm>
          <a:prstGeom prst="ellipse">
            <a:avLst/>
          </a:prstGeom>
          <a:solidFill>
            <a:srgbClr val="444D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思源黑体" panose="020B0500000000000000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黑体" panose="020B0500000000000000" pitchFamily="34" charset="-122"/>
            </a:endParaRPr>
          </a:p>
        </p:txBody>
      </p:sp>
      <p:sp>
        <p:nvSpPr>
          <p:cNvPr id="42" name="椭圆 4"/>
          <p:cNvSpPr/>
          <p:nvPr>
            <p:custDataLst>
              <p:tags r:id="rId11"/>
            </p:custDataLst>
          </p:nvPr>
        </p:nvSpPr>
        <p:spPr>
          <a:xfrm>
            <a:off x="3029869" y="2948288"/>
            <a:ext cx="952906" cy="952906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rgbClr val="444D57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10285" y="1160145"/>
            <a:ext cx="541020" cy="28956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3982720" y="2252345"/>
            <a:ext cx="64960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教师不清楚教材内容</a:t>
            </a:r>
            <a:r>
              <a:rPr lang="zh-CN" altLang="en-US" sz="2800">
                <a:highlight>
                  <a:srgbClr val="FFFF00"/>
                </a:highlight>
              </a:rPr>
              <a:t>对应的</a:t>
            </a:r>
            <a:r>
              <a:rPr lang="zh-CN" altLang="en-US" sz="2800"/>
              <a:t>核心素养</a:t>
            </a:r>
            <a:endParaRPr lang="zh-CN" altLang="en-US" sz="2800"/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968115" y="3188335"/>
            <a:ext cx="6748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不知道在教学中如何</a:t>
            </a:r>
            <a:r>
              <a:rPr lang="zh-CN" altLang="en-US" sz="2800">
                <a:highlight>
                  <a:srgbClr val="FFFF00"/>
                </a:highlight>
              </a:rPr>
              <a:t>落实</a:t>
            </a:r>
            <a:r>
              <a:rPr lang="zh-CN" altLang="en-US" sz="2800"/>
              <a:t>核心素</a:t>
            </a:r>
            <a:r>
              <a:rPr lang="zh-CN" altLang="en-US" sz="2800"/>
              <a:t>养</a:t>
            </a:r>
            <a:endParaRPr lang="zh-CN" altLang="en-US" sz="2800"/>
          </a:p>
        </p:txBody>
      </p: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034790" y="3998595"/>
            <a:ext cx="6765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不知道如何在教学中</a:t>
            </a:r>
            <a:r>
              <a:rPr lang="zh-CN" altLang="en-US" sz="2800">
                <a:highlight>
                  <a:srgbClr val="FFFF00"/>
                </a:highlight>
              </a:rPr>
              <a:t>评估</a:t>
            </a:r>
            <a:r>
              <a:rPr lang="zh-CN" altLang="en-US" sz="2800"/>
              <a:t>学生核心素养的落实</a:t>
            </a:r>
            <a:r>
              <a:rPr lang="zh-CN" altLang="en-US" sz="2800"/>
              <a:t>情况</a:t>
            </a:r>
            <a:endParaRPr lang="zh-CN" altLang="en-US" sz="28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1286510" y="981075"/>
            <a:ext cx="5542915" cy="647700"/>
          </a:xfrm>
        </p:spPr>
        <p:txBody>
          <a:bodyPr vert="horz" wrap="square" lIns="91440" tIns="45720" rIns="91440" bIns="4572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buNone/>
            </a:pPr>
            <a:r>
              <a:rPr lang="zh-CN" sz="36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“四化”研究缘起</a:t>
            </a:r>
            <a:endParaRPr lang="zh-CN" sz="3600" b="1" kern="12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/>
      <p:bldP spid="31752" grpId="1"/>
      <p:bldP spid="35" grpId="0" animBg="1"/>
      <p:bldP spid="36" grpId="0" animBg="1"/>
      <p:bldP spid="11" grpId="0"/>
      <p:bldP spid="35" grpId="1" animBg="1"/>
      <p:bldP spid="36" grpId="1" animBg="1"/>
      <p:bldP spid="11" grpId="1"/>
      <p:bldP spid="40" grpId="0" animBg="1"/>
      <p:bldP spid="12" grpId="0"/>
      <p:bldP spid="40" grpId="1" animBg="1"/>
      <p:bldP spid="12" grpId="1"/>
      <p:bldP spid="15" grpId="0" animBg="1"/>
      <p:bldP spid="16" grpId="0" animBg="1"/>
      <p:bldP spid="2" grpId="0"/>
      <p:bldP spid="15" grpId="1" animBg="1"/>
      <p:bldP spid="16" grpId="1" animBg="1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" y="2087706"/>
            <a:ext cx="1012964" cy="2072735"/>
          </a:xfrm>
          <a:custGeom>
            <a:avLst/>
            <a:gdLst>
              <a:gd name="connsiteX0" fmla="*/ 0 w 759723"/>
              <a:gd name="connsiteY0" fmla="*/ 0 h 1554551"/>
              <a:gd name="connsiteX1" fmla="*/ 759723 w 759723"/>
              <a:gd name="connsiteY1" fmla="*/ 0 h 1554551"/>
              <a:gd name="connsiteX2" fmla="*/ 759723 w 759723"/>
              <a:gd name="connsiteY2" fmla="*/ 1554551 h 1554551"/>
              <a:gd name="connsiteX3" fmla="*/ 0 w 759723"/>
              <a:gd name="connsiteY3" fmla="*/ 1554551 h 1554551"/>
              <a:gd name="connsiteX4" fmla="*/ 0 w 759723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723" h="1554551">
                <a:moveTo>
                  <a:pt x="0" y="0"/>
                </a:moveTo>
                <a:lnTo>
                  <a:pt x="759723" y="0"/>
                </a:lnTo>
                <a:lnTo>
                  <a:pt x="759723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81208" y="2087706"/>
            <a:ext cx="10710792" cy="2072735"/>
          </a:xfrm>
          <a:custGeom>
            <a:avLst/>
            <a:gdLst>
              <a:gd name="connsiteX0" fmla="*/ 0 w 8033094"/>
              <a:gd name="connsiteY0" fmla="*/ 0 h 1554551"/>
              <a:gd name="connsiteX1" fmla="*/ 8033094 w 8033094"/>
              <a:gd name="connsiteY1" fmla="*/ 0 h 1554551"/>
              <a:gd name="connsiteX2" fmla="*/ 8033094 w 8033094"/>
              <a:gd name="connsiteY2" fmla="*/ 1554551 h 1554551"/>
              <a:gd name="connsiteX3" fmla="*/ 0 w 8033094"/>
              <a:gd name="connsiteY3" fmla="*/ 1554551 h 1554551"/>
              <a:gd name="connsiteX4" fmla="*/ 0 w 8033094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33094" h="1554551">
                <a:moveTo>
                  <a:pt x="0" y="0"/>
                </a:moveTo>
                <a:lnTo>
                  <a:pt x="8033094" y="0"/>
                </a:lnTo>
                <a:lnTo>
                  <a:pt x="8033094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91085" y="1046913"/>
            <a:ext cx="3490563" cy="35771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905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9794" y="1922460"/>
            <a:ext cx="1213144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5" b="1" dirty="0">
                <a:solidFill>
                  <a:srgbClr val="0A2B4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04</a:t>
            </a:r>
            <a:endParaRPr lang="zh-CN" altLang="en-US" sz="5335" b="1" dirty="0">
              <a:solidFill>
                <a:srgbClr val="0A2B4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4401" y="2935023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结果可“量化”</a:t>
            </a:r>
            <a:endParaRPr lang="zh-CN" altLang="en-US" sz="3200" b="1" dirty="0">
              <a:solidFill>
                <a:srgbClr val="093B5C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5" name="图文框 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图文框 10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图文框 11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图文框 15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2930" y="168275"/>
            <a:ext cx="11339830" cy="782955"/>
            <a:chOff x="1106" y="370"/>
            <a:chExt cx="17858" cy="1233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19" name="图片 18" descr="图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2" y="370"/>
              <a:ext cx="5842" cy="12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6" y="485"/>
              <a:ext cx="3890" cy="8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结果可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量化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1921510" y="2315210"/>
            <a:ext cx="6754495" cy="7537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学生前测：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（把握学情）</a:t>
            </a:r>
            <a:endParaRPr lang="zh-CN" altLang="en-US" sz="40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下箭头 6"/>
          <p:cNvSpPr/>
          <p:nvPr>
            <p:custDataLst>
              <p:tags r:id="rId7"/>
            </p:custDataLst>
          </p:nvPr>
        </p:nvSpPr>
        <p:spPr>
          <a:xfrm>
            <a:off x="3423285" y="3120390"/>
            <a:ext cx="264795" cy="35623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2194878" y="3666490"/>
            <a:ext cx="882967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确定目标，重难点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（精准教学的前提）</a:t>
            </a:r>
            <a:endParaRPr lang="zh-CN" altLang="en-US" sz="40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下箭头 5"/>
          <p:cNvSpPr/>
          <p:nvPr>
            <p:custDataLst>
              <p:tags r:id="rId9"/>
            </p:custDataLst>
          </p:nvPr>
        </p:nvSpPr>
        <p:spPr>
          <a:xfrm>
            <a:off x="3423285" y="4563110"/>
            <a:ext cx="264795" cy="36766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2194878" y="4970780"/>
            <a:ext cx="7812405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依据原则学习：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（符合内容规律）</a:t>
            </a:r>
            <a:endParaRPr lang="zh-CN" altLang="en-US" sz="40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下箭头 8"/>
          <p:cNvSpPr/>
          <p:nvPr>
            <p:custDataLst>
              <p:tags r:id="rId11"/>
            </p:custDataLst>
          </p:nvPr>
        </p:nvSpPr>
        <p:spPr>
          <a:xfrm>
            <a:off x="3521710" y="5717540"/>
            <a:ext cx="264795" cy="38290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2195196" y="6017260"/>
            <a:ext cx="104571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学生后测：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（对比前测，学习效果量化呈现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）</a:t>
            </a:r>
            <a:endParaRPr lang="zh-CN" altLang="en-US" sz="48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5" name="TextBox 48"/>
          <p:cNvSpPr txBox="1"/>
          <p:nvPr>
            <p:custDataLst>
              <p:tags r:id="rId13"/>
            </p:custDataLst>
          </p:nvPr>
        </p:nvSpPr>
        <p:spPr>
          <a:xfrm>
            <a:off x="328295" y="918210"/>
            <a:ext cx="11750675" cy="14154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结果可量化：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是结合学生行为表现，</a:t>
            </a:r>
            <a:r>
              <a:rPr lang="zh-CN" altLang="en-US" sz="2800" b="1" dirty="0">
                <a:solidFill>
                  <a:schemeClr val="tx2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折射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核心素养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发展层级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，将核心素养具体为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任务、项目、作业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等，结合课时内容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前后测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，对比前后测情况</a:t>
            </a:r>
            <a:r>
              <a:rPr lang="zh-CN" altLang="en-US" sz="2800" b="1" dirty="0">
                <a:solidFill>
                  <a:srgbClr val="FF0000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统计结果、诊断落实情况。</a:t>
            </a:r>
            <a:endParaRPr lang="zh-CN" altLang="en-US" sz="2800" b="1" dirty="0">
              <a:solidFill>
                <a:srgbClr val="FF0000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7" grpId="0" bldLvl="0" animBg="1"/>
      <p:bldP spid="7" grpId="1" animBg="1"/>
      <p:bldP spid="2" grpId="0"/>
      <p:bldP spid="2" grpId="1"/>
      <p:bldP spid="6" grpId="0" bldLvl="0" animBg="1"/>
      <p:bldP spid="6" grpId="1" animBg="1"/>
      <p:bldP spid="8" grpId="0"/>
      <p:bldP spid="8" grpId="1"/>
      <p:bldP spid="9" grpId="0" bldLvl="0" animBg="1"/>
      <p:bldP spid="9" grpId="1" animBg="1"/>
      <p:bldP spid="10" grpId="0"/>
      <p:bldP spid="10" grpId="1"/>
      <p:bldP spid="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结果可</a:t>
              </a:r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量化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300" y="1182370"/>
            <a:ext cx="11898630" cy="5136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文本框 140"/>
          <p:cNvSpPr txBox="1"/>
          <p:nvPr>
            <p:custDataLst>
              <p:tags r:id="rId1"/>
            </p:custDataLst>
          </p:nvPr>
        </p:nvSpPr>
        <p:spPr>
          <a:xfrm>
            <a:off x="4824839" y="2607244"/>
            <a:ext cx="460692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谢谢聆听 </a:t>
            </a:r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cs typeface="+mn-ea"/>
                <a:sym typeface="Arial" panose="020B0604020202020204"/>
              </a:rPr>
              <a:t>！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932590" y="-1080083"/>
            <a:ext cx="4885594" cy="8147833"/>
            <a:chOff x="-1361682" y="-267283"/>
            <a:chExt cx="4885594" cy="8147833"/>
          </a:xfrm>
        </p:grpSpPr>
        <p:sp>
          <p:nvSpPr>
            <p:cNvPr id="4" name="图文框 3"/>
            <p:cNvSpPr/>
            <p:nvPr/>
          </p:nvSpPr>
          <p:spPr>
            <a:xfrm rot="19245335">
              <a:off x="-169773" y="-267283"/>
              <a:ext cx="2403604" cy="2403604"/>
            </a:xfrm>
            <a:prstGeom prst="frame">
              <a:avLst/>
            </a:prstGeom>
            <a:solidFill>
              <a:srgbClr val="093B5C"/>
            </a:solidFill>
            <a:ln>
              <a:noFill/>
            </a:ln>
            <a:effectLst>
              <a:outerShdw blurRad="508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 rot="18090038">
              <a:off x="-537833" y="1140936"/>
              <a:ext cx="1586227" cy="1586227"/>
            </a:xfrm>
            <a:prstGeom prst="frame">
              <a:avLst/>
            </a:prstGeom>
            <a:solidFill>
              <a:schemeClr val="bg2"/>
            </a:solidFill>
            <a:ln>
              <a:solidFill>
                <a:srgbClr val="F8FCFE"/>
              </a:solidFill>
            </a:ln>
            <a:effectLst>
              <a:outerShdw blurRad="7112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图文框 5"/>
            <p:cNvSpPr/>
            <p:nvPr/>
          </p:nvSpPr>
          <p:spPr>
            <a:xfrm rot="19238024">
              <a:off x="224354" y="2383165"/>
              <a:ext cx="3181755" cy="3181755"/>
            </a:xfrm>
            <a:prstGeom prst="frame">
              <a:avLst>
                <a:gd name="adj1" fmla="val 11453"/>
              </a:avLst>
            </a:prstGeom>
            <a:solidFill>
              <a:srgbClr val="093B5C"/>
            </a:solidFill>
            <a:ln>
              <a:noFill/>
            </a:ln>
            <a:effectLst>
              <a:outerShdw blurRad="711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图文框 6"/>
            <p:cNvSpPr/>
            <p:nvPr/>
          </p:nvSpPr>
          <p:spPr>
            <a:xfrm>
              <a:off x="-1140900" y="4242262"/>
              <a:ext cx="1396180" cy="1396180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图文框 7"/>
            <p:cNvSpPr/>
            <p:nvPr/>
          </p:nvSpPr>
          <p:spPr>
            <a:xfrm rot="2144838">
              <a:off x="1862026" y="5382072"/>
              <a:ext cx="1661886" cy="1661886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81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图文框 8"/>
            <p:cNvSpPr/>
            <p:nvPr/>
          </p:nvSpPr>
          <p:spPr>
            <a:xfrm rot="19058819">
              <a:off x="-1361682" y="5129633"/>
              <a:ext cx="2283502" cy="2407655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图文框 9"/>
            <p:cNvSpPr/>
            <p:nvPr/>
          </p:nvSpPr>
          <p:spPr>
            <a:xfrm rot="18459261">
              <a:off x="96366" y="5798699"/>
              <a:ext cx="2057015" cy="2106687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  <a:effectLst>
              <a:outerShdw blurRad="3683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15" name="图文框 1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16" name="图文框 15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17" name="图文框 16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93B5C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93B5C"/>
                </a:solidFill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16280" y="0"/>
            <a:ext cx="10946130" cy="686435"/>
            <a:chOff x="1761" y="370"/>
            <a:chExt cx="17238" cy="1081"/>
          </a:xfrm>
        </p:grpSpPr>
        <p:grpSp>
          <p:nvGrpSpPr>
            <p:cNvPr id="37" name="组合 36"/>
            <p:cNvGrpSpPr/>
            <p:nvPr/>
          </p:nvGrpSpPr>
          <p:grpSpPr>
            <a:xfrm rot="0">
              <a:off x="6205" y="370"/>
              <a:ext cx="1139" cy="980"/>
              <a:chOff x="7120040" y="537381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20040" y="537381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73017" y="744747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" y="536"/>
              <a:ext cx="2785" cy="722"/>
            </a:xfrm>
            <a:prstGeom prst="rect">
              <a:avLst/>
            </a:prstGeom>
          </p:spPr>
        </p:pic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57" y="370"/>
              <a:ext cx="5842" cy="108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61" y="487"/>
              <a:ext cx="3890" cy="84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457950" y="123190"/>
            <a:ext cx="1316990" cy="525145"/>
            <a:chOff x="5546279" y="255320"/>
            <a:chExt cx="2203121" cy="466587"/>
          </a:xfrm>
        </p:grpSpPr>
        <p:sp>
          <p:nvSpPr>
            <p:cNvPr id="28" name="圆角矩形 15"/>
            <p:cNvSpPr/>
            <p:nvPr/>
          </p:nvSpPr>
          <p:spPr>
            <a:xfrm>
              <a:off x="5546279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85583" y="255320"/>
              <a:ext cx="2163817" cy="4665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四化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3" name="五边形 2"/>
          <p:cNvSpPr/>
          <p:nvPr/>
        </p:nvSpPr>
        <p:spPr>
          <a:xfrm>
            <a:off x="508000" y="861060"/>
            <a:ext cx="2308860" cy="499110"/>
          </a:xfrm>
          <a:prstGeom prst="homePlate">
            <a:avLst/>
          </a:pr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分析原因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" name="组合 216"/>
          <p:cNvGrpSpPr/>
          <p:nvPr/>
        </p:nvGrpSpPr>
        <p:grpSpPr bwMode="auto">
          <a:xfrm rot="0">
            <a:off x="1376680" y="1719580"/>
            <a:ext cx="549275" cy="415925"/>
            <a:chOff x="3192308" y="2570214"/>
            <a:chExt cx="1014014" cy="767631"/>
          </a:xfrm>
          <a:solidFill>
            <a:srgbClr val="0B2C4F"/>
          </a:solidFill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6" name="Freeform 74"/>
            <p:cNvSpPr>
              <a:spLocks noEditPoints="1"/>
            </p:cNvSpPr>
            <p:nvPr/>
          </p:nvSpPr>
          <p:spPr bwMode="auto">
            <a:xfrm>
              <a:off x="3484175" y="3071416"/>
              <a:ext cx="649932" cy="240826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75"/>
            <p:cNvSpPr>
              <a:spLocks noEditPoints="1"/>
            </p:cNvSpPr>
            <p:nvPr/>
          </p:nvSpPr>
          <p:spPr bwMode="auto">
            <a:xfrm>
              <a:off x="3472139" y="2808028"/>
              <a:ext cx="652942" cy="243837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76"/>
            <p:cNvSpPr>
              <a:spLocks noEditPoints="1"/>
            </p:cNvSpPr>
            <p:nvPr/>
          </p:nvSpPr>
          <p:spPr bwMode="auto">
            <a:xfrm>
              <a:off x="3192308" y="2750833"/>
              <a:ext cx="279831" cy="587012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1" name="Rectangle 77"/>
            <p:cNvSpPr>
              <a:spLocks noChangeArrowheads="1"/>
            </p:cNvSpPr>
            <p:nvPr/>
          </p:nvSpPr>
          <p:spPr bwMode="auto">
            <a:xfrm>
              <a:off x="3664712" y="2570214"/>
              <a:ext cx="541610" cy="42145"/>
            </a:xfrm>
            <a:prstGeom prst="rect">
              <a:avLst/>
            </a:pr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78"/>
            <p:cNvSpPr/>
            <p:nvPr/>
          </p:nvSpPr>
          <p:spPr bwMode="auto">
            <a:xfrm>
              <a:off x="4146143" y="2621388"/>
              <a:ext cx="57171" cy="219755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2" name="Rectangle 79"/>
            <p:cNvSpPr>
              <a:spLocks noChangeArrowheads="1"/>
            </p:cNvSpPr>
            <p:nvPr/>
          </p:nvSpPr>
          <p:spPr bwMode="auto">
            <a:xfrm>
              <a:off x="3721883" y="2630420"/>
              <a:ext cx="418242" cy="159546"/>
            </a:xfrm>
            <a:prstGeom prst="rect">
              <a:avLst/>
            </a:pr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25425" y="2281555"/>
            <a:ext cx="2807970" cy="26752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1</a:t>
            </a:r>
            <a:r>
              <a:rPr lang="zh-CN" altLang="en-US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、教师在研读新课程标准中的核心素养时，缺乏足够的深入理解和深思熟虑。</a:t>
            </a:r>
            <a:endParaRPr lang="zh-CN" altLang="en-US" sz="2800" b="1" dirty="0">
              <a:ln>
                <a:solidFill>
                  <a:schemeClr val="accent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80" name="组合 221"/>
          <p:cNvGrpSpPr/>
          <p:nvPr/>
        </p:nvGrpSpPr>
        <p:grpSpPr bwMode="auto">
          <a:xfrm rot="0">
            <a:off x="4841240" y="1704975"/>
            <a:ext cx="570865" cy="374650"/>
            <a:chOff x="165605" y="4160117"/>
            <a:chExt cx="962026" cy="631825"/>
          </a:xfrm>
          <a:solidFill>
            <a:srgbClr val="0B2C4F"/>
          </a:solidFill>
        </p:grpSpPr>
        <p:sp>
          <p:nvSpPr>
            <p:cNvPr id="81" name="Freeform 113"/>
            <p:cNvSpPr/>
            <p:nvPr/>
          </p:nvSpPr>
          <p:spPr bwMode="auto">
            <a:xfrm>
              <a:off x="171329" y="4674430"/>
              <a:ext cx="956844" cy="117404"/>
            </a:xfrm>
            <a:custGeom>
              <a:avLst/>
              <a:gdLst>
                <a:gd name="T0" fmla="*/ 145 w 255"/>
                <a:gd name="T1" fmla="*/ 26 h 31"/>
                <a:gd name="T2" fmla="*/ 145 w 255"/>
                <a:gd name="T3" fmla="*/ 22 h 31"/>
                <a:gd name="T4" fmla="*/ 253 w 255"/>
                <a:gd name="T5" fmla="*/ 22 h 31"/>
                <a:gd name="T6" fmla="*/ 251 w 255"/>
                <a:gd name="T7" fmla="*/ 17 h 31"/>
                <a:gd name="T8" fmla="*/ 157 w 255"/>
                <a:gd name="T9" fmla="*/ 17 h 31"/>
                <a:gd name="T10" fmla="*/ 157 w 255"/>
                <a:gd name="T11" fmla="*/ 12 h 31"/>
                <a:gd name="T12" fmla="*/ 248 w 255"/>
                <a:gd name="T13" fmla="*/ 12 h 31"/>
                <a:gd name="T14" fmla="*/ 193 w 255"/>
                <a:gd name="T15" fmla="*/ 2 h 31"/>
                <a:gd name="T16" fmla="*/ 136 w 255"/>
                <a:gd name="T17" fmla="*/ 13 h 31"/>
                <a:gd name="T18" fmla="*/ 136 w 255"/>
                <a:gd name="T19" fmla="*/ 17 h 31"/>
                <a:gd name="T20" fmla="*/ 127 w 255"/>
                <a:gd name="T21" fmla="*/ 17 h 31"/>
                <a:gd name="T22" fmla="*/ 119 w 255"/>
                <a:gd name="T23" fmla="*/ 17 h 31"/>
                <a:gd name="T24" fmla="*/ 119 w 255"/>
                <a:gd name="T25" fmla="*/ 14 h 31"/>
                <a:gd name="T26" fmla="*/ 61 w 255"/>
                <a:gd name="T27" fmla="*/ 0 h 31"/>
                <a:gd name="T28" fmla="*/ 6 w 255"/>
                <a:gd name="T29" fmla="*/ 10 h 31"/>
                <a:gd name="T30" fmla="*/ 97 w 255"/>
                <a:gd name="T31" fmla="*/ 10 h 31"/>
                <a:gd name="T32" fmla="*/ 97 w 255"/>
                <a:gd name="T33" fmla="*/ 14 h 31"/>
                <a:gd name="T34" fmla="*/ 2 w 255"/>
                <a:gd name="T35" fmla="*/ 14 h 31"/>
                <a:gd name="T36" fmla="*/ 2 w 255"/>
                <a:gd name="T37" fmla="*/ 19 h 31"/>
                <a:gd name="T38" fmla="*/ 109 w 255"/>
                <a:gd name="T39" fmla="*/ 19 h 31"/>
                <a:gd name="T40" fmla="*/ 109 w 255"/>
                <a:gd name="T41" fmla="*/ 24 h 31"/>
                <a:gd name="T42" fmla="*/ 1 w 255"/>
                <a:gd name="T43" fmla="*/ 24 h 31"/>
                <a:gd name="T44" fmla="*/ 0 w 255"/>
                <a:gd name="T45" fmla="*/ 31 h 31"/>
                <a:gd name="T46" fmla="*/ 255 w 255"/>
                <a:gd name="T47" fmla="*/ 31 h 31"/>
                <a:gd name="T48" fmla="*/ 254 w 255"/>
                <a:gd name="T49" fmla="*/ 26 h 31"/>
                <a:gd name="T50" fmla="*/ 145 w 255"/>
                <a:gd name="T5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31">
                  <a:moveTo>
                    <a:pt x="145" y="26"/>
                  </a:moveTo>
                  <a:cubicBezTo>
                    <a:pt x="145" y="22"/>
                    <a:pt x="145" y="22"/>
                    <a:pt x="145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248" y="12"/>
                    <a:pt x="248" y="12"/>
                    <a:pt x="248" y="12"/>
                  </a:cubicBezTo>
                  <a:cubicBezTo>
                    <a:pt x="242" y="8"/>
                    <a:pt x="223" y="2"/>
                    <a:pt x="193" y="2"/>
                  </a:cubicBezTo>
                  <a:cubicBezTo>
                    <a:pt x="163" y="2"/>
                    <a:pt x="142" y="8"/>
                    <a:pt x="136" y="13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9"/>
                    <a:pt x="99" y="0"/>
                    <a:pt x="61" y="0"/>
                  </a:cubicBezTo>
                  <a:cubicBezTo>
                    <a:pt x="33" y="0"/>
                    <a:pt x="14" y="5"/>
                    <a:pt x="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55" y="31"/>
                    <a:pt x="255" y="31"/>
                    <a:pt x="255" y="31"/>
                  </a:cubicBezTo>
                  <a:cubicBezTo>
                    <a:pt x="254" y="26"/>
                    <a:pt x="254" y="26"/>
                    <a:pt x="254" y="26"/>
                  </a:cubicBezTo>
                  <a:lnTo>
                    <a:pt x="145" y="26"/>
                  </a:lnTo>
                  <a:close/>
                </a:path>
              </a:pathLst>
            </a:custGeom>
            <a:solidFill>
              <a:srgbClr val="666E8A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14"/>
            <p:cNvSpPr>
              <a:spLocks noEditPoints="1"/>
            </p:cNvSpPr>
            <p:nvPr/>
          </p:nvSpPr>
          <p:spPr bwMode="auto">
            <a:xfrm>
              <a:off x="165311" y="4159666"/>
              <a:ext cx="466385" cy="568950"/>
            </a:xfrm>
            <a:custGeom>
              <a:avLst/>
              <a:gdLst>
                <a:gd name="T0" fmla="*/ 62 w 124"/>
                <a:gd name="T1" fmla="*/ 134 h 151"/>
                <a:gd name="T2" fmla="*/ 124 w 124"/>
                <a:gd name="T3" fmla="*/ 151 h 151"/>
                <a:gd name="T4" fmla="*/ 124 w 124"/>
                <a:gd name="T5" fmla="*/ 151 h 151"/>
                <a:gd name="T6" fmla="*/ 124 w 124"/>
                <a:gd name="T7" fmla="*/ 17 h 151"/>
                <a:gd name="T8" fmla="*/ 124 w 124"/>
                <a:gd name="T9" fmla="*/ 17 h 151"/>
                <a:gd name="T10" fmla="*/ 62 w 124"/>
                <a:gd name="T11" fmla="*/ 0 h 151"/>
                <a:gd name="T12" fmla="*/ 1 w 124"/>
                <a:gd name="T13" fmla="*/ 17 h 151"/>
                <a:gd name="T14" fmla="*/ 0 w 124"/>
                <a:gd name="T15" fmla="*/ 17 h 151"/>
                <a:gd name="T16" fmla="*/ 0 w 124"/>
                <a:gd name="T17" fmla="*/ 149 h 151"/>
                <a:gd name="T18" fmla="*/ 62 w 124"/>
                <a:gd name="T19" fmla="*/ 134 h 151"/>
                <a:gd name="T20" fmla="*/ 111 w 124"/>
                <a:gd name="T21" fmla="*/ 75 h 151"/>
                <a:gd name="T22" fmla="*/ 61 w 124"/>
                <a:gd name="T23" fmla="*/ 67 h 151"/>
                <a:gd name="T24" fmla="*/ 12 w 124"/>
                <a:gd name="T25" fmla="*/ 75 h 151"/>
                <a:gd name="T26" fmla="*/ 12 w 124"/>
                <a:gd name="T27" fmla="*/ 69 h 151"/>
                <a:gd name="T28" fmla="*/ 61 w 124"/>
                <a:gd name="T29" fmla="*/ 61 h 151"/>
                <a:gd name="T30" fmla="*/ 111 w 124"/>
                <a:gd name="T31" fmla="*/ 69 h 151"/>
                <a:gd name="T32" fmla="*/ 111 w 124"/>
                <a:gd name="T33" fmla="*/ 75 h 151"/>
                <a:gd name="T34" fmla="*/ 12 w 124"/>
                <a:gd name="T35" fmla="*/ 31 h 151"/>
                <a:gd name="T36" fmla="*/ 61 w 124"/>
                <a:gd name="T37" fmla="*/ 23 h 151"/>
                <a:gd name="T38" fmla="*/ 111 w 124"/>
                <a:gd name="T39" fmla="*/ 31 h 151"/>
                <a:gd name="T40" fmla="*/ 111 w 124"/>
                <a:gd name="T41" fmla="*/ 37 h 151"/>
                <a:gd name="T42" fmla="*/ 61 w 124"/>
                <a:gd name="T43" fmla="*/ 29 h 151"/>
                <a:gd name="T44" fmla="*/ 12 w 124"/>
                <a:gd name="T45" fmla="*/ 37 h 151"/>
                <a:gd name="T46" fmla="*/ 12 w 124"/>
                <a:gd name="T47" fmla="*/ 31 h 151"/>
                <a:gd name="T48" fmla="*/ 12 w 124"/>
                <a:gd name="T49" fmla="*/ 50 h 151"/>
                <a:gd name="T50" fmla="*/ 61 w 124"/>
                <a:gd name="T51" fmla="*/ 43 h 151"/>
                <a:gd name="T52" fmla="*/ 111 w 124"/>
                <a:gd name="T53" fmla="*/ 50 h 151"/>
                <a:gd name="T54" fmla="*/ 111 w 124"/>
                <a:gd name="T55" fmla="*/ 56 h 151"/>
                <a:gd name="T56" fmla="*/ 61 w 124"/>
                <a:gd name="T57" fmla="*/ 49 h 151"/>
                <a:gd name="T58" fmla="*/ 12 w 124"/>
                <a:gd name="T59" fmla="*/ 56 h 151"/>
                <a:gd name="T60" fmla="*/ 12 w 124"/>
                <a:gd name="T61" fmla="*/ 50 h 151"/>
                <a:gd name="T62" fmla="*/ 12 w 124"/>
                <a:gd name="T63" fmla="*/ 88 h 151"/>
                <a:gd name="T64" fmla="*/ 61 w 124"/>
                <a:gd name="T65" fmla="*/ 80 h 151"/>
                <a:gd name="T66" fmla="*/ 111 w 124"/>
                <a:gd name="T67" fmla="*/ 88 h 151"/>
                <a:gd name="T68" fmla="*/ 111 w 124"/>
                <a:gd name="T69" fmla="*/ 94 h 151"/>
                <a:gd name="T70" fmla="*/ 61 w 124"/>
                <a:gd name="T71" fmla="*/ 87 h 151"/>
                <a:gd name="T72" fmla="*/ 12 w 124"/>
                <a:gd name="T73" fmla="*/ 94 h 151"/>
                <a:gd name="T74" fmla="*/ 12 w 124"/>
                <a:gd name="T75" fmla="*/ 8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151">
                  <a:moveTo>
                    <a:pt x="62" y="134"/>
                  </a:moveTo>
                  <a:cubicBezTo>
                    <a:pt x="96" y="134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4" y="17"/>
                    <a:pt x="124" y="17"/>
                    <a:pt x="124" y="17"/>
                  </a:cubicBezTo>
                  <a:cubicBezTo>
                    <a:pt x="122" y="8"/>
                    <a:pt x="95" y="0"/>
                    <a:pt x="62" y="0"/>
                  </a:cubicBezTo>
                  <a:cubicBezTo>
                    <a:pt x="29" y="0"/>
                    <a:pt x="2" y="8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40"/>
                    <a:pt x="30" y="134"/>
                    <a:pt x="62" y="134"/>
                  </a:cubicBezTo>
                  <a:close/>
                  <a:moveTo>
                    <a:pt x="111" y="75"/>
                  </a:moveTo>
                  <a:cubicBezTo>
                    <a:pt x="103" y="71"/>
                    <a:pt x="86" y="67"/>
                    <a:pt x="61" y="67"/>
                  </a:cubicBezTo>
                  <a:cubicBezTo>
                    <a:pt x="37" y="67"/>
                    <a:pt x="20" y="71"/>
                    <a:pt x="12" y="75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7" y="66"/>
                    <a:pt x="35" y="61"/>
                    <a:pt x="61" y="61"/>
                  </a:cubicBezTo>
                  <a:cubicBezTo>
                    <a:pt x="88" y="61"/>
                    <a:pt x="105" y="66"/>
                    <a:pt x="111" y="69"/>
                  </a:cubicBezTo>
                  <a:lnTo>
                    <a:pt x="111" y="75"/>
                  </a:lnTo>
                  <a:close/>
                  <a:moveTo>
                    <a:pt x="12" y="31"/>
                  </a:moveTo>
                  <a:cubicBezTo>
                    <a:pt x="17" y="28"/>
                    <a:pt x="35" y="23"/>
                    <a:pt x="61" y="23"/>
                  </a:cubicBezTo>
                  <a:cubicBezTo>
                    <a:pt x="88" y="23"/>
                    <a:pt x="105" y="28"/>
                    <a:pt x="11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3" y="33"/>
                    <a:pt x="86" y="29"/>
                    <a:pt x="61" y="29"/>
                  </a:cubicBezTo>
                  <a:cubicBezTo>
                    <a:pt x="37" y="29"/>
                    <a:pt x="20" y="33"/>
                    <a:pt x="12" y="37"/>
                  </a:cubicBezTo>
                  <a:lnTo>
                    <a:pt x="12" y="31"/>
                  </a:lnTo>
                  <a:close/>
                  <a:moveTo>
                    <a:pt x="12" y="50"/>
                  </a:moveTo>
                  <a:cubicBezTo>
                    <a:pt x="17" y="48"/>
                    <a:pt x="34" y="43"/>
                    <a:pt x="61" y="43"/>
                  </a:cubicBezTo>
                  <a:cubicBezTo>
                    <a:pt x="88" y="43"/>
                    <a:pt x="105" y="48"/>
                    <a:pt x="111" y="50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03" y="53"/>
                    <a:pt x="86" y="49"/>
                    <a:pt x="61" y="49"/>
                  </a:cubicBezTo>
                  <a:cubicBezTo>
                    <a:pt x="37" y="49"/>
                    <a:pt x="20" y="53"/>
                    <a:pt x="12" y="56"/>
                  </a:cubicBezTo>
                  <a:lnTo>
                    <a:pt x="12" y="50"/>
                  </a:lnTo>
                  <a:close/>
                  <a:moveTo>
                    <a:pt x="12" y="88"/>
                  </a:moveTo>
                  <a:cubicBezTo>
                    <a:pt x="17" y="85"/>
                    <a:pt x="34" y="80"/>
                    <a:pt x="61" y="80"/>
                  </a:cubicBezTo>
                  <a:cubicBezTo>
                    <a:pt x="88" y="80"/>
                    <a:pt x="105" y="85"/>
                    <a:pt x="111" y="88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3" y="91"/>
                    <a:pt x="86" y="87"/>
                    <a:pt x="61" y="87"/>
                  </a:cubicBezTo>
                  <a:cubicBezTo>
                    <a:pt x="37" y="87"/>
                    <a:pt x="20" y="91"/>
                    <a:pt x="12" y="94"/>
                  </a:cubicBezTo>
                  <a:lnTo>
                    <a:pt x="12" y="88"/>
                  </a:lnTo>
                  <a:close/>
                </a:path>
              </a:pathLst>
            </a:custGeom>
            <a:solidFill>
              <a:srgbClr val="666E8A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15"/>
            <p:cNvSpPr/>
            <p:nvPr/>
          </p:nvSpPr>
          <p:spPr bwMode="auto">
            <a:xfrm>
              <a:off x="926573" y="4237934"/>
              <a:ext cx="132394" cy="135464"/>
            </a:xfrm>
            <a:custGeom>
              <a:avLst/>
              <a:gdLst>
                <a:gd name="T0" fmla="*/ 35 w 35"/>
                <a:gd name="T1" fmla="*/ 36 h 36"/>
                <a:gd name="T2" fmla="*/ 35 w 35"/>
                <a:gd name="T3" fmla="*/ 6 h 36"/>
                <a:gd name="T4" fmla="*/ 0 w 35"/>
                <a:gd name="T5" fmla="*/ 0 h 36"/>
                <a:gd name="T6" fmla="*/ 0 w 35"/>
                <a:gd name="T7" fmla="*/ 31 h 36"/>
                <a:gd name="T8" fmla="*/ 35 w 35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35" y="36"/>
                  </a:moveTo>
                  <a:cubicBezTo>
                    <a:pt x="35" y="6"/>
                    <a:pt x="35" y="6"/>
                    <a:pt x="35" y="6"/>
                  </a:cubicBezTo>
                  <a:cubicBezTo>
                    <a:pt x="29" y="4"/>
                    <a:pt x="17" y="1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5" y="32"/>
                    <a:pt x="26" y="34"/>
                    <a:pt x="35" y="36"/>
                  </a:cubicBezTo>
                  <a:close/>
                </a:path>
              </a:pathLst>
            </a:custGeom>
            <a:solidFill>
              <a:srgbClr val="666E8A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16"/>
            <p:cNvSpPr>
              <a:spLocks noEditPoints="1"/>
            </p:cNvSpPr>
            <p:nvPr/>
          </p:nvSpPr>
          <p:spPr bwMode="auto">
            <a:xfrm>
              <a:off x="661786" y="4168696"/>
              <a:ext cx="466387" cy="568952"/>
            </a:xfrm>
            <a:custGeom>
              <a:avLst/>
              <a:gdLst>
                <a:gd name="T0" fmla="*/ 124 w 124"/>
                <a:gd name="T1" fmla="*/ 17 h 151"/>
                <a:gd name="T2" fmla="*/ 62 w 124"/>
                <a:gd name="T3" fmla="*/ 0 h 151"/>
                <a:gd name="T4" fmla="*/ 1 w 124"/>
                <a:gd name="T5" fmla="*/ 17 h 151"/>
                <a:gd name="T6" fmla="*/ 0 w 124"/>
                <a:gd name="T7" fmla="*/ 17 h 151"/>
                <a:gd name="T8" fmla="*/ 0 w 124"/>
                <a:gd name="T9" fmla="*/ 148 h 151"/>
                <a:gd name="T10" fmla="*/ 62 w 124"/>
                <a:gd name="T11" fmla="*/ 133 h 151"/>
                <a:gd name="T12" fmla="*/ 124 w 124"/>
                <a:gd name="T13" fmla="*/ 151 h 151"/>
                <a:gd name="T14" fmla="*/ 124 w 124"/>
                <a:gd name="T15" fmla="*/ 151 h 151"/>
                <a:gd name="T16" fmla="*/ 124 w 124"/>
                <a:gd name="T17" fmla="*/ 17 h 151"/>
                <a:gd name="T18" fmla="*/ 112 w 124"/>
                <a:gd name="T19" fmla="*/ 76 h 151"/>
                <a:gd name="T20" fmla="*/ 112 w 124"/>
                <a:gd name="T21" fmla="*/ 82 h 151"/>
                <a:gd name="T22" fmla="*/ 62 w 124"/>
                <a:gd name="T23" fmla="*/ 74 h 151"/>
                <a:gd name="T24" fmla="*/ 13 w 124"/>
                <a:gd name="T25" fmla="*/ 82 h 151"/>
                <a:gd name="T26" fmla="*/ 13 w 124"/>
                <a:gd name="T27" fmla="*/ 76 h 151"/>
                <a:gd name="T28" fmla="*/ 62 w 124"/>
                <a:gd name="T29" fmla="*/ 68 h 151"/>
                <a:gd name="T30" fmla="*/ 112 w 124"/>
                <a:gd name="T31" fmla="*/ 76 h 151"/>
                <a:gd name="T32" fmla="*/ 13 w 124"/>
                <a:gd name="T33" fmla="*/ 30 h 151"/>
                <a:gd name="T34" fmla="*/ 55 w 124"/>
                <a:gd name="T35" fmla="*/ 22 h 151"/>
                <a:gd name="T36" fmla="*/ 55 w 124"/>
                <a:gd name="T37" fmla="*/ 28 h 151"/>
                <a:gd name="T38" fmla="*/ 13 w 124"/>
                <a:gd name="T39" fmla="*/ 36 h 151"/>
                <a:gd name="T40" fmla="*/ 13 w 124"/>
                <a:gd name="T41" fmla="*/ 30 h 151"/>
                <a:gd name="T42" fmla="*/ 13 w 124"/>
                <a:gd name="T43" fmla="*/ 49 h 151"/>
                <a:gd name="T44" fmla="*/ 55 w 124"/>
                <a:gd name="T45" fmla="*/ 42 h 151"/>
                <a:gd name="T46" fmla="*/ 55 w 124"/>
                <a:gd name="T47" fmla="*/ 48 h 151"/>
                <a:gd name="T48" fmla="*/ 13 w 124"/>
                <a:gd name="T49" fmla="*/ 55 h 151"/>
                <a:gd name="T50" fmla="*/ 13 w 124"/>
                <a:gd name="T51" fmla="*/ 49 h 151"/>
                <a:gd name="T52" fmla="*/ 112 w 124"/>
                <a:gd name="T53" fmla="*/ 119 h 151"/>
                <a:gd name="T54" fmla="*/ 62 w 124"/>
                <a:gd name="T55" fmla="*/ 112 h 151"/>
                <a:gd name="T56" fmla="*/ 13 w 124"/>
                <a:gd name="T57" fmla="*/ 119 h 151"/>
                <a:gd name="T58" fmla="*/ 13 w 124"/>
                <a:gd name="T59" fmla="*/ 114 h 151"/>
                <a:gd name="T60" fmla="*/ 62 w 124"/>
                <a:gd name="T61" fmla="*/ 106 h 151"/>
                <a:gd name="T62" fmla="*/ 112 w 124"/>
                <a:gd name="T63" fmla="*/ 114 h 151"/>
                <a:gd name="T64" fmla="*/ 112 w 124"/>
                <a:gd name="T65" fmla="*/ 119 h 151"/>
                <a:gd name="T66" fmla="*/ 112 w 124"/>
                <a:gd name="T67" fmla="*/ 100 h 151"/>
                <a:gd name="T68" fmla="*/ 62 w 124"/>
                <a:gd name="T69" fmla="*/ 92 h 151"/>
                <a:gd name="T70" fmla="*/ 13 w 124"/>
                <a:gd name="T71" fmla="*/ 100 h 151"/>
                <a:gd name="T72" fmla="*/ 13 w 124"/>
                <a:gd name="T73" fmla="*/ 94 h 151"/>
                <a:gd name="T74" fmla="*/ 62 w 124"/>
                <a:gd name="T75" fmla="*/ 86 h 151"/>
                <a:gd name="T76" fmla="*/ 112 w 124"/>
                <a:gd name="T77" fmla="*/ 94 h 151"/>
                <a:gd name="T78" fmla="*/ 112 w 124"/>
                <a:gd name="T79" fmla="*/ 100 h 151"/>
                <a:gd name="T80" fmla="*/ 112 w 124"/>
                <a:gd name="T81" fmla="*/ 65 h 151"/>
                <a:gd name="T82" fmla="*/ 65 w 124"/>
                <a:gd name="T83" fmla="*/ 57 h 151"/>
                <a:gd name="T84" fmla="*/ 65 w 124"/>
                <a:gd name="T85" fmla="*/ 12 h 151"/>
                <a:gd name="T86" fmla="*/ 112 w 124"/>
                <a:gd name="T87" fmla="*/ 21 h 151"/>
                <a:gd name="T88" fmla="*/ 112 w 124"/>
                <a:gd name="T89" fmla="*/ 6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51">
                  <a:moveTo>
                    <a:pt x="124" y="17"/>
                  </a:moveTo>
                  <a:cubicBezTo>
                    <a:pt x="123" y="7"/>
                    <a:pt x="96" y="0"/>
                    <a:pt x="62" y="0"/>
                  </a:cubicBezTo>
                  <a:cubicBezTo>
                    <a:pt x="29" y="0"/>
                    <a:pt x="2" y="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4" y="140"/>
                    <a:pt x="30" y="133"/>
                    <a:pt x="62" y="133"/>
                  </a:cubicBezTo>
                  <a:cubicBezTo>
                    <a:pt x="96" y="133"/>
                    <a:pt x="124" y="141"/>
                    <a:pt x="124" y="151"/>
                  </a:cubicBezTo>
                  <a:cubicBezTo>
                    <a:pt x="124" y="151"/>
                    <a:pt x="124" y="151"/>
                    <a:pt x="124" y="151"/>
                  </a:cubicBezTo>
                  <a:cubicBezTo>
                    <a:pt x="124" y="17"/>
                    <a:pt x="124" y="17"/>
                    <a:pt x="124" y="17"/>
                  </a:cubicBezTo>
                  <a:close/>
                  <a:moveTo>
                    <a:pt x="112" y="76"/>
                  </a:moveTo>
                  <a:cubicBezTo>
                    <a:pt x="112" y="82"/>
                    <a:pt x="112" y="82"/>
                    <a:pt x="112" y="82"/>
                  </a:cubicBezTo>
                  <a:cubicBezTo>
                    <a:pt x="104" y="78"/>
                    <a:pt x="87" y="74"/>
                    <a:pt x="62" y="74"/>
                  </a:cubicBezTo>
                  <a:cubicBezTo>
                    <a:pt x="38" y="74"/>
                    <a:pt x="21" y="78"/>
                    <a:pt x="13" y="82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8" y="73"/>
                    <a:pt x="35" y="68"/>
                    <a:pt x="62" y="68"/>
                  </a:cubicBezTo>
                  <a:cubicBezTo>
                    <a:pt x="89" y="68"/>
                    <a:pt x="106" y="73"/>
                    <a:pt x="112" y="76"/>
                  </a:cubicBezTo>
                  <a:close/>
                  <a:moveTo>
                    <a:pt x="13" y="30"/>
                  </a:moveTo>
                  <a:cubicBezTo>
                    <a:pt x="18" y="27"/>
                    <a:pt x="32" y="23"/>
                    <a:pt x="55" y="22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34" y="29"/>
                    <a:pt x="20" y="33"/>
                    <a:pt x="13" y="36"/>
                  </a:cubicBezTo>
                  <a:lnTo>
                    <a:pt x="13" y="30"/>
                  </a:lnTo>
                  <a:close/>
                  <a:moveTo>
                    <a:pt x="13" y="49"/>
                  </a:moveTo>
                  <a:cubicBezTo>
                    <a:pt x="18" y="47"/>
                    <a:pt x="32" y="42"/>
                    <a:pt x="55" y="42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34" y="49"/>
                    <a:pt x="20" y="52"/>
                    <a:pt x="13" y="55"/>
                  </a:cubicBezTo>
                  <a:lnTo>
                    <a:pt x="13" y="49"/>
                  </a:lnTo>
                  <a:close/>
                  <a:moveTo>
                    <a:pt x="112" y="119"/>
                  </a:moveTo>
                  <a:cubicBezTo>
                    <a:pt x="104" y="116"/>
                    <a:pt x="87" y="112"/>
                    <a:pt x="62" y="112"/>
                  </a:cubicBezTo>
                  <a:cubicBezTo>
                    <a:pt x="38" y="112"/>
                    <a:pt x="21" y="116"/>
                    <a:pt x="13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8" y="111"/>
                    <a:pt x="35" y="106"/>
                    <a:pt x="62" y="106"/>
                  </a:cubicBezTo>
                  <a:cubicBezTo>
                    <a:pt x="89" y="106"/>
                    <a:pt x="106" y="111"/>
                    <a:pt x="112" y="114"/>
                  </a:cubicBezTo>
                  <a:lnTo>
                    <a:pt x="112" y="119"/>
                  </a:lnTo>
                  <a:close/>
                  <a:moveTo>
                    <a:pt x="112" y="100"/>
                  </a:moveTo>
                  <a:cubicBezTo>
                    <a:pt x="104" y="97"/>
                    <a:pt x="87" y="92"/>
                    <a:pt x="62" y="92"/>
                  </a:cubicBezTo>
                  <a:cubicBezTo>
                    <a:pt x="38" y="92"/>
                    <a:pt x="21" y="97"/>
                    <a:pt x="13" y="100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8" y="91"/>
                    <a:pt x="36" y="86"/>
                    <a:pt x="62" y="86"/>
                  </a:cubicBezTo>
                  <a:cubicBezTo>
                    <a:pt x="89" y="86"/>
                    <a:pt x="106" y="91"/>
                    <a:pt x="112" y="94"/>
                  </a:cubicBezTo>
                  <a:lnTo>
                    <a:pt x="112" y="100"/>
                  </a:lnTo>
                  <a:close/>
                  <a:moveTo>
                    <a:pt x="112" y="65"/>
                  </a:moveTo>
                  <a:cubicBezTo>
                    <a:pt x="106" y="62"/>
                    <a:pt x="90" y="57"/>
                    <a:pt x="65" y="57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90" y="13"/>
                    <a:pt x="107" y="18"/>
                    <a:pt x="112" y="21"/>
                  </a:cubicBezTo>
                  <a:lnTo>
                    <a:pt x="112" y="65"/>
                  </a:lnTo>
                  <a:close/>
                </a:path>
              </a:pathLst>
            </a:custGeom>
            <a:solidFill>
              <a:srgbClr val="666E8A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616960" y="2220595"/>
            <a:ext cx="3187700" cy="42259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2</a:t>
            </a:r>
            <a:r>
              <a:rPr lang="zh-CN" altLang="en-US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、教师在对教材内容的把握上存在不足，其理解与分析尚未达到应有的深度，同时他们也面临着缺乏实用且可借鉴的教学实践模式的困境。</a:t>
            </a:r>
            <a:endParaRPr lang="zh-CN" altLang="en-US" sz="2800" b="1" dirty="0">
              <a:ln>
                <a:solidFill>
                  <a:schemeClr val="accent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grpSp>
        <p:nvGrpSpPr>
          <p:cNvPr id="31" name="组合 216"/>
          <p:cNvGrpSpPr/>
          <p:nvPr/>
        </p:nvGrpSpPr>
        <p:grpSpPr bwMode="auto">
          <a:xfrm rot="0">
            <a:off x="8318500" y="1612265"/>
            <a:ext cx="549275" cy="415925"/>
            <a:chOff x="3192308" y="2570214"/>
            <a:chExt cx="1014014" cy="767631"/>
          </a:xfrm>
          <a:solidFill>
            <a:srgbClr val="0B2C4F"/>
          </a:solidFill>
          <a:effectLst>
            <a:outerShdw blurRad="381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32" name="Freeform 74"/>
            <p:cNvSpPr>
              <a:spLocks noEditPoints="1"/>
            </p:cNvSpPr>
            <p:nvPr/>
          </p:nvSpPr>
          <p:spPr bwMode="auto">
            <a:xfrm>
              <a:off x="3484175" y="3071416"/>
              <a:ext cx="649932" cy="240826"/>
            </a:xfrm>
            <a:custGeom>
              <a:avLst/>
              <a:gdLst>
                <a:gd name="T0" fmla="*/ 0 w 173"/>
                <a:gd name="T1" fmla="*/ 12 h 64"/>
                <a:gd name="T2" fmla="*/ 0 w 173"/>
                <a:gd name="T3" fmla="*/ 52 h 64"/>
                <a:gd name="T4" fmla="*/ 12 w 173"/>
                <a:gd name="T5" fmla="*/ 64 h 64"/>
                <a:gd name="T6" fmla="*/ 173 w 173"/>
                <a:gd name="T7" fmla="*/ 64 h 64"/>
                <a:gd name="T8" fmla="*/ 173 w 173"/>
                <a:gd name="T9" fmla="*/ 54 h 64"/>
                <a:gd name="T10" fmla="*/ 162 w 173"/>
                <a:gd name="T11" fmla="*/ 54 h 64"/>
                <a:gd name="T12" fmla="*/ 159 w 173"/>
                <a:gd name="T13" fmla="*/ 34 h 64"/>
                <a:gd name="T14" fmla="*/ 164 w 173"/>
                <a:gd name="T15" fmla="*/ 10 h 64"/>
                <a:gd name="T16" fmla="*/ 173 w 173"/>
                <a:gd name="T17" fmla="*/ 10 h 64"/>
                <a:gd name="T18" fmla="*/ 173 w 173"/>
                <a:gd name="T19" fmla="*/ 0 h 64"/>
                <a:gd name="T20" fmla="*/ 12 w 173"/>
                <a:gd name="T21" fmla="*/ 0 h 64"/>
                <a:gd name="T22" fmla="*/ 0 w 173"/>
                <a:gd name="T23" fmla="*/ 12 h 64"/>
                <a:gd name="T24" fmla="*/ 150 w 173"/>
                <a:gd name="T25" fmla="*/ 21 h 64"/>
                <a:gd name="T26" fmla="*/ 149 w 173"/>
                <a:gd name="T27" fmla="*/ 30 h 64"/>
                <a:gd name="T28" fmla="*/ 25 w 173"/>
                <a:gd name="T29" fmla="*/ 30 h 64"/>
                <a:gd name="T30" fmla="*/ 25 w 173"/>
                <a:gd name="T31" fmla="*/ 34 h 64"/>
                <a:gd name="T32" fmla="*/ 149 w 173"/>
                <a:gd name="T33" fmla="*/ 34 h 64"/>
                <a:gd name="T34" fmla="*/ 150 w 173"/>
                <a:gd name="T35" fmla="*/ 43 h 64"/>
                <a:gd name="T36" fmla="*/ 26 w 173"/>
                <a:gd name="T37" fmla="*/ 43 h 64"/>
                <a:gd name="T38" fmla="*/ 26 w 173"/>
                <a:gd name="T39" fmla="*/ 47 h 64"/>
                <a:gd name="T40" fmla="*/ 150 w 173"/>
                <a:gd name="T41" fmla="*/ 47 h 64"/>
                <a:gd name="T42" fmla="*/ 152 w 173"/>
                <a:gd name="T43" fmla="*/ 54 h 64"/>
                <a:gd name="T44" fmla="*/ 12 w 173"/>
                <a:gd name="T45" fmla="*/ 54 h 64"/>
                <a:gd name="T46" fmla="*/ 10 w 173"/>
                <a:gd name="T47" fmla="*/ 52 h 64"/>
                <a:gd name="T48" fmla="*/ 10 w 173"/>
                <a:gd name="T49" fmla="*/ 12 h 64"/>
                <a:gd name="T50" fmla="*/ 12 w 173"/>
                <a:gd name="T51" fmla="*/ 10 h 64"/>
                <a:gd name="T52" fmla="*/ 153 w 173"/>
                <a:gd name="T53" fmla="*/ 10 h 64"/>
                <a:gd name="T54" fmla="*/ 151 w 173"/>
                <a:gd name="T55" fmla="*/ 17 h 64"/>
                <a:gd name="T56" fmla="*/ 26 w 173"/>
                <a:gd name="T57" fmla="*/ 17 h 64"/>
                <a:gd name="T58" fmla="*/ 26 w 173"/>
                <a:gd name="T59" fmla="*/ 21 h 64"/>
                <a:gd name="T60" fmla="*/ 150 w 173"/>
                <a:gd name="T61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4">
                  <a:moveTo>
                    <a:pt x="0" y="1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6" y="64"/>
                    <a:pt x="12" y="64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1" y="50"/>
                    <a:pt x="159" y="43"/>
                    <a:pt x="159" y="34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50" y="21"/>
                  </a:moveTo>
                  <a:cubicBezTo>
                    <a:pt x="150" y="24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7"/>
                    <a:pt x="149" y="40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50"/>
                    <a:pt x="151" y="52"/>
                    <a:pt x="15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0" y="53"/>
                    <a:pt x="10" y="5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2"/>
                    <a:pt x="152" y="14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150" y="21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75"/>
            <p:cNvSpPr>
              <a:spLocks noEditPoints="1"/>
            </p:cNvSpPr>
            <p:nvPr/>
          </p:nvSpPr>
          <p:spPr bwMode="auto">
            <a:xfrm>
              <a:off x="3472139" y="2808028"/>
              <a:ext cx="652942" cy="243837"/>
            </a:xfrm>
            <a:custGeom>
              <a:avLst/>
              <a:gdLst>
                <a:gd name="T0" fmla="*/ 12 w 173"/>
                <a:gd name="T1" fmla="*/ 65 h 65"/>
                <a:gd name="T2" fmla="*/ 173 w 173"/>
                <a:gd name="T3" fmla="*/ 65 h 65"/>
                <a:gd name="T4" fmla="*/ 173 w 173"/>
                <a:gd name="T5" fmla="*/ 55 h 65"/>
                <a:gd name="T6" fmla="*/ 162 w 173"/>
                <a:gd name="T7" fmla="*/ 55 h 65"/>
                <a:gd name="T8" fmla="*/ 159 w 173"/>
                <a:gd name="T9" fmla="*/ 35 h 65"/>
                <a:gd name="T10" fmla="*/ 164 w 173"/>
                <a:gd name="T11" fmla="*/ 10 h 65"/>
                <a:gd name="T12" fmla="*/ 173 w 173"/>
                <a:gd name="T13" fmla="*/ 10 h 65"/>
                <a:gd name="T14" fmla="*/ 173 w 173"/>
                <a:gd name="T15" fmla="*/ 0 h 65"/>
                <a:gd name="T16" fmla="*/ 12 w 173"/>
                <a:gd name="T17" fmla="*/ 0 h 65"/>
                <a:gd name="T18" fmla="*/ 0 w 173"/>
                <a:gd name="T19" fmla="*/ 12 h 65"/>
                <a:gd name="T20" fmla="*/ 0 w 173"/>
                <a:gd name="T21" fmla="*/ 53 h 65"/>
                <a:gd name="T22" fmla="*/ 12 w 173"/>
                <a:gd name="T23" fmla="*/ 65 h 65"/>
                <a:gd name="T24" fmla="*/ 10 w 173"/>
                <a:gd name="T25" fmla="*/ 12 h 65"/>
                <a:gd name="T26" fmla="*/ 12 w 173"/>
                <a:gd name="T27" fmla="*/ 10 h 65"/>
                <a:gd name="T28" fmla="*/ 153 w 173"/>
                <a:gd name="T29" fmla="*/ 10 h 65"/>
                <a:gd name="T30" fmla="*/ 151 w 173"/>
                <a:gd name="T31" fmla="*/ 17 h 65"/>
                <a:gd name="T32" fmla="*/ 26 w 173"/>
                <a:gd name="T33" fmla="*/ 17 h 65"/>
                <a:gd name="T34" fmla="*/ 26 w 173"/>
                <a:gd name="T35" fmla="*/ 22 h 65"/>
                <a:gd name="T36" fmla="*/ 150 w 173"/>
                <a:gd name="T37" fmla="*/ 22 h 65"/>
                <a:gd name="T38" fmla="*/ 149 w 173"/>
                <a:gd name="T39" fmla="*/ 30 h 65"/>
                <a:gd name="T40" fmla="*/ 25 w 173"/>
                <a:gd name="T41" fmla="*/ 30 h 65"/>
                <a:gd name="T42" fmla="*/ 25 w 173"/>
                <a:gd name="T43" fmla="*/ 35 h 65"/>
                <a:gd name="T44" fmla="*/ 149 w 173"/>
                <a:gd name="T45" fmla="*/ 35 h 65"/>
                <a:gd name="T46" fmla="*/ 150 w 173"/>
                <a:gd name="T47" fmla="*/ 43 h 65"/>
                <a:gd name="T48" fmla="*/ 26 w 173"/>
                <a:gd name="T49" fmla="*/ 43 h 65"/>
                <a:gd name="T50" fmla="*/ 26 w 173"/>
                <a:gd name="T51" fmla="*/ 48 h 65"/>
                <a:gd name="T52" fmla="*/ 150 w 173"/>
                <a:gd name="T53" fmla="*/ 48 h 65"/>
                <a:gd name="T54" fmla="*/ 152 w 173"/>
                <a:gd name="T55" fmla="*/ 55 h 65"/>
                <a:gd name="T56" fmla="*/ 12 w 173"/>
                <a:gd name="T57" fmla="*/ 55 h 65"/>
                <a:gd name="T58" fmla="*/ 10 w 173"/>
                <a:gd name="T59" fmla="*/ 53 h 65"/>
                <a:gd name="T60" fmla="*/ 10 w 173"/>
                <a:gd name="T61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65">
                  <a:moveTo>
                    <a:pt x="12" y="65"/>
                  </a:moveTo>
                  <a:cubicBezTo>
                    <a:pt x="173" y="65"/>
                    <a:pt x="173" y="65"/>
                    <a:pt x="173" y="6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0"/>
                    <a:pt x="159" y="43"/>
                    <a:pt x="159" y="35"/>
                  </a:cubicBezTo>
                  <a:cubicBezTo>
                    <a:pt x="159" y="23"/>
                    <a:pt x="162" y="15"/>
                    <a:pt x="164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6" y="65"/>
                    <a:pt x="12" y="65"/>
                  </a:cubicBezTo>
                  <a:close/>
                  <a:moveTo>
                    <a:pt x="10" y="12"/>
                  </a:moveTo>
                  <a:cubicBezTo>
                    <a:pt x="10" y="11"/>
                    <a:pt x="11" y="10"/>
                    <a:pt x="12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52" y="13"/>
                    <a:pt x="152" y="15"/>
                    <a:pt x="151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50" y="25"/>
                    <a:pt x="149" y="27"/>
                    <a:pt x="149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8"/>
                    <a:pt x="149" y="41"/>
                    <a:pt x="15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1" y="50"/>
                    <a:pt x="151" y="53"/>
                    <a:pt x="15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0" y="54"/>
                    <a:pt x="10" y="53"/>
                  </a:cubicBezTo>
                  <a:lnTo>
                    <a:pt x="10" y="12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76"/>
            <p:cNvSpPr>
              <a:spLocks noEditPoints="1"/>
            </p:cNvSpPr>
            <p:nvPr/>
          </p:nvSpPr>
          <p:spPr bwMode="auto">
            <a:xfrm>
              <a:off x="3192308" y="2750833"/>
              <a:ext cx="279831" cy="587012"/>
            </a:xfrm>
            <a:custGeom>
              <a:avLst/>
              <a:gdLst>
                <a:gd name="T0" fmla="*/ 65 w 75"/>
                <a:gd name="T1" fmla="*/ 16 h 156"/>
                <a:gd name="T2" fmla="*/ 48 w 75"/>
                <a:gd name="T3" fmla="*/ 16 h 156"/>
                <a:gd name="T4" fmla="*/ 27 w 75"/>
                <a:gd name="T5" fmla="*/ 9 h 156"/>
                <a:gd name="T6" fmla="*/ 28 w 75"/>
                <a:gd name="T7" fmla="*/ 2 h 156"/>
                <a:gd name="T8" fmla="*/ 19 w 75"/>
                <a:gd name="T9" fmla="*/ 0 h 156"/>
                <a:gd name="T10" fmla="*/ 1 w 75"/>
                <a:gd name="T11" fmla="*/ 139 h 156"/>
                <a:gd name="T12" fmla="*/ 10 w 75"/>
                <a:gd name="T13" fmla="*/ 150 h 156"/>
                <a:gd name="T14" fmla="*/ 45 w 75"/>
                <a:gd name="T15" fmla="*/ 155 h 156"/>
                <a:gd name="T16" fmla="*/ 57 w 75"/>
                <a:gd name="T17" fmla="*/ 146 h 156"/>
                <a:gd name="T18" fmla="*/ 75 w 75"/>
                <a:gd name="T19" fmla="*/ 8 h 156"/>
                <a:gd name="T20" fmla="*/ 67 w 75"/>
                <a:gd name="T21" fmla="*/ 7 h 156"/>
                <a:gd name="T22" fmla="*/ 65 w 75"/>
                <a:gd name="T23" fmla="*/ 16 h 156"/>
                <a:gd name="T24" fmla="*/ 48 w 75"/>
                <a:gd name="T25" fmla="*/ 145 h 156"/>
                <a:gd name="T26" fmla="*/ 46 w 75"/>
                <a:gd name="T27" fmla="*/ 146 h 156"/>
                <a:gd name="T28" fmla="*/ 11 w 75"/>
                <a:gd name="T29" fmla="*/ 142 h 156"/>
                <a:gd name="T30" fmla="*/ 10 w 75"/>
                <a:gd name="T31" fmla="*/ 140 h 156"/>
                <a:gd name="T32" fmla="*/ 26 w 75"/>
                <a:gd name="T33" fmla="*/ 18 h 156"/>
                <a:gd name="T34" fmla="*/ 32 w 75"/>
                <a:gd name="T35" fmla="*/ 21 h 156"/>
                <a:gd name="T36" fmla="*/ 17 w 75"/>
                <a:gd name="T37" fmla="*/ 129 h 156"/>
                <a:gd name="T38" fmla="*/ 21 w 75"/>
                <a:gd name="T39" fmla="*/ 129 h 156"/>
                <a:gd name="T40" fmla="*/ 35 w 75"/>
                <a:gd name="T41" fmla="*/ 22 h 156"/>
                <a:gd name="T42" fmla="*/ 43 w 75"/>
                <a:gd name="T43" fmla="*/ 24 h 156"/>
                <a:gd name="T44" fmla="*/ 28 w 75"/>
                <a:gd name="T45" fmla="*/ 131 h 156"/>
                <a:gd name="T46" fmla="*/ 32 w 75"/>
                <a:gd name="T47" fmla="*/ 131 h 156"/>
                <a:gd name="T48" fmla="*/ 47 w 75"/>
                <a:gd name="T49" fmla="*/ 25 h 156"/>
                <a:gd name="T50" fmla="*/ 54 w 75"/>
                <a:gd name="T51" fmla="*/ 25 h 156"/>
                <a:gd name="T52" fmla="*/ 40 w 75"/>
                <a:gd name="T53" fmla="*/ 132 h 156"/>
                <a:gd name="T54" fmla="*/ 43 w 75"/>
                <a:gd name="T55" fmla="*/ 132 h 156"/>
                <a:gd name="T56" fmla="*/ 58 w 75"/>
                <a:gd name="T57" fmla="*/ 25 h 156"/>
                <a:gd name="T58" fmla="*/ 64 w 75"/>
                <a:gd name="T59" fmla="*/ 25 h 156"/>
                <a:gd name="T60" fmla="*/ 48 w 75"/>
                <a:gd name="T61" fmla="*/ 14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156">
                  <a:moveTo>
                    <a:pt x="65" y="16"/>
                  </a:moveTo>
                  <a:cubicBezTo>
                    <a:pt x="61" y="17"/>
                    <a:pt x="55" y="17"/>
                    <a:pt x="48" y="16"/>
                  </a:cubicBezTo>
                  <a:cubicBezTo>
                    <a:pt x="38" y="15"/>
                    <a:pt x="31" y="11"/>
                    <a:pt x="27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0" y="144"/>
                    <a:pt x="4" y="150"/>
                    <a:pt x="10" y="150"/>
                  </a:cubicBezTo>
                  <a:cubicBezTo>
                    <a:pt x="45" y="155"/>
                    <a:pt x="45" y="155"/>
                    <a:pt x="45" y="155"/>
                  </a:cubicBezTo>
                  <a:cubicBezTo>
                    <a:pt x="51" y="156"/>
                    <a:pt x="56" y="152"/>
                    <a:pt x="57" y="146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67" y="7"/>
                    <a:pt x="67" y="7"/>
                    <a:pt x="67" y="7"/>
                  </a:cubicBezTo>
                  <a:lnTo>
                    <a:pt x="65" y="16"/>
                  </a:lnTo>
                  <a:close/>
                  <a:moveTo>
                    <a:pt x="48" y="145"/>
                  </a:moveTo>
                  <a:cubicBezTo>
                    <a:pt x="48" y="146"/>
                    <a:pt x="47" y="147"/>
                    <a:pt x="46" y="146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0" y="142"/>
                    <a:pt x="10" y="141"/>
                    <a:pt x="10" y="140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9"/>
                    <a:pt x="30" y="20"/>
                    <a:pt x="32" y="2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21" y="129"/>
                    <a:pt x="21" y="129"/>
                    <a:pt x="21" y="129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8" y="23"/>
                    <a:pt x="40" y="23"/>
                    <a:pt x="43" y="24"/>
                  </a:cubicBezTo>
                  <a:cubicBezTo>
                    <a:pt x="28" y="131"/>
                    <a:pt x="28" y="131"/>
                    <a:pt x="28" y="131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5"/>
                    <a:pt x="51" y="25"/>
                    <a:pt x="54" y="25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60" y="25"/>
                    <a:pt x="62" y="25"/>
                    <a:pt x="64" y="25"/>
                  </a:cubicBezTo>
                  <a:lnTo>
                    <a:pt x="48" y="145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3" name="Rectangle 77"/>
            <p:cNvSpPr>
              <a:spLocks noChangeArrowheads="1"/>
            </p:cNvSpPr>
            <p:nvPr/>
          </p:nvSpPr>
          <p:spPr bwMode="auto">
            <a:xfrm>
              <a:off x="3664712" y="2570214"/>
              <a:ext cx="541610" cy="42145"/>
            </a:xfrm>
            <a:prstGeom prst="rect">
              <a:avLst/>
            </a:pr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78"/>
            <p:cNvSpPr/>
            <p:nvPr/>
          </p:nvSpPr>
          <p:spPr bwMode="auto">
            <a:xfrm>
              <a:off x="4146143" y="2621388"/>
              <a:ext cx="57171" cy="219755"/>
            </a:xfrm>
            <a:custGeom>
              <a:avLst/>
              <a:gdLst>
                <a:gd name="T0" fmla="*/ 10 w 15"/>
                <a:gd name="T1" fmla="*/ 0 h 58"/>
                <a:gd name="T2" fmla="*/ 5 w 15"/>
                <a:gd name="T3" fmla="*/ 0 h 58"/>
                <a:gd name="T4" fmla="*/ 5 w 15"/>
                <a:gd name="T5" fmla="*/ 38 h 58"/>
                <a:gd name="T6" fmla="*/ 0 w 15"/>
                <a:gd name="T7" fmla="*/ 50 h 58"/>
                <a:gd name="T8" fmla="*/ 7 w 15"/>
                <a:gd name="T9" fmla="*/ 58 h 58"/>
                <a:gd name="T10" fmla="*/ 15 w 15"/>
                <a:gd name="T11" fmla="*/ 50 h 58"/>
                <a:gd name="T12" fmla="*/ 10 w 15"/>
                <a:gd name="T13" fmla="*/ 38 h 58"/>
                <a:gd name="T14" fmla="*/ 10 w 1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8">
                  <a:moveTo>
                    <a:pt x="1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41"/>
                    <a:pt x="0" y="47"/>
                    <a:pt x="0" y="50"/>
                  </a:cubicBezTo>
                  <a:cubicBezTo>
                    <a:pt x="0" y="54"/>
                    <a:pt x="3" y="58"/>
                    <a:pt x="7" y="58"/>
                  </a:cubicBezTo>
                  <a:cubicBezTo>
                    <a:pt x="11" y="58"/>
                    <a:pt x="15" y="54"/>
                    <a:pt x="15" y="50"/>
                  </a:cubicBezTo>
                  <a:cubicBezTo>
                    <a:pt x="15" y="47"/>
                    <a:pt x="13" y="41"/>
                    <a:pt x="10" y="38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45" name="Rectangle 79"/>
            <p:cNvSpPr>
              <a:spLocks noChangeArrowheads="1"/>
            </p:cNvSpPr>
            <p:nvPr/>
          </p:nvSpPr>
          <p:spPr bwMode="auto">
            <a:xfrm>
              <a:off x="3721883" y="2630420"/>
              <a:ext cx="418242" cy="159546"/>
            </a:xfrm>
            <a:prstGeom prst="rect">
              <a:avLst/>
            </a:prstGeom>
            <a:solidFill>
              <a:srgbClr val="444D57"/>
            </a:solidFill>
            <a:ln>
              <a:noFill/>
            </a:ln>
          </p:spPr>
          <p:txBody>
            <a:bodyPr/>
            <a:p>
              <a:pPr eaLnBrk="1" fontAlgn="auto" hangingPunct="1">
                <a:lnSpc>
                  <a:spcPct val="120000"/>
                </a:lnSpc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7322820" y="2220595"/>
            <a:ext cx="3207385" cy="37090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en-US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3</a:t>
            </a:r>
            <a:r>
              <a:rPr lang="zh-CN" altLang="en-US"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、</a:t>
            </a:r>
            <a:r>
              <a:rPr sz="2800" b="1" dirty="0">
                <a:ln>
                  <a:solidFill>
                    <a:schemeClr val="accent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教师的知识本位评价观念根深蒂固，导致他们未能建立起一套有效且切实可行的、能够对学生表现进行量化评估的指标体系。</a:t>
            </a:r>
            <a:endParaRPr sz="2800" b="1" dirty="0">
              <a:ln>
                <a:solidFill>
                  <a:schemeClr val="accent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5" grpId="0" animBg="1"/>
      <p:bldP spid="25" grpId="1" animBg="1"/>
      <p:bldP spid="46" grpId="0" animBg="1"/>
      <p:bldP spid="4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800585" y="990245"/>
            <a:ext cx="501133" cy="499859"/>
            <a:chOff x="3215115" y="1255015"/>
            <a:chExt cx="581026" cy="581026"/>
          </a:xfrm>
          <a:solidFill>
            <a:srgbClr val="093B5C"/>
          </a:solidFill>
        </p:grpSpPr>
        <p:sp>
          <p:nvSpPr>
            <p:cNvPr id="40" name="椭圆 39"/>
            <p:cNvSpPr/>
            <p:nvPr>
              <p:custDataLst>
                <p:tags r:id="rId2"/>
              </p:custDataLst>
            </p:nvPr>
          </p:nvSpPr>
          <p:spPr>
            <a:xfrm>
              <a:off x="3215115" y="1255015"/>
              <a:ext cx="581026" cy="581026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tx2">
                      <a:lumMod val="75000"/>
                    </a:schemeClr>
                  </a:gs>
                  <a:gs pos="100000">
                    <a:srgbClr val="5596A7"/>
                  </a:gs>
                </a:gsLst>
                <a:lin ang="18900000" scaled="1"/>
                <a:tileRect/>
              </a:gradFill>
            </a:ln>
            <a:effectLst>
              <a:outerShdw blurRad="1905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3"/>
              </p:custDataLst>
            </p:nvPr>
          </p:nvSpPr>
          <p:spPr>
            <a:xfrm>
              <a:off x="3279194" y="1326236"/>
              <a:ext cx="452866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  <a:sym typeface="Arial" panose="020B0604020202020204"/>
              </a:endParaRPr>
            </a:p>
          </p:txBody>
        </p:sp>
      </p:grpSp>
      <p:cxnSp>
        <p:nvCxnSpPr>
          <p:cNvPr id="2" name="直接箭头连接符 1"/>
          <p:cNvCxnSpPr/>
          <p:nvPr/>
        </p:nvCxnSpPr>
        <p:spPr>
          <a:xfrm>
            <a:off x="996950" y="3378200"/>
            <a:ext cx="10410825" cy="0"/>
          </a:xfrm>
          <a:prstGeom prst="straightConnector1">
            <a:avLst/>
          </a:prstGeom>
          <a:ln w="57150">
            <a:solidFill>
              <a:srgbClr val="0070C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243330" y="2793365"/>
            <a:ext cx="3630295" cy="1330960"/>
            <a:chOff x="3139" y="3197"/>
            <a:chExt cx="5360" cy="2096"/>
          </a:xfrm>
        </p:grpSpPr>
        <p:sp>
          <p:nvSpPr>
            <p:cNvPr id="5" name="椭圆 4"/>
            <p:cNvSpPr/>
            <p:nvPr/>
          </p:nvSpPr>
          <p:spPr>
            <a:xfrm>
              <a:off x="3139" y="3197"/>
              <a:ext cx="3298" cy="209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  <a:effectLst>
              <a:innerShdw blurRad="203200" dist="50800" dir="8100000">
                <a:prstClr val="black">
                  <a:alpha val="78000"/>
                </a:prstClr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251" y="3776"/>
              <a:ext cx="5249" cy="10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内涵编码具化</a:t>
              </a:r>
              <a:endParaRPr lang="zh-CN" altLang="en-US" sz="2400" b="1">
                <a:solidFill>
                  <a:srgbClr val="D4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92525" y="2793365"/>
            <a:ext cx="3751580" cy="1330960"/>
            <a:chOff x="3139" y="3197"/>
            <a:chExt cx="5581" cy="2096"/>
          </a:xfrm>
        </p:grpSpPr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3139" y="3197"/>
              <a:ext cx="3298" cy="209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  <a:effectLst>
              <a:innerShdw blurRad="203200" dist="50800" dir="8100000">
                <a:prstClr val="black">
                  <a:alpha val="78000"/>
                </a:prstClr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3471" y="3776"/>
              <a:ext cx="5249" cy="10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规律原则化</a:t>
              </a:r>
              <a:endParaRPr lang="zh-CN" altLang="en-US" sz="2400" b="1">
                <a:solidFill>
                  <a:srgbClr val="D4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5365" y="2793365"/>
            <a:ext cx="3829521" cy="1330960"/>
            <a:chOff x="3139" y="3197"/>
            <a:chExt cx="5697" cy="2096"/>
          </a:xfrm>
        </p:grpSpPr>
        <p:sp>
          <p:nvSpPr>
            <p:cNvPr id="13" name="椭圆 12"/>
            <p:cNvSpPr/>
            <p:nvPr>
              <p:custDataLst>
                <p:tags r:id="rId6"/>
              </p:custDataLst>
            </p:nvPr>
          </p:nvSpPr>
          <p:spPr>
            <a:xfrm>
              <a:off x="3139" y="3197"/>
              <a:ext cx="3298" cy="209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  <a:effectLst>
              <a:innerShdw blurRad="203200" dist="50800" dir="8100000">
                <a:prstClr val="black">
                  <a:alpha val="78000"/>
                </a:prstClr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3587" y="3776"/>
              <a:ext cx="5249" cy="10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原则可视化</a:t>
              </a:r>
              <a:endParaRPr lang="zh-CN" altLang="en-US" sz="2400" b="1">
                <a:solidFill>
                  <a:srgbClr val="D4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486140" y="2793365"/>
            <a:ext cx="3404235" cy="1330960"/>
            <a:chOff x="3139" y="3197"/>
            <a:chExt cx="5361" cy="2096"/>
          </a:xfrm>
        </p:grpSpPr>
        <p:sp>
          <p:nvSpPr>
            <p:cNvPr id="16" name="椭圆 15"/>
            <p:cNvSpPr/>
            <p:nvPr>
              <p:custDataLst>
                <p:tags r:id="rId8"/>
              </p:custDataLst>
            </p:nvPr>
          </p:nvSpPr>
          <p:spPr>
            <a:xfrm>
              <a:off x="3139" y="3197"/>
              <a:ext cx="3926" cy="2096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  <a:effectLst>
              <a:innerShdw blurRad="203200" dist="50800" dir="8100000">
                <a:prstClr val="black">
                  <a:alpha val="78000"/>
                </a:prstClr>
              </a:inn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>
              <p:custDataLst>
                <p:tags r:id="rId9"/>
              </p:custDataLst>
            </p:nvPr>
          </p:nvSpPr>
          <p:spPr>
            <a:xfrm>
              <a:off x="3251" y="3776"/>
              <a:ext cx="5249" cy="101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结果可</a:t>
              </a:r>
              <a:r>
                <a:rPr lang="en-US" altLang="zh-CN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“</a:t>
              </a:r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量</a:t>
              </a:r>
              <a:r>
                <a:rPr lang="en-US" altLang="zh-CN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”</a:t>
              </a:r>
              <a:r>
                <a:rPr lang="zh-CN" altLang="en-US" sz="2400" b="1">
                  <a:solidFill>
                    <a:srgbClr val="D40000"/>
                  </a:solidFill>
                  <a:latin typeface="黑体" panose="02010609060101010101" charset="-122"/>
                  <a:ea typeface="黑体" panose="02010609060101010101" charset="-122"/>
                </a:rPr>
                <a:t>化</a:t>
              </a:r>
              <a:endParaRPr lang="zh-CN" altLang="en-US" sz="2400" b="1">
                <a:solidFill>
                  <a:srgbClr val="D4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6280" y="0"/>
            <a:ext cx="10946130" cy="686435"/>
            <a:chOff x="1761" y="370"/>
            <a:chExt cx="17238" cy="1081"/>
          </a:xfrm>
        </p:grpSpPr>
        <p:grpSp>
          <p:nvGrpSpPr>
            <p:cNvPr id="37" name="组合 36"/>
            <p:cNvGrpSpPr/>
            <p:nvPr/>
          </p:nvGrpSpPr>
          <p:grpSpPr>
            <a:xfrm rot="0">
              <a:off x="6205" y="370"/>
              <a:ext cx="1139" cy="980"/>
              <a:chOff x="7120040" y="537381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120040" y="537381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73017" y="744747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7" y="536"/>
              <a:ext cx="2785" cy="722"/>
            </a:xfrm>
            <a:prstGeom prst="rect">
              <a:avLst/>
            </a:prstGeom>
          </p:spPr>
        </p:pic>
        <p:pic>
          <p:nvPicPr>
            <p:cNvPr id="20" name="图片 19" descr="图片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3157" y="370"/>
              <a:ext cx="5842" cy="108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761" y="487"/>
              <a:ext cx="3890" cy="842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457950" y="123190"/>
            <a:ext cx="1316990" cy="525145"/>
            <a:chOff x="5546279" y="255320"/>
            <a:chExt cx="2203121" cy="466587"/>
          </a:xfrm>
        </p:grpSpPr>
        <p:sp>
          <p:nvSpPr>
            <p:cNvPr id="28" name="圆角矩形 15"/>
            <p:cNvSpPr/>
            <p:nvPr/>
          </p:nvSpPr>
          <p:spPr>
            <a:xfrm>
              <a:off x="5546279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585583" y="255320"/>
              <a:ext cx="2163817" cy="4665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四化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5062779" y="2846852"/>
            <a:ext cx="250383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研究思路及过程</a:t>
            </a:r>
            <a:endParaRPr lang="zh-CN" altLang="en-US" sz="2135" b="1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53965" y="2816269"/>
            <a:ext cx="1696720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335" b="1" dirty="0">
                <a:solidFill>
                  <a:srgbClr val="093B5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目录</a:t>
            </a:r>
            <a:endParaRPr lang="zh-CN" altLang="en-US" sz="5335" b="1" dirty="0">
              <a:solidFill>
                <a:srgbClr val="093B5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4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1"/>
            </p:custDataLst>
          </p:nvPr>
        </p:nvGrpSpPr>
        <p:grpSpPr>
          <a:xfrm>
            <a:off x="5062779" y="1474847"/>
            <a:ext cx="3555512" cy="716049"/>
            <a:chOff x="5953348" y="609008"/>
            <a:chExt cx="3555512" cy="716049"/>
          </a:xfrm>
        </p:grpSpPr>
        <p:sp>
          <p:nvSpPr>
            <p:cNvPr id="20" name="矩形 19"/>
            <p:cNvSpPr/>
            <p:nvPr>
              <p:custDataLst>
                <p:tags r:id="rId2"/>
              </p:custDataLst>
            </p:nvPr>
          </p:nvSpPr>
          <p:spPr>
            <a:xfrm>
              <a:off x="6605116" y="739306"/>
              <a:ext cx="2903744" cy="437423"/>
            </a:xfrm>
            <a:prstGeom prst="rect">
              <a:avLst/>
            </a:prstGeom>
            <a:solidFill>
              <a:srgbClr val="0A2B42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953348" y="609008"/>
              <a:ext cx="791084" cy="716049"/>
              <a:chOff x="4843894" y="670949"/>
              <a:chExt cx="593313" cy="537037"/>
            </a:xfrm>
          </p:grpSpPr>
          <p:sp>
            <p:nvSpPr>
              <p:cNvPr id="18" name="圆角矩形 48"/>
              <p:cNvSpPr/>
              <p:nvPr>
                <p:custDataLst>
                  <p:tags r:id="rId3"/>
                </p:custDataLst>
              </p:nvPr>
            </p:nvSpPr>
            <p:spPr>
              <a:xfrm>
                <a:off x="4872033" y="670949"/>
                <a:ext cx="537037" cy="53703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5596A7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843894" y="717914"/>
                <a:ext cx="593313" cy="437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A2B42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/>
                    <a:ea typeface="微软雅黑" panose="020B0503020204020204" pitchFamily="34" charset="-122"/>
                    <a:sym typeface="Arial" panose="020B0604020202020204"/>
                  </a:rPr>
                  <a:t>01</a:t>
                </a:r>
                <a:endParaRPr lang="zh-CN" altLang="en-US" sz="3200" b="1" dirty="0">
                  <a:solidFill>
                    <a:srgbClr val="0A2B4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22" name="组合 21"/>
          <p:cNvGrpSpPr/>
          <p:nvPr>
            <p:custDataLst>
              <p:tags r:id="rId5"/>
            </p:custDataLst>
          </p:nvPr>
        </p:nvGrpSpPr>
        <p:grpSpPr>
          <a:xfrm>
            <a:off x="5062779" y="2628100"/>
            <a:ext cx="3555512" cy="716049"/>
            <a:chOff x="5953348" y="609008"/>
            <a:chExt cx="3555512" cy="716049"/>
          </a:xfrm>
        </p:grpSpPr>
        <p:sp>
          <p:nvSpPr>
            <p:cNvPr id="27" name="矩形 26"/>
            <p:cNvSpPr/>
            <p:nvPr>
              <p:custDataLst>
                <p:tags r:id="rId6"/>
              </p:custDataLst>
            </p:nvPr>
          </p:nvSpPr>
          <p:spPr>
            <a:xfrm>
              <a:off x="6605116" y="739306"/>
              <a:ext cx="2903744" cy="437423"/>
            </a:xfrm>
            <a:prstGeom prst="rect">
              <a:avLst/>
            </a:prstGeom>
            <a:solidFill>
              <a:srgbClr val="0A2B42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953348" y="609008"/>
              <a:ext cx="791084" cy="716049"/>
              <a:chOff x="4843894" y="670949"/>
              <a:chExt cx="593313" cy="537037"/>
            </a:xfrm>
          </p:grpSpPr>
          <p:sp>
            <p:nvSpPr>
              <p:cNvPr id="25" name="圆角矩形 48"/>
              <p:cNvSpPr/>
              <p:nvPr>
                <p:custDataLst>
                  <p:tags r:id="rId7"/>
                </p:custDataLst>
              </p:nvPr>
            </p:nvSpPr>
            <p:spPr>
              <a:xfrm>
                <a:off x="4872033" y="670949"/>
                <a:ext cx="537037" cy="53703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5596A7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26" name="文本框 25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4843894" y="717914"/>
                <a:ext cx="593313" cy="437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A2B42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/>
                    <a:ea typeface="微软雅黑" panose="020B0503020204020204" pitchFamily="34" charset="-122"/>
                    <a:sym typeface="Arial" panose="020B0604020202020204"/>
                  </a:rPr>
                  <a:t>02</a:t>
                </a:r>
                <a:endParaRPr lang="zh-CN" altLang="en-US" sz="3200" b="1" dirty="0">
                  <a:solidFill>
                    <a:srgbClr val="0A2B4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29" name="组合 28"/>
          <p:cNvGrpSpPr/>
          <p:nvPr>
            <p:custDataLst>
              <p:tags r:id="rId9"/>
            </p:custDataLst>
          </p:nvPr>
        </p:nvGrpSpPr>
        <p:grpSpPr>
          <a:xfrm>
            <a:off x="5062779" y="3728886"/>
            <a:ext cx="3555512" cy="716049"/>
            <a:chOff x="5953348" y="609008"/>
            <a:chExt cx="3555512" cy="716049"/>
          </a:xfrm>
        </p:grpSpPr>
        <p:sp>
          <p:nvSpPr>
            <p:cNvPr id="66" name="矩形 65"/>
            <p:cNvSpPr/>
            <p:nvPr>
              <p:custDataLst>
                <p:tags r:id="rId10"/>
              </p:custDataLst>
            </p:nvPr>
          </p:nvSpPr>
          <p:spPr>
            <a:xfrm>
              <a:off x="6605116" y="739306"/>
              <a:ext cx="2903744" cy="437423"/>
            </a:xfrm>
            <a:prstGeom prst="rect">
              <a:avLst/>
            </a:prstGeom>
            <a:solidFill>
              <a:srgbClr val="0A2B42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953348" y="609008"/>
              <a:ext cx="791084" cy="716049"/>
              <a:chOff x="4843894" y="670949"/>
              <a:chExt cx="593313" cy="537037"/>
            </a:xfrm>
          </p:grpSpPr>
          <p:sp>
            <p:nvSpPr>
              <p:cNvPr id="32" name="圆角矩形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872033" y="670949"/>
                <a:ext cx="537037" cy="53703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5596A7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5" name="文本框 64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843894" y="717914"/>
                <a:ext cx="593313" cy="437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A2B42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/>
                    <a:ea typeface="微软雅黑" panose="020B0503020204020204" pitchFamily="34" charset="-122"/>
                    <a:sym typeface="Arial" panose="020B0604020202020204"/>
                  </a:rPr>
                  <a:t>03</a:t>
                </a:r>
                <a:endParaRPr lang="zh-CN" altLang="en-US" sz="3200" b="1" dirty="0">
                  <a:solidFill>
                    <a:srgbClr val="0A2B4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69" name="组合 68"/>
          <p:cNvGrpSpPr/>
          <p:nvPr>
            <p:custDataLst>
              <p:tags r:id="rId13"/>
            </p:custDataLst>
          </p:nvPr>
        </p:nvGrpSpPr>
        <p:grpSpPr>
          <a:xfrm>
            <a:off x="5062779" y="4924651"/>
            <a:ext cx="3555512" cy="716049"/>
            <a:chOff x="5953348" y="609008"/>
            <a:chExt cx="3555512" cy="716049"/>
          </a:xfrm>
        </p:grpSpPr>
        <p:sp>
          <p:nvSpPr>
            <p:cNvPr id="74" name="矩形 73"/>
            <p:cNvSpPr/>
            <p:nvPr>
              <p:custDataLst>
                <p:tags r:id="rId14"/>
              </p:custDataLst>
            </p:nvPr>
          </p:nvSpPr>
          <p:spPr>
            <a:xfrm>
              <a:off x="6605116" y="739306"/>
              <a:ext cx="2903744" cy="437423"/>
            </a:xfrm>
            <a:prstGeom prst="rect">
              <a:avLst/>
            </a:prstGeom>
            <a:solidFill>
              <a:srgbClr val="0A2B42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18900000" scaled="1"/>
                <a:tileRect/>
              </a:gra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953348" y="609008"/>
              <a:ext cx="791084" cy="716049"/>
              <a:chOff x="4843894" y="670949"/>
              <a:chExt cx="593313" cy="537037"/>
            </a:xfrm>
          </p:grpSpPr>
          <p:sp>
            <p:nvSpPr>
              <p:cNvPr id="72" name="圆角矩形 48"/>
              <p:cNvSpPr/>
              <p:nvPr>
                <p:custDataLst>
                  <p:tags r:id="rId15"/>
                </p:custDataLst>
              </p:nvPr>
            </p:nvSpPr>
            <p:spPr>
              <a:xfrm>
                <a:off x="4872033" y="670949"/>
                <a:ext cx="537037" cy="537037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1270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8900000" scaled="1"/>
                  <a:tileRect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rgbClr val="5596A7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73" name="文本框 7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4843894" y="717914"/>
                <a:ext cx="593313" cy="437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A2B42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/>
                    <a:ea typeface="微软雅黑" panose="020B0503020204020204" pitchFamily="34" charset="-122"/>
                    <a:sym typeface="Arial" panose="020B0604020202020204"/>
                  </a:rPr>
                  <a:t>04</a:t>
                </a:r>
                <a:endParaRPr lang="zh-CN" altLang="en-US" sz="3200" b="1" dirty="0">
                  <a:solidFill>
                    <a:srgbClr val="0A2B42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-1932590" y="-1080083"/>
            <a:ext cx="4885594" cy="8147833"/>
            <a:chOff x="-1361682" y="-267283"/>
            <a:chExt cx="4885594" cy="8147833"/>
          </a:xfrm>
        </p:grpSpPr>
        <p:sp>
          <p:nvSpPr>
            <p:cNvPr id="79" name="图文框 78"/>
            <p:cNvSpPr/>
            <p:nvPr/>
          </p:nvSpPr>
          <p:spPr>
            <a:xfrm rot="19245335">
              <a:off x="-169773" y="-267283"/>
              <a:ext cx="2403604" cy="2403604"/>
            </a:xfrm>
            <a:prstGeom prst="frame">
              <a:avLst/>
            </a:prstGeom>
            <a:solidFill>
              <a:srgbClr val="093B5C"/>
            </a:solidFill>
            <a:ln>
              <a:noFill/>
            </a:ln>
            <a:effectLst>
              <a:outerShdw blurRad="50800" dist="38100" dir="5400000" sx="105000" sy="105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图文框 79"/>
            <p:cNvSpPr/>
            <p:nvPr/>
          </p:nvSpPr>
          <p:spPr>
            <a:xfrm rot="18090038">
              <a:off x="-537833" y="1140936"/>
              <a:ext cx="1586227" cy="1586227"/>
            </a:xfrm>
            <a:prstGeom prst="frame">
              <a:avLst/>
            </a:prstGeom>
            <a:solidFill>
              <a:schemeClr val="bg2"/>
            </a:solidFill>
            <a:ln>
              <a:solidFill>
                <a:srgbClr val="F8FCFE"/>
              </a:solidFill>
            </a:ln>
            <a:effectLst>
              <a:outerShdw blurRad="7112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图文框 80"/>
            <p:cNvSpPr/>
            <p:nvPr/>
          </p:nvSpPr>
          <p:spPr>
            <a:xfrm rot="19238024">
              <a:off x="224354" y="2383165"/>
              <a:ext cx="3181755" cy="3181755"/>
            </a:xfrm>
            <a:prstGeom prst="frame">
              <a:avLst>
                <a:gd name="adj1" fmla="val 11453"/>
              </a:avLst>
            </a:prstGeom>
            <a:solidFill>
              <a:srgbClr val="093B5C"/>
            </a:solidFill>
            <a:ln>
              <a:noFill/>
            </a:ln>
            <a:effectLst>
              <a:outerShdw blurRad="711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图文框 81"/>
            <p:cNvSpPr/>
            <p:nvPr/>
          </p:nvSpPr>
          <p:spPr>
            <a:xfrm>
              <a:off x="-1140900" y="4242262"/>
              <a:ext cx="1396180" cy="1396180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图文框 82"/>
            <p:cNvSpPr/>
            <p:nvPr/>
          </p:nvSpPr>
          <p:spPr>
            <a:xfrm rot="2144838">
              <a:off x="1862026" y="5382072"/>
              <a:ext cx="1661886" cy="1661886"/>
            </a:xfrm>
            <a:prstGeom prst="fram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8100000" sx="104000" sy="104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图文框 83"/>
            <p:cNvSpPr/>
            <p:nvPr/>
          </p:nvSpPr>
          <p:spPr>
            <a:xfrm rot="19058819">
              <a:off x="-1361682" y="5129633"/>
              <a:ext cx="2283502" cy="2407655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图文框 84"/>
            <p:cNvSpPr/>
            <p:nvPr/>
          </p:nvSpPr>
          <p:spPr>
            <a:xfrm rot="18459261">
              <a:off x="96366" y="5798699"/>
              <a:ext cx="2057015" cy="2106687"/>
            </a:xfrm>
            <a:prstGeom prst="frame">
              <a:avLst>
                <a:gd name="adj1" fmla="val 9048"/>
              </a:avLst>
            </a:prstGeom>
            <a:solidFill>
              <a:srgbClr val="093B5C"/>
            </a:solidFill>
            <a:ln>
              <a:noFill/>
            </a:ln>
            <a:effectLst>
              <a:outerShdw blurRad="368300" sx="108000" sy="10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471025" y="1018540"/>
            <a:ext cx="5981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四化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闭环落地学科核心素养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930130" y="4442460"/>
            <a:ext cx="598170" cy="2117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空间</a:t>
            </a:r>
            <a:r>
              <a:rPr lang="zh-CN" altLang="en-US" sz="28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观念</a:t>
            </a:r>
            <a:endParaRPr lang="zh-CN" altLang="en-US" sz="28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1464925" y="6399530"/>
            <a:ext cx="0" cy="2565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0215245" y="3685540"/>
            <a:ext cx="0" cy="554990"/>
          </a:xfrm>
          <a:prstGeom prst="line">
            <a:avLst/>
          </a:prstGeom>
          <a:ln w="60325" cmpd="sng">
            <a:solidFill>
              <a:srgbClr val="0D3957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9227820" y="101854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D3957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“</a:t>
            </a:r>
            <a:endParaRPr lang="zh-CN" altLang="en-US" b="1">
              <a:solidFill>
                <a:srgbClr val="0D3957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826625" y="144589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D3957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”</a:t>
            </a:r>
            <a:endParaRPr lang="zh-CN" altLang="en-US" b="1">
              <a:solidFill>
                <a:srgbClr val="0D3957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61135" y="38100"/>
            <a:ext cx="10156825" cy="782320"/>
            <a:chOff x="2419" y="370"/>
            <a:chExt cx="15995" cy="1232"/>
          </a:xfrm>
        </p:grpSpPr>
        <p:grpSp>
          <p:nvGrpSpPr>
            <p:cNvPr id="8" name="组合 7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21" name="图片 20" descr="图片1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2572" y="370"/>
              <a:ext cx="5842" cy="1233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419" y="485"/>
              <a:ext cx="3890" cy="84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5915952" y="1579880"/>
            <a:ext cx="3555115" cy="645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内涵编码具化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2175" y="2732405"/>
            <a:ext cx="2552700" cy="645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规律原则化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69965" y="3816350"/>
            <a:ext cx="2552700" cy="645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原则可视化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03620" y="5017135"/>
            <a:ext cx="2552700" cy="645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结果可“量”化</a:t>
            </a:r>
            <a:endParaRPr lang="zh-CN" altLang="en-US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/>
      <p:bldP spid="39" grpId="0"/>
      <p:bldP spid="40" grpId="0"/>
      <p:bldP spid="14" grpId="1"/>
      <p:bldP spid="33" grpId="1"/>
      <p:bldP spid="39" grpId="1"/>
      <p:bldP spid="40" grpId="1"/>
      <p:bldP spid="41" grpId="0"/>
      <p:bldP spid="10" grpId="0"/>
      <p:bldP spid="41" grpId="1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" y="2087706"/>
            <a:ext cx="1012964" cy="2072735"/>
          </a:xfrm>
          <a:custGeom>
            <a:avLst/>
            <a:gdLst>
              <a:gd name="connsiteX0" fmla="*/ 0 w 759723"/>
              <a:gd name="connsiteY0" fmla="*/ 0 h 1554551"/>
              <a:gd name="connsiteX1" fmla="*/ 759723 w 759723"/>
              <a:gd name="connsiteY1" fmla="*/ 0 h 1554551"/>
              <a:gd name="connsiteX2" fmla="*/ 759723 w 759723"/>
              <a:gd name="connsiteY2" fmla="*/ 1554551 h 1554551"/>
              <a:gd name="connsiteX3" fmla="*/ 0 w 759723"/>
              <a:gd name="connsiteY3" fmla="*/ 1554551 h 1554551"/>
              <a:gd name="connsiteX4" fmla="*/ 0 w 759723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9723" h="1554551">
                <a:moveTo>
                  <a:pt x="0" y="0"/>
                </a:moveTo>
                <a:lnTo>
                  <a:pt x="759723" y="0"/>
                </a:lnTo>
                <a:lnTo>
                  <a:pt x="759723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81208" y="2087706"/>
            <a:ext cx="10710792" cy="2072735"/>
          </a:xfrm>
          <a:custGeom>
            <a:avLst/>
            <a:gdLst>
              <a:gd name="connsiteX0" fmla="*/ 0 w 8033094"/>
              <a:gd name="connsiteY0" fmla="*/ 0 h 1554551"/>
              <a:gd name="connsiteX1" fmla="*/ 8033094 w 8033094"/>
              <a:gd name="connsiteY1" fmla="*/ 0 h 1554551"/>
              <a:gd name="connsiteX2" fmla="*/ 8033094 w 8033094"/>
              <a:gd name="connsiteY2" fmla="*/ 1554551 h 1554551"/>
              <a:gd name="connsiteX3" fmla="*/ 0 w 8033094"/>
              <a:gd name="connsiteY3" fmla="*/ 1554551 h 1554551"/>
              <a:gd name="connsiteX4" fmla="*/ 0 w 8033094"/>
              <a:gd name="connsiteY4" fmla="*/ 0 h 155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33094" h="1554551">
                <a:moveTo>
                  <a:pt x="0" y="0"/>
                </a:moveTo>
                <a:lnTo>
                  <a:pt x="8033094" y="0"/>
                </a:lnTo>
                <a:lnTo>
                  <a:pt x="8033094" y="1554551"/>
                </a:lnTo>
                <a:lnTo>
                  <a:pt x="0" y="1554551"/>
                </a:lnTo>
                <a:lnTo>
                  <a:pt x="0" y="0"/>
                </a:lnTo>
                <a:close/>
              </a:path>
            </a:pathLst>
          </a:cu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291085" y="1046913"/>
            <a:ext cx="3490563" cy="35771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8900000" scaled="1"/>
            <a:tileRect/>
          </a:gradFill>
          <a:ln w="3810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90500" dist="63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29794" y="1922460"/>
            <a:ext cx="1213144" cy="91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335" b="1" dirty="0">
                <a:solidFill>
                  <a:srgbClr val="0A2B4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01</a:t>
            </a:r>
            <a:endParaRPr lang="zh-CN" altLang="en-US" sz="5335" b="1" dirty="0">
              <a:solidFill>
                <a:srgbClr val="0A2B42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2927" y="293283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内涵编码具化</a:t>
            </a:r>
            <a:endParaRPr lang="zh-CN" altLang="en-US" sz="3200" b="1" dirty="0">
              <a:solidFill>
                <a:srgbClr val="093B5C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0905" y="5294859"/>
            <a:ext cx="7114207" cy="3948535"/>
            <a:chOff x="934071" y="5979291"/>
            <a:chExt cx="7114207" cy="3948535"/>
          </a:xfrm>
        </p:grpSpPr>
        <p:sp>
          <p:nvSpPr>
            <p:cNvPr id="5" name="图文框 4"/>
            <p:cNvSpPr/>
            <p:nvPr/>
          </p:nvSpPr>
          <p:spPr>
            <a:xfrm rot="19223703">
              <a:off x="3532274" y="6286083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图文框 10"/>
            <p:cNvSpPr/>
            <p:nvPr/>
          </p:nvSpPr>
          <p:spPr>
            <a:xfrm rot="18236579">
              <a:off x="6509632" y="7391756"/>
              <a:ext cx="1497925" cy="1579367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图文框 11"/>
            <p:cNvSpPr/>
            <p:nvPr/>
          </p:nvSpPr>
          <p:spPr>
            <a:xfrm rot="19223703">
              <a:off x="934071" y="7186781"/>
              <a:ext cx="2599700" cy="2741045"/>
            </a:xfrm>
            <a:prstGeom prst="frame">
              <a:avLst>
                <a:gd name="adj1" fmla="val 12247"/>
              </a:avLst>
            </a:prstGeom>
            <a:solidFill>
              <a:srgbClr val="0A2B42"/>
            </a:solidFill>
            <a:ln>
              <a:noFill/>
            </a:ln>
            <a:effectLst>
              <a:outerShdw blurRad="279400" dist="38100" sx="105000" sy="105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图文框 15"/>
            <p:cNvSpPr/>
            <p:nvPr/>
          </p:nvSpPr>
          <p:spPr>
            <a:xfrm rot="2072052">
              <a:off x="5810084" y="5979291"/>
              <a:ext cx="1794431" cy="1794431"/>
            </a:xfrm>
            <a:prstGeom prst="frame">
              <a:avLst>
                <a:gd name="adj1" fmla="val 13491"/>
              </a:avLst>
            </a:prstGeom>
            <a:solidFill>
              <a:schemeClr val="bg2"/>
            </a:solidFill>
            <a:ln>
              <a:noFill/>
            </a:ln>
            <a:effectLst>
              <a:outerShdw blurRad="114300" dist="38100" sx="110000" sy="110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310" y="264160"/>
            <a:ext cx="11339830" cy="782955"/>
            <a:chOff x="1106" y="370"/>
            <a:chExt cx="17858" cy="1233"/>
          </a:xfrm>
        </p:grpSpPr>
        <p:grpSp>
          <p:nvGrpSpPr>
            <p:cNvPr id="10" name="组合 9"/>
            <p:cNvGrpSpPr/>
            <p:nvPr/>
          </p:nvGrpSpPr>
          <p:grpSpPr>
            <a:xfrm rot="0">
              <a:off x="7732" y="472"/>
              <a:ext cx="1139" cy="980"/>
              <a:chOff x="9419601" y="715908"/>
              <a:chExt cx="1715259" cy="1715259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9419601" y="715908"/>
                <a:ext cx="1715259" cy="171525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1"/>
                <a:tileRect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5400000" scaled="1"/>
                </a:gradFill>
              </a:ln>
              <a:effectLst>
                <a:outerShdw blurRad="1905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68061" y="1003786"/>
                <a:ext cx="1208108" cy="1208108"/>
              </a:xfrm>
              <a:prstGeom prst="rect">
                <a:avLst/>
              </a:prstGeom>
            </p:spPr>
          </p:pic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5FFFD">
                    <a:alpha val="100000"/>
                  </a:srgbClr>
                </a:clrFrom>
                <a:clrTo>
                  <a:srgbClr val="F5FFFD">
                    <a:alpha val="100000"/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2" y="536"/>
              <a:ext cx="2785" cy="722"/>
            </a:xfrm>
            <a:prstGeom prst="rect">
              <a:avLst/>
            </a:prstGeom>
          </p:spPr>
        </p:pic>
        <p:pic>
          <p:nvPicPr>
            <p:cNvPr id="19" name="图片 18" descr="图片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22" y="370"/>
              <a:ext cx="5842" cy="12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6" y="485"/>
              <a:ext cx="3890" cy="8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内涵编码具化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sp>
        <p:nvSpPr>
          <p:cNvPr id="49" name="TextBox 48"/>
          <p:cNvSpPr txBox="1"/>
          <p:nvPr>
            <p:custDataLst>
              <p:tags r:id="rId6"/>
            </p:custDataLst>
          </p:nvPr>
        </p:nvSpPr>
        <p:spPr>
          <a:xfrm>
            <a:off x="172720" y="945515"/>
            <a:ext cx="117506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r>
              <a:rPr lang="zh-CN" altLang="en-US" sz="3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内涵编码具化</a:t>
            </a:r>
            <a:r>
              <a:rPr lang="zh-CN" altLang="en-US" sz="2800" b="1" dirty="0">
                <a:solidFill>
                  <a:schemeClr val="tx1"/>
                </a:solidFill>
                <a:latin typeface="思源黑体" panose="020B0500000000000000" pitchFamily="34" charset="-122"/>
                <a:ea typeface="思源黑体" panose="020B0500000000000000" pitchFamily="34" charset="-122"/>
              </a:rPr>
              <a:t>是将数学学科核心素养内涵进行编码，并具化为课程内容。</a:t>
            </a:r>
            <a:endParaRPr lang="zh-CN" altLang="en-US" sz="2800" b="1" dirty="0">
              <a:solidFill>
                <a:schemeClr val="tx1"/>
              </a:solidFill>
              <a:latin typeface="思源黑体" panose="020B0500000000000000" pitchFamily="34" charset="-122"/>
              <a:ea typeface="思源黑体" panose="020B0500000000000000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38678"/>
          <a:stretch>
            <a:fillRect/>
          </a:stretch>
        </p:blipFill>
        <p:spPr>
          <a:xfrm>
            <a:off x="6149975" y="1499235"/>
            <a:ext cx="5470525" cy="50247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b="60733"/>
          <a:stretch>
            <a:fillRect/>
          </a:stretch>
        </p:blipFill>
        <p:spPr>
          <a:xfrm>
            <a:off x="380365" y="1499235"/>
            <a:ext cx="5612130" cy="4993640"/>
          </a:xfrm>
          <a:prstGeom prst="rect">
            <a:avLst/>
          </a:prstGeom>
        </p:spPr>
      </p:pic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6468745" y="1499235"/>
            <a:ext cx="1152525" cy="86423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707778"/>
          </a:xfrm>
          <a:prstGeom prst="rect">
            <a:avLst/>
          </a:prstGeom>
          <a:solidFill>
            <a:srgbClr val="093B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20765" y="87630"/>
            <a:ext cx="2364105" cy="604520"/>
            <a:chOff x="3386948" y="255884"/>
            <a:chExt cx="2180736" cy="453611"/>
          </a:xfrm>
        </p:grpSpPr>
        <p:sp>
          <p:nvSpPr>
            <p:cNvPr id="21" name="圆角矩形 15"/>
            <p:cNvSpPr/>
            <p:nvPr/>
          </p:nvSpPr>
          <p:spPr>
            <a:xfrm>
              <a:off x="3386948" y="255884"/>
              <a:ext cx="2180736" cy="453611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18900000" scaled="1"/>
              <a:tileRect/>
            </a:gradFill>
            <a:ln w="19050"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95388" y="268034"/>
              <a:ext cx="2163858" cy="345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93B5C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内涵编码具化</a:t>
              </a:r>
              <a:endParaRPr lang="zh-CN" altLang="en-US" sz="2400" b="1" dirty="0">
                <a:solidFill>
                  <a:srgbClr val="093B5C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385" y="134941"/>
            <a:ext cx="484932" cy="4849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88" y="123799"/>
            <a:ext cx="502250" cy="48493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173268" y="194679"/>
            <a:ext cx="1818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成都市教科院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29320" y="-33655"/>
            <a:ext cx="3660775" cy="7727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71120"/>
            <a:ext cx="2344420" cy="621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174"/>
          <a:stretch>
            <a:fillRect/>
          </a:stretch>
        </p:blipFill>
        <p:spPr>
          <a:xfrm>
            <a:off x="815975" y="985520"/>
            <a:ext cx="10213975" cy="5186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100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DIAGRAM_VIRTUALLY_FRAME" val="{&quot;height&quot;:404.6087401574803,&quot;left&quot;:9,&quot;top&quot;:71.85,&quot;width&quot;:723.2585826771654}"/>
</p:tagLst>
</file>

<file path=ppt/tags/tag105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06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09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1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110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DIAGRAM_VIRTUALLY_FRAME" val="{&quot;height&quot;:404.6087401574803,&quot;left&quot;:9,&quot;top&quot;:71.85,&quot;width&quot;:723.2585826771654}"/>
</p:tagLst>
</file>

<file path=ppt/tags/tag115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16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0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30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10.xml><?xml version="1.0" encoding="utf-8"?>
<p:tagLst xmlns:p="http://schemas.openxmlformats.org/presentationml/2006/main">
  <p:tag name="PA" val="v4.0.0"/>
</p:tagLst>
</file>

<file path=ppt/tags/tag31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312.xml><?xml version="1.0" encoding="utf-8"?>
<p:tagLst xmlns:p="http://schemas.openxmlformats.org/presentationml/2006/main">
  <p:tag name="ISPRING_PRESENTATION_TITLE" val="1"/>
  <p:tag name="COMMONDATA" val="eyJoZGlkIjoiNDVkZjg2M2MwMmJiYjg2MzQ4ZTI3YzIzZmY5OTNiYmIifQ=="/>
  <p:tag name="commondata" val="eyJoZGlkIjoiMWU1NGZjOGVhZGUxZDMyNzlhNGYxZjk5NGMwZjYwYTMifQ=="/>
</p:tagLst>
</file>

<file path=ppt/tags/tag32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3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4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5.xml><?xml version="1.0" encoding="utf-8"?>
<p:tagLst xmlns:p="http://schemas.openxmlformats.org/presentationml/2006/main">
  <p:tag name="KSO_WM_DIAGRAM_VIRTUALLY_FRAME" val="{&quot;height&quot;:411.838031496063,&quot;left&quot;:398.6440157480315,&quot;top&quot;:91.97968503937008,&quot;width&quot;:279.9615748031496}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86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87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88.xml><?xml version="1.0" encoding="utf-8"?>
<p:tagLst xmlns:p="http://schemas.openxmlformats.org/presentationml/2006/main">
  <p:tag name="KSO_WM_DIAGRAM_VIRTUALLY_FRAME" val="{&quot;height&quot;:404.6087401574803,&quot;left&quot;:9,&quot;top&quot;:71.85,&quot;width&quot;:723.2585826771654}"/>
</p:tagLst>
</file>

<file path=ppt/tags/tag89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9.xml><?xml version="1.0" encoding="utf-8"?>
<p:tagLst xmlns:p="http://schemas.openxmlformats.org/presentationml/2006/main">
  <p:tag name="KSO_WM_DIAGRAM_VIRTUALLY_FRAME" val="{&quot;height&quot;:277.55,&quot;left&quot;:181.95,&quot;top&quot;:112.35,&quot;width&quot;:668.45}"/>
</p:tagLst>
</file>

<file path=ppt/tags/tag90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ags/tag99.xml><?xml version="1.0" encoding="utf-8"?>
<p:tagLst xmlns:p="http://schemas.openxmlformats.org/presentationml/2006/main">
  <p:tag name="KSO_WM_BEAUTIFY_FLAG" val=""/>
  <p:tag name="KSO_WM_DIAGRAM_VIRTUALLY_FRAME" val="{&quot;height&quot;:404.6087401574803,&quot;left&quot;:9,&quot;top&quot;:71.85,&quot;width&quot;:723.2585826771654}"/>
</p:tagLst>
</file>

<file path=ppt/theme/theme1.xml><?xml version="1.0" encoding="utf-8"?>
<a:theme xmlns:a="http://schemas.openxmlformats.org/drawingml/2006/main" name="第一PPT，www.1ppt.com">
  <a:themeElements>
    <a:clrScheme name="自定义 26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75CFD9"/>
      </a:accent1>
      <a:accent2>
        <a:srgbClr val="5AB1AF"/>
      </a:accent2>
      <a:accent3>
        <a:srgbClr val="BADBDC"/>
      </a:accent3>
      <a:accent4>
        <a:srgbClr val="97CECD"/>
      </a:accent4>
      <a:accent5>
        <a:srgbClr val="7B9E9F"/>
      </a:accent5>
      <a:accent6>
        <a:srgbClr val="75CFD9"/>
      </a:accent6>
      <a:hlink>
        <a:srgbClr val="FFFFFF"/>
      </a:hlink>
      <a:folHlink>
        <a:srgbClr val="595959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1826</Words>
  <Application>WPS 演示</Application>
  <PresentationFormat>宽屏</PresentationFormat>
  <Paragraphs>395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Times New Roman</vt:lpstr>
      <vt:lpstr>Franklin Gothic Medium</vt:lpstr>
      <vt:lpstr>Arial</vt:lpstr>
      <vt:lpstr>思源黑体</vt:lpstr>
      <vt:lpstr>黑体</vt:lpstr>
      <vt:lpstr>Calibri Light</vt:lpstr>
      <vt:lpstr>Arial Unicode MS</vt:lpstr>
      <vt:lpstr>Calibri</vt:lpstr>
      <vt:lpstr>等线</vt:lpstr>
      <vt:lpstr>微软雅黑 Light</vt:lpstr>
      <vt:lpstr>第一PPT，www.1ppt.com</vt:lpstr>
      <vt:lpstr>自定义设计方案</vt:lpstr>
      <vt:lpstr>PowerPoint 演示文稿</vt:lpstr>
      <vt:lpstr>“四化”研究缘起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开题答辩</dc:title>
  <dc:creator>第一PPT</dc:creator>
  <cp:keywords>www.1ppt.com</cp:keywords>
  <dc:description>www.1ppt.com</dc:description>
  <cp:lastModifiedBy>梨不开你</cp:lastModifiedBy>
  <cp:revision>78</cp:revision>
  <dcterms:created xsi:type="dcterms:W3CDTF">2023-08-17T09:17:00Z</dcterms:created>
  <dcterms:modified xsi:type="dcterms:W3CDTF">2024-05-03T02:12:53Z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F02D758429064B90ADCF819875106250_13</vt:lpwstr>
  </property>
  <property fmtid="{D5CDD505-2E9C-101B-9397-08002B2CF9AE}" pid="3" name="KSOProductBuildVer">
    <vt:lpwstr>2052-12.1.0.15712</vt:lpwstr>
  </property>
</Properties>
</file>