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7" r:id="rId3"/>
    <p:sldId id="263" r:id="rId5"/>
    <p:sldId id="377" r:id="rId6"/>
    <p:sldId id="272" r:id="rId7"/>
    <p:sldId id="273" r:id="rId8"/>
    <p:sldId id="274" r:id="rId9"/>
    <p:sldId id="277" r:id="rId10"/>
    <p:sldId id="345" r:id="rId11"/>
    <p:sldId id="361" r:id="rId12"/>
    <p:sldId id="358" r:id="rId13"/>
    <p:sldId id="378" r:id="rId14"/>
    <p:sldId id="314" r:id="rId15"/>
    <p:sldId id="359" r:id="rId16"/>
    <p:sldId id="310" r:id="rId17"/>
    <p:sldId id="312" r:id="rId18"/>
    <p:sldId id="330" r:id="rId19"/>
    <p:sldId id="362" r:id="rId20"/>
    <p:sldId id="331" r:id="rId21"/>
    <p:sldId id="260" r:id="rId22"/>
  </p:sldIdLst>
  <p:sldSz cx="12192000" cy="6858000"/>
  <p:notesSz cx="6858000" cy="9144000"/>
  <p:embeddedFontLst>
    <p:embeddedFont>
      <p:font typeface="华文楷体" panose="02010600040101010101" charset="-122"/>
      <p:regular r:id="rId28"/>
    </p:embeddedFont>
    <p:embeddedFont>
      <p:font typeface="Calibri" panose="020F0502020204030204" charset="0"/>
      <p:regular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ushuang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33.xml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AA066F-D1DD-4349-A984-76777BA84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AA066F-D1DD-4349-A984-76777BA84D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818382" y="269608"/>
            <a:ext cx="2765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spc="300">
                <a:solidFill>
                  <a:srgbClr val="FF8194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</a:rPr>
              <a:t>标题输入此处</a:t>
            </a:r>
            <a:endParaRPr lang="zh-CN" altLang="en-US" sz="2400" b="1" spc="300" dirty="0">
              <a:solidFill>
                <a:srgbClr val="FF8194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73"/>
          <a:stretch>
            <a:fillRect/>
          </a:stretch>
        </p:blipFill>
        <p:spPr>
          <a:xfrm flipH="1">
            <a:off x="-1" y="0"/>
            <a:ext cx="972457" cy="1320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图文框 7"/>
          <p:cNvSpPr/>
          <p:nvPr userDrawn="1"/>
        </p:nvSpPr>
        <p:spPr>
          <a:xfrm>
            <a:off x="6623281" y="1801586"/>
            <a:ext cx="4388365" cy="3254829"/>
          </a:xfrm>
          <a:prstGeom prst="frame">
            <a:avLst>
              <a:gd name="adj1" fmla="val 2071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0"/>
            <a:ext cx="12180888" cy="6858000"/>
            <a:chOff x="138116" y="0"/>
            <a:chExt cx="12042772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3" t="6988" r="7073"/>
            <a:stretch>
              <a:fillRect/>
            </a:stretch>
          </p:blipFill>
          <p:spPr>
            <a:xfrm>
              <a:off x="138116" y="0"/>
              <a:ext cx="12042772" cy="6858000"/>
            </a:xfrm>
            <a:prstGeom prst="rect">
              <a:avLst/>
            </a:prstGeom>
          </p:spPr>
        </p:pic>
        <p:pic>
          <p:nvPicPr>
            <p:cNvPr id="5" name="图片 4" descr="图标&#10;&#10;描述已自动生成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15577">
              <a:off x="5246541" y="5377361"/>
              <a:ext cx="1175831" cy="70733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 userDrawn="1"/>
        </p:nvGrpSpPr>
        <p:grpSpPr>
          <a:xfrm>
            <a:off x="73025" y="0"/>
            <a:ext cx="12107863" cy="2909748"/>
            <a:chOff x="73025" y="0"/>
            <a:chExt cx="12107863" cy="290974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9788" y="0"/>
              <a:ext cx="2451100" cy="24511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73025" y="0"/>
              <a:ext cx="3290887" cy="2909748"/>
              <a:chOff x="-371475" y="-1448"/>
              <a:chExt cx="3290887" cy="290974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1112" y="0"/>
                <a:ext cx="2908300" cy="2908300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371475" y="-1448"/>
                <a:ext cx="2324100" cy="2324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8E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图文框 5"/>
          <p:cNvSpPr/>
          <p:nvPr userDrawn="1"/>
        </p:nvSpPr>
        <p:spPr>
          <a:xfrm>
            <a:off x="429135" y="4798716"/>
            <a:ext cx="1994875" cy="1778420"/>
          </a:xfrm>
          <a:prstGeom prst="frame">
            <a:avLst/>
          </a:prstGeom>
          <a:solidFill>
            <a:srgbClr val="FFFF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91344" y="202332"/>
            <a:ext cx="11809312" cy="6374804"/>
            <a:chOff x="839416" y="620688"/>
            <a:chExt cx="10441160" cy="5544616"/>
          </a:xfrm>
        </p:grpSpPr>
        <p:sp>
          <p:nvSpPr>
            <p:cNvPr id="8" name="矩形 7"/>
            <p:cNvSpPr/>
            <p:nvPr/>
          </p:nvSpPr>
          <p:spPr>
            <a:xfrm>
              <a:off x="839416" y="620688"/>
              <a:ext cx="10441160" cy="5544616"/>
            </a:xfrm>
            <a:prstGeom prst="rect">
              <a:avLst/>
            </a:prstGeom>
            <a:solidFill>
              <a:srgbClr val="F9DDE6"/>
            </a:solidFill>
            <a:ln>
              <a:noFill/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39416" y="620688"/>
              <a:ext cx="5760640" cy="5544616"/>
            </a:xfrm>
            <a:prstGeom prst="rect">
              <a:avLst/>
            </a:prstGeom>
            <a:solidFill>
              <a:srgbClr val="80C8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: 形状 11"/>
          <p:cNvSpPr/>
          <p:nvPr userDrawn="1"/>
        </p:nvSpPr>
        <p:spPr>
          <a:xfrm rot="16200000" flipH="1" flipV="1">
            <a:off x="899811" y="-346871"/>
            <a:ext cx="404666" cy="1098407"/>
          </a:xfrm>
          <a:custGeom>
            <a:avLst/>
            <a:gdLst>
              <a:gd name="connsiteX0" fmla="*/ 642645 w 642645"/>
              <a:gd name="connsiteY0" fmla="*/ 803847 h 1607694"/>
              <a:gd name="connsiteX1" fmla="*/ 41097 w 642645"/>
              <a:gd name="connsiteY1" fmla="*/ 1603207 h 1607694"/>
              <a:gd name="connsiteX2" fmla="*/ 0 w 642645"/>
              <a:gd name="connsiteY2" fmla="*/ 1607694 h 1607694"/>
              <a:gd name="connsiteX3" fmla="*/ 0 w 642645"/>
              <a:gd name="connsiteY3" fmla="*/ 1281884 h 1607694"/>
              <a:gd name="connsiteX4" fmla="*/ 58135 w 642645"/>
              <a:gd name="connsiteY4" fmla="*/ 1261236 h 1607694"/>
              <a:gd name="connsiteX5" fmla="*/ 323106 w 642645"/>
              <a:gd name="connsiteY5" fmla="*/ 803847 h 1607694"/>
              <a:gd name="connsiteX6" fmla="*/ 58136 w 642645"/>
              <a:gd name="connsiteY6" fmla="*/ 346459 h 1607694"/>
              <a:gd name="connsiteX7" fmla="*/ 1 w 642645"/>
              <a:gd name="connsiteY7" fmla="*/ 325810 h 1607694"/>
              <a:gd name="connsiteX8" fmla="*/ 1 w 642645"/>
              <a:gd name="connsiteY8" fmla="*/ 0 h 1607694"/>
              <a:gd name="connsiteX9" fmla="*/ 41097 w 642645"/>
              <a:gd name="connsiteY9" fmla="*/ 4487 h 1607694"/>
              <a:gd name="connsiteX10" fmla="*/ 642645 w 642645"/>
              <a:gd name="connsiteY10" fmla="*/ 803847 h 160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2645" h="1607694">
                <a:moveTo>
                  <a:pt x="642645" y="803847"/>
                </a:moveTo>
                <a:cubicBezTo>
                  <a:pt x="642645" y="1198149"/>
                  <a:pt x="384399" y="1527124"/>
                  <a:pt x="41097" y="1603207"/>
                </a:cubicBezTo>
                <a:lnTo>
                  <a:pt x="0" y="1607694"/>
                </a:lnTo>
                <a:lnTo>
                  <a:pt x="0" y="1281884"/>
                </a:lnTo>
                <a:lnTo>
                  <a:pt x="58135" y="1261236"/>
                </a:lnTo>
                <a:cubicBezTo>
                  <a:pt x="213847" y="1185879"/>
                  <a:pt x="323106" y="1009462"/>
                  <a:pt x="323106" y="803847"/>
                </a:cubicBezTo>
                <a:cubicBezTo>
                  <a:pt x="323106" y="598233"/>
                  <a:pt x="213848" y="421816"/>
                  <a:pt x="58136" y="346459"/>
                </a:cubicBezTo>
                <a:lnTo>
                  <a:pt x="1" y="325810"/>
                </a:lnTo>
                <a:lnTo>
                  <a:pt x="1" y="0"/>
                </a:lnTo>
                <a:lnTo>
                  <a:pt x="41097" y="4487"/>
                </a:lnTo>
                <a:cubicBezTo>
                  <a:pt x="384400" y="80570"/>
                  <a:pt x="642645" y="409546"/>
                  <a:pt x="642645" y="803847"/>
                </a:cubicBezTo>
                <a:close/>
              </a:path>
            </a:pathLst>
          </a:custGeom>
          <a:solidFill>
            <a:srgbClr val="F9DD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410414" y="404666"/>
            <a:ext cx="11352451" cy="599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564666" y="6323368"/>
            <a:ext cx="5516166" cy="345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666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en-US" altLang="zh-CN" sz="1500" b="1" cap="all" dirty="0">
                <a:solidFill>
                  <a:srgbClr val="80C8F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  <a:cs typeface="+mn-ea"/>
                <a:sym typeface="+mn-lt"/>
              </a:rPr>
              <a:t>》》》》》》》》》》》》》》》》》》》》》》》》》</a:t>
            </a:r>
            <a:endParaRPr lang="en-US" altLang="zh-CN" sz="1500" b="1" cap="all" dirty="0">
              <a:solidFill>
                <a:srgbClr val="80C8F1"/>
              </a:solidFill>
              <a:uFillTx/>
              <a:latin typeface="思源宋体 CN ExtraLight" panose="02020200000000000000" pitchFamily="18" charset="-122"/>
              <a:ea typeface="思源宋体 CN ExtraLight" panose="020202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chemeClr val="accent3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31800" y="452465"/>
            <a:ext cx="11328400" cy="595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>
            <p:custDataLst>
              <p:tags r:id="rId8"/>
            </p:custDataLst>
          </p:nvPr>
        </p:nvGrpSpPr>
        <p:grpSpPr>
          <a:xfrm>
            <a:off x="7546340" y="21769705"/>
            <a:ext cx="4678045" cy="590550"/>
            <a:chOff x="11884" y="10843"/>
            <a:chExt cx="7367" cy="930"/>
          </a:xfrm>
        </p:grpSpPr>
        <p:sp>
          <p:nvSpPr>
            <p:cNvPr id="32" name="文本框 31"/>
            <p:cNvSpPr txBox="1"/>
            <p:nvPr userDrawn="1"/>
          </p:nvSpPr>
          <p:spPr>
            <a:xfrm>
              <a:off x="12789" y="10843"/>
              <a:ext cx="6462" cy="871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>
                  <a:latin typeface="楷体" charset="-122"/>
                  <a:ea typeface="楷体" charset="-122"/>
                  <a:cs typeface="楷体" charset="-122"/>
                </a:rPr>
                <a:t>英语</a:t>
              </a:r>
              <a:r>
                <a:rPr lang="en-US" altLang="zh-CN" sz="2000" b="1">
                  <a:latin typeface="楷体" charset="-122"/>
                  <a:ea typeface="楷体" charset="-122"/>
                  <a:cs typeface="楷体" charset="-122"/>
                </a:rPr>
                <a:t>Tina</a:t>
              </a:r>
              <a:r>
                <a:rPr lang="zh-CN" altLang="en-US" sz="2000" b="1">
                  <a:latin typeface="楷体" charset="-122"/>
                  <a:ea typeface="楷体" charset="-122"/>
                  <a:cs typeface="楷体" charset="-122"/>
                </a:rPr>
                <a:t>老师课件出品，禁止倒卖！</a:t>
              </a:r>
              <a:endParaRPr lang="zh-CN" altLang="en-US" sz="2000" b="1">
                <a:latin typeface="楷体" charset="-122"/>
                <a:ea typeface="楷体" charset="-122"/>
                <a:cs typeface="楷体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1884" y="10843"/>
              <a:ext cx="931" cy="93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25.xml"/><Relationship Id="rId7" Type="http://schemas.openxmlformats.org/officeDocument/2006/relationships/image" Target="../media/image26.png"/><Relationship Id="rId6" Type="http://schemas.openxmlformats.org/officeDocument/2006/relationships/tags" Target="../tags/tag24.xml"/><Relationship Id="rId5" Type="http://schemas.microsoft.com/office/2007/relationships/media" Target="../media/audio2.wav"/><Relationship Id="rId4" Type="http://schemas.openxmlformats.org/officeDocument/2006/relationships/audio" Target="NULL" TargetMode="External"/><Relationship Id="rId3" Type="http://schemas.openxmlformats.org/officeDocument/2006/relationships/image" Target="../media/image29.png"/><Relationship Id="rId2" Type="http://schemas.openxmlformats.org/officeDocument/2006/relationships/tags" Target="../tags/tag23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tags" Target="../tags/tag29.xml"/><Relationship Id="rId7" Type="http://schemas.openxmlformats.org/officeDocument/2006/relationships/image" Target="../media/image33.png"/><Relationship Id="rId6" Type="http://schemas.openxmlformats.org/officeDocument/2006/relationships/tags" Target="../tags/tag28.xml"/><Relationship Id="rId5" Type="http://schemas.openxmlformats.org/officeDocument/2006/relationships/image" Target="../media/image32.png"/><Relationship Id="rId4" Type="http://schemas.openxmlformats.org/officeDocument/2006/relationships/tags" Target="../tags/tag27.xml"/><Relationship Id="rId3" Type="http://schemas.openxmlformats.org/officeDocument/2006/relationships/image" Target="../media/image31.png"/><Relationship Id="rId2" Type="http://schemas.openxmlformats.org/officeDocument/2006/relationships/tags" Target="../tags/tag26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4.png"/><Relationship Id="rId7" Type="http://schemas.openxmlformats.org/officeDocument/2006/relationships/tags" Target="../tags/tag31.xml"/><Relationship Id="rId6" Type="http://schemas.openxmlformats.org/officeDocument/2006/relationships/image" Target="../media/image35.png"/><Relationship Id="rId5" Type="http://schemas.openxmlformats.org/officeDocument/2006/relationships/tags" Target="../tags/tag30.xml"/><Relationship Id="rId4" Type="http://schemas.microsoft.com/office/2007/relationships/media" Target="../media/media2.mp4"/><Relationship Id="rId3" Type="http://schemas.openxmlformats.org/officeDocument/2006/relationships/video" Target="../media/media2.mp4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4.png"/><Relationship Id="rId6" Type="http://schemas.openxmlformats.org/officeDocument/2006/relationships/image" Target="../media/image38.png"/><Relationship Id="rId5" Type="http://schemas.openxmlformats.org/officeDocument/2006/relationships/tags" Target="../tags/tag32.xml"/><Relationship Id="rId4" Type="http://schemas.microsoft.com/office/2007/relationships/media" Target="ppt/slides/ppt/slides/ppt/slides/ppt/slides/ppt/slides/ppt/slides/ppt/slides/ppt/slides/ppt/media/media4.mp4" TargetMode="External"/><Relationship Id="rId3" Type="http://schemas.openxmlformats.org/officeDocument/2006/relationships/video" Target="ppt/slides/ppt/slides/ppt/slides/ppt/slides/ppt/slides/ppt/slides/ppt/slides/ppt/slides/ppt/media/media4.mp4" TargetMode="Externa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tags" Target="../tags/tag5.xml"/><Relationship Id="rId4" Type="http://schemas.openxmlformats.org/officeDocument/2006/relationships/image" Target="../media/image19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4.png"/><Relationship Id="rId7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tags" Target="../tags/tag8.xml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tags" Target="../tags/tag1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audio" Target="../media/audio1.wav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tags" Target="../tags/tag15.xml"/><Relationship Id="rId4" Type="http://schemas.openxmlformats.org/officeDocument/2006/relationships/image" Target="../media/image19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image" Target="../media/image26.png"/><Relationship Id="rId12" Type="http://schemas.openxmlformats.org/officeDocument/2006/relationships/tags" Target="../tags/tag16.xml"/><Relationship Id="rId11" Type="http://schemas.microsoft.com/office/2007/relationships/media" Target="../media/audio1.wav"/><Relationship Id="rId10" Type="http://schemas.openxmlformats.org/officeDocument/2006/relationships/audio" Target="NULL" TargetMode="Externa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80888" cy="6858000"/>
            <a:chOff x="138116" y="0"/>
            <a:chExt cx="12042772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3" t="6988" r="7073"/>
            <a:stretch>
              <a:fillRect/>
            </a:stretch>
          </p:blipFill>
          <p:spPr>
            <a:xfrm>
              <a:off x="138116" y="0"/>
              <a:ext cx="12042772" cy="6858000"/>
            </a:xfrm>
            <a:prstGeom prst="rect">
              <a:avLst/>
            </a:prstGeom>
          </p:spPr>
        </p:pic>
        <p:pic>
          <p:nvPicPr>
            <p:cNvPr id="33" name="图片 32" descr="图标&#10;&#10;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15577">
              <a:off x="5246541" y="5377361"/>
              <a:ext cx="1175831" cy="707336"/>
            </a:xfrm>
            <a:prstGeom prst="rect">
              <a:avLst/>
            </a:prstGeom>
          </p:spPr>
        </p:pic>
      </p:grpSp>
      <p:pic>
        <p:nvPicPr>
          <p:cNvPr id="29" name="图片 28" descr="应用程序&#10;&#10;低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7" t="57020"/>
          <a:stretch>
            <a:fillRect/>
          </a:stretch>
        </p:blipFill>
        <p:spPr>
          <a:xfrm rot="15903009">
            <a:off x="8714329" y="-1176016"/>
            <a:ext cx="4577004" cy="4612193"/>
          </a:xfrm>
          <a:prstGeom prst="rect">
            <a:avLst/>
          </a:prstGeom>
        </p:spPr>
      </p:pic>
      <p:pic>
        <p:nvPicPr>
          <p:cNvPr id="3" name="图片 2" descr="卡通人物&#10;&#10;中度可信度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58413" r="58095"/>
          <a:stretch>
            <a:fillRect/>
          </a:stretch>
        </p:blipFill>
        <p:spPr>
          <a:xfrm>
            <a:off x="1499086" y="4093030"/>
            <a:ext cx="3609943" cy="31112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78657" y="1957113"/>
            <a:ext cx="238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zh-CN" altLang="en-US" sz="1000" dirty="0">
              <a:latin typeface="字体视界-NEW魏碑体" panose="02010601030101010101" pitchFamily="2" charset="-122"/>
              <a:ea typeface="字体视界-NEW魏碑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44925" y="1233170"/>
            <a:ext cx="485013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4800" b="1">
                <a:solidFill>
                  <a:srgbClr val="000000"/>
                </a:solidFill>
                <a:effectLst/>
                <a:latin typeface="Times New Roman" panose="02020603050405020304" charset="0"/>
                <a:ea typeface="微软雅黑" charset="-122"/>
                <a:cs typeface="Times New Roman" panose="02020603050405020304" charset="0"/>
                <a:sym typeface="+mn-ea"/>
              </a:rPr>
              <a:t>Module 8 Unit 2</a:t>
            </a:r>
            <a:endParaRPr lang="en-US" altLang="zh-CN" sz="4800" b="1">
              <a:solidFill>
                <a:srgbClr val="000000"/>
              </a:solidFill>
              <a:effectLst/>
              <a:latin typeface="Times New Roman" panose="02020603050405020304" charset="0"/>
              <a:ea typeface="微软雅黑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7932" y="340254"/>
            <a:ext cx="1287111" cy="224749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2301" y="2394458"/>
            <a:ext cx="1470416" cy="255626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3111500" cy="3111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83715" y="2296160"/>
            <a:ext cx="844296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buClrTx/>
              <a:buSzTx/>
              <a:buFontTx/>
            </a:pPr>
            <a:r>
              <a:rPr lang="en-US" altLang="zh-CN" sz="6000" b="1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  <a:sym typeface="微软雅黑" charset="-122"/>
              </a:rPr>
              <a:t>Why are you wearing a hat?</a:t>
            </a:r>
            <a:endParaRPr lang="en-US" altLang="zh-CN" sz="6000" b="1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  <a:sym typeface="微软雅黑" charset="-122"/>
            </a:endParaRPr>
          </a:p>
        </p:txBody>
      </p:sp>
      <p:sp>
        <p:nvSpPr>
          <p:cNvPr id="5124" name="TextBox 2"/>
          <p:cNvSpPr txBox="1"/>
          <p:nvPr/>
        </p:nvSpPr>
        <p:spPr>
          <a:xfrm>
            <a:off x="4143693" y="3684588"/>
            <a:ext cx="3236912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外研</a:t>
            </a:r>
            <a:r>
              <a:rPr lang="en-US" altLang="zh-CN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楷体" charset="-122"/>
                <a:ea typeface="楷体" charset="-122"/>
              </a:rPr>
              <a:t>六年级下册</a:t>
            </a:r>
            <a:endParaRPr lang="zh-CN" altLang="en-US" sz="2800" b="1" dirty="0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51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8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1470" y="1508760"/>
            <a:ext cx="5133340" cy="3464560"/>
          </a:xfrm>
          <a:prstGeom prst="roundRect">
            <a:avLst/>
          </a:prstGeom>
          <a:noFill/>
          <a:ln w="9525">
            <a:noFill/>
          </a:ln>
        </p:spPr>
      </p:pic>
      <p:cxnSp>
        <p:nvCxnSpPr>
          <p:cNvPr id="3" name="直接箭头连接符 2"/>
          <p:cNvCxnSpPr/>
          <p:nvPr/>
        </p:nvCxnSpPr>
        <p:spPr>
          <a:xfrm flipV="1">
            <a:off x="2198370" y="3227705"/>
            <a:ext cx="1638935" cy="375920"/>
          </a:xfrm>
          <a:prstGeom prst="straightConnector1">
            <a:avLst/>
          </a:prstGeom>
          <a:ln w="57150"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314450" y="50863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69915" y="876935"/>
            <a:ext cx="6522085" cy="5077460"/>
          </a:xfrm>
          <a:prstGeom prst="rect">
            <a:avLst/>
          </a:prstGeom>
          <a:noFill/>
          <a:ln w="5715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p>
            <a:r>
              <a:rPr lang="zh-CN" altLang="en-US" sz="3600" b="1">
                <a:effectLst/>
                <a:latin typeface="Times New Roman Bold" panose="02020603050405020304" charset="0"/>
                <a:cs typeface="Times New Roman Bold" panose="02020603050405020304" charset="0"/>
              </a:rPr>
              <a:t>1.What’s</a:t>
            </a:r>
            <a:r>
              <a:rPr lang="en-US" altLang="zh-CN" sz="3600" b="1">
                <a:effectLst/>
                <a:latin typeface="Times New Roman Bold" panose="02020603050405020304" charset="0"/>
                <a:cs typeface="Times New Roman Bold" panose="02020603050405020304" charset="0"/>
              </a:rPr>
              <a:t> </a:t>
            </a:r>
            <a:r>
              <a:rPr lang="zh-CN" altLang="en-US" sz="3600" b="1">
                <a:effectLst/>
                <a:latin typeface="Times New Roman Bold" panose="02020603050405020304" charset="0"/>
                <a:cs typeface="Times New Roman Bold" panose="02020603050405020304" charset="0"/>
              </a:rPr>
              <a:t>the</a:t>
            </a:r>
            <a:r>
              <a:rPr lang="en-US" altLang="zh-CN" sz="3600" b="1">
                <a:effectLst/>
                <a:latin typeface="Times New Roman Bold" panose="02020603050405020304" charset="0"/>
                <a:cs typeface="Times New Roman Bold" panose="02020603050405020304" charset="0"/>
              </a:rPr>
              <a:t> </a:t>
            </a:r>
            <a:r>
              <a:rPr lang="zh-CN" altLang="en-US" sz="3600" b="1">
                <a:effectLst/>
                <a:latin typeface="Times New Roman Bold" panose="02020603050405020304" charset="0"/>
                <a:cs typeface="Times New Roman Bold" panose="02020603050405020304" charset="0"/>
              </a:rPr>
              <a:t>weather</a:t>
            </a:r>
            <a:r>
              <a:rPr lang="en-US" altLang="zh-CN" sz="3600" b="1">
                <a:effectLst/>
                <a:latin typeface="Times New Roman Bold" panose="02020603050405020304" charset="0"/>
                <a:cs typeface="Times New Roman Bold" panose="02020603050405020304" charset="0"/>
              </a:rPr>
              <a:t> </a:t>
            </a:r>
            <a:r>
              <a:rPr lang="zh-CN" altLang="en-US" sz="3600" b="1">
                <a:effectLst/>
                <a:latin typeface="Times New Roman Bold" panose="02020603050405020304" charset="0"/>
                <a:cs typeface="Times New Roman Bold" panose="02020603050405020304" charset="0"/>
              </a:rPr>
              <a:t>like?</a:t>
            </a:r>
            <a:endParaRPr lang="zh-CN" altLang="en-US" sz="3600" b="1">
              <a:effectLst/>
              <a:latin typeface="Times New Roman Bold" panose="02020603050405020304" charset="0"/>
              <a:cs typeface="Times New Roman Bold" panose="02020603050405020304" charset="0"/>
            </a:endParaRPr>
          </a:p>
          <a:p>
            <a:r>
              <a:rPr lang="zh-CN" altLang="en-US" sz="3600">
                <a:latin typeface="Times New Roman Regular" panose="02020603050405020304" charset="0"/>
                <a:cs typeface="Times New Roman Regular" panose="02020603050405020304" charset="0"/>
              </a:rPr>
              <a:t>A.Sunny  B.Windy   C.Rainy</a:t>
            </a:r>
            <a:endParaRPr lang="zh-CN" altLang="en-US" sz="36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zh-CN" altLang="en-US" sz="3600" b="1">
                <a:latin typeface="Times New Roman Bold" panose="02020603050405020304" charset="0"/>
                <a:cs typeface="Times New Roman Bold" panose="02020603050405020304" charset="0"/>
              </a:rPr>
              <a:t>2.What is she wearing?</a:t>
            </a:r>
            <a:endParaRPr lang="zh-CN" altLang="en-US" sz="3600" b="1">
              <a:latin typeface="Times New Roman Bold" panose="02020603050405020304" charset="0"/>
              <a:cs typeface="Times New Roman Bold" panose="02020603050405020304" charset="0"/>
            </a:endParaRPr>
          </a:p>
          <a:p>
            <a:r>
              <a:rPr lang="zh-CN" altLang="en-US" sz="3600">
                <a:latin typeface="Times New Roman Regular" panose="02020603050405020304" charset="0"/>
                <a:cs typeface="Times New Roman Regular" panose="02020603050405020304" charset="0"/>
              </a:rPr>
              <a:t>A.Coat   B.Hat</a:t>
            </a:r>
            <a:endParaRPr lang="zh-CN" altLang="en-US" sz="36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zh-CN" altLang="en-US" sz="3600" b="1">
                <a:latin typeface="Times New Roman Bold" panose="02020603050405020304" charset="0"/>
                <a:cs typeface="Times New Roman Bold" panose="02020603050405020304" charset="0"/>
              </a:rPr>
              <a:t>3.Why is she wearing it?(    )</a:t>
            </a:r>
            <a:endParaRPr lang="zh-CN" altLang="en-US" sz="3600" b="1">
              <a:latin typeface="Times New Roman Bold" panose="02020603050405020304" charset="0"/>
              <a:cs typeface="Times New Roman Bold" panose="02020603050405020304" charset="0"/>
            </a:endParaRPr>
          </a:p>
          <a:p>
            <a:r>
              <a:rPr lang="zh-CN" altLang="en-US" sz="3600">
                <a:latin typeface="Times New Roman Regular" panose="02020603050405020304" charset="0"/>
                <a:cs typeface="Times New Roman Regular" panose="02020603050405020304" charset="0"/>
              </a:rPr>
              <a:t>Because_______________.</a:t>
            </a:r>
            <a:endParaRPr lang="zh-CN" altLang="en-US" sz="36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zh-CN" altLang="en-US" sz="3600">
                <a:latin typeface="Times New Roman Regular" panose="02020603050405020304" charset="0"/>
                <a:cs typeface="Times New Roman Regular" panose="02020603050405020304" charset="0"/>
              </a:rPr>
              <a:t>A.It’s going to be rainy.</a:t>
            </a:r>
            <a:endParaRPr lang="zh-CN" altLang="en-US" sz="36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zh-CN" altLang="en-US" sz="3600">
                <a:latin typeface="Times New Roman Regular" panose="02020603050405020304" charset="0"/>
                <a:cs typeface="Times New Roman Regular" panose="02020603050405020304" charset="0"/>
              </a:rPr>
              <a:t>B.It’s going to be sunny.</a:t>
            </a:r>
            <a:endParaRPr lang="zh-CN" altLang="en-US" sz="36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endParaRPr lang="zh-CN" altLang="en-US" sz="36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7325" y="46990"/>
            <a:ext cx="49180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Times New Roman Regular" panose="02020603050405020304" charset="0"/>
                <a:cs typeface="Times New Roman Regular" panose="02020603050405020304" charset="0"/>
              </a:rPr>
              <a:t>Look and choose</a:t>
            </a:r>
            <a:endParaRPr lang="en-US" altLang="zh-CN" sz="48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379335" y="1508760"/>
            <a:ext cx="699770" cy="665480"/>
          </a:xfrm>
          <a:prstGeom prst="ellipse">
            <a:avLst/>
          </a:prstGeom>
          <a:noFill/>
          <a:ln w="69850" cmpd="sng">
            <a:solidFill>
              <a:srgbClr val="C00000">
                <a:alpha val="83000"/>
              </a:srgb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216140" y="2562225"/>
            <a:ext cx="699770" cy="665480"/>
          </a:xfrm>
          <a:prstGeom prst="ellipse">
            <a:avLst/>
          </a:prstGeom>
          <a:noFill/>
          <a:ln w="69850" cmpd="sng">
            <a:solidFill>
              <a:srgbClr val="C00000">
                <a:alpha val="83000"/>
              </a:srgb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464810" y="4777740"/>
            <a:ext cx="699770" cy="665480"/>
          </a:xfrm>
          <a:prstGeom prst="ellipse">
            <a:avLst/>
          </a:prstGeom>
          <a:noFill/>
          <a:ln w="69850" cmpd="sng">
            <a:solidFill>
              <a:srgbClr val="C00000">
                <a:alpha val="83000"/>
              </a:srgb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8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5900" y="535305"/>
            <a:ext cx="6413500" cy="432879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882650" y="5169535"/>
            <a:ext cx="10160000" cy="144526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p>
            <a:r>
              <a:rPr lang="en-US" altLang="zh-CN" sz="4400">
                <a:latin typeface="Times New Roman Regular" panose="02020603050405020304" charset="0"/>
                <a:cs typeface="Times New Roman Regular" panose="02020603050405020304" charset="0"/>
              </a:rPr>
              <a:t>D</a:t>
            </a:r>
            <a:r>
              <a:rPr lang="en-US" altLang="zh-CN" sz="4400">
                <a:latin typeface="Times New Roman Regular" panose="02020603050405020304" charset="0"/>
                <a:cs typeface="Times New Roman Regular" panose="02020603050405020304" charset="0"/>
              </a:rPr>
              <a:t>aming: Why are you wearing a hat?</a:t>
            </a:r>
            <a:endParaRPr lang="en-US" altLang="zh-CN" sz="44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en-US" altLang="zh-CN" sz="4400">
                <a:latin typeface="Times New Roman Regular" panose="02020603050405020304" charset="0"/>
                <a:cs typeface="Times New Roman Regular" panose="02020603050405020304" charset="0"/>
              </a:rPr>
              <a:t>L</a:t>
            </a:r>
            <a:r>
              <a:rPr lang="en-US" altLang="zh-CN" sz="4400">
                <a:latin typeface="Times New Roman Regular" panose="02020603050405020304" charset="0"/>
                <a:cs typeface="Times New Roman Regular" panose="02020603050405020304" charset="0"/>
              </a:rPr>
              <a:t>ingling: Because it</a:t>
            </a:r>
            <a:r>
              <a:rPr lang="zh-CN" altLang="en-US" sz="4400">
                <a:latin typeface="Times New Roman Regular" panose="02020603050405020304" charset="0"/>
                <a:cs typeface="Times New Roman Regular" panose="02020603050405020304" charset="0"/>
              </a:rPr>
              <a:t>’</a:t>
            </a:r>
            <a:r>
              <a:rPr lang="en-US" altLang="zh-CN" sz="4400">
                <a:latin typeface="Times New Roman Regular" panose="02020603050405020304" charset="0"/>
                <a:cs typeface="Times New Roman Regular" panose="02020603050405020304" charset="0"/>
              </a:rPr>
              <a:t>s going to be sunny.</a:t>
            </a:r>
            <a:endParaRPr lang="en-US" altLang="zh-CN" sz="44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8135" y="348615"/>
            <a:ext cx="11556365" cy="6160770"/>
          </a:xfrm>
          <a:prstGeom prst="roundRect">
            <a:avLst>
              <a:gd name="adj" fmla="val 6709"/>
            </a:avLst>
          </a:prstGeom>
          <a:effectLst>
            <a:softEdge rad="127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图片包含 游戏机, 弓, 花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14670"/>
          <a:stretch>
            <a:fillRect/>
          </a:stretch>
        </p:blipFill>
        <p:spPr>
          <a:xfrm>
            <a:off x="113030" y="358140"/>
            <a:ext cx="564515" cy="564515"/>
          </a:xfrm>
          <a:prstGeom prst="ellipse">
            <a:avLst/>
          </a:prstGeom>
          <a:solidFill>
            <a:schemeClr val="accent2"/>
          </a:solidFill>
        </p:spPr>
      </p:pic>
      <p:sp>
        <p:nvSpPr>
          <p:cNvPr id="3" name="文本框 2"/>
          <p:cNvSpPr txBox="1"/>
          <p:nvPr/>
        </p:nvSpPr>
        <p:spPr>
          <a:xfrm>
            <a:off x="880110" y="41275"/>
            <a:ext cx="6108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Listen and fill the blank.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28010" y="738505"/>
            <a:ext cx="5936615" cy="3850005"/>
          </a:xfrm>
          <a:prstGeom prst="roundRect">
            <a:avLst/>
          </a:prstGeom>
          <a:effectLst>
            <a:softEdge rad="63500"/>
          </a:effectLst>
        </p:spPr>
      </p:pic>
      <p:sp>
        <p:nvSpPr>
          <p:cNvPr id="4" name="文本框 3"/>
          <p:cNvSpPr txBox="1"/>
          <p:nvPr/>
        </p:nvSpPr>
        <p:spPr>
          <a:xfrm>
            <a:off x="2748915" y="4756150"/>
            <a:ext cx="9125585" cy="175323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Dad:______are your wearing _______.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Sam:_________I</a:t>
            </a:r>
            <a:r>
              <a:rPr lang="zh-CN" altLang="en-US" sz="3600">
                <a:latin typeface="Times New Roman Regular" panose="02020603050405020304" charset="0"/>
                <a:cs typeface="Times New Roman Regular" panose="02020603050405020304" charset="0"/>
              </a:rPr>
              <a:t>’</a:t>
            </a:r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m going to ______________.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D</a:t>
            </a:r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ad:........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76040" y="4756150"/>
            <a:ext cx="1245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C00000"/>
                </a:solidFill>
                <a:latin typeface="Times New Roman Bold" panose="02020603050405020304" charset="0"/>
                <a:cs typeface="Times New Roman Bold" panose="02020603050405020304" charset="0"/>
              </a:rPr>
              <a:t>Why</a:t>
            </a:r>
            <a:endParaRPr lang="en-US" altLang="zh-CN" sz="3600" b="1">
              <a:solidFill>
                <a:srgbClr val="C00000"/>
              </a:solidFill>
              <a:latin typeface="Times New Roman Bold" panose="02020603050405020304" charset="0"/>
              <a:cs typeface="Times New Roman Bold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08670" y="4729480"/>
            <a:ext cx="2150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C00000"/>
                </a:solidFill>
                <a:latin typeface="Times New Roman Bold" panose="02020603050405020304" charset="0"/>
                <a:cs typeface="Times New Roman Bold" panose="02020603050405020304" charset="0"/>
              </a:rPr>
              <a:t>a T-shirt</a:t>
            </a:r>
            <a:endParaRPr lang="en-US" altLang="zh-CN" sz="3600" b="1">
              <a:solidFill>
                <a:srgbClr val="C00000"/>
              </a:solidFill>
              <a:latin typeface="Times New Roman Bold" panose="02020603050405020304" charset="0"/>
              <a:cs typeface="Times New Roman Bold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76040" y="5309870"/>
            <a:ext cx="1808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C00000"/>
                </a:solidFill>
                <a:latin typeface="Times New Roman Bold" panose="02020603050405020304" charset="0"/>
                <a:cs typeface="Times New Roman Bold" panose="02020603050405020304" charset="0"/>
              </a:rPr>
              <a:t>B</a:t>
            </a:r>
            <a:r>
              <a:rPr lang="en-US" altLang="zh-CN" sz="3600" b="1">
                <a:solidFill>
                  <a:srgbClr val="C00000"/>
                </a:solidFill>
                <a:latin typeface="Times New Roman Bold" panose="02020603050405020304" charset="0"/>
                <a:cs typeface="Times New Roman Bold" panose="02020603050405020304" charset="0"/>
              </a:rPr>
              <a:t>ecause</a:t>
            </a:r>
            <a:endParaRPr lang="en-US" altLang="zh-CN" sz="3600" b="1">
              <a:solidFill>
                <a:srgbClr val="C00000"/>
              </a:solidFill>
              <a:latin typeface="Times New Roman Bold" panose="02020603050405020304" charset="0"/>
              <a:cs typeface="Times New Roman Bold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37855" y="5309870"/>
            <a:ext cx="3327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C00000"/>
                </a:solidFill>
                <a:latin typeface="Times New Roman Bold" panose="02020603050405020304" charset="0"/>
                <a:cs typeface="Times New Roman Bold" panose="02020603050405020304" charset="0"/>
              </a:rPr>
              <a:t>play basketball</a:t>
            </a:r>
            <a:endParaRPr lang="en-US" altLang="zh-CN" sz="3600" b="1">
              <a:solidFill>
                <a:srgbClr val="C00000"/>
              </a:solidFill>
              <a:latin typeface="Times New Roman Bold" panose="02020603050405020304" charset="0"/>
              <a:cs typeface="Times New Roman Bold" panose="02020603050405020304" charset="0"/>
            </a:endParaRPr>
          </a:p>
        </p:txBody>
      </p:sp>
      <p:pic>
        <p:nvPicPr>
          <p:cNvPr id="11" name="M8-U2-2" descr="D:\图片1.png图片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19365.000000" end="11674.133789"/>
                </p14:media>
              </p:ext>
            </p:extLst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782269" y="4610486"/>
            <a:ext cx="470535" cy="487363"/>
          </a:xfrm>
          <a:prstGeom prst="rect">
            <a:avLst/>
          </a:prstGeom>
        </p:spPr>
      </p:pic>
      <p:pic>
        <p:nvPicPr>
          <p:cNvPr id="32" name="M8-U2-2" descr="D:\图片1.png图片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22569.000000" end="7990.133789"/>
                </p14:media>
              </p:ext>
            </p:extLst>
            <p:custDataLst>
              <p:tags r:id="rId8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787153" y="5672149"/>
            <a:ext cx="470535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86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342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40715"/>
            <a:ext cx="9734550" cy="4781550"/>
          </a:xfrm>
          <a:prstGeom prst="rect">
            <a:avLst/>
          </a:prstGeom>
        </p:spPr>
      </p:pic>
      <p:cxnSp>
        <p:nvCxnSpPr>
          <p:cNvPr id="2" name="直接箭头连接符 1"/>
          <p:cNvCxnSpPr/>
          <p:nvPr/>
        </p:nvCxnSpPr>
        <p:spPr>
          <a:xfrm flipH="1">
            <a:off x="4968240" y="2352675"/>
            <a:ext cx="1802765" cy="135763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46045" y="5306060"/>
            <a:ext cx="86741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Mum:_________________________</a:t>
            </a:r>
            <a:r>
              <a:rPr lang="zh-CN" altLang="en-US" sz="3600">
                <a:latin typeface="Times New Roman Regular" panose="02020603050405020304" charset="0"/>
                <a:cs typeface="Times New Roman Regular" panose="02020603050405020304" charset="0"/>
              </a:rPr>
              <a:t>？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Amy:____________________________.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3035" y="90170"/>
            <a:ext cx="6028055" cy="70675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chemeClr val="tx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Work</a:t>
            </a:r>
            <a:r>
              <a:rPr lang="en-US" altLang="zh-CN" sz="4000">
                <a:solidFill>
                  <a:srgbClr val="FFC000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 </a:t>
            </a:r>
            <a:r>
              <a:rPr lang="en-US" altLang="zh-CN" sz="4000">
                <a:latin typeface="Times New Roman Regular" panose="02020603050405020304" charset="0"/>
                <a:cs typeface="Times New Roman Regular" panose="02020603050405020304" charset="0"/>
              </a:rPr>
              <a:t>in pairs, think and say.</a:t>
            </a:r>
            <a:endParaRPr lang="en-US" altLang="zh-CN" sz="40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8260" y="5266055"/>
            <a:ext cx="5822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Why are you wearing a dress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8260" y="5859780"/>
            <a:ext cx="73761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Because I</a:t>
            </a:r>
            <a:r>
              <a:rPr lang="zh-CN" altLang="en-US" sz="3600">
                <a:latin typeface="Times New Roman Regular" panose="02020603050405020304" charset="0"/>
                <a:cs typeface="Times New Roman Regular" panose="02020603050405020304" charset="0"/>
              </a:rPr>
              <a:t>’</a:t>
            </a:r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m going to the thea</a:t>
            </a:r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tre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8135" y="348615"/>
            <a:ext cx="11556365" cy="6160770"/>
          </a:xfrm>
          <a:prstGeom prst="roundRect">
            <a:avLst>
              <a:gd name="adj" fmla="val 6709"/>
            </a:avLst>
          </a:prstGeom>
          <a:effectLst>
            <a:softEdge rad="127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图片包含 游戏机, 弓, 花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14670"/>
          <a:stretch>
            <a:fillRect/>
          </a:stretch>
        </p:blipFill>
        <p:spPr>
          <a:xfrm>
            <a:off x="538480" y="536575"/>
            <a:ext cx="564515" cy="564515"/>
          </a:xfrm>
          <a:prstGeom prst="ellipse">
            <a:avLst/>
          </a:prstGeom>
          <a:solidFill>
            <a:schemeClr val="accent2"/>
          </a:solidFill>
        </p:spPr>
      </p:pic>
      <p:sp>
        <p:nvSpPr>
          <p:cNvPr id="3" name="文本框 2"/>
          <p:cNvSpPr txBox="1"/>
          <p:nvPr/>
        </p:nvSpPr>
        <p:spPr>
          <a:xfrm>
            <a:off x="1102995" y="536575"/>
            <a:ext cx="3840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Watch and answer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4" name="图片 13" descr="雨衣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85490" y="1705610"/>
            <a:ext cx="2038350" cy="1965960"/>
          </a:xfrm>
          <a:prstGeom prst="rect">
            <a:avLst/>
          </a:prstGeom>
        </p:spPr>
      </p:pic>
      <p:pic>
        <p:nvPicPr>
          <p:cNvPr id="15" name="图片 14" descr="T恤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424930" y="1747520"/>
            <a:ext cx="1701165" cy="1701165"/>
          </a:xfrm>
          <a:prstGeom prst="rect">
            <a:avLst/>
          </a:prstGeom>
        </p:spPr>
      </p:pic>
      <p:pic>
        <p:nvPicPr>
          <p:cNvPr id="18" name="图片 17" descr="连衣裙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458835" y="1692275"/>
            <a:ext cx="1689100" cy="1992630"/>
          </a:xfrm>
          <a:prstGeom prst="rect">
            <a:avLst/>
          </a:prstGeom>
        </p:spPr>
      </p:pic>
      <p:pic>
        <p:nvPicPr>
          <p:cNvPr id="20" name="图片 19" descr="帽子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77240" y="1417320"/>
            <a:ext cx="2031365" cy="2031365"/>
          </a:xfrm>
          <a:prstGeom prst="rect">
            <a:avLst/>
          </a:prstGeom>
        </p:spPr>
      </p:pic>
      <p:sp>
        <p:nvSpPr>
          <p:cNvPr id="13316" name="矩形 24"/>
          <p:cNvSpPr/>
          <p:nvPr/>
        </p:nvSpPr>
        <p:spPr>
          <a:xfrm>
            <a:off x="3210560" y="917575"/>
            <a:ext cx="79222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4800" b="1" dirty="0">
                <a:solidFill>
                  <a:schemeClr val="accent6"/>
                </a:solidFill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Why are they wearing these?</a:t>
            </a:r>
            <a:endParaRPr lang="en-US" altLang="zh-CN" sz="4800" b="1" dirty="0">
              <a:solidFill>
                <a:schemeClr val="accent6"/>
              </a:solidFill>
              <a:latin typeface="Times New Roman" panose="02020603050405020304" charset="0"/>
              <a:ea typeface="黑体" pitchFamily="49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095" y="4648835"/>
            <a:ext cx="10987405" cy="13220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Times New Roman Regular" panose="02020603050405020304" charset="0"/>
                <a:cs typeface="Times New Roman Regular" panose="02020603050405020304" charset="0"/>
              </a:rPr>
              <a:t>Because diffrent weather and different activities.</a:t>
            </a:r>
            <a:endParaRPr lang="en-US" altLang="zh-CN" sz="40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en-US" altLang="zh-CN" sz="4000">
                <a:latin typeface="Times New Roman Regular" panose="02020603050405020304" charset="0"/>
                <a:cs typeface="Times New Roman Regular" panose="02020603050405020304" charset="0"/>
              </a:rPr>
              <a:t>           We need to prepare things well.    </a:t>
            </a:r>
            <a:endParaRPr lang="en-US" altLang="zh-CN" sz="40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8135" y="348615"/>
            <a:ext cx="11556365" cy="6160770"/>
          </a:xfrm>
          <a:prstGeom prst="roundRect">
            <a:avLst>
              <a:gd name="adj" fmla="val 6709"/>
            </a:avLst>
          </a:prstGeom>
          <a:effectLst>
            <a:softEdge rad="127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图片包含 游戏机, 弓, 花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14670"/>
          <a:stretch>
            <a:fillRect/>
          </a:stretch>
        </p:blipFill>
        <p:spPr>
          <a:xfrm>
            <a:off x="538480" y="536575"/>
            <a:ext cx="564515" cy="564515"/>
          </a:xfrm>
          <a:prstGeom prst="ellipse">
            <a:avLst/>
          </a:prstGeom>
          <a:solidFill>
            <a:schemeClr val="accent2"/>
          </a:solidFill>
        </p:spPr>
      </p:pic>
      <p:sp>
        <p:nvSpPr>
          <p:cNvPr id="3" name="文本框 2"/>
          <p:cNvSpPr txBox="1"/>
          <p:nvPr/>
        </p:nvSpPr>
        <p:spPr>
          <a:xfrm>
            <a:off x="1102995" y="536575"/>
            <a:ext cx="3138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Let’s watch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5602" name="图片 4"/>
          <p:cNvPicPr>
            <a:picLocks noChangeAspect="1"/>
          </p:cNvPicPr>
          <p:nvPr/>
        </p:nvPicPr>
        <p:blipFill>
          <a:blip r:embed="rId2"/>
          <a:srcRect b="6552"/>
          <a:stretch>
            <a:fillRect/>
          </a:stretch>
        </p:blipFill>
        <p:spPr>
          <a:xfrm>
            <a:off x="2370667" y="0"/>
            <a:ext cx="7450667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新版m8u2 活动2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34615" y="1409065"/>
            <a:ext cx="6944360" cy="49326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80450" y="5797974"/>
            <a:ext cx="698500" cy="9503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4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8135" y="348615"/>
            <a:ext cx="11556365" cy="6160770"/>
          </a:xfrm>
          <a:prstGeom prst="roundRect">
            <a:avLst>
              <a:gd name="adj" fmla="val 6709"/>
            </a:avLst>
          </a:prstGeom>
          <a:effectLst>
            <a:softEdge rad="127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图片包含 游戏机, 弓, 花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14670"/>
          <a:stretch>
            <a:fillRect/>
          </a:stretch>
        </p:blipFill>
        <p:spPr>
          <a:xfrm>
            <a:off x="318135" y="71120"/>
            <a:ext cx="564515" cy="564515"/>
          </a:xfrm>
          <a:prstGeom prst="ellipse">
            <a:avLst/>
          </a:prstGeom>
          <a:solidFill>
            <a:schemeClr val="accent2"/>
          </a:solidFill>
        </p:spPr>
      </p:pic>
      <p:pic>
        <p:nvPicPr>
          <p:cNvPr id="2253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715" y="536575"/>
            <a:ext cx="6168390" cy="3783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672715" y="4879340"/>
            <a:ext cx="86741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A:Why_________________________</a:t>
            </a:r>
            <a:r>
              <a:rPr lang="zh-CN" altLang="en-US" sz="3600">
                <a:latin typeface="Times New Roman Regular" panose="02020603050405020304" charset="0"/>
                <a:cs typeface="Times New Roman Regular" panose="02020603050405020304" charset="0"/>
              </a:rPr>
              <a:t>？</a:t>
            </a:r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B:B</a:t>
            </a:r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ecause_______________________.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A:Maybe you can__________________.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6475" y="0"/>
            <a:ext cx="42691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Times New Roman Regular" panose="02020603050405020304" charset="0"/>
                <a:cs typeface="Times New Roman Regular" panose="02020603050405020304" charset="0"/>
              </a:rPr>
              <a:t>Look and say</a:t>
            </a:r>
            <a:endParaRPr lang="en-US" altLang="zh-CN" sz="40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253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5300" y="807720"/>
            <a:ext cx="6855460" cy="4071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28320" y="153670"/>
            <a:ext cx="42691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Times New Roman Regular" panose="02020603050405020304" charset="0"/>
                <a:cs typeface="Times New Roman Regular" panose="02020603050405020304" charset="0"/>
              </a:rPr>
              <a:t>Look and say</a:t>
            </a:r>
            <a:endParaRPr lang="en-US" altLang="zh-CN" sz="40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2715" y="4879340"/>
            <a:ext cx="86741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A:Why_________________________</a:t>
            </a:r>
            <a:r>
              <a:rPr lang="zh-CN" altLang="en-US" sz="3600">
                <a:latin typeface="Times New Roman Regular" panose="02020603050405020304" charset="0"/>
                <a:cs typeface="Times New Roman Regular" panose="02020603050405020304" charset="0"/>
              </a:rPr>
              <a:t>？</a:t>
            </a:r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B:B</a:t>
            </a:r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ecause_______________________.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A:Maybe you can__________________.</a:t>
            </a:r>
            <a:endParaRPr lang="en-US" altLang="zh-CN" sz="36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8135" y="348615"/>
            <a:ext cx="11556365" cy="6160770"/>
          </a:xfrm>
          <a:prstGeom prst="roundRect">
            <a:avLst>
              <a:gd name="adj" fmla="val 6709"/>
            </a:avLst>
          </a:prstGeom>
          <a:effectLst>
            <a:softEdge rad="127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图片包含 游戏机, 弓, 花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14670"/>
          <a:stretch>
            <a:fillRect/>
          </a:stretch>
        </p:blipFill>
        <p:spPr>
          <a:xfrm>
            <a:off x="538480" y="536575"/>
            <a:ext cx="564515" cy="564515"/>
          </a:xfrm>
          <a:prstGeom prst="ellipse">
            <a:avLst/>
          </a:prstGeom>
          <a:solidFill>
            <a:schemeClr val="accent2"/>
          </a:solidFill>
        </p:spPr>
      </p:pic>
      <p:sp>
        <p:nvSpPr>
          <p:cNvPr id="3" name="文本框 2"/>
          <p:cNvSpPr txBox="1"/>
          <p:nvPr/>
        </p:nvSpPr>
        <p:spPr>
          <a:xfrm>
            <a:off x="1102995" y="536575"/>
            <a:ext cx="2370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Let’s sing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5602" name="图片 4"/>
          <p:cNvPicPr>
            <a:picLocks noChangeAspect="1"/>
          </p:cNvPicPr>
          <p:nvPr/>
        </p:nvPicPr>
        <p:blipFill>
          <a:blip r:embed="rId2"/>
          <a:srcRect b="6552"/>
          <a:stretch>
            <a:fillRect/>
          </a:stretch>
        </p:blipFill>
        <p:spPr>
          <a:xfrm>
            <a:off x="2370667" y="0"/>
            <a:ext cx="7450667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m8u2a4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14930" y="1482725"/>
            <a:ext cx="6941185" cy="48317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0450" y="5797974"/>
            <a:ext cx="698500" cy="9503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0" y="0"/>
            <a:ext cx="12180888" cy="6858000"/>
            <a:chOff x="138116" y="0"/>
            <a:chExt cx="12042772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3" t="6988" r="7073"/>
            <a:stretch>
              <a:fillRect/>
            </a:stretch>
          </p:blipFill>
          <p:spPr>
            <a:xfrm>
              <a:off x="138116" y="0"/>
              <a:ext cx="12042772" cy="6858000"/>
            </a:xfrm>
            <a:prstGeom prst="rect">
              <a:avLst/>
            </a:prstGeom>
          </p:spPr>
        </p:pic>
        <p:pic>
          <p:nvPicPr>
            <p:cNvPr id="33" name="图片 32" descr="图标&#10;&#10;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15577">
              <a:off x="5246541" y="5377361"/>
              <a:ext cx="1175831" cy="707336"/>
            </a:xfrm>
            <a:prstGeom prst="rect">
              <a:avLst/>
            </a:prstGeom>
          </p:spPr>
        </p:pic>
      </p:grpSp>
      <p:pic>
        <p:nvPicPr>
          <p:cNvPr id="29" name="图片 28" descr="应用程序&#10;&#10;低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7" t="57020"/>
          <a:stretch>
            <a:fillRect/>
          </a:stretch>
        </p:blipFill>
        <p:spPr>
          <a:xfrm rot="15903009">
            <a:off x="8714329" y="-1176016"/>
            <a:ext cx="4577004" cy="4612193"/>
          </a:xfrm>
          <a:prstGeom prst="rect">
            <a:avLst/>
          </a:prstGeom>
        </p:spPr>
      </p:pic>
      <p:pic>
        <p:nvPicPr>
          <p:cNvPr id="3" name="图片 2" descr="卡通人物&#10;&#10;中度可信度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2" t="58413" r="58095"/>
          <a:stretch>
            <a:fillRect/>
          </a:stretch>
        </p:blipFill>
        <p:spPr>
          <a:xfrm>
            <a:off x="1499086" y="4093030"/>
            <a:ext cx="3609943" cy="31112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78657" y="1957113"/>
            <a:ext cx="238608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zh-CN" altLang="en-US" sz="1000" dirty="0">
              <a:latin typeface="字体视界-NEW魏碑体" panose="02010601030101010101" pitchFamily="2" charset="-122"/>
              <a:ea typeface="字体视界-NEW魏碑体" panose="02010601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7932" y="340254"/>
            <a:ext cx="1287111" cy="224749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2301" y="2394458"/>
            <a:ext cx="1470416" cy="255626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3111500" cy="31115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44228" y="2306320"/>
            <a:ext cx="5321935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>
              <a:buClrTx/>
              <a:buSzTx/>
              <a:buFontTx/>
            </a:pPr>
            <a:r>
              <a:rPr lang="en-US" altLang="zh-CN" sz="8000" b="1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  <a:sym typeface="微软雅黑" charset="-122"/>
              </a:rPr>
              <a:t>Thank you</a:t>
            </a:r>
            <a:r>
              <a:rPr lang="zh-CN" altLang="en-US" sz="8000" b="1">
                <a:solidFill>
                  <a:schemeClr val="tx1"/>
                </a:solidFill>
                <a:latin typeface="Times New Roman" panose="02020603050405020304" charset="0"/>
                <a:ea typeface="华文楷体" panose="02010600040101010101" charset="-122"/>
                <a:cs typeface="Times New Roman" panose="02020603050405020304" charset="0"/>
                <a:sym typeface="微软雅黑" charset="-122"/>
              </a:rPr>
              <a:t>！</a:t>
            </a:r>
            <a:endParaRPr lang="zh-CN" altLang="en-US" sz="8000" b="1">
              <a:solidFill>
                <a:schemeClr val="tx1"/>
              </a:solidFill>
              <a:latin typeface="Times New Roman" panose="02020603050405020304" charset="0"/>
              <a:ea typeface="华文楷体" panose="02010600040101010101" charset="-122"/>
              <a:cs typeface="Times New Roman" panose="02020603050405020304" charset="0"/>
              <a:sym typeface="微软雅黑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8135" y="348615"/>
            <a:ext cx="11556365" cy="6160770"/>
          </a:xfrm>
          <a:prstGeom prst="roundRect">
            <a:avLst>
              <a:gd name="adj" fmla="val 6709"/>
            </a:avLst>
          </a:prstGeom>
          <a:effectLst>
            <a:softEdge rad="127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b="2888"/>
          <a:stretch>
            <a:fillRect/>
          </a:stretch>
        </p:blipFill>
        <p:spPr>
          <a:xfrm>
            <a:off x="6329045" y="188595"/>
            <a:ext cx="5862955" cy="63207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r="6656"/>
          <a:stretch>
            <a:fillRect/>
          </a:stretch>
        </p:blipFill>
        <p:spPr>
          <a:xfrm>
            <a:off x="7615555" y="4663440"/>
            <a:ext cx="1433830" cy="18459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0" y="1736725"/>
            <a:ext cx="6882765" cy="6451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3600">
                <a:solidFill>
                  <a:schemeClr val="tx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Why did the dog sit under the tree?</a:t>
            </a:r>
            <a:endParaRPr lang="en-US" altLang="zh-CN" sz="3600">
              <a:solidFill>
                <a:schemeClr val="tx1"/>
              </a:solidFill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7535" y="2905125"/>
            <a:ext cx="5140960" cy="13220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4000">
                <a:solidFill>
                  <a:schemeClr val="tx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Because it didn</a:t>
            </a:r>
            <a:r>
              <a:rPr lang="zh-CN" altLang="en-US" sz="4000">
                <a:solidFill>
                  <a:schemeClr val="tx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’</a:t>
            </a:r>
            <a:r>
              <a:rPr lang="en-US" altLang="zh-CN" sz="4000">
                <a:solidFill>
                  <a:schemeClr val="tx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t want to be a hot dog.</a:t>
            </a:r>
            <a:endParaRPr lang="en-US" altLang="zh-CN" sz="4000">
              <a:solidFill>
                <a:schemeClr val="tx1"/>
              </a:solidFill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5795" y="4396740"/>
            <a:ext cx="1932940" cy="1979930"/>
          </a:xfrm>
          <a:prstGeom prst="rect">
            <a:avLst/>
          </a:prstGeom>
        </p:spPr>
      </p:pic>
      <p:sp>
        <p:nvSpPr>
          <p:cNvPr id="12" name="左箭头 11"/>
          <p:cNvSpPr/>
          <p:nvPr/>
        </p:nvSpPr>
        <p:spPr>
          <a:xfrm>
            <a:off x="5457190" y="5186045"/>
            <a:ext cx="1315085" cy="5295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70" y="0"/>
            <a:ext cx="1315085" cy="1553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2580" y="1946275"/>
            <a:ext cx="8367395" cy="4911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4295" t="6771" r="32209" b="28957"/>
          <a:stretch>
            <a:fillRect/>
          </a:stretch>
        </p:blipFill>
        <p:spPr>
          <a:xfrm>
            <a:off x="5531485" y="2491740"/>
            <a:ext cx="1564640" cy="1413510"/>
          </a:xfrm>
          <a:prstGeom prst="ellipse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8530" y="140970"/>
            <a:ext cx="7393940" cy="70675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 sz="4000">
                <a:solidFill>
                  <a:schemeClr val="tx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Why did the girl go into space?</a:t>
            </a:r>
            <a:endParaRPr lang="en-US" altLang="zh-CN" sz="4000">
              <a:solidFill>
                <a:schemeClr val="tx1"/>
              </a:solidFill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8530" y="967740"/>
            <a:ext cx="7393940" cy="70675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en-US" altLang="zh-CN" sz="4000">
                <a:solidFill>
                  <a:schemeClr val="tx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Because </a:t>
            </a:r>
            <a:r>
              <a:rPr lang="en-US" altLang="zh-CN" sz="4000">
                <a:solidFill>
                  <a:schemeClr val="tx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she wanted to be a star.</a:t>
            </a:r>
            <a:endParaRPr lang="en-US" altLang="zh-CN" sz="4000">
              <a:solidFill>
                <a:schemeClr val="tx1"/>
              </a:solidFill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0505" y="544195"/>
            <a:ext cx="1315085" cy="1553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317500" y="536575"/>
            <a:ext cx="11556365" cy="6160770"/>
          </a:xfrm>
          <a:prstGeom prst="roundRect">
            <a:avLst>
              <a:gd name="adj" fmla="val 6709"/>
            </a:avLst>
          </a:prstGeom>
          <a:effectLst>
            <a:softEdge rad="127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1734820" y="2119630"/>
            <a:ext cx="9237345" cy="4048760"/>
            <a:chOff x="2732" y="3338"/>
            <a:chExt cx="14547" cy="6376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732" y="3543"/>
              <a:ext cx="7469" cy="6061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01" y="3338"/>
              <a:ext cx="7079" cy="6377"/>
            </a:xfrm>
            <a:prstGeom prst="rect">
              <a:avLst/>
            </a:prstGeom>
          </p:spPr>
        </p:pic>
      </p:grpSp>
      <p:pic>
        <p:nvPicPr>
          <p:cNvPr id="7" name="图片 6" descr="图片包含 游戏机, 弓, 花&#10;&#10;描述已自动生成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14670"/>
          <a:stretch>
            <a:fillRect/>
          </a:stretch>
        </p:blipFill>
        <p:spPr>
          <a:xfrm>
            <a:off x="538480" y="536575"/>
            <a:ext cx="564515" cy="564515"/>
          </a:xfrm>
          <a:prstGeom prst="ellipse">
            <a:avLst/>
          </a:prstGeom>
          <a:solidFill>
            <a:schemeClr val="accent2"/>
          </a:solidFill>
        </p:spPr>
      </p:pic>
      <p:sp>
        <p:nvSpPr>
          <p:cNvPr id="3" name="文本框 2"/>
          <p:cNvSpPr txBox="1"/>
          <p:nvPr/>
        </p:nvSpPr>
        <p:spPr>
          <a:xfrm>
            <a:off x="1102995" y="536575"/>
            <a:ext cx="3259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Look and say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矩形 16"/>
          <p:cNvSpPr/>
          <p:nvPr>
            <p:custDataLst>
              <p:tags r:id="rId8"/>
            </p:custDataLst>
          </p:nvPr>
        </p:nvSpPr>
        <p:spPr>
          <a:xfrm>
            <a:off x="1734820" y="5514975"/>
            <a:ext cx="1828800" cy="5835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spc="50" noProof="1">
                <a:solidFill>
                  <a:schemeClr val="bg1"/>
                </a:solidFill>
                <a:latin typeface="Times New Roman" panose="02020603050405020304" charset="0"/>
                <a:ea typeface="字体视界-NEW魏碑体" panose="02010601030101010101" pitchFamily="2" charset="-122"/>
                <a:cs typeface="Times New Roman" panose="02020603050405020304" charset="0"/>
              </a:rPr>
              <a:t>wardrobe</a:t>
            </a:r>
            <a:endParaRPr lang="zh-CN" altLang="en-US" sz="3200" b="1" kern="0" spc="50" noProof="1">
              <a:solidFill>
                <a:schemeClr val="bg1"/>
              </a:solidFill>
              <a:latin typeface="Times New Roman" panose="02020603050405020304" charset="0"/>
              <a:ea typeface="字体视界-NEW魏碑体" panose="02010601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9178290" y="5514975"/>
            <a:ext cx="1681480" cy="5835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spc="50" noProof="1">
                <a:solidFill>
                  <a:schemeClr val="bg1"/>
                </a:solidFill>
                <a:latin typeface="Times New Roman" panose="02020603050405020304" charset="0"/>
                <a:ea typeface="字体视界-NEW魏碑体" panose="02010601030101010101" pitchFamily="2" charset="-122"/>
                <a:cs typeface="Times New Roman" panose="02020603050405020304" charset="0"/>
              </a:rPr>
              <a:t>bathtub</a:t>
            </a:r>
            <a:endParaRPr lang="zh-CN" altLang="en-US" sz="3200" b="1" kern="0" spc="50" noProof="1">
              <a:solidFill>
                <a:schemeClr val="bg1"/>
              </a:solidFill>
              <a:latin typeface="Times New Roman" panose="02020603050405020304" charset="0"/>
              <a:ea typeface="字体视界-NEW魏碑体" panose="02010601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73120" y="1341120"/>
            <a:ext cx="7486650" cy="82994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kern="0" spc="50" noProof="1">
                <a:solidFill>
                  <a:schemeClr val="bg1"/>
                </a:solidFill>
                <a:latin typeface="Times New Roman" panose="02020603050405020304" charset="0"/>
                <a:ea typeface="字体视界-NEW魏碑体" panose="02010601030101010101" pitchFamily="2" charset="-122"/>
                <a:cs typeface="Times New Roman" panose="02020603050405020304" charset="0"/>
              </a:rPr>
              <a:t>Where are Sam and Amy?</a:t>
            </a:r>
            <a:endParaRPr lang="en-US" altLang="zh-CN" sz="4800" b="1" kern="0" spc="50" noProof="1">
              <a:solidFill>
                <a:schemeClr val="bg1"/>
              </a:solidFill>
              <a:latin typeface="Times New Roman" panose="02020603050405020304" charset="0"/>
              <a:ea typeface="字体视界-NEW魏碑体" panose="02010601030101010101" pitchFamily="2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7290" y="1419860"/>
            <a:ext cx="6184900" cy="82994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800" b="1" kern="0" spc="50" noProof="1">
                <a:solidFill>
                  <a:schemeClr val="bg1"/>
                </a:solidFill>
                <a:latin typeface="Times New Roman" panose="02020603050405020304" charset="0"/>
                <a:ea typeface="字体视界-NEW魏碑体" panose="02010601030101010101" pitchFamily="2" charset="-122"/>
                <a:cs typeface="Times New Roman" panose="02020603050405020304" charset="0"/>
              </a:rPr>
              <a:t>Why are they here?</a:t>
            </a:r>
            <a:endParaRPr lang="en-US" altLang="zh-CN" sz="4800" b="1" kern="0" spc="50" noProof="1">
              <a:solidFill>
                <a:schemeClr val="bg1"/>
              </a:solidFill>
              <a:latin typeface="Times New Roman" panose="02020603050405020304" charset="0"/>
              <a:ea typeface="字体视界-NEW魏碑体" panose="02010601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6" grpId="0" bldLvl="0" animBg="1"/>
      <p:bldP spid="8" grpId="0" bldLvl="0" animBg="1"/>
      <p:bldP spid="8" grpId="1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8135" y="348615"/>
            <a:ext cx="11556365" cy="6160770"/>
          </a:xfrm>
          <a:prstGeom prst="roundRect">
            <a:avLst>
              <a:gd name="adj" fmla="val 6709"/>
            </a:avLst>
          </a:prstGeom>
          <a:effectLst>
            <a:softEdge rad="127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图片包含 游戏机, 弓, 花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14670"/>
          <a:stretch>
            <a:fillRect/>
          </a:stretch>
        </p:blipFill>
        <p:spPr>
          <a:xfrm>
            <a:off x="538480" y="536575"/>
            <a:ext cx="564515" cy="564515"/>
          </a:xfrm>
          <a:prstGeom prst="ellipse">
            <a:avLst/>
          </a:prstGeom>
          <a:solidFill>
            <a:schemeClr val="accent2"/>
          </a:solidFill>
        </p:spPr>
      </p:pic>
      <p:sp>
        <p:nvSpPr>
          <p:cNvPr id="3" name="文本框 2"/>
          <p:cNvSpPr txBox="1"/>
          <p:nvPr/>
        </p:nvSpPr>
        <p:spPr>
          <a:xfrm>
            <a:off x="1102995" y="536575"/>
            <a:ext cx="28822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Let’s watch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5602" name="图片 4"/>
          <p:cNvPicPr>
            <a:picLocks noChangeAspect="1"/>
          </p:cNvPicPr>
          <p:nvPr/>
        </p:nvPicPr>
        <p:blipFill>
          <a:blip r:embed="rId2"/>
          <a:srcRect b="6552"/>
          <a:stretch>
            <a:fillRect/>
          </a:stretch>
        </p:blipFill>
        <p:spPr>
          <a:xfrm>
            <a:off x="2370667" y="0"/>
            <a:ext cx="7450667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新版m8u2 活动1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32710" y="1468120"/>
            <a:ext cx="6946265" cy="48444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680450" y="5777019"/>
            <a:ext cx="698500" cy="9503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4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18135" y="348615"/>
            <a:ext cx="11556365" cy="6160770"/>
          </a:xfrm>
          <a:prstGeom prst="roundRect">
            <a:avLst>
              <a:gd name="adj" fmla="val 6709"/>
            </a:avLst>
          </a:prstGeom>
          <a:effectLst>
            <a:softEdge rad="127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图片包含 游戏机, 弓, 花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14670"/>
          <a:stretch>
            <a:fillRect/>
          </a:stretch>
        </p:blipFill>
        <p:spPr>
          <a:xfrm>
            <a:off x="538480" y="536575"/>
            <a:ext cx="564515" cy="564515"/>
          </a:xfrm>
          <a:prstGeom prst="ellipse">
            <a:avLst/>
          </a:prstGeom>
          <a:solidFill>
            <a:schemeClr val="accent2"/>
          </a:solidFill>
        </p:spPr>
      </p:pic>
      <p:sp>
        <p:nvSpPr>
          <p:cNvPr id="3" name="文本框 2"/>
          <p:cNvSpPr txBox="1"/>
          <p:nvPr/>
        </p:nvSpPr>
        <p:spPr>
          <a:xfrm>
            <a:off x="1102995" y="536575"/>
            <a:ext cx="2370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Let’s say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90179" y="802217"/>
            <a:ext cx="465201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en-US" altLang="zh-CN" sz="4800" b="1" dirty="0">
                <a:solidFill>
                  <a:srgbClr val="C00000"/>
                </a:solidFill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Why</a:t>
            </a:r>
            <a:r>
              <a:rPr lang="en-US" altLang="zh-CN" sz="4800" b="1" dirty="0"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 are they here?</a:t>
            </a:r>
            <a:endParaRPr lang="en-US" altLang="zh-CN" sz="4800" b="1" dirty="0">
              <a:latin typeface="Times New Roman" panose="02020603050405020304" charset="0"/>
              <a:ea typeface="黑体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73450" y="2291080"/>
            <a:ext cx="871855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4000" b="1" dirty="0">
                <a:solidFill>
                  <a:srgbClr val="C00000"/>
                </a:solidFill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Because</a:t>
            </a:r>
            <a:r>
              <a:rPr lang="en-US" altLang="zh-CN" sz="4000" b="1" dirty="0">
                <a:solidFill>
                  <a:schemeClr val="accent6"/>
                </a:solidFill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 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they are playing</a:t>
            </a:r>
            <a:r>
              <a:rPr lang="en-US" altLang="zh-CN" sz="4000" b="1" dirty="0">
                <a:solidFill>
                  <a:schemeClr val="accent6"/>
                </a:solidFill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 </a:t>
            </a:r>
            <a:r>
              <a:rPr lang="en-US" altLang="zh-CN" sz="4000" b="1" dirty="0">
                <a:solidFill>
                  <a:schemeClr val="accent4"/>
                </a:solidFill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hide-and-seek</a:t>
            </a:r>
            <a:r>
              <a:rPr lang="en-US" altLang="zh-CN" sz="4000" b="1" dirty="0">
                <a:solidFill>
                  <a:schemeClr val="accent6"/>
                </a:solidFill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.</a:t>
            </a:r>
            <a:endParaRPr lang="en-US" altLang="zh-CN" sz="4000" b="1" dirty="0">
              <a:solidFill>
                <a:schemeClr val="accent6"/>
              </a:solidFill>
              <a:latin typeface="Times New Roman" panose="02020603050405020304" charset="0"/>
              <a:ea typeface="黑体" pitchFamily="49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1742"/>
          <a:stretch>
            <a:fillRect/>
          </a:stretch>
        </p:blipFill>
        <p:spPr>
          <a:xfrm>
            <a:off x="0" y="1489075"/>
            <a:ext cx="3215005" cy="2956560"/>
          </a:xfrm>
          <a:prstGeom prst="ellipse">
            <a:avLst/>
          </a:prstGeom>
        </p:spPr>
      </p:pic>
      <p:pic>
        <p:nvPicPr>
          <p:cNvPr id="81" name="图片 8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73" t="8248" r="8276" b="3420"/>
          <a:stretch>
            <a:fillRect/>
          </a:stretch>
        </p:blipFill>
        <p:spPr>
          <a:xfrm>
            <a:off x="8608695" y="3557270"/>
            <a:ext cx="3265805" cy="295211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>
            <a:off x="420370" y="348615"/>
            <a:ext cx="11556365" cy="6160770"/>
          </a:xfrm>
          <a:prstGeom prst="roundRect">
            <a:avLst>
              <a:gd name="adj" fmla="val 6709"/>
            </a:avLst>
          </a:prstGeom>
          <a:effectLst>
            <a:softEdge rad="127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1430655" y="1654175"/>
            <a:ext cx="9237345" cy="4048760"/>
            <a:chOff x="2732" y="3338"/>
            <a:chExt cx="14547" cy="6376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2732" y="3543"/>
              <a:ext cx="7469" cy="6061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01" y="3338"/>
              <a:ext cx="7079" cy="6377"/>
            </a:xfrm>
            <a:prstGeom prst="rect">
              <a:avLst/>
            </a:prstGeom>
          </p:spPr>
        </p:pic>
      </p:grpSp>
      <p:pic>
        <p:nvPicPr>
          <p:cNvPr id="7" name="图片 6" descr="图片包含 游戏机, 弓, 花&#10;&#10;描述已自动生成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14670"/>
          <a:stretch>
            <a:fillRect/>
          </a:stretch>
        </p:blipFill>
        <p:spPr>
          <a:xfrm>
            <a:off x="538480" y="536575"/>
            <a:ext cx="564515" cy="564515"/>
          </a:xfrm>
          <a:prstGeom prst="ellipse">
            <a:avLst/>
          </a:prstGeom>
          <a:solidFill>
            <a:schemeClr val="accent2"/>
          </a:solidFill>
        </p:spPr>
      </p:pic>
      <p:sp>
        <p:nvSpPr>
          <p:cNvPr id="3" name="文本框 2"/>
          <p:cNvSpPr txBox="1"/>
          <p:nvPr/>
        </p:nvSpPr>
        <p:spPr>
          <a:xfrm>
            <a:off x="1102995" y="536575"/>
            <a:ext cx="2370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Let’s read</a:t>
            </a:r>
            <a:endParaRPr lang="en-US" altLang="zh-CN" sz="3600" b="1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Module 8 Unit 2-1">
            <a:hlinkClick r:id="" action="ppaction://media"/>
          </p:cNvPr>
          <p:cNvPicPr>
            <a:picLocks noRot="1" noChangeAspect="1"/>
          </p:cNvPicPr>
          <p:nvPr>
            <a:wavAudioFile r:embed="rId8" name="Module 8 Unit 2-1.wav"/>
          </p:nvPr>
        </p:nvPicPr>
        <p:blipFill>
          <a:blip r:embed="rId9"/>
          <a:stretch>
            <a:fillRect/>
          </a:stretch>
        </p:blipFill>
        <p:spPr>
          <a:xfrm>
            <a:off x="3050328" y="536787"/>
            <a:ext cx="812800" cy="81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867622" y="5154930"/>
            <a:ext cx="3456517" cy="1439333"/>
          </a:xfrm>
          <a:prstGeom prst="wedgeRoundRectCallout">
            <a:avLst>
              <a:gd name="adj1" fmla="val -29504"/>
              <a:gd name="adj2" fmla="val -77982"/>
              <a:gd name="adj3" fmla="val 16667"/>
            </a:avLst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Why are you here?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charset="0"/>
              <a:ea typeface="黑体" pitchFamily="49" charset="-122"/>
              <a:cs typeface="Times New Roman" panose="02020603050405020304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500207" y="1349587"/>
            <a:ext cx="4127500" cy="1439333"/>
          </a:xfrm>
          <a:prstGeom prst="wedgeRoundRectCallout">
            <a:avLst>
              <a:gd name="adj1" fmla="val -37462"/>
              <a:gd name="adj2" fmla="val 72606"/>
              <a:gd name="adj3" fmla="val 16667"/>
            </a:avLst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We’re playing hide-and-seek.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charset="0"/>
              <a:ea typeface="黑体" pitchFamily="49" charset="-122"/>
              <a:cs typeface="Times New Roman" panose="02020603050405020304" charset="0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917690" y="5632450"/>
            <a:ext cx="5274310" cy="1188720"/>
          </a:xfrm>
          <a:prstGeom prst="wedgeRoundRectCallout">
            <a:avLst>
              <a:gd name="adj1" fmla="val -11133"/>
              <a:gd name="adj2" fmla="val -76217"/>
              <a:gd name="adj3" fmla="val 16667"/>
            </a:avLst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Why are you here?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charset="0"/>
              <a:ea typeface="黑体" pitchFamily="49" charset="-122"/>
              <a:cs typeface="Times New Roman" panose="02020603050405020304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300807" y="1159087"/>
            <a:ext cx="4127500" cy="1439333"/>
          </a:xfrm>
          <a:prstGeom prst="wedgeRoundRectCallout">
            <a:avLst>
              <a:gd name="adj1" fmla="val 28164"/>
              <a:gd name="adj2" fmla="val 68488"/>
              <a:gd name="adj3" fmla="val 16667"/>
            </a:avLst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We’re playing hide-and-seek.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charset="0"/>
              <a:ea typeface="黑体" pitchFamily="49" charset="-122"/>
              <a:cs typeface="Times New Roman" panose="02020603050405020304" charset="0"/>
            </a:endParaRPr>
          </a:p>
        </p:txBody>
      </p:sp>
      <p:pic>
        <p:nvPicPr>
          <p:cNvPr id="75" name="M8-U2-1" descr="D:\图片1.png图片1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>
                  <p14:trim st="1550.000000" end="12930.627930"/>
                </p14:media>
              </p:ext>
            </p:extLst>
            <p:custDataLst>
              <p:tags r:id="rId12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694416" y="5145653"/>
            <a:ext cx="470535" cy="487363"/>
          </a:xfrm>
          <a:prstGeom prst="rect">
            <a:avLst/>
          </a:prstGeom>
        </p:spPr>
      </p:pic>
      <p:pic>
        <p:nvPicPr>
          <p:cNvPr id="76" name="M8-U2-1" descr="D:\图片1.png图片1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>
                  <p14:trim st="4694.000000" end="8535.627930"/>
                </p14:media>
              </p:ext>
            </p:extLst>
            <p:custDataLst>
              <p:tags r:id="rId14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2500209" y="1419473"/>
            <a:ext cx="470535" cy="487363"/>
          </a:xfrm>
          <a:prstGeom prst="rect">
            <a:avLst/>
          </a:prstGeom>
        </p:spPr>
      </p:pic>
      <p:pic>
        <p:nvPicPr>
          <p:cNvPr id="77" name="M8-U2-1" descr="D:\图片1.png图片1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>
                  <p14:trim st="8793.000000" end="5525.627930"/>
                </p14:media>
              </p:ext>
            </p:extLst>
            <p:custDataLst>
              <p:tags r:id="rId15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7489131" y="6107043"/>
            <a:ext cx="470535" cy="487363"/>
          </a:xfrm>
          <a:prstGeom prst="rect">
            <a:avLst/>
          </a:prstGeom>
        </p:spPr>
      </p:pic>
      <p:pic>
        <p:nvPicPr>
          <p:cNvPr id="78" name="M8-U2-1" descr="D:\图片1.png图片1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>
                  <p14:trim st="11479.000000" end="1918.628052"/>
                </p14:media>
              </p:ext>
            </p:extLst>
            <p:custDataLst>
              <p:tags r:id="rId16"/>
            </p:custDataLst>
          </p:nvPr>
        </p:nvPicPr>
        <p:blipFill>
          <a:blip r:embed="rId13"/>
          <a:srcRect/>
          <a:stretch>
            <a:fillRect/>
          </a:stretch>
        </p:blipFill>
        <p:spPr>
          <a:xfrm>
            <a:off x="7300838" y="1349623"/>
            <a:ext cx="470535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843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094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005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926" fill="hold"/>
                                        <p:tgtEl>
                                          <p:spTgt spid="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63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"/>
                </p:tgtEl>
              </p:cMediaNode>
            </p:audio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40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06680" y="497840"/>
            <a:ext cx="5937250" cy="4512945"/>
          </a:xfrm>
          <a:prstGeom prst="rect">
            <a:avLst/>
          </a:prstGeom>
          <a:noFill/>
          <a:ln w="34925">
            <a:noFill/>
          </a:ln>
        </p:spPr>
      </p:pic>
      <p:sp>
        <p:nvSpPr>
          <p:cNvPr id="14338" name="矩形 5"/>
          <p:cNvSpPr/>
          <p:nvPr/>
        </p:nvSpPr>
        <p:spPr>
          <a:xfrm>
            <a:off x="5830570" y="2931795"/>
            <a:ext cx="59372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Tom is wearing 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黑体" pitchFamily="49" charset="-122"/>
              </a:rPr>
              <a:t>___________.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  <a:ea typeface="黑体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  <a:ea typeface="黑体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809115" y="1456055"/>
            <a:ext cx="1383665" cy="1366520"/>
          </a:xfrm>
          <a:prstGeom prst="ellipse">
            <a:avLst/>
          </a:prstGeom>
          <a:noFill/>
          <a:ln w="571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6380" y="1814830"/>
            <a:ext cx="1383665" cy="1366520"/>
          </a:xfrm>
          <a:prstGeom prst="ellipse">
            <a:avLst/>
          </a:prstGeom>
          <a:noFill/>
          <a:ln w="571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13639" y="3061758"/>
            <a:ext cx="25539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800" b="1" dirty="0">
                <a:solidFill>
                  <a:schemeClr val="accent6"/>
                </a:solidFill>
                <a:latin typeface="Times New Roman" panose="02020603050405020304" charset="0"/>
                <a:ea typeface="黑体" pitchFamily="49" charset="-122"/>
                <a:cs typeface="Times New Roman" panose="02020603050405020304" charset="0"/>
              </a:rPr>
              <a:t>a raincoat</a:t>
            </a:r>
            <a:endParaRPr lang="en-US" altLang="zh-CN" sz="4800" b="1" dirty="0">
              <a:solidFill>
                <a:schemeClr val="accent6"/>
              </a:solidFill>
              <a:latin typeface="Times New Roman" panose="02020603050405020304" charset="0"/>
              <a:ea typeface="黑体" pitchFamily="49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31205" y="1063625"/>
            <a:ext cx="51396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highlight>
                  <a:srgbClr val="FFFF00"/>
                </a:highlight>
                <a:latin typeface="Arial Regular" panose="020B0604020202020204" charset="0"/>
                <a:cs typeface="Arial Regular" panose="020B0604020202020204" charset="0"/>
              </a:rPr>
              <a:t>What</a:t>
            </a:r>
            <a:r>
              <a:rPr lang="zh-CN" altLang="en-US" sz="3600">
                <a:highlight>
                  <a:srgbClr val="FFFF00"/>
                </a:highlight>
                <a:latin typeface="Arial Regular" panose="020B0604020202020204" charset="0"/>
                <a:cs typeface="Arial Regular" panose="020B0604020202020204" charset="0"/>
              </a:rPr>
              <a:t>’</a:t>
            </a:r>
            <a:r>
              <a:rPr lang="en-US" altLang="zh-CN" sz="3600">
                <a:highlight>
                  <a:srgbClr val="FFFF00"/>
                </a:highlight>
                <a:latin typeface="Arial Regular" panose="020B0604020202020204" charset="0"/>
                <a:cs typeface="Arial Regular" panose="020B0604020202020204" charset="0"/>
              </a:rPr>
              <a:t>s the weather like?</a:t>
            </a:r>
            <a:endParaRPr lang="en-US" altLang="zh-CN" sz="3600">
              <a:highlight>
                <a:srgbClr val="FFFF00"/>
              </a:highlight>
              <a:latin typeface="Arial Regular" panose="020B0604020202020204" charset="0"/>
              <a:cs typeface="Arial Regular" panose="020B06040202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9315" y="3891915"/>
            <a:ext cx="6360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highlight>
                  <a:srgbClr val="FFFF00"/>
                </a:highlight>
                <a:latin typeface="Arial Regular" panose="020B0604020202020204" charset="0"/>
                <a:cs typeface="Arial Regular" panose="020B0604020202020204" charset="0"/>
              </a:rPr>
              <a:t>Why </a:t>
            </a:r>
            <a:r>
              <a:rPr lang="en-US" altLang="zh-CN" sz="3600">
                <a:highlight>
                  <a:srgbClr val="FFFF00"/>
                </a:highlight>
                <a:latin typeface="Arial Regular" panose="020B0604020202020204" charset="0"/>
                <a:cs typeface="Arial Regular" panose="020B0604020202020204" charset="0"/>
              </a:rPr>
              <a:t>?</a:t>
            </a:r>
            <a:endParaRPr lang="en-US" altLang="zh-CN" sz="3600">
              <a:highlight>
                <a:srgbClr val="FFFF00"/>
              </a:highlight>
              <a:latin typeface="Arial Regular" panose="020B0604020202020204" charset="0"/>
              <a:cs typeface="Arial Regular" panose="020B06040202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31205" y="2431415"/>
            <a:ext cx="6360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highlight>
                  <a:srgbClr val="FFFF00"/>
                </a:highlight>
                <a:latin typeface="Arial Regular" panose="020B0604020202020204" charset="0"/>
                <a:cs typeface="Arial Regular" panose="020B0604020202020204" charset="0"/>
              </a:rPr>
              <a:t>What is T</a:t>
            </a:r>
            <a:r>
              <a:rPr lang="en-US" altLang="zh-CN" sz="3600">
                <a:highlight>
                  <a:srgbClr val="FFFF00"/>
                </a:highlight>
                <a:latin typeface="Arial Regular" panose="020B0604020202020204" charset="0"/>
                <a:cs typeface="Arial Regular" panose="020B0604020202020204" charset="0"/>
              </a:rPr>
              <a:t>om wearing?</a:t>
            </a:r>
            <a:endParaRPr lang="en-US" altLang="zh-CN" sz="3600">
              <a:highlight>
                <a:srgbClr val="FFFF00"/>
              </a:highlight>
              <a:latin typeface="Arial Regular" panose="020B0604020202020204" charset="0"/>
              <a:cs typeface="Arial Regular" panose="020B06040202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7025" y="4658995"/>
            <a:ext cx="6360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highlight>
                  <a:srgbClr val="FFFF00"/>
                </a:highlight>
                <a:latin typeface="Arial Regular" panose="020B0604020202020204" charset="0"/>
                <a:cs typeface="Arial Regular" panose="020B0604020202020204" charset="0"/>
              </a:rPr>
              <a:t>What is T</a:t>
            </a:r>
            <a:r>
              <a:rPr lang="en-US" altLang="zh-CN" sz="3600">
                <a:highlight>
                  <a:srgbClr val="FFFF00"/>
                </a:highlight>
                <a:latin typeface="Arial Regular" panose="020B0604020202020204" charset="0"/>
                <a:cs typeface="Arial Regular" panose="020B0604020202020204" charset="0"/>
              </a:rPr>
              <a:t>om going to do?</a:t>
            </a:r>
            <a:endParaRPr lang="en-US" altLang="zh-CN" sz="3600">
              <a:highlight>
                <a:srgbClr val="FFFF00"/>
              </a:highlight>
              <a:latin typeface="Arial Regular" panose="020B0604020202020204" charset="0"/>
              <a:cs typeface="Arial Regular" panose="020B06040202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9315" y="1716405"/>
            <a:ext cx="51390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Times New Roman Bold" panose="02020603050405020304" charset="0"/>
                <a:cs typeface="Times New Roman Bold" panose="02020603050405020304" charset="0"/>
              </a:rPr>
              <a:t>A.sunny    B. windy</a:t>
            </a:r>
            <a:endParaRPr lang="zh-CN" altLang="en-US" sz="4000" b="1">
              <a:latin typeface="Times New Roman Bold" panose="02020603050405020304" charset="0"/>
              <a:cs typeface="Times New Roman Bold" panose="0202060305040502030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949315" y="1771650"/>
            <a:ext cx="631825" cy="648970"/>
          </a:xfrm>
          <a:prstGeom prst="ellipse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47750" y="5306060"/>
            <a:ext cx="8896985" cy="144526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p>
            <a:r>
              <a:rPr lang="en-US" altLang="zh-CN" sz="4400">
                <a:latin typeface="Times New Roman Regular" panose="02020603050405020304" charset="0"/>
                <a:cs typeface="Times New Roman Regular" panose="02020603050405020304" charset="0"/>
              </a:rPr>
              <a:t>Amy: Why are you wearing a raincoat?</a:t>
            </a:r>
            <a:endParaRPr lang="en-US" altLang="zh-CN" sz="44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r>
              <a:rPr lang="en-US" altLang="zh-CN" sz="4400">
                <a:latin typeface="Times New Roman Regular" panose="02020603050405020304" charset="0"/>
                <a:cs typeface="Times New Roman Regular" panose="02020603050405020304" charset="0"/>
              </a:rPr>
              <a:t>Tom: Because it</a:t>
            </a:r>
            <a:r>
              <a:rPr lang="zh-CN" altLang="en-US" sz="4400">
                <a:latin typeface="Times New Roman Regular" panose="02020603050405020304" charset="0"/>
                <a:cs typeface="Times New Roman Regular" panose="02020603050405020304" charset="0"/>
              </a:rPr>
              <a:t>’</a:t>
            </a:r>
            <a:r>
              <a:rPr lang="en-US" altLang="zh-CN" sz="4400">
                <a:latin typeface="Times New Roman Regular" panose="02020603050405020304" charset="0"/>
                <a:cs typeface="Times New Roman Regular" panose="02020603050405020304" charset="0"/>
              </a:rPr>
              <a:t>s going to rain.</a:t>
            </a:r>
            <a:endParaRPr lang="en-US" altLang="zh-CN" sz="44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animBg="1"/>
      <p:bldP spid="9" grpId="0"/>
      <p:bldP spid="14338" grpId="0"/>
      <p:bldP spid="14" grpId="0"/>
      <p:bldP spid="8" grpId="0"/>
      <p:bldP spid="6" grpId="0" animBg="1"/>
      <p:bldP spid="10" grpId="0"/>
      <p:bldP spid="3" grpId="0"/>
      <p:bldP spid="13" grpId="0" animBg="1"/>
      <p:bldP spid="14338" grpId="1"/>
      <p:bldP spid="14" grpId="1"/>
      <p:bldP spid="8" grpId="1"/>
      <p:bldP spid="10" grpId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" name="文本框 16"/>
          <p:cNvSpPr txBox="1"/>
          <p:nvPr/>
        </p:nvSpPr>
        <p:spPr>
          <a:xfrm>
            <a:off x="631190" y="931545"/>
            <a:ext cx="7394575" cy="70675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p>
            <a:r>
              <a:rPr lang="en-US" altLang="zh-CN" sz="4000">
                <a:latin typeface="Times New Roman Regular" panose="02020603050405020304" charset="0"/>
                <a:cs typeface="Times New Roman Regular" panose="02020603050405020304" charset="0"/>
              </a:rPr>
              <a:t>How do you think of  Tom?</a:t>
            </a:r>
            <a:endParaRPr lang="en-US" altLang="zh-CN" sz="40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2335" y="1508125"/>
            <a:ext cx="3251835" cy="384111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27000" y="2769235"/>
            <a:ext cx="3548380" cy="2016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800">
                <a:latin typeface="Times New Roman Regular" panose="02020603050405020304" charset="0"/>
                <a:cs typeface="Times New Roman Regular" panose="02020603050405020304" charset="0"/>
              </a:rPr>
              <a:t>clever</a:t>
            </a:r>
            <a:endParaRPr lang="en-US" altLang="zh-CN" sz="48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865880" y="2769870"/>
            <a:ext cx="4466590" cy="2169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800">
                <a:latin typeface="Times New Roman Regular" panose="02020603050405020304" charset="0"/>
                <a:cs typeface="Times New Roman Regular" panose="02020603050405020304" charset="0"/>
              </a:rPr>
              <a:t>considerate</a:t>
            </a:r>
            <a:endParaRPr lang="en-US" altLang="zh-CN" sz="4800">
              <a:latin typeface="Times New Roman Regular" panose="02020603050405020304" charset="0"/>
              <a:cs typeface="Times New Roman Regular" panose="02020603050405020304" charset="0"/>
            </a:endParaRPr>
          </a:p>
          <a:p>
            <a:pPr algn="ctr"/>
            <a:r>
              <a:rPr lang="zh-CN" altLang="en-US" sz="2400">
                <a:latin typeface="Times New Roman Regular" panose="02020603050405020304" charset="0"/>
                <a:cs typeface="Times New Roman Regular" panose="02020603050405020304" charset="0"/>
              </a:rPr>
              <a:t>考虑周到的</a:t>
            </a:r>
            <a:endParaRPr lang="zh-CN" altLang="en-US" sz="2400"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4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1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17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8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9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3.xml><?xml version="1.0" encoding="utf-8"?>
<p:tagLst xmlns:p="http://schemas.openxmlformats.org/presentationml/2006/main">
  <p:tag name="KSO_WM_UNIT_PLACING_PICTURE_USER_VIEWPORT" val="{&quot;height&quot;:10944,&quot;width&quot;:13752}"/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2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AS_UNIQUEID" val="62"/>
</p:tagLst>
</file>

<file path=ppt/tags/tag27.xml><?xml version="1.0" encoding="utf-8"?>
<p:tagLst xmlns:p="http://schemas.openxmlformats.org/presentationml/2006/main">
  <p:tag name="AS_UNIQUEID" val="63"/>
</p:tagLst>
</file>

<file path=ppt/tags/tag28.xml><?xml version="1.0" encoding="utf-8"?>
<p:tagLst xmlns:p="http://schemas.openxmlformats.org/presentationml/2006/main">
  <p:tag name="AS_UNIQUEID" val="65"/>
</p:tagLst>
</file>

<file path=ppt/tags/tag29.xml><?xml version="1.0" encoding="utf-8"?>
<p:tagLst xmlns:p="http://schemas.openxmlformats.org/presentationml/2006/main">
  <p:tag name="AS_UNIQUEID" val="67"/>
</p:tagLst>
</file>

<file path=ppt/tags/tag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3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073*3489*788*788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2.xml><?xml version="1.0" encoding="utf-8"?>
<p:tagLst xmlns:p="http://schemas.openxmlformats.org/presentationml/2006/main">
  <p:tag name="KSO_WM_MEDIACOVER_FLAG" val="1"/>
  <p:tag name="KSO_WM_UNIT_MEDIACOVER_ICONSTATE" val="1"/>
</p:tagLst>
</file>

<file path=ppt/tags/tag33.xml><?xml version="1.0" encoding="utf-8"?>
<p:tagLst xmlns:p="http://schemas.openxmlformats.org/presentationml/2006/main">
  <p:tag name="KSO_WPP_MARK_KEY" val="1f48b7d4-4f28-44b0-abb7-d849235fe99c"/>
  <p:tag name="COMMONDATA" val="eyJoZGlkIjoiMjRkOGMyOTVjMzNlOWM5YzUzNzExODg3ODQ4NWYxMWQifQ=="/>
</p:tagLst>
</file>

<file path=ppt/tags/tag4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.xml><?xml version="1.0" encoding="utf-8"?>
<p:tagLst xmlns:p="http://schemas.openxmlformats.org/presentationml/2006/main">
  <p:tag name="KSO_WM_BEAUTIFY_FLAG" val=""/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102*3447*734*73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英语Tina老师764312722">
  <a:themeElements>
    <a:clrScheme name="自定义 95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6913E"/>
      </a:accent1>
      <a:accent2>
        <a:srgbClr val="FF8194"/>
      </a:accent2>
      <a:accent3>
        <a:srgbClr val="16913E"/>
      </a:accent3>
      <a:accent4>
        <a:srgbClr val="FF8194"/>
      </a:accent4>
      <a:accent5>
        <a:srgbClr val="4472C4"/>
      </a:accent5>
      <a:accent6>
        <a:srgbClr val="16913E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1644</Words>
  <Application>WPS 文字</Application>
  <PresentationFormat>宽屏</PresentationFormat>
  <Paragraphs>128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8" baseType="lpstr">
      <vt:lpstr>Arial</vt:lpstr>
      <vt:lpstr>宋体</vt:lpstr>
      <vt:lpstr>Wingdings</vt:lpstr>
      <vt:lpstr>楷体</vt:lpstr>
      <vt:lpstr>汉仪楷体KW</vt:lpstr>
      <vt:lpstr>字体视界-NEW魏碑体</vt:lpstr>
      <vt:lpstr>宋体-简</vt:lpstr>
      <vt:lpstr>思源宋体 CN ExtraLight</vt:lpstr>
      <vt:lpstr>汉仪书宋二KW</vt:lpstr>
      <vt:lpstr>Times New Roman</vt:lpstr>
      <vt:lpstr>微软雅黑</vt:lpstr>
      <vt:lpstr>汉仪旗黑</vt:lpstr>
      <vt:lpstr>华文楷体</vt:lpstr>
      <vt:lpstr>黑体</vt:lpstr>
      <vt:lpstr>汉仪中黑KW</vt:lpstr>
      <vt:lpstr>Arial Regular</vt:lpstr>
      <vt:lpstr>Times New Roman Bold</vt:lpstr>
      <vt:lpstr>Times New Roman Regular</vt:lpstr>
      <vt:lpstr>等线</vt:lpstr>
      <vt:lpstr>汉仪中等线KW</vt:lpstr>
      <vt:lpstr>Calibri</vt:lpstr>
      <vt:lpstr>宋体</vt:lpstr>
      <vt:lpstr>Arial Unicode MS</vt:lpstr>
      <vt:lpstr>字体视界-NEW魏碑体</vt:lpstr>
      <vt:lpstr>微软雅黑</vt:lpstr>
      <vt:lpstr>楷体</vt:lpstr>
      <vt:lpstr>黑体</vt:lpstr>
      <vt:lpstr>苹方-简</vt:lpstr>
      <vt:lpstr>英语Tina老师764312722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Tina</dc:creator>
  <cp:lastModifiedBy>越芽</cp:lastModifiedBy>
  <cp:revision>15</cp:revision>
  <dcterms:created xsi:type="dcterms:W3CDTF">2024-05-23T02:31:03Z</dcterms:created>
  <dcterms:modified xsi:type="dcterms:W3CDTF">2024-05-23T02:31:03Z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EA75DACCAFA64CF6A9F95D5FB9E8B309_12</vt:lpwstr>
  </property>
</Properties>
</file>