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73" r:id="rId4"/>
    <p:sldId id="269" r:id="rId5"/>
    <p:sldId id="266" r:id="rId6"/>
    <p:sldId id="270" r:id="rId7"/>
    <p:sldId id="271" r:id="rId8"/>
    <p:sldId id="272" r:id="rId9"/>
    <p:sldId id="274" r:id="rId10"/>
    <p:sldId id="277" r:id="rId11"/>
    <p:sldId id="276" r:id="rId12"/>
    <p:sldId id="288" r:id="rId13"/>
    <p:sldId id="279" r:id="rId14"/>
    <p:sldId id="280" r:id="rId15"/>
    <p:sldId id="281" r:id="rId16"/>
    <p:sldId id="283" r:id="rId17"/>
    <p:sldId id="300" r:id="rId18"/>
    <p:sldId id="267" r:id="rId19"/>
    <p:sldId id="262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990000"/>
    <a:srgbClr val="BE3328"/>
    <a:srgbClr val="CC0066"/>
    <a:srgbClr val="99B2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1236" y="-90"/>
      </p:cViewPr>
      <p:guideLst>
        <p:guide orient="horz" pos="2098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anchor="ctr" anchorCtr="0">
            <a:norm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 anchorCtr="0"/>
          <a:lstStyle>
            <a:lvl1pPr algn="l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914400" lvl="0" indent="-914400" algn="ctr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charset="0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alibri" panose="020F0502020204030204" charset="0"/>
          <a:ea typeface="+mn-ea"/>
          <a:cs typeface="+mn-cs"/>
          <a:sym typeface="Calibri" panose="020F0502020204030204" charset="0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charset="0"/>
          <a:ea typeface="+mn-ea"/>
          <a:cs typeface="+mn-cs"/>
          <a:sym typeface="Calibri" panose="020F0502020204030204" charset="0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alibri" panose="020F0502020204030204" charset="0"/>
          <a:ea typeface="+mn-ea"/>
          <a:cs typeface="+mn-cs"/>
          <a:sym typeface="Calibri" panose="020F0502020204030204" charset="0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+mn-ea"/>
          <a:cs typeface="+mn-cs"/>
          <a:sym typeface="Calibri" panose="020F0502020204030204" charset="0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+mn-ea"/>
          <a:cs typeface="+mn-cs"/>
          <a:sym typeface="Calibri" panose="020F0502020204030204" charset="0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+mn-ea"/>
          <a:cs typeface="+mn-cs"/>
          <a:sym typeface="Calibri" panose="020F0502020204030204" charset="0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+mn-ea"/>
          <a:cs typeface="+mn-cs"/>
          <a:sym typeface="Calibri" panose="020F0502020204030204" charset="0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+mn-ea"/>
          <a:cs typeface="+mn-cs"/>
          <a:sym typeface="Calibri" panose="020F0502020204030204" charset="0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microsoft.com/office/2007/relationships/media" Target="file:///H:\&#20142;&#30456;&#35838;\&#29790;&#22805;%20-%20&#20320;&#31163;&#24320;&#30340;&#20107;&#23454;%20-%20&#20276;&#22863;.mp3" TargetMode="External"/><Relationship Id="rId2" Type="http://schemas.openxmlformats.org/officeDocument/2006/relationships/audio" Target="file:///H:\&#20142;&#30456;&#35838;\&#29790;&#22805;%20-%20&#20320;&#31163;&#24320;&#30340;&#20107;&#23454;%20-%20&#20276;&#22863;.mp3" TargetMode="Externa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矩形 3074"/>
          <p:cNvSpPr/>
          <p:nvPr/>
        </p:nvSpPr>
        <p:spPr>
          <a:xfrm>
            <a:off x="0" y="5572125"/>
            <a:ext cx="9144000" cy="1295400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7" name="矩形 3076"/>
          <p:cNvSpPr/>
          <p:nvPr/>
        </p:nvSpPr>
        <p:spPr>
          <a:xfrm>
            <a:off x="3175" y="0"/>
            <a:ext cx="9144000" cy="5518150"/>
          </a:xfrm>
          <a:prstGeom prst="rect">
            <a:avLst/>
          </a:pr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" y="296545"/>
            <a:ext cx="4218305" cy="4218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755" y="296545"/>
            <a:ext cx="4218305" cy="42183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7700" y="5805170"/>
            <a:ext cx="25565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bg1"/>
                </a:solidFill>
                <a:latin typeface="宋体" panose="02010600030101010101" pitchFamily="2" charset="-122"/>
              </a:rPr>
              <a:t>这是什么？</a:t>
            </a:r>
            <a:endParaRPr lang="zh-CN" altLang="en-US" sz="40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7416165" y="5835650"/>
            <a:ext cx="1133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ea typeface="黑体" panose="02010609060101010101" pitchFamily="2" charset="-122"/>
              </a:rPr>
              <a:t>椅子</a:t>
            </a:r>
            <a:endParaRPr lang="zh-CN" altLang="en-US" sz="3600" b="1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6190" y="5835650"/>
            <a:ext cx="2565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ea typeface="黑体" panose="02010609060101010101" pitchFamily="2" charset="-122"/>
              </a:rPr>
              <a:t>造型别致的</a:t>
            </a:r>
            <a:endParaRPr lang="zh-CN" altLang="en-US" sz="3600" b="1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219" grpId="0"/>
      <p:bldP spid="9219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107950" y="80963"/>
            <a:ext cx="8964613" cy="6659562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2291" name="Picture 3" descr="C:\Users\lenovo\Desktop\九册 第7课 造型别致的椅子\参考材料\椅子设计\copy_871_1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113" y="2528888"/>
            <a:ext cx="3889375" cy="3473450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rgbClr val="000000">
                <a:alpha val="64000"/>
              </a:srgbClr>
            </a:outerShdw>
          </a:effectLst>
        </p:spPr>
      </p:pic>
      <p:grpSp>
        <p:nvGrpSpPr>
          <p:cNvPr id="12292" name="组合 12291"/>
          <p:cNvGrpSpPr/>
          <p:nvPr/>
        </p:nvGrpSpPr>
        <p:grpSpPr>
          <a:xfrm>
            <a:off x="3527425" y="5192713"/>
            <a:ext cx="4727575" cy="601662"/>
            <a:chOff x="0" y="0"/>
            <a:chExt cx="7443" cy="947"/>
          </a:xfrm>
        </p:grpSpPr>
        <p:cxnSp>
          <p:nvCxnSpPr>
            <p:cNvPr id="12293" name="肘形连接符 17"/>
            <p:cNvCxnSpPr/>
            <p:nvPr/>
          </p:nvCxnSpPr>
          <p:spPr>
            <a:xfrm>
              <a:off x="0" y="0"/>
              <a:ext cx="2607" cy="567"/>
            </a:xfrm>
            <a:prstGeom prst="bentConnector3">
              <a:avLst>
                <a:gd name="adj1" fmla="val 50000"/>
              </a:avLst>
            </a:prstGeom>
            <a:ln w="9525" cap="flat" cmpd="sng">
              <a:solidFill>
                <a:srgbClr val="403152"/>
              </a:solidFill>
              <a:prstDash val="solid"/>
              <a:miter/>
              <a:headEnd type="none" w="med" len="med"/>
              <a:tailEnd type="arrow" w="med" len="med"/>
            </a:ln>
            <a:effectLst>
              <a:outerShdw dist="38100" dir="5400000" algn="ctr" rotWithShape="0">
                <a:srgbClr val="000000">
                  <a:alpha val="34000"/>
                </a:srgbClr>
              </a:outerShdw>
            </a:effectLst>
          </p:spPr>
        </p:cxnSp>
        <p:sp>
          <p:nvSpPr>
            <p:cNvPr id="12294" name="TextBox 20"/>
            <p:cNvSpPr txBox="1"/>
            <p:nvPr/>
          </p:nvSpPr>
          <p:spPr>
            <a:xfrm>
              <a:off x="2835" y="227"/>
              <a:ext cx="4608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 anchorCtr="0">
              <a:spAutoFit/>
            </a:bodyPr>
            <a:p>
              <a:r>
                <a:rPr lang="zh-CN" altLang="en-US" sz="2400" dirty="0">
                  <a:latin typeface="Calibri" panose="020F0502020204030204" charset="0"/>
                  <a:ea typeface="黑体" panose="02010609060101010101" pitchFamily="2" charset="-122"/>
                </a:rPr>
                <a:t>支撑部分（椅子腿）</a:t>
              </a:r>
              <a:endParaRPr lang="zh-CN" altLang="en-US" sz="2400" dirty="0">
                <a:latin typeface="Calibri" panose="020F050202020403020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2295" name="组合 12294"/>
          <p:cNvGrpSpPr/>
          <p:nvPr/>
        </p:nvGrpSpPr>
        <p:grpSpPr>
          <a:xfrm>
            <a:off x="3454400" y="3895725"/>
            <a:ext cx="4495800" cy="649288"/>
            <a:chOff x="0" y="0"/>
            <a:chExt cx="7078" cy="1022"/>
          </a:xfrm>
        </p:grpSpPr>
        <p:cxnSp>
          <p:nvCxnSpPr>
            <p:cNvPr id="12296" name="肘形连接符 18"/>
            <p:cNvCxnSpPr/>
            <p:nvPr/>
          </p:nvCxnSpPr>
          <p:spPr>
            <a:xfrm flipV="1">
              <a:off x="0" y="340"/>
              <a:ext cx="2835" cy="683"/>
            </a:xfrm>
            <a:prstGeom prst="bentConnector3">
              <a:avLst>
                <a:gd name="adj1" fmla="val 50000"/>
              </a:avLst>
            </a:prstGeom>
            <a:ln w="9525" cap="flat" cmpd="sng">
              <a:solidFill>
                <a:srgbClr val="403152"/>
              </a:solidFill>
              <a:prstDash val="solid"/>
              <a:miter/>
              <a:headEnd type="none" w="med" len="med"/>
              <a:tailEnd type="arrow" w="med" len="med"/>
            </a:ln>
            <a:effectLst>
              <a:outerShdw dist="38100" dir="5400000" algn="ctr" rotWithShape="0">
                <a:srgbClr val="000000">
                  <a:alpha val="34000"/>
                </a:srgbClr>
              </a:outerShdw>
            </a:effectLst>
          </p:spPr>
        </p:cxnSp>
        <p:sp>
          <p:nvSpPr>
            <p:cNvPr id="12297" name="TextBox 21"/>
            <p:cNvSpPr txBox="1"/>
            <p:nvPr/>
          </p:nvSpPr>
          <p:spPr>
            <a:xfrm>
              <a:off x="2950" y="0"/>
              <a:ext cx="4128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 anchorCtr="0">
              <a:spAutoFit/>
            </a:bodyPr>
            <a:p>
              <a:r>
                <a:rPr lang="zh-CN" altLang="en-US" sz="2400" dirty="0">
                  <a:latin typeface="Calibri" panose="020F0502020204030204" charset="0"/>
                  <a:ea typeface="黑体" panose="02010609060101010101" pitchFamily="2" charset="-122"/>
                </a:rPr>
                <a:t>座部分（椅子面）</a:t>
              </a:r>
              <a:endParaRPr lang="zh-CN" altLang="en-US" sz="2400" dirty="0">
                <a:latin typeface="Calibri" panose="020F050202020403020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2298" name="组合 12297"/>
          <p:cNvGrpSpPr/>
          <p:nvPr/>
        </p:nvGrpSpPr>
        <p:grpSpPr>
          <a:xfrm>
            <a:off x="3455988" y="2744788"/>
            <a:ext cx="4799012" cy="1081087"/>
            <a:chOff x="0" y="0"/>
            <a:chExt cx="7556" cy="1701"/>
          </a:xfrm>
        </p:grpSpPr>
        <p:cxnSp>
          <p:nvCxnSpPr>
            <p:cNvPr id="12299" name="肘形连接符 19"/>
            <p:cNvCxnSpPr/>
            <p:nvPr/>
          </p:nvCxnSpPr>
          <p:spPr>
            <a:xfrm flipV="1">
              <a:off x="0" y="341"/>
              <a:ext cx="2950" cy="1360"/>
            </a:xfrm>
            <a:prstGeom prst="bentConnector3">
              <a:avLst>
                <a:gd name="adj1" fmla="val 50000"/>
              </a:avLst>
            </a:prstGeom>
            <a:ln w="9525" cap="flat" cmpd="sng">
              <a:solidFill>
                <a:srgbClr val="403152"/>
              </a:solidFill>
              <a:prstDash val="solid"/>
              <a:miter/>
              <a:headEnd type="none" w="med" len="med"/>
              <a:tailEnd type="arrow" w="med" len="med"/>
            </a:ln>
            <a:effectLst>
              <a:outerShdw dist="38100" dir="5400000" algn="ctr" rotWithShape="0">
                <a:srgbClr val="000000">
                  <a:alpha val="34000"/>
                </a:srgbClr>
              </a:outerShdw>
            </a:effectLst>
          </p:spPr>
        </p:cxnSp>
        <p:sp>
          <p:nvSpPr>
            <p:cNvPr id="12300" name="TextBox 23"/>
            <p:cNvSpPr txBox="1"/>
            <p:nvPr/>
          </p:nvSpPr>
          <p:spPr>
            <a:xfrm>
              <a:off x="2948" y="0"/>
              <a:ext cx="4608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 anchorCtr="0">
              <a:spAutoFit/>
            </a:bodyPr>
            <a:p>
              <a:r>
                <a:rPr lang="zh-CN" altLang="en-US" sz="2400" dirty="0">
                  <a:latin typeface="Calibri" panose="020F0502020204030204" charset="0"/>
                  <a:ea typeface="黑体" panose="02010609060101010101" pitchFamily="2" charset="-122"/>
                </a:rPr>
                <a:t>靠背部分（椅子背）</a:t>
              </a:r>
              <a:endParaRPr lang="zh-CN" altLang="en-US" sz="2400" dirty="0">
                <a:latin typeface="Calibri" panose="020F050202020403020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301" name="TextBox 24"/>
          <p:cNvSpPr txBox="1"/>
          <p:nvPr/>
        </p:nvSpPr>
        <p:spPr>
          <a:xfrm>
            <a:off x="576263" y="657225"/>
            <a:ext cx="7848600" cy="11890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椅子的这三个部分，满足“坐”的基本需求。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椅子设计就要围绕着基本结构，大胆想象，用好的设计满足人们对舒适与审美的更高要求。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107950" y="80963"/>
            <a:ext cx="8964613" cy="6659562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5" name="TextBox 7"/>
          <p:cNvSpPr txBox="1"/>
          <p:nvPr/>
        </p:nvSpPr>
        <p:spPr>
          <a:xfrm>
            <a:off x="2700338" y="1017588"/>
            <a:ext cx="5759450" cy="27130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谈感受</a:t>
            </a:r>
            <a:endParaRPr lang="en-US" altLang="zh-CN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椅子伴随我们在学校生活学习的每一天，你对你现在的课椅最满意的地方是什么？最不满意的又是哪个方面？</a:t>
            </a:r>
            <a:endParaRPr lang="zh-CN" altLang="en-US" sz="2800" dirty="0">
              <a:solidFill>
                <a:schemeClr val="bg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316" name="图片 9" descr="九册 第7课 造型别致的椅子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733425"/>
            <a:ext cx="2160588" cy="2735263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rgbClr val="000000">
                <a:alpha val="64999"/>
              </a:srgbClr>
            </a:outerShdw>
          </a:effectLst>
        </p:spPr>
      </p:pic>
      <p:sp>
        <p:nvSpPr>
          <p:cNvPr id="13317" name="TextBox 8"/>
          <p:cNvSpPr txBox="1"/>
          <p:nvPr/>
        </p:nvSpPr>
        <p:spPr>
          <a:xfrm>
            <a:off x="755650" y="4473575"/>
            <a:ext cx="7848600" cy="14319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3200" dirty="0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en-US" sz="2800" dirty="0">
                <a:latin typeface="Calibri" panose="020F0502020204030204" charset="0"/>
                <a:ea typeface="黑体" panose="02010609060101010101" pitchFamily="2" charset="-122"/>
              </a:rPr>
              <a:t>不论什么样的椅子都是为人服务的，椅子设计始终要记住以人为本，坐感舒适是其中最重要一点。</a:t>
            </a:r>
            <a:endParaRPr lang="zh-CN" altLang="en-US" sz="2800" dirty="0">
              <a:latin typeface="Calibri" panose="020F05020202040302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0" y="1989138"/>
            <a:ext cx="9144000" cy="2376487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39" name="文本框 14338"/>
          <p:cNvSpPr txBox="1"/>
          <p:nvPr/>
        </p:nvSpPr>
        <p:spPr>
          <a:xfrm>
            <a:off x="3167063" y="2706688"/>
            <a:ext cx="3097212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ea typeface="黑体" panose="02010609060101010101" pitchFamily="2" charset="-122"/>
              </a:rPr>
              <a:t>学生作品欣赏</a:t>
            </a:r>
            <a:endParaRPr lang="zh-CN" altLang="en-US" sz="3600" b="1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5361"/>
          <p:cNvSpPr/>
          <p:nvPr/>
        </p:nvSpPr>
        <p:spPr>
          <a:xfrm>
            <a:off x="107950" y="80963"/>
            <a:ext cx="8964613" cy="6659562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3" name="TextBox 5"/>
          <p:cNvSpPr txBox="1"/>
          <p:nvPr/>
        </p:nvSpPr>
        <p:spPr>
          <a:xfrm>
            <a:off x="322263" y="4941888"/>
            <a:ext cx="8426450" cy="15541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设计说明：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这把椅子由五个面组成型，椅子是一个漂亮的方形，当向上翻就变成了上图，可以用于商场或多人使用。椅子腿弧形设计，所以不会倒，又美观又实用。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364" name="Picture 2" descr="C:\Users\lenovo\Desktop\九册 第7课 造型别致的椅子\学生作品\DSCN16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296863"/>
            <a:ext cx="6407150" cy="4549775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107950" y="80963"/>
            <a:ext cx="8964613" cy="6659562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387" name="TextBox 2"/>
          <p:cNvSpPr txBox="1"/>
          <p:nvPr/>
        </p:nvSpPr>
        <p:spPr>
          <a:xfrm>
            <a:off x="323850" y="5157788"/>
            <a:ext cx="7343775" cy="11890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设计说明：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座椅可以根据需求在坐和躺之间转换，利用了扶手下支撑杆不同角度来调整坐姿，最适合老年人。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6388" name="Picture 3" descr="C:\Users\lenovo\Desktop\九册 第7课 造型别致的椅子\学生作品\DSCN166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475" y="333375"/>
            <a:ext cx="6900863" cy="4572000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107950" y="80963"/>
            <a:ext cx="8964613" cy="6659562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8435" name="Picture 3" descr="C:\Users\lenovo\Desktop\九册 第7课 造型别致的椅子\椅子-教材修改\夜猫椅子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2013" y="476250"/>
            <a:ext cx="4148137" cy="6002338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rgbClr val="000000">
                <a:alpha val="64000"/>
              </a:srgbClr>
            </a:outerShdw>
          </a:effectLst>
        </p:spPr>
      </p:pic>
      <p:pic>
        <p:nvPicPr>
          <p:cNvPr id="18436" name="Picture 2" descr="C:\Users\lenovo\Desktop\九册 第7课 造型别致的椅子\学生作品\DSCN1589.JPG"/>
          <p:cNvPicPr>
            <a:picLocks noChangeAspect="1"/>
          </p:cNvPicPr>
          <p:nvPr/>
        </p:nvPicPr>
        <p:blipFill>
          <a:blip r:embed="rId2">
            <a:lum bright="20001" contrast="10000"/>
          </a:blip>
          <a:stretch>
            <a:fillRect/>
          </a:stretch>
        </p:blipFill>
        <p:spPr>
          <a:xfrm>
            <a:off x="323850" y="549275"/>
            <a:ext cx="4103688" cy="2751138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rgbClr val="000000">
                <a:alpha val="64000"/>
              </a:srgbClr>
            </a:outerShdw>
          </a:effectLst>
        </p:spPr>
      </p:pic>
      <p:sp>
        <p:nvSpPr>
          <p:cNvPr id="18437" name="TextBox 4"/>
          <p:cNvSpPr txBox="1"/>
          <p:nvPr/>
        </p:nvSpPr>
        <p:spPr>
          <a:xfrm>
            <a:off x="250825" y="3846513"/>
            <a:ext cx="4249738" cy="1920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设计说明：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坐垫是软材料，其余为木质。四条椅子腿和椅子背能折叠，坐垫下能放书包。专为小学生设计。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107950" y="80963"/>
            <a:ext cx="8966200" cy="6659562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9459" name="图片 19458" descr="20120524065411_1782"/>
          <p:cNvPicPr>
            <a:picLocks noChangeAspect="1"/>
          </p:cNvPicPr>
          <p:nvPr/>
        </p:nvPicPr>
        <p:blipFill>
          <a:blip r:embed="rId1">
            <a:lum bright="12000"/>
          </a:blip>
          <a:srcRect l="3355" t="6453" r="847" b="5510"/>
          <a:stretch>
            <a:fillRect/>
          </a:stretch>
        </p:blipFill>
        <p:spPr>
          <a:xfrm>
            <a:off x="900113" y="730250"/>
            <a:ext cx="7199312" cy="503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469900" y="1198563"/>
            <a:ext cx="8278813" cy="4608512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48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-233362"/>
            <a:ext cx="2374900" cy="3151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2339975" y="1881188"/>
            <a:ext cx="5451475" cy="30781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作业要求：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1、用仿生的形式设计一把造型别致而且舒适的椅子。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2、表现形式自选：线描、彩色绘画等。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3、最后用简短的语言概括出设计说明。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5" name="瑞夕 - 你离开的事实 - 伴奏.mp3" descr="瑞夕 - 你离开的事实 - 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80400" y="54451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5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23424" fill="hold"/>
                                        <p:tgtEl>
                                          <p:spTgt spid="204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</p:childTnLst>
        </p:cTn>
      </p:par>
    </p:tnLst>
    <p:bldLst>
      <p:bldP spid="20484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07" name="组合 21506"/>
          <p:cNvGrpSpPr/>
          <p:nvPr/>
        </p:nvGrpSpPr>
        <p:grpSpPr>
          <a:xfrm>
            <a:off x="-1460500" y="2420938"/>
            <a:ext cx="1296988" cy="1295400"/>
            <a:chOff x="0" y="0"/>
            <a:chExt cx="1296144" cy="1296144"/>
          </a:xfrm>
        </p:grpSpPr>
        <p:sp>
          <p:nvSpPr>
            <p:cNvPr id="21508" name="饼形 19"/>
            <p:cNvSpPr/>
            <p:nvPr/>
          </p:nvSpPr>
          <p:spPr>
            <a:xfrm rot="2542229">
              <a:off x="0" y="0"/>
              <a:ext cx="1296144" cy="1296144"/>
            </a:xfrm>
            <a:custGeom>
              <a:avLst/>
              <a:gdLst>
                <a:gd name="txL" fmla="*/ 0 w 1296144"/>
                <a:gd name="txT" fmla="*/ 0 h 1296144"/>
                <a:gd name="txR" fmla="*/ 1296144 w 1296144"/>
                <a:gd name="txB" fmla="*/ 1296144 h 1296144"/>
              </a:gdLst>
              <a:ahLst/>
              <a:cxnLst/>
              <a:rect l="txL" t="txT" r="txR" b="txB"/>
              <a:pathLst>
                <a:path w="1296144" h="1296144">
                  <a:moveTo>
                    <a:pt x="1258813" y="431295"/>
                  </a:moveTo>
                  <a:arcTo wR="648072" hR="648072" stAng="-1172507" swAng="18820656"/>
                  <a:lnTo>
                    <a:pt x="648072" y="648072"/>
                  </a:lnTo>
                  <a:close/>
                </a:path>
              </a:pathLst>
            </a:custGeom>
            <a:solidFill>
              <a:srgbClr val="D84F44"/>
            </a:solidFill>
            <a:ln w="9525">
              <a:noFill/>
            </a:ln>
          </p:spPr>
          <p:txBody>
            <a:bodyPr anchor="ctr" anchorCtr="0"/>
            <a:p>
              <a:pPr algn="ctr"/>
              <a:endParaRPr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endParaRPr>
            </a:p>
          </p:txBody>
        </p:sp>
        <p:sp>
          <p:nvSpPr>
            <p:cNvPr id="21509" name="椭圆 20"/>
            <p:cNvSpPr/>
            <p:nvPr/>
          </p:nvSpPr>
          <p:spPr>
            <a:xfrm>
              <a:off x="727678" y="319877"/>
              <a:ext cx="159212" cy="144016"/>
            </a:xfrm>
            <a:prstGeom prst="ellipse">
              <a:avLst/>
            </a:prstGeom>
            <a:solidFill>
              <a:srgbClr val="595959"/>
            </a:solidFill>
            <a:ln w="9525">
              <a:noFill/>
            </a:ln>
          </p:spPr>
          <p:txBody>
            <a:bodyPr anchor="ctr" anchorCtr="0"/>
            <a:p>
              <a:pPr algn="ctr"/>
              <a:endParaRPr>
                <a:solidFill>
                  <a:srgbClr val="FFFFFF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endParaRPr>
            </a:p>
          </p:txBody>
        </p:sp>
      </p:grpSp>
      <p:sp>
        <p:nvSpPr>
          <p:cNvPr id="21510" name="TextBox 22"/>
          <p:cNvSpPr/>
          <p:nvPr/>
        </p:nvSpPr>
        <p:spPr>
          <a:xfrm>
            <a:off x="219075" y="2420938"/>
            <a:ext cx="8661400" cy="192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6000" dirty="0">
                <a:solidFill>
                  <a:srgbClr val="D84F44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Thank You for Watching</a:t>
            </a:r>
            <a:endParaRPr lang="en-US" altLang="zh-CN" sz="6000" dirty="0">
              <a:solidFill>
                <a:srgbClr val="D84F44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1.50289E-6 L 1.17344 -0.00509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00" y="-24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0" y="1989138"/>
            <a:ext cx="9144000" cy="2376487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19" name="文本框 9218"/>
          <p:cNvSpPr txBox="1"/>
          <p:nvPr/>
        </p:nvSpPr>
        <p:spPr>
          <a:xfrm>
            <a:off x="1979930" y="2672715"/>
            <a:ext cx="61658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 dirty="0">
                <a:solidFill>
                  <a:schemeClr val="bg1"/>
                </a:solidFill>
                <a:ea typeface="黑体" panose="02010609060101010101" pitchFamily="2" charset="-122"/>
              </a:rPr>
              <a:t>造型别致的椅子……</a:t>
            </a:r>
            <a:endParaRPr lang="zh-CN" altLang="en-US" sz="4800" b="1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21"/>
          <p:cNvSpPr/>
          <p:nvPr/>
        </p:nvSpPr>
        <p:spPr>
          <a:xfrm>
            <a:off x="431800" y="1844675"/>
            <a:ext cx="11572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2400" b="1" dirty="0">
                <a:solidFill>
                  <a:srgbClr val="BE3328"/>
                </a:solidFill>
                <a:latin typeface="微软雅黑" panose="020B0503020204020204" pitchFamily="2" charset="-122"/>
                <a:ea typeface="黑体" panose="02010609060101010101" pitchFamily="2" charset="-122"/>
                <a:sym typeface="微软雅黑" panose="020B0503020204020204" pitchFamily="2" charset="-122"/>
              </a:rPr>
              <a:t>公元前</a:t>
            </a:r>
            <a:endParaRPr lang="zh-CN" altLang="en-US" sz="2400" b="1" dirty="0">
              <a:solidFill>
                <a:srgbClr val="BE3328"/>
              </a:solidFill>
              <a:latin typeface="微软雅黑" panose="020B0503020204020204" pitchFamily="2" charset="-122"/>
              <a:ea typeface="黑体" panose="02010609060101010101" pitchFamily="2" charset="-122"/>
              <a:sym typeface="微软雅黑" panose="020B0503020204020204" pitchFamily="2" charset="-122"/>
            </a:endParaRPr>
          </a:p>
        </p:txBody>
      </p:sp>
      <p:sp>
        <p:nvSpPr>
          <p:cNvPr id="4099" name="曲线 192"/>
          <p:cNvSpPr/>
          <p:nvPr/>
        </p:nvSpPr>
        <p:spPr>
          <a:xfrm>
            <a:off x="1555750" y="2166938"/>
            <a:ext cx="6838950" cy="4130675"/>
          </a:xfrm>
          <a:custGeom>
            <a:avLst/>
            <a:gdLst/>
            <a:ahLst/>
            <a:cxnLst/>
            <a:pathLst>
              <a:path w="21600" h="21600">
                <a:moveTo>
                  <a:pt x="0" y="0"/>
                </a:moveTo>
                <a:cubicBezTo>
                  <a:pt x="1086" y="587"/>
                  <a:pt x="3980" y="1089"/>
                  <a:pt x="5738" y="3981"/>
                </a:cubicBezTo>
                <a:cubicBezTo>
                  <a:pt x="7497" y="6873"/>
                  <a:pt x="6887" y="11210"/>
                  <a:pt x="8792" y="14467"/>
                </a:cubicBezTo>
                <a:cubicBezTo>
                  <a:pt x="10697" y="17724"/>
                  <a:pt x="12704" y="18943"/>
                  <a:pt x="15265" y="20271"/>
                </a:cubicBezTo>
                <a:cubicBezTo>
                  <a:pt x="17826" y="21600"/>
                  <a:pt x="20463" y="21062"/>
                  <a:pt x="21600" y="21115"/>
                </a:cubicBezTo>
              </a:path>
            </a:pathLst>
          </a:custGeom>
          <a:noFill/>
          <a:ln w="38100" cap="flat" cmpd="sng">
            <a:solidFill>
              <a:srgbClr val="990000"/>
            </a:solidFill>
            <a:prstDash val="lgDash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100" name="内容占位符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788" y="1304925"/>
            <a:ext cx="998537" cy="133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矩形 4100"/>
          <p:cNvSpPr/>
          <p:nvPr/>
        </p:nvSpPr>
        <p:spPr>
          <a:xfrm>
            <a:off x="0" y="-17462"/>
            <a:ext cx="9144000" cy="1285875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2" name="文本框 4101"/>
          <p:cNvSpPr txBox="1"/>
          <p:nvPr/>
        </p:nvSpPr>
        <p:spPr>
          <a:xfrm>
            <a:off x="900113" y="477838"/>
            <a:ext cx="7469187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自古以来，椅子就和人们的生活有着密切的关系……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103" name="组合 4102"/>
          <p:cNvGrpSpPr/>
          <p:nvPr/>
        </p:nvGrpSpPr>
        <p:grpSpPr>
          <a:xfrm>
            <a:off x="1476375" y="2781300"/>
            <a:ext cx="7349806" cy="3947160"/>
            <a:chOff x="0" y="0"/>
            <a:chExt cx="11574" cy="6217"/>
          </a:xfrm>
        </p:grpSpPr>
        <p:grpSp>
          <p:nvGrpSpPr>
            <p:cNvPr id="4104" name="组合 4103"/>
            <p:cNvGrpSpPr/>
            <p:nvPr/>
          </p:nvGrpSpPr>
          <p:grpSpPr>
            <a:xfrm>
              <a:off x="1304" y="680"/>
              <a:ext cx="10270" cy="5537"/>
              <a:chOff x="0" y="0"/>
              <a:chExt cx="10270" cy="5539"/>
            </a:xfrm>
          </p:grpSpPr>
          <p:sp>
            <p:nvSpPr>
              <p:cNvPr id="4105" name="TextBox 21"/>
              <p:cNvSpPr/>
              <p:nvPr/>
            </p:nvSpPr>
            <p:spPr>
              <a:xfrm>
                <a:off x="0" y="0"/>
                <a:ext cx="1823" cy="7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horz" wrap="square" lIns="90170" tIns="46990" rIns="90170" bIns="46990" anchor="t" anchorCtr="0">
                <a:spAutoFit/>
              </a:bodyPr>
              <a:p>
                <a:r>
                  <a:rPr lang="zh-CN" altLang="en-US" sz="2400" b="1" dirty="0">
                    <a:solidFill>
                      <a:srgbClr val="BE3328"/>
                    </a:solidFill>
                    <a:latin typeface="微软雅黑" panose="020B0503020204020204" pitchFamily="2" charset="-122"/>
                    <a:ea typeface="黑体" panose="02010609060101010101" pitchFamily="2" charset="-122"/>
                    <a:sym typeface="微软雅黑" panose="020B0503020204020204" pitchFamily="2" charset="-122"/>
                  </a:rPr>
                  <a:t>汉朝</a:t>
                </a:r>
                <a:endParaRPr lang="zh-CN" altLang="en-US" sz="2400" b="1" dirty="0">
                  <a:solidFill>
                    <a:srgbClr val="BE3328"/>
                  </a:solidFill>
                  <a:latin typeface="微软雅黑" panose="020B0503020204020204" pitchFamily="2" charset="-122"/>
                  <a:ea typeface="黑体" panose="02010609060101010101" pitchFamily="2" charset="-122"/>
                  <a:sym typeface="微软雅黑" panose="020B0503020204020204" pitchFamily="2" charset="-122"/>
                </a:endParaRPr>
              </a:p>
            </p:txBody>
          </p:sp>
          <p:grpSp>
            <p:nvGrpSpPr>
              <p:cNvPr id="4106" name="组合 4105"/>
              <p:cNvGrpSpPr/>
              <p:nvPr/>
            </p:nvGrpSpPr>
            <p:grpSpPr>
              <a:xfrm>
                <a:off x="3120" y="1247"/>
                <a:ext cx="7150" cy="4292"/>
                <a:chOff x="0" y="0"/>
                <a:chExt cx="7150" cy="4292"/>
              </a:xfrm>
            </p:grpSpPr>
            <p:sp>
              <p:nvSpPr>
                <p:cNvPr id="4107" name="TextBox 21"/>
                <p:cNvSpPr/>
                <p:nvPr/>
              </p:nvSpPr>
              <p:spPr>
                <a:xfrm>
                  <a:off x="0" y="0"/>
                  <a:ext cx="1247" cy="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vert="horz" wrap="square" lIns="90170" tIns="46990" rIns="90170" bIns="46990" anchor="t" anchorCtr="0">
                  <a:spAutoFit/>
                </a:bodyPr>
                <a:p>
                  <a:r>
                    <a:rPr lang="zh-CN" altLang="en-US" sz="2400" b="1" dirty="0">
                      <a:solidFill>
                        <a:srgbClr val="BE3328"/>
                      </a:solidFill>
                      <a:latin typeface="微软雅黑" panose="020B0503020204020204" pitchFamily="2" charset="-122"/>
                      <a:ea typeface="黑体" panose="02010609060101010101" pitchFamily="2" charset="-122"/>
                      <a:sym typeface="微软雅黑" panose="020B0503020204020204" pitchFamily="2" charset="-122"/>
                    </a:rPr>
                    <a:t>明朝</a:t>
                  </a:r>
                  <a:endParaRPr lang="zh-CN" altLang="en-US" sz="2400" b="1" dirty="0">
                    <a:solidFill>
                      <a:srgbClr val="BE3328"/>
                    </a:solidFill>
                    <a:latin typeface="微软雅黑" panose="020B0503020204020204" pitchFamily="2" charset="-122"/>
                    <a:ea typeface="黑体" panose="02010609060101010101" pitchFamily="2" charset="-122"/>
                    <a:sym typeface="微软雅黑" panose="020B0503020204020204" pitchFamily="2" charset="-122"/>
                  </a:endParaRPr>
                </a:p>
              </p:txBody>
            </p:sp>
            <p:sp>
              <p:nvSpPr>
                <p:cNvPr id="4108" name="TextBox 21"/>
                <p:cNvSpPr/>
                <p:nvPr/>
              </p:nvSpPr>
              <p:spPr>
                <a:xfrm>
                  <a:off x="2210" y="3232"/>
                  <a:ext cx="1247" cy="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vert="horz" wrap="square" lIns="90170" tIns="46990" rIns="90170" bIns="46990" anchor="t" anchorCtr="0">
                  <a:spAutoFit/>
                </a:bodyPr>
                <a:p>
                  <a:r>
                    <a:rPr lang="zh-CN" altLang="en-US" sz="2400" b="1" dirty="0">
                      <a:solidFill>
                        <a:srgbClr val="BE3328"/>
                      </a:solidFill>
                      <a:latin typeface="微软雅黑" panose="020B0503020204020204" pitchFamily="2" charset="-122"/>
                      <a:ea typeface="黑体" panose="02010609060101010101" pitchFamily="2" charset="-122"/>
                      <a:sym typeface="微软雅黑" panose="020B0503020204020204" pitchFamily="2" charset="-122"/>
                    </a:rPr>
                    <a:t>清朝</a:t>
                  </a:r>
                  <a:endParaRPr lang="zh-CN" altLang="en-US" sz="2400" b="1" dirty="0">
                    <a:solidFill>
                      <a:srgbClr val="BE3328"/>
                    </a:solidFill>
                    <a:latin typeface="微软雅黑" panose="020B0503020204020204" pitchFamily="2" charset="-122"/>
                    <a:ea typeface="黑体" panose="02010609060101010101" pitchFamily="2" charset="-122"/>
                    <a:sym typeface="微软雅黑" panose="020B0503020204020204" pitchFamily="2" charset="-122"/>
                  </a:endParaRPr>
                </a:p>
              </p:txBody>
            </p:sp>
            <p:sp>
              <p:nvSpPr>
                <p:cNvPr id="4109" name="TextBox 21"/>
                <p:cNvSpPr/>
                <p:nvPr/>
              </p:nvSpPr>
              <p:spPr>
                <a:xfrm>
                  <a:off x="5328" y="3572"/>
                  <a:ext cx="1823" cy="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vert="horz" wrap="square" lIns="90170" tIns="46990" rIns="90170" bIns="46990" anchor="t" anchorCtr="0">
                  <a:spAutoFit/>
                </a:bodyPr>
                <a:p>
                  <a:r>
                    <a:rPr lang="zh-CN" altLang="en-US" sz="2400" b="1" dirty="0">
                      <a:solidFill>
                        <a:srgbClr val="BE3328"/>
                      </a:solidFill>
                      <a:latin typeface="微软雅黑" panose="020B0503020204020204" pitchFamily="2" charset="-122"/>
                      <a:ea typeface="黑体" panose="02010609060101010101" pitchFamily="2" charset="-122"/>
                      <a:sym typeface="微软雅黑" panose="020B0503020204020204" pitchFamily="2" charset="-122"/>
                    </a:rPr>
                    <a:t>至今</a:t>
                  </a:r>
                  <a:endParaRPr lang="zh-CN" altLang="en-US" sz="2400" b="1" dirty="0">
                    <a:solidFill>
                      <a:srgbClr val="BE3328"/>
                    </a:solidFill>
                    <a:latin typeface="微软雅黑" panose="020B0503020204020204" pitchFamily="2" charset="-122"/>
                    <a:ea typeface="黑体" panose="02010609060101010101" pitchFamily="2" charset="-122"/>
                    <a:sym typeface="微软雅黑" panose="020B0503020204020204" pitchFamily="2" charset="-122"/>
                  </a:endParaRPr>
                </a:p>
              </p:txBody>
            </p:sp>
          </p:grpSp>
        </p:grpSp>
        <p:pic>
          <p:nvPicPr>
            <p:cNvPr id="4110" name="图片 4109" descr="2012725221834353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40"/>
              <a:ext cx="1403" cy="17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11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48" y="4655"/>
              <a:ext cx="1532" cy="156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112" name="组合 16"/>
            <p:cNvGrpSpPr>
              <a:grpSpLocks noChangeAspect="1"/>
            </p:cNvGrpSpPr>
            <p:nvPr/>
          </p:nvGrpSpPr>
          <p:grpSpPr>
            <a:xfrm>
              <a:off x="4082" y="0"/>
              <a:ext cx="1927" cy="1927"/>
              <a:chOff x="0" y="0"/>
              <a:chExt cx="2420888" cy="2420888"/>
            </a:xfrm>
          </p:grpSpPr>
          <p:pic>
            <p:nvPicPr>
              <p:cNvPr id="4113" name="图片 9" descr="20071228151943273_2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2420888" cy="24208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4" name="图片 15" descr="20071228151943273_2.jpg"/>
              <p:cNvPicPr>
                <a:picLocks noChangeAspect="1"/>
              </p:cNvPicPr>
              <p:nvPr/>
            </p:nvPicPr>
            <p:blipFill>
              <a:blip r:embed="rId4"/>
              <a:srcRect t="71387" r="79179" b="19690"/>
              <a:stretch>
                <a:fillRect/>
              </a:stretch>
            </p:blipFill>
            <p:spPr>
              <a:xfrm>
                <a:off x="44624" y="2160240"/>
                <a:ext cx="504056" cy="21602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4115" y="4493895"/>
            <a:ext cx="1116965" cy="1562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263 0.020370 C -0.032152 0.028611 0.066250 0.021667 0.120695 0.088241 C 0.175139 0.154815 0.162153 0.267870 0.203889 0.353241 C 0.245625 0.438611 0.270278 0.466575 0.329237 0.515185 C 0.388195 0.563796 0.436528 0.577870 0.498612 0.596111 C 0.560694 0.614352 0.603402 0.604722 0.639653 0.606574 C 0.675903 0.608426 0.674584 0.605741 0.679792 0.605278 " pathEditMode="relative" rAng="0" ptsTypes="">
                                      <p:cBhvr>
                                        <p:cTn id="17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00" y="294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124814e5sdaddhc55do5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0" y="1196975"/>
            <a:ext cx="5311775" cy="351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2663825" y="4437063"/>
            <a:ext cx="39703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5124" name="矩形 5123"/>
          <p:cNvSpPr/>
          <p:nvPr/>
        </p:nvSpPr>
        <p:spPr>
          <a:xfrm>
            <a:off x="0" y="5588000"/>
            <a:ext cx="9144000" cy="1295400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125" name="图片 5124" descr="4beff52a6059252db588134a369b033b5ab5b9f3"/>
          <p:cNvPicPr>
            <a:picLocks noChangeAspect="1"/>
          </p:cNvPicPr>
          <p:nvPr/>
        </p:nvPicPr>
        <p:blipFill>
          <a:blip r:embed="rId2"/>
          <a:srcRect t="131" r="319"/>
          <a:stretch>
            <a:fillRect/>
          </a:stretch>
        </p:blipFill>
        <p:spPr>
          <a:xfrm>
            <a:off x="215900" y="801688"/>
            <a:ext cx="2955925" cy="441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圆角矩形 37"/>
          <p:cNvSpPr/>
          <p:nvPr/>
        </p:nvSpPr>
        <p:spPr>
          <a:xfrm rot="16200000">
            <a:off x="4556125" y="495300"/>
            <a:ext cx="3309938" cy="49323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BE3328"/>
            </a:solidFill>
            <a:prstDash val="dash"/>
            <a:headEnd type="none" w="med" len="med"/>
            <a:tailEnd type="none" w="med" len="med"/>
          </a:ln>
        </p:spPr>
        <p:txBody>
          <a:bodyPr vert="horz" wrap="square" lIns="90170" tIns="46990" rIns="90170" bIns="46990" anchor="ctr" anchorCtr="0"/>
          <a:p>
            <a:pPr algn="ctr"/>
            <a:endParaRPr lang="zh-CN" altLang="en-US" sz="3200" b="1" dirty="0">
              <a:solidFill>
                <a:srgbClr val="BE3328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5127" name="圆角矩形 37"/>
          <p:cNvSpPr/>
          <p:nvPr/>
        </p:nvSpPr>
        <p:spPr>
          <a:xfrm>
            <a:off x="361950" y="890588"/>
            <a:ext cx="2698750" cy="428466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BE3328"/>
            </a:solidFill>
            <a:prstDash val="dash"/>
            <a:headEnd type="none" w="med" len="med"/>
            <a:tailEnd type="none" w="med" len="med"/>
          </a:ln>
        </p:spPr>
        <p:txBody>
          <a:bodyPr vert="horz" wrap="square" lIns="90170" tIns="46990" rIns="90170" bIns="46990" anchor="ctr" anchorCtr="0"/>
          <a:p>
            <a:pPr algn="ctr"/>
            <a:endParaRPr lang="zh-CN" altLang="en-US" sz="3200" b="1" dirty="0">
              <a:solidFill>
                <a:srgbClr val="BE3328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2232025" y="5913438"/>
            <a:ext cx="6624638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ea typeface="黑体" panose="02010609060101010101" pitchFamily="2" charset="-122"/>
              </a:rPr>
              <a:t>画面中的人物是坐在椅子上吗？</a:t>
            </a:r>
            <a:endParaRPr lang="zh-CN" altLang="en-US" sz="3600" b="1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2"/>
          <p:cNvPicPr>
            <a:picLocks noChangeAspect="1"/>
          </p:cNvPicPr>
          <p:nvPr/>
        </p:nvPicPr>
        <p:blipFill>
          <a:blip r:embed="rId1"/>
          <a:srcRect l="7695" t="49704" r="76634"/>
          <a:stretch>
            <a:fillRect/>
          </a:stretch>
        </p:blipFill>
        <p:spPr>
          <a:xfrm>
            <a:off x="73025" y="2601913"/>
            <a:ext cx="1403350" cy="2354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直接连接符 9"/>
          <p:cNvSpPr/>
          <p:nvPr/>
        </p:nvSpPr>
        <p:spPr>
          <a:xfrm>
            <a:off x="1514475" y="3754438"/>
            <a:ext cx="5326063" cy="1587"/>
          </a:xfrm>
          <a:prstGeom prst="line">
            <a:avLst/>
          </a:prstGeom>
          <a:ln w="6350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614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2673350"/>
            <a:ext cx="2054225" cy="2093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 descr="493ee5eecb2a3407aa55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788" y="2628900"/>
            <a:ext cx="1116012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矩形 6149"/>
          <p:cNvSpPr/>
          <p:nvPr/>
        </p:nvSpPr>
        <p:spPr>
          <a:xfrm>
            <a:off x="0" y="-17462"/>
            <a:ext cx="9144000" cy="1285875"/>
          </a:xfrm>
          <a:prstGeom prst="rect">
            <a:avLst/>
          </a:prstGeom>
          <a:solidFill>
            <a:srgbClr val="99B2D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51" name="文本框 6150"/>
          <p:cNvSpPr txBox="1"/>
          <p:nvPr/>
        </p:nvSpPr>
        <p:spPr>
          <a:xfrm>
            <a:off x="468313" y="261938"/>
            <a:ext cx="813593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2" charset="-122"/>
              </a:rPr>
              <a:t>汉代以前，人们都是席地而坐，随着西域商路的开通，椅子作为外来家具被引入我国</a:t>
            </a:r>
            <a:endParaRPr lang="zh-CN" altLang="en-US" sz="2400" b="1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6" dur="5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807 0.050555 C -0.057502 0.043981 -0.011599 0.021111 0.029929 0.020555 C 0.071457 0.020000 0.086526 0.045370 0.130762 0.047963 C 0.174998 0.050555 0.211595 0.035926 0.251179 0.033611 C 0.290762 0.031296 0.294443 0.031204 0.328540 0.036204 C 0.362637 0.041204 0.388887 0.056296 0.421596 0.058426 C 0.454304 0.060555 0.479859 0.049444 0.492082 0.046667 " pathEditMode="relative" rAng="0" ptsTypes="">
                                      <p:cBhvr>
                                        <p:cTn id="20" dur="5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 rot="5400000">
            <a:off x="-223837" y="228600"/>
            <a:ext cx="6856412" cy="6407150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7171" name="组合 7170"/>
          <p:cNvGrpSpPr/>
          <p:nvPr/>
        </p:nvGrpSpPr>
        <p:grpSpPr>
          <a:xfrm>
            <a:off x="3060700" y="80963"/>
            <a:ext cx="5976938" cy="2449512"/>
            <a:chOff x="0" y="0"/>
            <a:chExt cx="9413" cy="3856"/>
          </a:xfrm>
        </p:grpSpPr>
        <p:sp>
          <p:nvSpPr>
            <p:cNvPr id="7172" name="圆角矩形 2"/>
            <p:cNvSpPr/>
            <p:nvPr/>
          </p:nvSpPr>
          <p:spPr>
            <a:xfrm>
              <a:off x="6011" y="511"/>
              <a:ext cx="3403" cy="851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79999"/>
              </a:schemeClr>
            </a:solidFill>
            <a:ln w="38100" cap="flat" cmpd="sng">
              <a:solidFill>
                <a:srgbClr val="BE3328"/>
              </a:solidFill>
              <a:prstDash val="dash"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ctr" anchorCtr="0"/>
            <a:p>
              <a:pPr algn="ctr"/>
              <a:endParaRPr>
                <a:solidFill>
                  <a:srgbClr val="FFFFFF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endParaRPr>
            </a:p>
          </p:txBody>
        </p:sp>
        <p:pic>
          <p:nvPicPr>
            <p:cNvPr id="7173" name="图片 10" descr="3c2c4bfbd25282666c22eb3f.jpg"/>
            <p:cNvPicPr>
              <a:picLocks noChangeAspect="1"/>
            </p:cNvPicPr>
            <p:nvPr/>
          </p:nvPicPr>
          <p:blipFill>
            <a:blip r:embed="rId1"/>
            <a:srcRect l="16457" t="6250" r="30380"/>
            <a:stretch>
              <a:fillRect/>
            </a:stretch>
          </p:blipFill>
          <p:spPr>
            <a:xfrm>
              <a:off x="0" y="0"/>
              <a:ext cx="3645" cy="38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4" name="圆角矩形 37"/>
            <p:cNvSpPr/>
            <p:nvPr/>
          </p:nvSpPr>
          <p:spPr>
            <a:xfrm>
              <a:off x="170" y="116"/>
              <a:ext cx="3458" cy="3741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BE3328"/>
              </a:solidFill>
              <a:prstDash val="dash"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ctr" anchorCtr="0"/>
            <a:p>
              <a:pPr algn="ctr"/>
              <a:endParaRPr lang="zh-CN" altLang="en-US" sz="3200" b="1" dirty="0">
                <a:solidFill>
                  <a:srgbClr val="BE3328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endParaRPr>
            </a:p>
          </p:txBody>
        </p:sp>
        <p:sp>
          <p:nvSpPr>
            <p:cNvPr id="7175" name="直接连接符 7174"/>
            <p:cNvSpPr/>
            <p:nvPr/>
          </p:nvSpPr>
          <p:spPr>
            <a:xfrm>
              <a:off x="3911" y="964"/>
              <a:ext cx="1871" cy="1"/>
            </a:xfrm>
            <a:prstGeom prst="line">
              <a:avLst/>
            </a:prstGeom>
            <a:ln w="57150" cap="flat" cmpd="sng">
              <a:solidFill>
                <a:srgbClr val="BE3328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6" name="文本框 7175"/>
            <p:cNvSpPr txBox="1"/>
            <p:nvPr/>
          </p:nvSpPr>
          <p:spPr>
            <a:xfrm>
              <a:off x="6746" y="624"/>
              <a:ext cx="2263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000" b="1" dirty="0">
                  <a:ea typeface="黑体" panose="02010609060101010101" pitchFamily="2" charset="-122"/>
                </a:rPr>
                <a:t>    交椅</a:t>
              </a:r>
              <a:endParaRPr lang="zh-CN" altLang="en-US" sz="2000" b="1" dirty="0">
                <a:ea typeface="黑体" panose="02010609060101010101" pitchFamily="2" charset="-122"/>
              </a:endParaRPr>
            </a:p>
          </p:txBody>
        </p:sp>
      </p:grpSp>
      <p:grpSp>
        <p:nvGrpSpPr>
          <p:cNvPr id="7177" name="组合 7176"/>
          <p:cNvGrpSpPr/>
          <p:nvPr/>
        </p:nvGrpSpPr>
        <p:grpSpPr>
          <a:xfrm>
            <a:off x="184150" y="1881188"/>
            <a:ext cx="8888413" cy="2808287"/>
            <a:chOff x="0" y="0"/>
            <a:chExt cx="13999" cy="4422"/>
          </a:xfrm>
        </p:grpSpPr>
        <p:pic>
          <p:nvPicPr>
            <p:cNvPr id="7178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335" cy="44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圆角矩形 37"/>
            <p:cNvSpPr/>
            <p:nvPr/>
          </p:nvSpPr>
          <p:spPr>
            <a:xfrm>
              <a:off x="149" y="56"/>
              <a:ext cx="3931" cy="4310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BE3328"/>
              </a:solidFill>
              <a:prstDash val="dash"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ctr" anchorCtr="0"/>
            <a:p>
              <a:pPr algn="ctr"/>
              <a:endParaRPr lang="zh-CN" altLang="en-US" sz="3200" b="1" dirty="0">
                <a:solidFill>
                  <a:srgbClr val="BE3328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endParaRPr>
            </a:p>
          </p:txBody>
        </p:sp>
        <p:sp>
          <p:nvSpPr>
            <p:cNvPr id="7180" name="直接连接符 7179"/>
            <p:cNvSpPr/>
            <p:nvPr/>
          </p:nvSpPr>
          <p:spPr>
            <a:xfrm>
              <a:off x="4360" y="2154"/>
              <a:ext cx="6010" cy="1"/>
            </a:xfrm>
            <a:prstGeom prst="line">
              <a:avLst/>
            </a:prstGeom>
            <a:ln w="57150" cap="flat" cmpd="sng">
              <a:solidFill>
                <a:srgbClr val="BE3328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1" name="圆角矩形 2"/>
            <p:cNvSpPr/>
            <p:nvPr/>
          </p:nvSpPr>
          <p:spPr>
            <a:xfrm>
              <a:off x="10597" y="1756"/>
              <a:ext cx="3403" cy="851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79999"/>
              </a:schemeClr>
            </a:solidFill>
            <a:ln w="38100" cap="flat" cmpd="sng">
              <a:solidFill>
                <a:srgbClr val="BE3328"/>
              </a:solidFill>
              <a:prstDash val="dash"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ctr" anchorCtr="0"/>
            <a:p>
              <a:pPr algn="ctr"/>
              <a:endParaRPr>
                <a:solidFill>
                  <a:srgbClr val="FFFFFF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endParaRPr>
            </a:p>
          </p:txBody>
        </p:sp>
        <p:sp>
          <p:nvSpPr>
            <p:cNvPr id="7182" name="文本框 7181"/>
            <p:cNvSpPr txBox="1"/>
            <p:nvPr/>
          </p:nvSpPr>
          <p:spPr>
            <a:xfrm>
              <a:off x="11332" y="1869"/>
              <a:ext cx="2263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r>
                <a:rPr lang="zh-CN" altLang="en-US" sz="2000" b="1" dirty="0">
                  <a:ea typeface="黑体" panose="02010609060101010101" pitchFamily="2" charset="-122"/>
                </a:rPr>
                <a:t>     圈椅</a:t>
              </a:r>
              <a:endParaRPr lang="zh-CN" altLang="en-US" sz="2000" b="1" dirty="0">
                <a:ea typeface="黑体" panose="02010609060101010101" pitchFamily="2" charset="-122"/>
              </a:endParaRPr>
            </a:p>
          </p:txBody>
        </p:sp>
      </p:grpSp>
      <p:grpSp>
        <p:nvGrpSpPr>
          <p:cNvPr id="7183" name="组合 7182"/>
          <p:cNvGrpSpPr/>
          <p:nvPr/>
        </p:nvGrpSpPr>
        <p:grpSpPr>
          <a:xfrm>
            <a:off x="3276600" y="3978275"/>
            <a:ext cx="5795963" cy="2482850"/>
            <a:chOff x="0" y="0"/>
            <a:chExt cx="9128" cy="3912"/>
          </a:xfrm>
        </p:grpSpPr>
        <p:grpSp>
          <p:nvGrpSpPr>
            <p:cNvPr id="7184" name="组合 16"/>
            <p:cNvGrpSpPr>
              <a:grpSpLocks noChangeAspect="1"/>
            </p:cNvGrpSpPr>
            <p:nvPr/>
          </p:nvGrpSpPr>
          <p:grpSpPr>
            <a:xfrm>
              <a:off x="0" y="0"/>
              <a:ext cx="3912" cy="3912"/>
              <a:chOff x="0" y="0"/>
              <a:chExt cx="2420888" cy="2420888"/>
            </a:xfrm>
          </p:grpSpPr>
          <p:pic>
            <p:nvPicPr>
              <p:cNvPr id="7185" name="图片 9" descr="20071228151943273_2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420888" cy="24208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86" name="图片 15" descr="20071228151943273_2.jpg"/>
              <p:cNvPicPr>
                <a:picLocks noChangeAspect="1"/>
              </p:cNvPicPr>
              <p:nvPr/>
            </p:nvPicPr>
            <p:blipFill>
              <a:blip r:embed="rId3"/>
              <a:srcRect t="71387" r="79179" b="19690"/>
              <a:stretch>
                <a:fillRect/>
              </a:stretch>
            </p:blipFill>
            <p:spPr>
              <a:xfrm>
                <a:off x="44624" y="2160240"/>
                <a:ext cx="504056" cy="21602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7187" name="圆角矩形 37"/>
            <p:cNvSpPr/>
            <p:nvPr/>
          </p:nvSpPr>
          <p:spPr>
            <a:xfrm>
              <a:off x="170" y="46"/>
              <a:ext cx="3516" cy="3855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BE3328"/>
              </a:solidFill>
              <a:prstDash val="dash"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ctr" anchorCtr="0"/>
            <a:p>
              <a:pPr algn="ctr"/>
              <a:endParaRPr lang="zh-CN" altLang="en-US" sz="3200" b="1" dirty="0">
                <a:solidFill>
                  <a:srgbClr val="BE3328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endParaRPr>
            </a:p>
          </p:txBody>
        </p:sp>
        <p:sp>
          <p:nvSpPr>
            <p:cNvPr id="7188" name="直接连接符 7187"/>
            <p:cNvSpPr/>
            <p:nvPr/>
          </p:nvSpPr>
          <p:spPr>
            <a:xfrm>
              <a:off x="3969" y="2028"/>
              <a:ext cx="1531" cy="1"/>
            </a:xfrm>
            <a:prstGeom prst="line">
              <a:avLst/>
            </a:prstGeom>
            <a:ln w="57150" cap="flat" cmpd="sng">
              <a:solidFill>
                <a:srgbClr val="BE3328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89" name="圆角矩形 2"/>
            <p:cNvSpPr/>
            <p:nvPr/>
          </p:nvSpPr>
          <p:spPr>
            <a:xfrm>
              <a:off x="5726" y="1574"/>
              <a:ext cx="3403" cy="851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79999"/>
              </a:schemeClr>
            </a:solidFill>
            <a:ln w="38100" cap="flat" cmpd="sng">
              <a:solidFill>
                <a:srgbClr val="BE3328"/>
              </a:solidFill>
              <a:prstDash val="dash"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ctr" anchorCtr="0"/>
            <a:p>
              <a:pPr algn="ctr"/>
              <a:endParaRPr>
                <a:solidFill>
                  <a:srgbClr val="FFFFFF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endParaRPr>
            </a:p>
          </p:txBody>
        </p:sp>
        <p:sp>
          <p:nvSpPr>
            <p:cNvPr id="7190" name="文本框 7189"/>
            <p:cNvSpPr txBox="1"/>
            <p:nvPr/>
          </p:nvSpPr>
          <p:spPr>
            <a:xfrm>
              <a:off x="6689" y="1688"/>
              <a:ext cx="1986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r>
                <a:rPr lang="zh-CN" altLang="en-US" sz="2000" b="1" dirty="0">
                  <a:ea typeface="黑体" panose="02010609060101010101" pitchFamily="2" charset="-122"/>
                </a:rPr>
                <a:t>官帽椅</a:t>
              </a:r>
              <a:endParaRPr lang="zh-CN" altLang="en-US" sz="2000" b="1" dirty="0"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 rot="5400000">
            <a:off x="1223963" y="-1068387"/>
            <a:ext cx="6696075" cy="8997950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819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573463"/>
            <a:ext cx="2159000" cy="305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/>
          <p:cNvPicPr>
            <a:picLocks noChangeAspect="1"/>
          </p:cNvPicPr>
          <p:nvPr/>
        </p:nvPicPr>
        <p:blipFill>
          <a:blip r:embed="rId2"/>
          <a:srcRect l="18752" t="3751" r="19370" b="4369"/>
          <a:stretch>
            <a:fillRect/>
          </a:stretch>
        </p:blipFill>
        <p:spPr>
          <a:xfrm>
            <a:off x="468313" y="260350"/>
            <a:ext cx="2159000" cy="320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6" descr="2075289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775" y="260350"/>
            <a:ext cx="5832475" cy="424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" descr="193678824.jpg"/>
          <p:cNvPicPr>
            <a:picLocks noChangeAspect="1"/>
          </p:cNvPicPr>
          <p:nvPr/>
        </p:nvPicPr>
        <p:blipFill>
          <a:blip r:embed="rId4"/>
          <a:srcRect l="15038" t="12933" r="12126" b="10495"/>
          <a:stretch>
            <a:fillRect/>
          </a:stretch>
        </p:blipFill>
        <p:spPr>
          <a:xfrm>
            <a:off x="6804025" y="4652963"/>
            <a:ext cx="1797050" cy="1944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矩形 9"/>
          <p:cNvSpPr/>
          <p:nvPr/>
        </p:nvSpPr>
        <p:spPr>
          <a:xfrm>
            <a:off x="2771775" y="4657725"/>
            <a:ext cx="3960813" cy="1939925"/>
          </a:xfrm>
          <a:prstGeom prst="rect">
            <a:avLst/>
          </a:prstGeom>
          <a:solidFill>
            <a:schemeClr val="bg2">
              <a:alpha val="100000"/>
            </a:scheme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丹麦著名家具设计大师</a:t>
            </a:r>
            <a:r>
              <a:rPr lang="en-US" altLang="zh-CN" sz="2400" dirty="0">
                <a:latin typeface="Calibri" panose="020F0502020204030204" charset="0"/>
                <a:ea typeface="宋体" panose="02010600030101010101" pitchFamily="2" charset="-122"/>
              </a:rPr>
              <a:t>Hans J. Wegner</a:t>
            </a:r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，早年潜心研究中国家具，</a:t>
            </a:r>
            <a:r>
              <a:rPr lang="en-US" altLang="zh-CN" sz="2400" dirty="0">
                <a:latin typeface="Calibri" panose="020F0502020204030204" charset="0"/>
                <a:ea typeface="宋体" panose="02010600030101010101" pitchFamily="2" charset="-122"/>
              </a:rPr>
              <a:t>1945</a:t>
            </a:r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年设计的系列中国椅（</a:t>
            </a:r>
            <a:r>
              <a:rPr lang="en-US" altLang="zh-CN" sz="2400" dirty="0">
                <a:latin typeface="Calibri" panose="020F0502020204030204" charset="0"/>
                <a:ea typeface="宋体" panose="02010600030101010101" pitchFamily="2" charset="-122"/>
              </a:rPr>
              <a:t>Chinese Chair</a:t>
            </a:r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）就吸取了中国明代圈椅的精华。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107950" y="80963"/>
            <a:ext cx="8964613" cy="6659562"/>
          </a:xfrm>
          <a:prstGeom prst="rect">
            <a:avLst/>
          </a:prstGeom>
          <a:solidFill>
            <a:srgbClr val="99B2D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243" name="组合 10242"/>
          <p:cNvGrpSpPr/>
          <p:nvPr/>
        </p:nvGrpSpPr>
        <p:grpSpPr>
          <a:xfrm>
            <a:off x="468313" y="3573463"/>
            <a:ext cx="8315325" cy="3068637"/>
            <a:chOff x="0" y="0"/>
            <a:chExt cx="13095" cy="4832"/>
          </a:xfrm>
        </p:grpSpPr>
        <p:pic>
          <p:nvPicPr>
            <p:cNvPr id="10244" name="图片 2" descr="2011523_11_4_10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832" cy="48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Rectangle 2"/>
            <p:cNvSpPr/>
            <p:nvPr/>
          </p:nvSpPr>
          <p:spPr>
            <a:xfrm>
              <a:off x="4987" y="1275"/>
              <a:ext cx="8108" cy="263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ctr" anchorCtr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潘顿椅</a:t>
              </a:r>
              <a:r>
                <a:rPr lang="en-US" altLang="zh-CN" sz="2400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(1968)   </a:t>
              </a: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维尔纳·潘顿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en-US" altLang="zh-CN" sz="3200" dirty="0">
                  <a:latin typeface="Calibri" panose="020F0502020204030204" charset="0"/>
                  <a:ea typeface="宋体" panose="02010600030101010101" pitchFamily="2" charset="-122"/>
                </a:rPr>
                <a:t>       </a:t>
              </a:r>
              <a:r>
                <a:rPr lang="zh-CN" altLang="en-US" sz="2400" dirty="0">
                  <a:latin typeface="Calibri" panose="020F0502020204030204" charset="0"/>
                  <a:ea typeface="黑体" panose="02010609060101010101" pitchFamily="2" charset="-122"/>
                </a:rPr>
                <a:t>流线型的轮廓令人联想到人体柔美曲线，它也是第一把采用单片塑料一次性模压成型的悬臂椅。</a:t>
              </a:r>
              <a:endParaRPr lang="zh-CN" altLang="en-US" sz="2400" dirty="0">
                <a:ea typeface="黑体" panose="02010609060101010101" pitchFamily="2" charset="-122"/>
              </a:endParaRPr>
            </a:p>
          </p:txBody>
        </p:sp>
      </p:grpSp>
      <p:grpSp>
        <p:nvGrpSpPr>
          <p:cNvPr id="10246" name="组合 10245"/>
          <p:cNvGrpSpPr/>
          <p:nvPr/>
        </p:nvGrpSpPr>
        <p:grpSpPr>
          <a:xfrm>
            <a:off x="396875" y="693738"/>
            <a:ext cx="8388350" cy="2868612"/>
            <a:chOff x="0" y="0"/>
            <a:chExt cx="13211" cy="4516"/>
          </a:xfrm>
        </p:grpSpPr>
        <p:sp>
          <p:nvSpPr>
            <p:cNvPr id="10247" name="矩形 6"/>
            <p:cNvSpPr/>
            <p:nvPr/>
          </p:nvSpPr>
          <p:spPr>
            <a:xfrm>
              <a:off x="0" y="340"/>
              <a:ext cx="7995" cy="26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蚂蚁椅   阿恩</a:t>
              </a:r>
              <a:r>
                <a:rPr lang="en-US" altLang="zh-CN" sz="2400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雅各布森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en-US" altLang="zh-CN" sz="3200" dirty="0">
                  <a:latin typeface="Calibri" panose="020F0502020204030204" charset="0"/>
                  <a:ea typeface="宋体" panose="02010600030101010101" pitchFamily="2" charset="-122"/>
                </a:rPr>
                <a:t>       </a:t>
              </a:r>
              <a:r>
                <a:rPr lang="zh-CN" altLang="en-US" sz="2400" dirty="0">
                  <a:latin typeface="黑体" panose="02010609060101010101" pitchFamily="2" charset="-122"/>
                  <a:ea typeface="黑体" panose="02010609060101010101" pitchFamily="2" charset="-122"/>
                </a:rPr>
                <a:t>蚂蚁椅是把简单的容易堆叠起来的椅子，三条椅子腿是金属管，而座位和靠背则是一整块薄板。</a:t>
              </a:r>
              <a:endPara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0248" name="组合 11"/>
            <p:cNvGrpSpPr>
              <a:grpSpLocks noChangeAspect="1"/>
            </p:cNvGrpSpPr>
            <p:nvPr/>
          </p:nvGrpSpPr>
          <p:grpSpPr>
            <a:xfrm>
              <a:off x="8789" y="0"/>
              <a:ext cx="4423" cy="4517"/>
              <a:chOff x="0" y="0"/>
              <a:chExt cx="2808312" cy="2868481"/>
            </a:xfrm>
          </p:grpSpPr>
          <p:pic>
            <p:nvPicPr>
              <p:cNvPr id="10249" name="图片 9" descr="DSCN1330.JPG"/>
              <p:cNvPicPr>
                <a:picLocks noChangeAspect="1"/>
              </p:cNvPicPr>
              <p:nvPr/>
            </p:nvPicPr>
            <p:blipFill>
              <a:blip r:embed="rId2">
                <a:lum contrast="10000"/>
              </a:blip>
              <a:srcRect l="83333" t="9557" b="4440"/>
              <a:stretch>
                <a:fillRect/>
              </a:stretch>
            </p:blipFill>
            <p:spPr>
              <a:xfrm>
                <a:off x="0" y="0"/>
                <a:ext cx="2808312" cy="2868481"/>
              </a:xfrm>
              <a:prstGeom prst="rect">
                <a:avLst/>
              </a:prstGeom>
              <a:noFill/>
              <a:ln w="9525" cap="flat" cmpd="sng">
                <a:solidFill>
                  <a:srgbClr val="DDD9C3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  <p:pic>
            <p:nvPicPr>
              <p:cNvPr id="10250" name="图片 7" descr="DSCN1330.JPG"/>
              <p:cNvPicPr>
                <a:picLocks noChangeAspect="1"/>
              </p:cNvPicPr>
              <p:nvPr/>
            </p:nvPicPr>
            <p:blipFill>
              <a:blip r:embed="rId3">
                <a:lum contrast="10000"/>
              </a:blip>
              <a:srcRect t="9557" b="4440"/>
              <a:stretch>
                <a:fillRect/>
              </a:stretch>
            </p:blipFill>
            <p:spPr>
              <a:xfrm>
                <a:off x="0" y="0"/>
                <a:ext cx="2160240" cy="2868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107950" y="80963"/>
            <a:ext cx="8964613" cy="6659562"/>
          </a:xfrm>
          <a:prstGeom prst="rect">
            <a:avLst/>
          </a:prstGeom>
          <a:solidFill>
            <a:srgbClr val="99B2D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8" name="TextBox 7"/>
          <p:cNvSpPr txBox="1"/>
          <p:nvPr/>
        </p:nvSpPr>
        <p:spPr>
          <a:xfrm>
            <a:off x="4391660" y="4544378"/>
            <a:ext cx="4716463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生活、自然是我们的设计灵感的源泉。向自然学习，你的作品就在眼前了吧？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9" name="矩形 5"/>
          <p:cNvSpPr/>
          <p:nvPr/>
        </p:nvSpPr>
        <p:spPr>
          <a:xfrm>
            <a:off x="6588125" y="333375"/>
            <a:ext cx="14668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dirty="0">
                <a:solidFill>
                  <a:srgbClr val="948A54"/>
                </a:solidFill>
                <a:latin typeface="Calibri" panose="020F0502020204030204" charset="0"/>
                <a:ea typeface="宋体" panose="02010600030101010101" pitchFamily="2" charset="-122"/>
              </a:rPr>
              <a:t>生活自然型</a:t>
            </a:r>
            <a:endParaRPr lang="zh-CN" altLang="en-US" sz="2000" dirty="0">
              <a:solidFill>
                <a:srgbClr val="948A54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60350"/>
            <a:ext cx="2748280" cy="35833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245" y="332740"/>
            <a:ext cx="3989070" cy="3547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38703" t="70247" r="36761" b="2591"/>
          <a:stretch>
            <a:fillRect/>
          </a:stretch>
        </p:blipFill>
        <p:spPr>
          <a:xfrm>
            <a:off x="287655" y="4149090"/>
            <a:ext cx="1656715" cy="18402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5531" t="33894" r="36417" b="35055"/>
          <a:stretch>
            <a:fillRect/>
          </a:stretch>
        </p:blipFill>
        <p:spPr>
          <a:xfrm>
            <a:off x="2063115" y="4149090"/>
            <a:ext cx="2148840" cy="23799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820</Words>
  <Application>WPS 演示</Application>
  <PresentationFormat/>
  <Paragraphs>75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黑体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</dc:creator>
  <cp:lastModifiedBy>tw</cp:lastModifiedBy>
  <cp:revision>102</cp:revision>
  <dcterms:created xsi:type="dcterms:W3CDTF">2012-12-26T04:40:00Z</dcterms:created>
  <dcterms:modified xsi:type="dcterms:W3CDTF">2024-06-28T03:02:49Z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2052-11.8.2.11978</vt:lpwstr>
  </property>
  <property fmtid="{D5CDD505-2E9C-101B-9397-08002B2CF9AE}" pid="3" name="ICV">
    <vt:lpwstr>5FD66F62AC824363812E09FFAB405F49</vt:lpwstr>
  </property>
</Properties>
</file>