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20"/>
  </p:handoutMasterIdLst>
  <p:sldIdLst>
    <p:sldId id="593" r:id="rId3"/>
    <p:sldId id="616" r:id="rId4"/>
    <p:sldId id="618" r:id="rId5"/>
    <p:sldId id="390" r:id="rId6"/>
    <p:sldId id="259" r:id="rId7"/>
    <p:sldId id="582" r:id="rId8"/>
    <p:sldId id="615" r:id="rId9"/>
    <p:sldId id="573" r:id="rId10"/>
    <p:sldId id="613" r:id="rId12"/>
    <p:sldId id="265" r:id="rId13"/>
    <p:sldId id="577" r:id="rId14"/>
    <p:sldId id="588" r:id="rId15"/>
    <p:sldId id="589" r:id="rId16"/>
    <p:sldId id="417" r:id="rId17"/>
    <p:sldId id="617" r:id="rId18"/>
    <p:sldId id="272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FF5983"/>
    <a:srgbClr val="FFFFFF"/>
    <a:srgbClr val="FDFBD2"/>
    <a:srgbClr val="FDFDFD"/>
    <a:srgbClr val="CCECFF"/>
    <a:srgbClr val="07A6C0"/>
    <a:srgbClr val="E1EED7"/>
    <a:srgbClr val="21AC31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2603" autoAdjust="0"/>
    <p:restoredTop sz="95133" autoAdjust="0"/>
  </p:normalViewPr>
  <p:slideViewPr>
    <p:cSldViewPr showGuides="1">
      <p:cViewPr varScale="1">
        <p:scale>
          <a:sx n="119" d="100"/>
          <a:sy n="119" d="100"/>
        </p:scale>
        <p:origin x="-288" y="-90"/>
      </p:cViewPr>
      <p:guideLst>
        <p:guide orient="horz" pos="1620"/>
        <p:guide orient="horz" pos="2113"/>
        <p:guide pos="280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87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02922E0-0089-4825-8EA7-21D7A0525994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EC1E47ED-E5B1-443C-A685-64E0F93B211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7EF8172B-35BB-44D7-96AA-A541BBB362B8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2E6159E6-CCCB-45E2-9917-25099EF295C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047EC-068D-4AA2-9D4C-A3F0301867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7047EC-068D-4AA2-9D4C-A3F0301867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7" Type="http://schemas.openxmlformats.org/officeDocument/2006/relationships/slide" Target="../slides/slide10.xml"/><Relationship Id="rId6" Type="http://schemas.openxmlformats.org/officeDocument/2006/relationships/slide" Target="../slides/slide16.xml"/><Relationship Id="rId5" Type="http://schemas.openxmlformats.org/officeDocument/2006/relationships/slide" Target="../slides/slide14.xml"/><Relationship Id="rId4" Type="http://schemas.openxmlformats.org/officeDocument/2006/relationships/slide" Target="../slides/slide5.xml"/><Relationship Id="rId3" Type="http://schemas.openxmlformats.org/officeDocument/2006/relationships/slide" Target="../slides/slide4.xml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 bwMode="auto">
          <a:xfrm>
            <a:off x="0" y="0"/>
            <a:ext cx="3492500" cy="423863"/>
            <a:chOff x="0" y="0"/>
            <a:chExt cx="3491880" cy="424168"/>
          </a:xfrm>
        </p:grpSpPr>
        <p:sp>
          <p:nvSpPr>
            <p:cNvPr id="3" name="矩形 13"/>
            <p:cNvSpPr>
              <a:spLocks noChangeArrowheads="1"/>
            </p:cNvSpPr>
            <p:nvPr/>
          </p:nvSpPr>
          <p:spPr bwMode="auto">
            <a:xfrm>
              <a:off x="0" y="0"/>
              <a:ext cx="3491880" cy="42416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kumimoji="1"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" name="矩形 3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ysClr val="window" lastClr="FFFFFF"/>
                </a:gs>
                <a:gs pos="99000">
                  <a:sysClr val="window" lastClr="FFFFFF">
                    <a:alpha val="0"/>
                  </a:sysClr>
                </a:gs>
                <a:gs pos="77000">
                  <a:sysClr val="window" lastClr="FFFFFF">
                    <a:alpha val="59000"/>
                  </a:sysClr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kern="0">
                <a:solidFill>
                  <a:prstClr val="white"/>
                </a:solidFill>
                <a:latin typeface="Calibri" panose="020F0502020204030204"/>
              </a:endParaRPr>
            </a:p>
          </p:txBody>
        </p:sp>
        <p:grpSp>
          <p:nvGrpSpPr>
            <p:cNvPr id="5" name="组合 15"/>
            <p:cNvGrpSpPr/>
            <p:nvPr/>
          </p:nvGrpSpPr>
          <p:grpSpPr bwMode="auto">
            <a:xfrm>
              <a:off x="0" y="51470"/>
              <a:ext cx="3275856" cy="277198"/>
              <a:chOff x="0" y="51470"/>
              <a:chExt cx="3275856" cy="277198"/>
            </a:xfrm>
          </p:grpSpPr>
          <p:sp>
            <p:nvSpPr>
              <p:cNvPr id="6" name="文本框 22"/>
              <p:cNvSpPr txBox="1">
                <a:spLocks noChangeArrowheads="1"/>
              </p:cNvSpPr>
              <p:nvPr/>
            </p:nvSpPr>
            <p:spPr bwMode="auto">
              <a:xfrm>
                <a:off x="179512" y="51470"/>
                <a:ext cx="2338687" cy="27719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r>
                  <a:rPr kumimoji="1" lang="zh-CN" altLang="en-US" sz="1200" dirty="0">
                    <a:solidFill>
                      <a:srgbClr val="000000"/>
                    </a:solidFill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数学  六年级  上册</a:t>
                </a:r>
                <a:endParaRPr kumimoji="1" lang="zh-CN" altLang="en-US" sz="12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7" name="直线连接符 4"/>
              <p:cNvCxnSpPr/>
              <p:nvPr/>
            </p:nvCxnSpPr>
            <p:spPr>
              <a:xfrm>
                <a:off x="0" y="320040"/>
                <a:ext cx="3275856" cy="0"/>
              </a:xfrm>
              <a:prstGeom prst="line">
                <a:avLst/>
              </a:prstGeom>
              <a:noFill/>
              <a:ln w="15875" cap="flat" cmpd="sng" algn="ctr">
                <a:gradFill flip="none" rotWithShape="1">
                  <a:gsLst>
                    <a:gs pos="10000">
                      <a:srgbClr val="4F81BD">
                        <a:lumMod val="0"/>
                        <a:lumOff val="100000"/>
                      </a:srgbClr>
                    </a:gs>
                    <a:gs pos="65000">
                      <a:srgbClr val="4F81BD">
                        <a:lumMod val="100000"/>
                      </a:srgbClr>
                    </a:gs>
                  </a:gsLst>
                  <a:lin ang="10800000" scaled="0"/>
                  <a:tileRect/>
                </a:gradFill>
                <a:prstDash val="solid"/>
              </a:ln>
              <a:effectLst/>
            </p:spPr>
          </p:cxnSp>
        </p:grpSp>
      </p:grpSp>
      <p:sp>
        <p:nvSpPr>
          <p:cNvPr id="8" name="单圆角矩形 8"/>
          <p:cNvSpPr/>
          <p:nvPr/>
        </p:nvSpPr>
        <p:spPr>
          <a:xfrm>
            <a:off x="5003800" y="3719513"/>
            <a:ext cx="1800225" cy="431800"/>
          </a:xfrm>
          <a:prstGeom prst="round1Rect">
            <a:avLst/>
          </a:prstGeom>
          <a:solidFill>
            <a:srgbClr val="4BACC6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9" name="单圆角矩形 9"/>
          <p:cNvSpPr/>
          <p:nvPr/>
        </p:nvSpPr>
        <p:spPr>
          <a:xfrm>
            <a:off x="2195513" y="3719513"/>
            <a:ext cx="1800225" cy="431800"/>
          </a:xfrm>
          <a:prstGeom prst="round1Rect">
            <a:avLst/>
          </a:prstGeom>
          <a:solidFill>
            <a:srgbClr val="FFC00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0" name="单圆角矩形 10"/>
          <p:cNvSpPr/>
          <p:nvPr/>
        </p:nvSpPr>
        <p:spPr>
          <a:xfrm>
            <a:off x="5940425" y="3025775"/>
            <a:ext cx="1800225" cy="431800"/>
          </a:xfrm>
          <a:prstGeom prst="round1Rect">
            <a:avLst/>
          </a:prstGeom>
          <a:solidFill>
            <a:srgbClr val="9BBB59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1" name="单圆角矩形 11"/>
          <p:cNvSpPr/>
          <p:nvPr/>
        </p:nvSpPr>
        <p:spPr>
          <a:xfrm>
            <a:off x="3563938" y="3025775"/>
            <a:ext cx="1800225" cy="431800"/>
          </a:xfrm>
          <a:prstGeom prst="round1Rect">
            <a:avLst/>
          </a:prstGeom>
          <a:solidFill>
            <a:srgbClr val="F79646">
              <a:lumMod val="60000"/>
              <a:lumOff val="40000"/>
            </a:srgb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单圆角矩形 12"/>
          <p:cNvSpPr/>
          <p:nvPr/>
        </p:nvSpPr>
        <p:spPr>
          <a:xfrm>
            <a:off x="1187450" y="3025775"/>
            <a:ext cx="1800225" cy="431800"/>
          </a:xfrm>
          <a:prstGeom prst="round1Rect">
            <a:avLst/>
          </a:prstGeom>
          <a:solidFill>
            <a:srgbClr val="ACBDFB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kumimoji="1" lang="zh-CN" altLang="en-US" kern="0">
              <a:solidFill>
                <a:prstClr val="white"/>
              </a:solidFill>
              <a:latin typeface="Calibri" panose="020F0502020204030204"/>
            </a:endParaRPr>
          </a:p>
        </p:txBody>
      </p:sp>
      <p:pic>
        <p:nvPicPr>
          <p:cNvPr id="13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0" r="32249" b="80045"/>
          <a:stretch>
            <a:fillRect/>
          </a:stretch>
        </p:blipFill>
        <p:spPr bwMode="auto">
          <a:xfrm flipH="1">
            <a:off x="1612900" y="4457700"/>
            <a:ext cx="322263" cy="28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圆角矩形 15">
            <a:hlinkClick r:id="rId3" action="ppaction://hlinksldjump"/>
          </p:cNvPr>
          <p:cNvSpPr/>
          <p:nvPr/>
        </p:nvSpPr>
        <p:spPr>
          <a:xfrm>
            <a:off x="1209945" y="2952109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情境导入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15" name="圆角矩形 16">
            <a:hlinkClick r:id="rId4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探究新知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16" name="圆角矩形 17">
            <a:hlinkClick r:id="rId5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课堂小结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17" name="圆角矩形 18">
            <a:hlinkClick r:id="rId6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课后作业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sp>
        <p:nvSpPr>
          <p:cNvPr id="18" name="矩形 28"/>
          <p:cNvSpPr>
            <a:spLocks noChangeArrowheads="1"/>
          </p:cNvSpPr>
          <p:nvPr/>
        </p:nvSpPr>
        <p:spPr bwMode="auto">
          <a:xfrm>
            <a:off x="912813" y="519113"/>
            <a:ext cx="3225883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4000" b="1" kern="1200" dirty="0">
                <a:solidFill>
                  <a:srgbClr val="0050AA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百分数的应用</a:t>
            </a:r>
            <a:endParaRPr lang="zh-CN" altLang="en-US" sz="4000" b="1" dirty="0">
              <a:solidFill>
                <a:srgbClr val="0050AA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圆角矩形 20">
            <a:hlinkClick r:id="rId7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rgbClr val="4F81BD">
                <a:satMod val="175000"/>
                <a:alpha val="40000"/>
              </a:srgbClr>
            </a:glow>
          </a:effectLst>
        </p:spPr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kern="0" dirty="0">
                <a:solidFill>
                  <a:prstClr val="black"/>
                </a:solidFill>
                <a:latin typeface="宋体" panose="02010600030101010101" pitchFamily="2" charset="-122"/>
                <a:ea typeface="+mn-ea"/>
              </a:rPr>
              <a:t>课堂练习</a:t>
            </a:r>
            <a:endParaRPr lang="zh-CN" altLang="en-US" sz="2800" b="1" kern="0" dirty="0">
              <a:solidFill>
                <a:prstClr val="black"/>
              </a:solidFill>
              <a:latin typeface="宋体" panose="02010600030101010101" pitchFamily="2" charset="-122"/>
              <a:ea typeface="+mn-ea"/>
            </a:endParaRPr>
          </a:p>
        </p:txBody>
      </p:sp>
      <p:pic>
        <p:nvPicPr>
          <p:cNvPr id="20" name="图片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00" r="32249" b="80045"/>
          <a:stretch>
            <a:fillRect/>
          </a:stretch>
        </p:blipFill>
        <p:spPr bwMode="auto">
          <a:xfrm>
            <a:off x="6780213" y="4413250"/>
            <a:ext cx="322262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1" name="组合 31"/>
          <p:cNvGrpSpPr/>
          <p:nvPr/>
        </p:nvGrpSpPr>
        <p:grpSpPr bwMode="auto">
          <a:xfrm>
            <a:off x="231775" y="500063"/>
            <a:ext cx="654050" cy="703262"/>
            <a:chOff x="1306635" y="1385539"/>
            <a:chExt cx="654821" cy="702878"/>
          </a:xfrm>
        </p:grpSpPr>
        <p:pic>
          <p:nvPicPr>
            <p:cNvPr id="22" name="图片 3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06635" y="1440417"/>
              <a:ext cx="654821" cy="6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3" name="文本框 10"/>
            <p:cNvSpPr txBox="1">
              <a:spLocks noChangeArrowheads="1"/>
            </p:cNvSpPr>
            <p:nvPr/>
          </p:nvSpPr>
          <p:spPr bwMode="auto">
            <a:xfrm>
              <a:off x="1435768" y="1385539"/>
              <a:ext cx="410690" cy="6309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kumimoji="1" lang="en-US" altLang="zh-CN" sz="3500" b="1" dirty="0">
                  <a:solidFill>
                    <a:srgbClr val="0050AA"/>
                  </a:solidFill>
                  <a:latin typeface="宋体" panose="02010600030101010101" pitchFamily="2" charset="-122"/>
                </a:rPr>
                <a:t>7</a:t>
              </a:r>
              <a:endParaRPr kumimoji="1" lang="zh-CN" altLang="en-US" sz="3500" b="1" dirty="0">
                <a:solidFill>
                  <a:srgbClr val="0050AA"/>
                </a:solidFill>
                <a:latin typeface="宋体" panose="02010600030101010101" pitchFamily="2" charset="-122"/>
              </a:endParaRPr>
            </a:p>
          </p:txBody>
        </p:sp>
      </p:grpSp>
      <p:sp>
        <p:nvSpPr>
          <p:cNvPr id="2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7C26362-88F1-4243-A1DC-1B004C1659D7}" type="datetimeFigureOut">
              <a:rPr lang="zh-CN" altLang="en-US"/>
            </a:fld>
            <a:endParaRPr lang="zh-CN" altLang="en-US"/>
          </a:p>
        </p:txBody>
      </p:sp>
      <p:sp>
        <p:nvSpPr>
          <p:cNvPr id="2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7B7AFCD3-68F2-47A2-9018-393D1C778A9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CBE8DC6E-4611-458E-BA68-B7B63135C1E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175BDF7D-97B0-4909-BE91-DA1C7BB465E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课堂导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情境导入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探究新知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479425"/>
            <a:ext cx="366712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4"/>
          <p:cNvSpPr txBox="1">
            <a:spLocks noChangeArrowheads="1"/>
          </p:cNvSpPr>
          <p:nvPr/>
        </p:nvSpPr>
        <p:spPr bwMode="auto">
          <a:xfrm>
            <a:off x="611188" y="439738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课堂练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088" y="492125"/>
            <a:ext cx="366712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课堂小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755576" y="991493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800" b="1" dirty="0">
                <a:latin typeface="+mn-ea"/>
                <a:ea typeface="+mn-ea"/>
              </a:rPr>
              <a:t>这节课你们都学会了哪些知识？</a:t>
            </a:r>
            <a:endParaRPr lang="zh-CN" altLang="en-US" sz="2800" b="1" dirty="0">
              <a:latin typeface="+mn-ea"/>
              <a:ea typeface="+mn-ea"/>
            </a:endParaRPr>
          </a:p>
        </p:txBody>
      </p:sp>
      <p:pic>
        <p:nvPicPr>
          <p:cNvPr id="3" name="图片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492125"/>
            <a:ext cx="366713" cy="45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14"/>
          <p:cNvSpPr txBox="1">
            <a:spLocks noChangeArrowheads="1"/>
          </p:cNvSpPr>
          <p:nvPr/>
        </p:nvSpPr>
        <p:spPr bwMode="auto">
          <a:xfrm>
            <a:off x="611188" y="411163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1058863"/>
            <a:ext cx="5437187" cy="4132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124075" y="1601788"/>
            <a:ext cx="4824413" cy="154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725" y="493713"/>
            <a:ext cx="36671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611188" y="425450"/>
            <a:ext cx="1847850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探究新知中的练一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 bwMode="auto">
          <a:xfrm>
            <a:off x="471488" y="420688"/>
            <a:ext cx="1439862" cy="666750"/>
            <a:chOff x="480869" y="708178"/>
            <a:chExt cx="1216345" cy="667236"/>
          </a:xfrm>
        </p:grpSpPr>
        <p:pic>
          <p:nvPicPr>
            <p:cNvPr id="3" name="Picture 17" descr="00-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0869" y="708178"/>
              <a:ext cx="1216345" cy="6672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矩形 14"/>
            <p:cNvSpPr>
              <a:spLocks noChangeArrowheads="1"/>
            </p:cNvSpPr>
            <p:nvPr/>
          </p:nvSpPr>
          <p:spPr bwMode="auto">
            <a:xfrm>
              <a:off x="566560" y="799350"/>
              <a:ext cx="1069836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rgbClr val="0000FF"/>
                  </a:solidFill>
                  <a:latin typeface="宋体" panose="02010600030101010101" pitchFamily="2" charset="-122"/>
                </a:rPr>
                <a:t>练一练</a:t>
              </a:r>
              <a:endParaRPr lang="zh-CN" altLang="en-US" sz="28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7590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86333F6-5EB8-4D6A-B913-62D5C4C8DE68}" type="datetimeFigureOut">
              <a:rPr lang="zh-CN" altLang="en-US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6FD1EA2-6DA9-4C97-9E4F-00F24727142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1.png"/><Relationship Id="rId11" Type="http://schemas.openxmlformats.org/officeDocument/2006/relationships/image" Target="../media/image10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32338"/>
            <a:ext cx="9144000" cy="411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 flipH="1">
            <a:off x="0" y="123478"/>
            <a:ext cx="241176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2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32" name="TextBox 9"/>
          <p:cNvSpPr txBox="1">
            <a:spLocks noChangeArrowheads="1"/>
          </p:cNvSpPr>
          <p:nvPr/>
        </p:nvSpPr>
        <p:spPr bwMode="auto">
          <a:xfrm>
            <a:off x="143867" y="93663"/>
            <a:ext cx="154781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百分数的应用（</a:t>
            </a:r>
            <a:r>
              <a:rPr lang="en-US" altLang="zh-CN" sz="1200" dirty="0"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1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microsoft.com/office/2007/relationships/media" Target="file:///G:\&#25968;&#23398;&#25945;&#30740;&#35838;\12.5%20&#25945;&#30740;&#35838;\&#27700;&#21464;&#20912;&#35270;&#39057;.mp4" TargetMode="External"/><Relationship Id="rId1" Type="http://schemas.openxmlformats.org/officeDocument/2006/relationships/video" Target="file:///G:\&#25968;&#23398;&#25945;&#30740;&#35838;\12.5%20&#25945;&#30740;&#35838;\&#27700;&#21464;&#20912;&#35270;&#39057;.mp4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13.png"/><Relationship Id="rId2" Type="http://schemas.microsoft.com/office/2007/relationships/media" Target="file:///C:\Users\tw\Desktop\&#24341;&#20837;&#35270;&#39057;.mp4" TargetMode="External"/><Relationship Id="rId1" Type="http://schemas.openxmlformats.org/officeDocument/2006/relationships/video" Target="file:///C:\Users\tw\Desktop\&#24341;&#20837;&#35270;&#39057;.mp4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89" name="Picture 3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833564" y="1660923"/>
            <a:ext cx="5476875" cy="1435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0" name="Text Box 4"/>
          <p:cNvSpPr txBox="1">
            <a:spLocks noChangeArrowheads="1"/>
          </p:cNvSpPr>
          <p:nvPr/>
        </p:nvSpPr>
        <p:spPr bwMode="auto">
          <a:xfrm>
            <a:off x="1071538" y="571486"/>
            <a:ext cx="669290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008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北师大版 六年级上册 第七单元 百分数的应用</a:t>
            </a:r>
            <a:endParaRPr lang="zh-CN" altLang="en-US" sz="2400" b="1" dirty="0">
              <a:solidFill>
                <a:srgbClr val="008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6248" y="3429006"/>
            <a:ext cx="46434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棠外附小       </a:t>
            </a:r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张应成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4"/>
          <p:cNvSpPr txBox="1">
            <a:spLocks noChangeArrowheads="1"/>
          </p:cNvSpPr>
          <p:nvPr/>
        </p:nvSpPr>
        <p:spPr bwMode="auto">
          <a:xfrm>
            <a:off x="683568" y="1202586"/>
            <a:ext cx="871296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红星乡计划造林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原计划多百分之几？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⑴画图表示实际造林比原计划多百分之几。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59632" y="2770376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240653" y="3761239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059832" y="2930778"/>
            <a:ext cx="2880320" cy="158824"/>
            <a:chOff x="3203848" y="2427734"/>
            <a:chExt cx="2880320" cy="230832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320384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203848" y="2658566"/>
              <a:ext cx="28803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08416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矩形 10"/>
          <p:cNvSpPr/>
          <p:nvPr/>
        </p:nvSpPr>
        <p:spPr>
          <a:xfrm>
            <a:off x="4070354" y="3408829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041015" y="3935095"/>
            <a:ext cx="3854450" cy="130175"/>
            <a:chOff x="3203848" y="2427734"/>
            <a:chExt cx="2880320" cy="230832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320384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203848" y="2658566"/>
              <a:ext cx="28803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608416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4519608" y="4513081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5938243" y="2818814"/>
            <a:ext cx="2491" cy="107541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左大括号 18"/>
          <p:cNvSpPr/>
          <p:nvPr/>
        </p:nvSpPr>
        <p:spPr>
          <a:xfrm rot="16200000" flipV="1">
            <a:off x="4299735" y="1886484"/>
            <a:ext cx="360040" cy="2838939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938243" y="2770376"/>
            <a:ext cx="146097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实际造林比原计划多百分之几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21" name="左大括号 20"/>
          <p:cNvSpPr/>
          <p:nvPr/>
        </p:nvSpPr>
        <p:spPr>
          <a:xfrm rot="5400000">
            <a:off x="6228080" y="3361055"/>
            <a:ext cx="360045" cy="977265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左大括号 21"/>
          <p:cNvSpPr/>
          <p:nvPr/>
        </p:nvSpPr>
        <p:spPr>
          <a:xfrm rot="16200000" flipV="1">
            <a:off x="4808220" y="2423160"/>
            <a:ext cx="360045" cy="3815715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6108" y="699135"/>
            <a:ext cx="1255395" cy="52197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练一练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1" grpId="0"/>
      <p:bldP spid="16" grpId="0"/>
      <p:bldP spid="19" grpId="0" bldLvl="0" animBg="1"/>
      <p:bldP spid="20" grpId="0"/>
      <p:bldP spid="21" grpId="0" bldLvl="0" animBg="1"/>
      <p:bldP spid="2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31032" y="411510"/>
            <a:ext cx="871296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红星乡计划造林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原计划多百分之几？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⑵列式解决问题。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438185" y="2476501"/>
            <a:ext cx="32177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12-9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÷9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357554" y="3000378"/>
            <a:ext cx="2177729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=3÷9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≈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0.333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3357554" y="3714758"/>
            <a:ext cx="21777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 33.3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132884" y="4062385"/>
            <a:ext cx="4788330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实际造林比原计划多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33.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%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2339752" y="1856373"/>
            <a:ext cx="5904656" cy="55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)÷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31032" y="411510"/>
            <a:ext cx="8712968" cy="1348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红星乡计划造林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公顷，实际造林比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  原计划多百分之几？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⑶</a:t>
            </a:r>
            <a:r>
              <a:rPr lang="zh-CN" altLang="en-US" sz="1600" b="1" dirty="0">
                <a:latin typeface="楷体" panose="02010609060101010101" pitchFamily="49" charset="-122"/>
                <a:ea typeface="楷体" panose="02010609060101010101" pitchFamily="49" charset="-122"/>
              </a:rPr>
              <a:t>原计划造林比实际造林少百分之几？画一画，算一算。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2976" y="335756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42976" y="221456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2928926" y="3571882"/>
            <a:ext cx="2880320" cy="158824"/>
            <a:chOff x="3203848" y="2427734"/>
            <a:chExt cx="2880320" cy="230832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20384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3203848" y="2658566"/>
              <a:ext cx="28803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08416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4286248" y="4214824"/>
            <a:ext cx="9589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786050" y="2285998"/>
            <a:ext cx="3855085" cy="130175"/>
            <a:chOff x="3203848" y="2427734"/>
            <a:chExt cx="2880320" cy="230832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20384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3203848" y="2658566"/>
              <a:ext cx="2880320" cy="0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084168" y="2427734"/>
              <a:ext cx="0" cy="230832"/>
            </a:xfrm>
            <a:prstGeom prst="lin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矩形 14"/>
          <p:cNvSpPr/>
          <p:nvPr/>
        </p:nvSpPr>
        <p:spPr>
          <a:xfrm>
            <a:off x="4286248" y="2928940"/>
            <a:ext cx="11144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公顷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5794227" y="2260148"/>
            <a:ext cx="2491" cy="1075413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左大括号 16"/>
          <p:cNvSpPr/>
          <p:nvPr/>
        </p:nvSpPr>
        <p:spPr>
          <a:xfrm rot="16200000" flipV="1">
            <a:off x="4239813" y="2618184"/>
            <a:ext cx="360040" cy="2838939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072198" y="1285866"/>
            <a:ext cx="22145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原计划造林比实际少百分之几</a:t>
            </a: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19" name="左大括号 18"/>
          <p:cNvSpPr/>
          <p:nvPr/>
        </p:nvSpPr>
        <p:spPr>
          <a:xfrm rot="5400000">
            <a:off x="6072197" y="1643058"/>
            <a:ext cx="285753" cy="857256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左大括号 19"/>
          <p:cNvSpPr/>
          <p:nvPr/>
        </p:nvSpPr>
        <p:spPr>
          <a:xfrm rot="16200000" flipV="1">
            <a:off x="4513568" y="844232"/>
            <a:ext cx="360045" cy="3815080"/>
          </a:xfrm>
          <a:prstGeom prst="leftBrace">
            <a:avLst>
              <a:gd name="adj1" fmla="val 64771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10" grpId="0"/>
      <p:bldP spid="15" grpId="0"/>
      <p:bldP spid="17" grpId="0" animBg="1"/>
      <p:bldP spid="18" grpId="0"/>
      <p:bldP spid="19" grpId="0" bldLvl="0" animBg="1"/>
      <p:bldP spid="2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431032" y="500048"/>
            <a:ext cx="8712968" cy="142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红星乡计划造林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公顷，实际造林比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原计划多百分之几？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 ⑶原计划造林比实际造林少百分之几？画一画，算一算。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文本框 20"/>
          <p:cNvSpPr txBox="1">
            <a:spLocks noChangeArrowheads="1"/>
          </p:cNvSpPr>
          <p:nvPr/>
        </p:nvSpPr>
        <p:spPr bwMode="auto">
          <a:xfrm>
            <a:off x="3438185" y="2476501"/>
            <a:ext cx="321771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12-9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÷12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2" name="文本框 21"/>
          <p:cNvSpPr txBox="1">
            <a:spLocks noChangeArrowheads="1"/>
          </p:cNvSpPr>
          <p:nvPr/>
        </p:nvSpPr>
        <p:spPr bwMode="auto">
          <a:xfrm>
            <a:off x="3438185" y="3005129"/>
            <a:ext cx="217772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</a:t>
            </a:r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3÷12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  <a:p>
            <a:pPr eaLnBrk="1" hangingPunct="1"/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=0.25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3428992" y="3786196"/>
            <a:ext cx="21777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=25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 %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 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2071670" y="4143386"/>
            <a:ext cx="5679476" cy="493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答：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原计划造林比实际造林少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%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pitchFamily="49" charset="-122"/>
                <a:sym typeface="Times New Roman" panose="02020603050405020304" pitchFamily="18" charset="0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Times New Roman" panose="02020603050405020304" pitchFamily="18" charset="0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25" name="Rectangle 3"/>
          <p:cNvSpPr>
            <a:spLocks noChangeArrowheads="1"/>
          </p:cNvSpPr>
          <p:nvPr/>
        </p:nvSpPr>
        <p:spPr bwMode="auto">
          <a:xfrm>
            <a:off x="2339752" y="1821332"/>
            <a:ext cx="5904656" cy="623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>
              <a:lnSpc>
                <a:spcPct val="150000"/>
              </a:lnSpc>
            </a:pP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计划造林</a:t>
            </a:r>
            <a:r>
              <a:rPr lang="en-US" altLang="zh-CN" sz="2400" b="1" dirty="0">
                <a:solidFill>
                  <a:srgbClr val="0070C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)÷</a:t>
            </a:r>
            <a:r>
              <a: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实际造林</a:t>
            </a:r>
            <a:endParaRPr lang="zh-CN" altLang="en-US" sz="2400" b="1" dirty="0">
              <a:solidFill>
                <a:srgbClr val="0070C0"/>
              </a:solidFill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1498273" y="1760366"/>
            <a:ext cx="5976665" cy="646331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求一个数比另一个数增加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减少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百分之几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9" name="Text Box 22"/>
          <p:cNvSpPr txBox="1">
            <a:spLocks noChangeArrowheads="1"/>
          </p:cNvSpPr>
          <p:nvPr/>
        </p:nvSpPr>
        <p:spPr bwMode="auto">
          <a:xfrm>
            <a:off x="1779276" y="2332948"/>
            <a:ext cx="5096980" cy="120032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求乙比甲少百分之几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)÷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1-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 Box 22"/>
          <p:cNvSpPr txBox="1">
            <a:spLocks noChangeArrowheads="1"/>
          </p:cNvSpPr>
          <p:nvPr/>
        </p:nvSpPr>
        <p:spPr bwMode="auto">
          <a:xfrm>
            <a:off x="1776366" y="3423447"/>
            <a:ext cx="5420481" cy="120032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求乙比甲</a:t>
            </a:r>
            <a:r>
              <a: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多</a:t>
            </a:r>
            <a:r>
              <a:rPr lang="zh-CN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百分之几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:</a:t>
            </a:r>
            <a:endParaRPr lang="en-US" altLang="zh-CN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①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</a:t>
            </a:r>
            <a:r>
              <a:rPr lang="en-US" altLang="zh-CN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②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乙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÷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甲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-1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99592" y="1686618"/>
            <a:ext cx="7416824" cy="297336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42910" y="714362"/>
            <a:ext cx="82153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今天我学习了什么知识点？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水变冰视频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9" name="文本框 14"/>
          <p:cNvSpPr txBox="1">
            <a:spLocks noChangeArrowheads="1"/>
          </p:cNvSpPr>
          <p:nvPr/>
        </p:nvSpPr>
        <p:spPr bwMode="auto">
          <a:xfrm>
            <a:off x="642620" y="785495"/>
            <a:ext cx="3000686" cy="56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跨学科实践作业：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57250" y="1785620"/>
            <a:ext cx="770572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找正（长）方体冰块，测量体积；等冰融化成水后，测量水的体积，对比体积前后的变化，用今天所学知识解决体积增加（减少）百分之几？</a:t>
            </a:r>
            <a:endParaRPr lang="zh-CN" altLang="en-US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引入视频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764030" y="51435"/>
            <a:ext cx="5905500" cy="479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642924"/>
            <a:ext cx="9144000" cy="3429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646194" y="3291830"/>
            <a:ext cx="642613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defRPr/>
            </a:pPr>
            <a:r>
              <a:rPr lang="zh-CN" altLang="en-US" sz="2400" b="1" spc="-22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冰的体积比原来水的体积约</a:t>
            </a:r>
            <a:r>
              <a:rPr lang="zh-CN" altLang="en-US" sz="2400" b="1" spc="-225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增加百分之几？</a:t>
            </a:r>
            <a:endParaRPr lang="en-US" altLang="zh-CN" sz="2400" b="1" spc="-22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46195" y="1170886"/>
            <a:ext cx="4244128" cy="1991566"/>
            <a:chOff x="1800876" y="843558"/>
            <a:chExt cx="6349230" cy="297939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00876" y="1779281"/>
              <a:ext cx="2500704" cy="2043667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53680" y="1747273"/>
              <a:ext cx="2549618" cy="204519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5003165" y="843558"/>
              <a:ext cx="3146941" cy="1224136"/>
              <a:chOff x="1165184" y="2808308"/>
              <a:chExt cx="3146940" cy="1224136"/>
            </a:xfrm>
          </p:grpSpPr>
          <p:sp>
            <p:nvSpPr>
              <p:cNvPr id="21" name="云形标注 7"/>
              <p:cNvSpPr/>
              <p:nvPr/>
            </p:nvSpPr>
            <p:spPr>
              <a:xfrm>
                <a:off x="1165184" y="2808308"/>
                <a:ext cx="2952327" cy="1224136"/>
              </a:xfrm>
              <a:prstGeom prst="cloudCallout">
                <a:avLst>
                  <a:gd name="adj1" fmla="val 2965"/>
                  <a:gd name="adj2" fmla="val 55834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1254070" y="2978246"/>
                <a:ext cx="3058054" cy="9669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结成冰以后体积约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为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50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立方厘米。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937106" y="909212"/>
              <a:ext cx="2426163" cy="1224136"/>
              <a:chOff x="1165184" y="2808308"/>
              <a:chExt cx="2952327" cy="1224136"/>
            </a:xfrm>
          </p:grpSpPr>
          <p:sp>
            <p:nvSpPr>
              <p:cNvPr id="24" name="云形标注 7"/>
              <p:cNvSpPr/>
              <p:nvPr/>
            </p:nvSpPr>
            <p:spPr>
              <a:xfrm>
                <a:off x="1165184" y="2808308"/>
                <a:ext cx="2952327" cy="1224136"/>
              </a:xfrm>
              <a:prstGeom prst="cloudCallout">
                <a:avLst>
                  <a:gd name="adj1" fmla="val 16671"/>
                  <a:gd name="adj2" fmla="val 55834"/>
                </a:avLst>
              </a:prstGeom>
              <a:solidFill>
                <a:schemeClr val="accent1">
                  <a:lumMod val="20000"/>
                  <a:lumOff val="80000"/>
                </a:schemeClr>
              </a:solidFill>
              <a:ln w="190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1338403" y="3017907"/>
                <a:ext cx="2495625" cy="96691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有</a:t>
                </a:r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45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立方厘</a:t>
                </a:r>
                <a:endPara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  <a:p>
                <a:pPr algn="ctr">
                  <a:defRPr/>
                </a:pP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米的水。</a:t>
                </a:r>
                <a:endPara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4643438" y="1251478"/>
            <a:ext cx="4286280" cy="1685600"/>
            <a:chOff x="1110426" y="2808307"/>
            <a:chExt cx="3285489" cy="2014871"/>
          </a:xfrm>
        </p:grpSpPr>
        <p:sp>
          <p:nvSpPr>
            <p:cNvPr id="29" name="云形标注 7"/>
            <p:cNvSpPr/>
            <p:nvPr/>
          </p:nvSpPr>
          <p:spPr>
            <a:xfrm>
              <a:off x="1165184" y="2808307"/>
              <a:ext cx="2952327" cy="2014871"/>
            </a:xfrm>
            <a:prstGeom prst="cloudCallout">
              <a:avLst>
                <a:gd name="adj1" fmla="val 18129"/>
                <a:gd name="adj2" fmla="val 55083"/>
              </a:avLst>
            </a:prstGeom>
            <a:solidFill>
              <a:schemeClr val="accent2">
                <a:lumMod val="20000"/>
                <a:lumOff val="80000"/>
              </a:schemeClr>
            </a:solidFill>
            <a:ln w="19050">
              <a:solidFill>
                <a:srgbClr val="FF59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110426" y="3161269"/>
              <a:ext cx="3285489" cy="12140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eaLnBrk="1" hangingPunct="1">
                <a:defRPr/>
              </a:pPr>
              <a:r>
                <a:rPr lang="zh-CN" altLang="en-US" sz="2000" b="1" spc="-225" dirty="0" smtClean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 冰</a:t>
              </a:r>
              <a:r>
                <a:rPr lang="zh-CN" altLang="en-US" sz="2000" b="1" spc="-225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的体积比原来水的体积</a:t>
              </a:r>
              <a:endParaRPr lang="en-US" altLang="zh-CN" sz="2000" b="1" spc="-225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  <a:p>
              <a:pPr algn="ctr" eaLnBrk="1" hangingPunct="1">
                <a:defRPr/>
              </a:pPr>
              <a:r>
                <a:rPr lang="zh-CN" altLang="en-US" sz="2000" b="1" spc="-225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增加的部分</a:t>
              </a:r>
              <a:r>
                <a:rPr lang="zh-CN" altLang="en-US" sz="2000" b="1" spc="-225" dirty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是</a:t>
              </a:r>
              <a:r>
                <a:rPr lang="zh-CN" altLang="en-US" sz="2000" b="1" spc="-225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原来水的</a:t>
              </a:r>
              <a:r>
                <a:rPr lang="zh-CN" altLang="en-US" sz="2000" b="1" spc="-225" dirty="0" smtClean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体积</a:t>
              </a:r>
              <a:endParaRPr lang="en-US" altLang="zh-CN" sz="2000" b="1" spc="-225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  <a:p>
              <a:pPr algn="ctr" eaLnBrk="1" hangingPunct="1">
                <a:defRPr/>
              </a:pPr>
              <a:r>
                <a:rPr lang="zh-CN" altLang="en-US" sz="2000" b="1" spc="-225" dirty="0" smtClean="0">
                  <a:latin typeface="楷体" panose="02010609060101010101" pitchFamily="49" charset="-122"/>
                  <a:ea typeface="楷体" panose="02010609060101010101" pitchFamily="49" charset="-122"/>
                  <a:sym typeface="Times New Roman" panose="02020603050405020304" pitchFamily="18" charset="0"/>
                </a:rPr>
                <a:t>的百分之几</a:t>
              </a:r>
              <a:endParaRPr lang="zh-CN" altLang="en-US" sz="2000" b="1" spc="-225" dirty="0"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标注 14"/>
          <p:cNvSpPr/>
          <p:nvPr>
            <p:custDataLst>
              <p:tags r:id="rId1"/>
            </p:custDataLst>
          </p:nvPr>
        </p:nvSpPr>
        <p:spPr>
          <a:xfrm>
            <a:off x="1428728" y="2357436"/>
            <a:ext cx="6696744" cy="576064"/>
          </a:xfrm>
          <a:prstGeom prst="wedgeRoundRectCallout">
            <a:avLst>
              <a:gd name="adj1" fmla="val -52424"/>
              <a:gd name="adj2" fmla="val 3604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画图表示“冰的体积与原来水的体积”的关系。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35355" y="877570"/>
            <a:ext cx="385572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学习任务：画一画</a:t>
            </a:r>
            <a:endParaRPr lang="zh-CN" altLang="en-US" sz="36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829748" y="2142912"/>
            <a:ext cx="135227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spc="-22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水的体积</a:t>
            </a:r>
            <a:endParaRPr lang="zh-CN" altLang="en-US" sz="2400" b="1" spc="-22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29748" y="2874613"/>
            <a:ext cx="163516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defRPr/>
            </a:pPr>
            <a:r>
              <a:rPr lang="zh-CN" altLang="en-US" sz="2400" b="1" spc="-22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冰的体积</a:t>
            </a:r>
            <a:endParaRPr lang="zh-CN" altLang="en-US" sz="2400" b="1" spc="-225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267744" y="2211710"/>
            <a:ext cx="4570278" cy="392867"/>
          </a:xfrm>
          <a:prstGeom prst="rect">
            <a:avLst/>
          </a:prstGeom>
          <a:solidFill>
            <a:srgbClr val="92D05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267744" y="2836709"/>
            <a:ext cx="5029723" cy="392867"/>
          </a:xfrm>
          <a:prstGeom prst="rect">
            <a:avLst/>
          </a:prstGeom>
          <a:solidFill>
            <a:srgbClr val="92D050"/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52176" y="2832413"/>
            <a:ext cx="459445" cy="397163"/>
          </a:xfrm>
          <a:prstGeom prst="rect">
            <a:avLst/>
          </a:prstGeom>
          <a:solidFill>
            <a:srgbClr val="FF0000">
              <a:alpha val="50196"/>
            </a:srgb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b="1"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6838022" y="2308635"/>
            <a:ext cx="0" cy="849354"/>
          </a:xfrm>
          <a:prstGeom prst="line">
            <a:avLst/>
          </a:prstGeom>
          <a:ln w="28575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4456920" y="2832413"/>
            <a:ext cx="6227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67162" y="2211710"/>
            <a:ext cx="50524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1547664" y="699542"/>
            <a:ext cx="6696744" cy="576064"/>
          </a:xfrm>
          <a:prstGeom prst="wedgeRoundRectCallout">
            <a:avLst>
              <a:gd name="adj1" fmla="val -52424"/>
              <a:gd name="adj2" fmla="val 36044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画图表示“冰的体积与原来水的体积”的关系。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圆角矩形标注 16"/>
          <p:cNvSpPr/>
          <p:nvPr/>
        </p:nvSpPr>
        <p:spPr>
          <a:xfrm>
            <a:off x="5620479" y="3469617"/>
            <a:ext cx="1800200" cy="643917"/>
          </a:xfrm>
          <a:prstGeom prst="wedgeRoundRectCallout">
            <a:avLst>
              <a:gd name="adj1" fmla="val 38810"/>
              <a:gd name="adj2" fmla="val -90941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这部分是增加的部分。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99769" y="4011941"/>
            <a:ext cx="6929486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 </a:t>
            </a:r>
            <a:r>
              <a:rPr lang="zh-CN" altLang="en-US" dirty="0" smtClean="0"/>
              <a:t>  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请你能根据所画关系图列式解决问题</a:t>
            </a:r>
            <a:r>
              <a:rPr lang="zh-CN" altLang="en-US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  <p:bldP spid="8" grpId="0" animBg="1"/>
      <p:bldP spid="12" grpId="0"/>
      <p:bldP spid="13" grpId="0"/>
      <p:bldP spid="15" grpId="0" animBg="1"/>
      <p:bldP spid="17" grpId="0" animBg="1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圆角矩形标注 81"/>
          <p:cNvSpPr/>
          <p:nvPr/>
        </p:nvSpPr>
        <p:spPr>
          <a:xfrm>
            <a:off x="1763549" y="1275299"/>
            <a:ext cx="5140270" cy="576064"/>
          </a:xfrm>
          <a:prstGeom prst="wedgeRoundRectCallout">
            <a:avLst>
              <a:gd name="adj1" fmla="val -54315"/>
              <a:gd name="adj2" fmla="val 22155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水的体积比冰的体积少百分之几？</a:t>
            </a:r>
            <a:endParaRPr lang="zh-CN" altLang="en-US" sz="24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3" name="圆角矩形标注 82"/>
          <p:cNvSpPr/>
          <p:nvPr/>
        </p:nvSpPr>
        <p:spPr>
          <a:xfrm>
            <a:off x="3143240" y="2428874"/>
            <a:ext cx="2152657" cy="539115"/>
          </a:xfrm>
          <a:prstGeom prst="wedgeRoundRectCallout">
            <a:avLst>
              <a:gd name="adj1" fmla="val -28415"/>
              <a:gd name="adj2" fmla="val 6665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还是</a:t>
            </a:r>
            <a:r>
              <a:rPr lang="en-US" altLang="zh-CN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11.1%</a:t>
            </a:r>
            <a:r>
              <a:rPr lang="zh-CN" altLang="en-US" sz="20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吗？</a:t>
            </a:r>
            <a:endParaRPr lang="zh-CN" altLang="en-US" sz="20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260" y="699135"/>
            <a:ext cx="1101090" cy="6451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思考</a:t>
            </a:r>
            <a:endParaRPr lang="zh-CN" altLang="en-US" sz="3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圆角矩形标注 85"/>
          <p:cNvSpPr/>
          <p:nvPr/>
        </p:nvSpPr>
        <p:spPr>
          <a:xfrm>
            <a:off x="1000100" y="1707518"/>
            <a:ext cx="6858048" cy="818951"/>
          </a:xfrm>
          <a:prstGeom prst="wedgeRoundRectCallout">
            <a:avLst>
              <a:gd name="adj1" fmla="val 54395"/>
              <a:gd name="adj2" fmla="val 109"/>
              <a:gd name="adj3" fmla="val 16667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59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hangingPunct="1">
              <a:defRPr/>
            </a:pPr>
            <a:r>
              <a:rPr lang="zh-CN" altLang="en-US" sz="2400" b="1" spc="-22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水的体积比冰的体积</a:t>
            </a:r>
            <a:r>
              <a:rPr lang="zh-CN" altLang="en-US" sz="2400" b="1" spc="-225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少的部分</a:t>
            </a:r>
            <a:r>
              <a:rPr lang="zh-CN" altLang="en-US" sz="2400" b="1" spc="-225" dirty="0">
                <a:solidFill>
                  <a:srgbClr val="00FF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是</a:t>
            </a:r>
            <a:r>
              <a:rPr lang="zh-CN" altLang="en-US" sz="2400" b="1" spc="-225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冰的体积</a:t>
            </a:r>
            <a:r>
              <a:rPr lang="zh-CN" altLang="en-US" sz="2400" b="1" spc="-225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Times New Roman" panose="02020603050405020304" pitchFamily="18" charset="0"/>
              </a:rPr>
              <a:t>的百分之几？</a:t>
            </a:r>
            <a:endParaRPr lang="zh-CN" altLang="en-US" sz="2400" b="1" spc="-225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sym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bldLvl="0" animBg="1"/>
    </p:bldLst>
  </p:timing>
</p:sld>
</file>

<file path=ppt/tags/tag1.xml><?xml version="1.0" encoding="utf-8"?>
<p:tagLst xmlns:p="http://schemas.openxmlformats.org/presentationml/2006/main">
  <p:tag name="KSO_WM_DIAGRAM_VIRTUALLY_FRAME" val="{&quot;height&quot;:56.40937007874015,&quot;left&quot;:130.46330708661418,&quot;top&quot;:185.4820472440945,&quot;width&quot;:527.3026771653543}"/>
</p:tagLst>
</file>

<file path=ppt/tags/tag2.xml><?xml version="1.0" encoding="utf-8"?>
<p:tagLst xmlns:p="http://schemas.openxmlformats.org/presentationml/2006/main">
  <p:tag name="commondata" val="eyJoZGlkIjoiNzEzZTMxMjNlNDRiMGE5NmY1NGVhZTdhZTczNGVhMjg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830</Words>
  <Application>WPS 演示</Application>
  <PresentationFormat>全屏显示(16:9)</PresentationFormat>
  <Paragraphs>120</Paragraphs>
  <Slides>16</Slides>
  <Notes>2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Calibri</vt:lpstr>
      <vt:lpstr>黑体</vt:lpstr>
      <vt:lpstr>Calibri</vt:lpstr>
      <vt:lpstr>幼圆</vt:lpstr>
      <vt:lpstr>等线</vt:lpstr>
      <vt:lpstr>楷体</vt:lpstr>
      <vt:lpstr>Times New Roman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xjj</dc:creator>
  <cp:lastModifiedBy>tw</cp:lastModifiedBy>
  <cp:revision>465</cp:revision>
  <dcterms:created xsi:type="dcterms:W3CDTF">2018-09-11T05:46:00Z</dcterms:created>
  <dcterms:modified xsi:type="dcterms:W3CDTF">2024-12-05T00:46:33Z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BA81EB9D168E4E42BFF28EB285BB883D_13</vt:lpwstr>
  </property>
  <property fmtid="{D5CDD505-2E9C-101B-9397-08002B2CF9AE}" pid="3" name="KSOProductBuildVer">
    <vt:lpwstr>2052-11.8.2.11734</vt:lpwstr>
  </property>
</Properties>
</file>