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6"/>
  </p:notesMasterIdLst>
  <p:sldIdLst>
    <p:sldId id="334" r:id="rId3"/>
    <p:sldId id="335" r:id="rId4"/>
    <p:sldId id="332" r:id="rId5"/>
    <p:sldId id="258" r:id="rId6"/>
    <p:sldId id="259" r:id="rId7"/>
    <p:sldId id="261" r:id="rId8"/>
    <p:sldId id="519" r:id="rId9"/>
    <p:sldId id="520" r:id="rId10"/>
    <p:sldId id="285" r:id="rId11"/>
    <p:sldId id="286" r:id="rId12"/>
    <p:sldId id="523" r:id="rId13"/>
    <p:sldId id="522" r:id="rId14"/>
    <p:sldId id="287" r:id="rId15"/>
    <p:sldId id="521" r:id="rId16"/>
    <p:sldId id="297" r:id="rId17"/>
    <p:sldId id="290" r:id="rId18"/>
    <p:sldId id="293" r:id="rId19"/>
    <p:sldId id="524" r:id="rId20"/>
    <p:sldId id="271" r:id="rId21"/>
    <p:sldId id="565" r:id="rId22"/>
    <p:sldId id="260" r:id="rId23"/>
    <p:sldId id="564" r:id="rId24"/>
    <p:sldId id="282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42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3E7A10-84FE-CF27-F34F-5A30CC59CF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4C63F918-B6D0-5968-2DC4-AAADC6AFC68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86638CB-C7E2-1CD7-A293-B4BC2EB003DF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400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49A650-A408-B556-DD7A-17806C48E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479C5217-9740-8FC1-C1E4-E3DFD3B3794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B351FA-EA01-5968-07A2-6C2E6FA612A1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668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B9F8B4-95AB-CDD4-2E66-07C2AF56E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4CF13113-7537-9075-42CE-FC69F473102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47F1BE9-9C4E-635E-A528-987C8B0F75B4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816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E328589-61C0-4E9D-A39A-61D8AEAC1DF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5116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1818842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1832599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6183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6183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618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>
              <a:defRPr/>
            </a:pPr>
            <a:fld id="{BC174CC8-5F6F-48B4-A711-4ECC7B5CB48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426502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5011377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377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3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594" marR="0" lvl="0" indent="-228594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1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783" marR="0" lvl="1" indent="-228594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473" algn="l"/>
              </a:tabLst>
              <a:defRPr kumimoji="0" lang="zh-CN" altLang="en-US" sz="1600" b="0" i="0" u="none" strike="noStrike" kern="1200" cap="none" spc="151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2971" marR="0" lvl="2" indent="-228594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1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160" marR="0" lvl="3" indent="-228594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1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349" marR="0" lvl="4" indent="-228594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1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E29BA-CB03-4F7D-9BA6-BA2D7FD25850}" type="datetimeFigureOut">
              <a:rPr lang="zh-CN" altLang="en-US"/>
              <a:t>2024/11/28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>
              <a:defRPr/>
            </a:pPr>
            <a:fld id="{239E7DC5-0BDA-42FA-AC95-20508CCCA36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38219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69883" y="2588282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69883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15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ADC0F-D414-4BA0-9BC0-D8CE6776CAA2}" type="datetimeFigureOut">
              <a:rPr lang="zh-CN" altLang="en-US"/>
              <a:t>2024/11/28</a:t>
            </a:fld>
            <a:endParaRPr lang="zh-CN" altLang="en-US"/>
          </a:p>
        </p:txBody>
      </p:sp>
      <p:sp>
        <p:nvSpPr>
          <p:cNvPr id="5" name="页脚占位符 16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1DE19-FA2D-44A9-8BF8-A283F6555CCC}" type="slidenum">
              <a:rPr lang="zh-CN" altLang="en-US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9394015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306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2024/11/28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2024/11/28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85517"/>
          </a:xfrm>
          <a:prstGeom prst="rect">
            <a:avLst/>
          </a:prstGeom>
          <a:solidFill>
            <a:srgbClr val="E6EA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prstClr val="white"/>
              </a:solidFill>
            </a:endParaRPr>
          </a:p>
        </p:txBody>
      </p:sp>
      <p:pic>
        <p:nvPicPr>
          <p:cNvPr id="1027" name="图片 7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7" b="9557"/>
          <a:stretch>
            <a:fillRect/>
          </a:stretch>
        </p:blipFill>
        <p:spPr bwMode="auto">
          <a:xfrm>
            <a:off x="0" y="5458884"/>
            <a:ext cx="1710267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图片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59" t="35556" r="16048" b="35873"/>
          <a:stretch>
            <a:fillRect/>
          </a:stretch>
        </p:blipFill>
        <p:spPr bwMode="auto">
          <a:xfrm>
            <a:off x="10748434" y="6394451"/>
            <a:ext cx="1147233" cy="38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8047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18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3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56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75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3355" indent="-286166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slideLayout" Target="../slideLayouts/slideLayout14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tags" Target="../tags/tag19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tags" Target="../tags/tag18.xml"/><Relationship Id="rId5" Type="http://schemas.openxmlformats.org/officeDocument/2006/relationships/tags" Target="../tags/tag12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4" Type="http://schemas.openxmlformats.org/officeDocument/2006/relationships/notesSlide" Target="../notesSlides/notesSlid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333625" y="594360"/>
            <a:ext cx="73113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20“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精彩极了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糟糕透了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</a:p>
        </p:txBody>
      </p:sp>
      <p:pic>
        <p:nvPicPr>
          <p:cNvPr id="103" name="图片 102"/>
          <p:cNvPicPr/>
          <p:nvPr/>
        </p:nvPicPr>
        <p:blipFill>
          <a:blip r:embed="rId2"/>
          <a:srcRect t="49648"/>
          <a:stretch>
            <a:fillRect/>
          </a:stretch>
        </p:blipFill>
        <p:spPr>
          <a:xfrm>
            <a:off x="3171825" y="1564640"/>
            <a:ext cx="4914900" cy="3453130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DB0D63FB-7846-4B73-A4D1-E81607984EF1}"/>
              </a:ext>
            </a:extLst>
          </p:cNvPr>
          <p:cNvSpPr txBox="1"/>
          <p:nvPr/>
        </p:nvSpPr>
        <p:spPr>
          <a:xfrm>
            <a:off x="8353426" y="5629275"/>
            <a:ext cx="39433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执教教师：钟云桂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执教班级：五年级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班</a:t>
            </a:r>
          </a:p>
        </p:txBody>
      </p:sp>
    </p:spTree>
    <p:extLst>
      <p:ext uri="{BB962C8B-B14F-4D97-AF65-F5344CB8AC3E}">
        <p14:creationId xmlns:p14="http://schemas.microsoft.com/office/powerpoint/2010/main" val="49857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29615" y="1536700"/>
            <a:ext cx="1073277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母亲一念完那首诗，</a:t>
            </a:r>
            <a:r>
              <a:rPr 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眼睛亮亮的，兴奋地嚷着</a:t>
            </a:r>
            <a:r>
              <a:rPr 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：“巴迪，真是你写的吗</a:t>
            </a:r>
            <a:r>
              <a:rPr 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  <a:r>
              <a:rPr 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多美的诗啊</a:t>
            </a:r>
            <a:r>
              <a:rPr 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！</a:t>
            </a:r>
            <a:r>
              <a:rPr 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精彩极了</a:t>
            </a:r>
            <a:r>
              <a:rPr 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！</a:t>
            </a:r>
            <a:r>
              <a:rPr 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”她</a:t>
            </a:r>
            <a:r>
              <a:rPr 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搂</a:t>
            </a:r>
            <a:r>
              <a:rPr 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住了我，赞美声</a:t>
            </a:r>
            <a:r>
              <a:rPr lang="zh-CN" sz="40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雨点般</a:t>
            </a:r>
            <a:r>
              <a:rPr 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落</a:t>
            </a:r>
            <a:r>
              <a:rPr lang="zh-CN" sz="4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到我身上。</a:t>
            </a:r>
            <a:endParaRPr lang="zh-CN" altLang="en-US" sz="4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13AF88-DF3A-2565-552E-02EA654686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>
            <a:extLst>
              <a:ext uri="{FF2B5EF4-FFF2-40B4-BE49-F238E27FC236}">
                <a16:creationId xmlns:a16="http://schemas.microsoft.com/office/drawing/2014/main" id="{C5DF6AFB-B0E5-D5AE-5568-2B7C9C8231FC}"/>
              </a:ext>
            </a:extLst>
          </p:cNvPr>
          <p:cNvSpPr/>
          <p:nvPr/>
        </p:nvSpPr>
        <p:spPr>
          <a:xfrm>
            <a:off x="200026" y="514905"/>
            <a:ext cx="3306654" cy="68588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同桌互学：</a:t>
            </a:r>
          </a:p>
        </p:txBody>
      </p:sp>
      <p:sp>
        <p:nvSpPr>
          <p:cNvPr id="8" name="圆角矩形 7">
            <a:extLst>
              <a:ext uri="{FF2B5EF4-FFF2-40B4-BE49-F238E27FC236}">
                <a16:creationId xmlns:a16="http://schemas.microsoft.com/office/drawing/2014/main" id="{78E34504-809E-E715-FEBE-EA052BA8BA66}"/>
              </a:ext>
            </a:extLst>
          </p:cNvPr>
          <p:cNvSpPr/>
          <p:nvPr/>
        </p:nvSpPr>
        <p:spPr>
          <a:xfrm>
            <a:off x="593725" y="1753235"/>
            <a:ext cx="11198225" cy="36957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1C49091A-826E-A8BA-5D5C-73CB46C0AF39}"/>
              </a:ext>
            </a:extLst>
          </p:cNvPr>
          <p:cNvSpPr/>
          <p:nvPr/>
        </p:nvSpPr>
        <p:spPr>
          <a:xfrm>
            <a:off x="1450975" y="2594610"/>
            <a:ext cx="9707880" cy="2732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抓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住打动你的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细节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，用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“～～～”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勾画相关语句，用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“○”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圈出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关键词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2.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紧扣词句，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批注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你体会到的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感情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，带着自己的体会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读一读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5EF5EAD6-AAE3-C446-BC90-0979D3CDCAF7}"/>
              </a:ext>
            </a:extLst>
          </p:cNvPr>
          <p:cNvSpPr/>
          <p:nvPr/>
        </p:nvSpPr>
        <p:spPr>
          <a:xfrm>
            <a:off x="970280" y="1879600"/>
            <a:ext cx="100949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阅读第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2——4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自然段，聚焦 “期盼父归来”：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7C954347-9FC6-05F7-F02B-AF54C20F503E}"/>
              </a:ext>
            </a:extLst>
          </p:cNvPr>
          <p:cNvCxnSpPr>
            <a:cxnSpLocks/>
          </p:cNvCxnSpPr>
          <p:nvPr/>
        </p:nvCxnSpPr>
        <p:spPr>
          <a:xfrm>
            <a:off x="2722652" y="4393626"/>
            <a:ext cx="85275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0855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CFB5B28-8054-131A-A242-12CCA83BB0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>
            <a:extLst>
              <a:ext uri="{FF2B5EF4-FFF2-40B4-BE49-F238E27FC236}">
                <a16:creationId xmlns:a16="http://schemas.microsoft.com/office/drawing/2014/main" id="{DBF45CFE-01F3-8561-D53A-8450156AE73E}"/>
              </a:ext>
            </a:extLst>
          </p:cNvPr>
          <p:cNvSpPr txBox="1"/>
          <p:nvPr/>
        </p:nvSpPr>
        <p:spPr>
          <a:xfrm>
            <a:off x="3593465" y="1536700"/>
            <a:ext cx="260477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七点。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CD39E8E-9320-4DE3-6DF0-D002EE49BD7D}"/>
              </a:ext>
            </a:extLst>
          </p:cNvPr>
          <p:cNvSpPr txBox="1"/>
          <p:nvPr/>
        </p:nvSpPr>
        <p:spPr>
          <a:xfrm>
            <a:off x="4330065" y="2921635"/>
            <a:ext cx="260477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七点一刻。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D94AD90-C095-2CF8-7415-44DEA55835E7}"/>
              </a:ext>
            </a:extLst>
          </p:cNvPr>
          <p:cNvSpPr txBox="1"/>
          <p:nvPr/>
        </p:nvSpPr>
        <p:spPr>
          <a:xfrm>
            <a:off x="4330065" y="4502785"/>
            <a:ext cx="260477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七点半。</a:t>
            </a:r>
          </a:p>
        </p:txBody>
      </p:sp>
    </p:spTree>
    <p:extLst>
      <p:ext uri="{BB962C8B-B14F-4D97-AF65-F5344CB8AC3E}">
        <p14:creationId xmlns:p14="http://schemas.microsoft.com/office/powerpoint/2010/main" val="630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593465" y="1536700"/>
            <a:ext cx="260477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七点。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330065" y="2921635"/>
            <a:ext cx="260477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七点一刻。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330065" y="4502785"/>
            <a:ext cx="260477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七点半。</a:t>
            </a:r>
          </a:p>
        </p:txBody>
      </p:sp>
      <p:sp>
        <p:nvSpPr>
          <p:cNvPr id="7" name="圆角矩形 6">
            <a:extLst>
              <a:ext uri="{FF2B5EF4-FFF2-40B4-BE49-F238E27FC236}">
                <a16:creationId xmlns:a16="http://schemas.microsoft.com/office/drawing/2014/main" id="{3927722A-18B4-52AF-4B7E-AE4E49AFC2D4}"/>
              </a:ext>
            </a:extLst>
          </p:cNvPr>
          <p:cNvSpPr/>
          <p:nvPr/>
        </p:nvSpPr>
        <p:spPr>
          <a:xfrm>
            <a:off x="200026" y="514905"/>
            <a:ext cx="2649706" cy="68588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自学提示：</a:t>
            </a:r>
          </a:p>
        </p:txBody>
      </p:sp>
      <p:sp>
        <p:nvSpPr>
          <p:cNvPr id="8" name="圆角矩形 7">
            <a:extLst>
              <a:ext uri="{FF2B5EF4-FFF2-40B4-BE49-F238E27FC236}">
                <a16:creationId xmlns:a16="http://schemas.microsoft.com/office/drawing/2014/main" id="{982CEB7B-B8B8-24F1-C08F-436C7FF382A5}"/>
              </a:ext>
            </a:extLst>
          </p:cNvPr>
          <p:cNvSpPr/>
          <p:nvPr/>
        </p:nvSpPr>
        <p:spPr>
          <a:xfrm>
            <a:off x="593725" y="1753235"/>
            <a:ext cx="11198225" cy="36957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1F2D4F9-6B68-0D9A-659F-FED5A249E51D}"/>
              </a:ext>
            </a:extLst>
          </p:cNvPr>
          <p:cNvSpPr/>
          <p:nvPr/>
        </p:nvSpPr>
        <p:spPr>
          <a:xfrm>
            <a:off x="1450975" y="2594610"/>
            <a:ext cx="97078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抓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住打动你的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细节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“～～～”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勾画相关语句，用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“○”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圈出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关键词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紧扣词句，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批注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你体会到的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感情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，带着自己的体会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读一读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F5EC3E7-3862-9062-A797-FE17039FFF42}"/>
              </a:ext>
            </a:extLst>
          </p:cNvPr>
          <p:cNvSpPr/>
          <p:nvPr/>
        </p:nvSpPr>
        <p:spPr>
          <a:xfrm>
            <a:off x="970280" y="1879600"/>
            <a:ext cx="107217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阅读第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5—11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自然段，聚焦 “父亲评价诗”：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82B6725-FA13-BD97-7DC9-ED2B8A779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E4DDB900-0A53-48BC-B3A5-A7ACFE39A59C}"/>
              </a:ext>
            </a:extLst>
          </p:cNvPr>
          <p:cNvSpPr txBox="1"/>
          <p:nvPr/>
        </p:nvSpPr>
        <p:spPr>
          <a:xfrm>
            <a:off x="415925" y="1080770"/>
            <a:ext cx="11520170" cy="56445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15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这是什么？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他伸手拿起了我的诗。</a:t>
            </a:r>
          </a:p>
          <a:p>
            <a:pPr indent="0" fontAlgn="auto">
              <a:lnSpc>
                <a:spcPct val="115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“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亲爱的，发生了一件奇妙的事。巴迪写了一首诗，精彩极了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……”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母亲上前说道。</a:t>
            </a:r>
          </a:p>
          <a:p>
            <a:pPr indent="0" fontAlgn="auto">
              <a:lnSpc>
                <a:spcPct val="115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“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对不起，我自己会判断的。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父亲开始读诗。</a:t>
            </a:r>
          </a:p>
          <a:p>
            <a:pPr indent="0" fontAlgn="auto">
              <a:lnSpc>
                <a:spcPct val="115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我把头埋得低低的。诗只有十行，可我觉得他读了几个小时。</a:t>
            </a:r>
          </a:p>
          <a:p>
            <a:pPr indent="0" fontAlgn="auto"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36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36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我看这首诗糟糕透了。</a:t>
            </a:r>
            <a:r>
              <a:rPr lang="en-US" altLang="zh-CN" sz="3600" b="1" u="sng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父亲把诗扔回原处。</a:t>
            </a:r>
          </a:p>
          <a:p>
            <a:pPr indent="0" fontAlgn="auto"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3346003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415925" y="1080770"/>
            <a:ext cx="11520170" cy="56445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15000"/>
              </a:lnSpc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这是什么？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他伸手拿起了我的诗。</a:t>
            </a:r>
          </a:p>
          <a:p>
            <a:pPr indent="0" fontAlgn="auto">
              <a:lnSpc>
                <a:spcPct val="115000"/>
              </a:lnSpc>
            </a:pP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亲爱的，发生了一件奇妙的事。巴迪写了一首诗，精彩极了</a:t>
            </a:r>
            <a:r>
              <a:rPr lang="en-US" altLang="zh-CN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……”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母亲上前说道。</a:t>
            </a:r>
          </a:p>
          <a:p>
            <a:pPr indent="0" fontAlgn="auto">
              <a:lnSpc>
                <a:spcPct val="115000"/>
              </a:lnSpc>
            </a:pP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对不起，我自己会判断的。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父亲开始读诗。</a:t>
            </a:r>
          </a:p>
          <a:p>
            <a:pPr indent="0" fontAlgn="auto">
              <a:lnSpc>
                <a:spcPct val="115000"/>
              </a:lnSpc>
            </a:pP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我把头埋得低低的。诗只有十行，可我觉得他读了几个小时。</a:t>
            </a:r>
          </a:p>
          <a:p>
            <a:pPr indent="0" fontAlgn="auto">
              <a:lnSpc>
                <a:spcPct val="150000"/>
              </a:lnSpc>
            </a:pP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我看这首诗糟糕透了。</a:t>
            </a:r>
            <a:r>
              <a:rPr lang="en-US" altLang="zh-CN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父亲把诗扔回原处。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415925" y="1080770"/>
            <a:ext cx="11520170" cy="798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15000"/>
              </a:lnSpc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我的眼睛湿润了，头也沉重得抬不起来。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</a:p>
        </p:txBody>
      </p:sp>
      <p:pic>
        <p:nvPicPr>
          <p:cNvPr id="103" name="图片 102"/>
          <p:cNvPicPr/>
          <p:nvPr/>
        </p:nvPicPr>
        <p:blipFill>
          <a:blip r:embed="rId2"/>
          <a:srcRect t="49648"/>
          <a:stretch>
            <a:fillRect/>
          </a:stretch>
        </p:blipFill>
        <p:spPr>
          <a:xfrm>
            <a:off x="3514090" y="2343785"/>
            <a:ext cx="5391785" cy="3909060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42095751"/>
              </p:ext>
            </p:extLst>
          </p:nvPr>
        </p:nvGraphicFramePr>
        <p:xfrm>
          <a:off x="961254" y="2683281"/>
          <a:ext cx="9996631" cy="2835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39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5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1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16052">
                  <a:extLst>
                    <a:ext uri="{9D8B030D-6E8A-4147-A177-3AD203B41FA5}">
                      <a16:colId xmlns:a16="http://schemas.microsoft.com/office/drawing/2014/main" val="876504708"/>
                    </a:ext>
                  </a:extLst>
                </a:gridCol>
              </a:tblGrid>
              <a:tr h="93900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latin typeface="楷体" panose="02010609060101010101" charset="-122"/>
                          <a:ea typeface="楷体" panose="02010609060101010101" charset="-122"/>
                        </a:rPr>
                        <a:t>面对同一首诗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latin typeface="楷体" panose="02010609060101010101" charset="-122"/>
                          <a:ea typeface="楷体" panose="02010609060101010101" charset="-122"/>
                        </a:rPr>
                        <a:t>看法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dirty="0">
                          <a:latin typeface="楷体" panose="02010609060101010101" charset="-122"/>
                          <a:ea typeface="楷体" panose="02010609060101010101" charset="-122"/>
                          <a:sym typeface="微软雅黑" panose="020B0503020204020204" charset="-122"/>
                        </a:rPr>
                        <a:t>理由</a:t>
                      </a:r>
                      <a:endParaRPr lang="zh-CN" altLang="en-US" sz="2800" b="1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latin typeface="楷体" panose="02010609060101010101" charset="-122"/>
                          <a:ea typeface="楷体" panose="02010609060101010101" charset="-122"/>
                        </a:rPr>
                        <a:t>“我”的感受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793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>
                          <a:latin typeface="楷体" panose="02010609060101010101" charset="-122"/>
                          <a:ea typeface="楷体" panose="02010609060101010101" charset="-122"/>
                        </a:rPr>
                        <a:t>母亲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>
                          <a:latin typeface="楷体" panose="02010609060101010101" charset="-122"/>
                          <a:ea typeface="楷体" panose="02010609060101010101" charset="-122"/>
                        </a:rPr>
                        <a:t>精彩极了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 b="1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 b="1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900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>
                          <a:latin typeface="楷体" panose="02010609060101010101" charset="-122"/>
                          <a:ea typeface="楷体" panose="02010609060101010101" charset="-122"/>
                        </a:rPr>
                        <a:t>父亲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>
                          <a:latin typeface="楷体" panose="02010609060101010101" charset="-122"/>
                          <a:ea typeface="楷体" panose="02010609060101010101" charset="-122"/>
                        </a:rPr>
                        <a:t>糟糕透了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 b="1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 b="1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697864" y="1434681"/>
            <a:ext cx="1109916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sz="4000" b="1" dirty="0">
                <a:latin typeface="楷体" panose="02010609060101010101" charset="-122"/>
                <a:ea typeface="楷体" panose="02010609060101010101" charset="-122"/>
              </a:rPr>
              <a:t>通过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勾连</a:t>
            </a:r>
            <a:r>
              <a:rPr lang="zh-CN" sz="4000" b="1" dirty="0">
                <a:latin typeface="楷体" panose="02010609060101010101" charset="-122"/>
                <a:ea typeface="楷体" panose="02010609060101010101" charset="-122"/>
              </a:rPr>
              <a:t>上下文的方法思考父母对巴迪诗歌不同看法的理由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</a:rPr>
              <a:t>和我的感受</a:t>
            </a:r>
            <a:r>
              <a:rPr lang="zh-CN" sz="4000" b="1" dirty="0">
                <a:latin typeface="楷体" panose="02010609060101010101" charset="-122"/>
                <a:ea typeface="楷体" panose="02010609060101010101" charset="-122"/>
              </a:rPr>
              <a:t>，填写在表格中。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6967" y="386382"/>
            <a:ext cx="2524125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</a:rPr>
              <a:t>同桌共学：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747C0F-A2AA-6CA6-765C-AAE736EFC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>
            <a:extLst>
              <a:ext uri="{FF2B5EF4-FFF2-40B4-BE49-F238E27FC236}">
                <a16:creationId xmlns:a16="http://schemas.microsoft.com/office/drawing/2014/main" id="{0E0930AD-EFDF-29C8-7AB4-9ED7CEFCAEE7}"/>
              </a:ext>
            </a:extLst>
          </p:cNvPr>
          <p:cNvSpPr txBox="1"/>
          <p:nvPr/>
        </p:nvSpPr>
        <p:spPr>
          <a:xfrm>
            <a:off x="1150756" y="995235"/>
            <a:ext cx="9599930" cy="637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楷体" panose="02010609060101010101" charset="-122"/>
                <a:cs typeface="+mn-cs"/>
              </a:rPr>
              <a:t>请你联系生活实际，说说你如何看待巴迪父母表达爱的方式。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A8A9737-2BD2-E8AB-C8A0-4FFAA6BCC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389" y="2972827"/>
            <a:ext cx="2158365" cy="271399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图片 5" descr="t01c72b0a7dd2ed3284">
            <a:extLst>
              <a:ext uri="{FF2B5EF4-FFF2-40B4-BE49-F238E27FC236}">
                <a16:creationId xmlns:a16="http://schemas.microsoft.com/office/drawing/2014/main" id="{858CBC30-67C9-BBB0-2519-AF6BF27F92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0756" y="3220743"/>
            <a:ext cx="3529965" cy="204724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5113811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1150756" y="995235"/>
            <a:ext cx="9599930" cy="131119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sz="2800" b="1" u="none" dirty="0">
                <a:ea typeface="楷体" panose="02010609060101010101" charset="-122"/>
              </a:rPr>
              <a:t>成长的过程中，你也许也有过和巴迪一样的经历，请你</a:t>
            </a:r>
            <a:r>
              <a:rPr lang="zh-CN" altLang="en-US" sz="2800" b="1" u="none" dirty="0">
                <a:ea typeface="楷体" panose="02010609060101010101" charset="-122"/>
              </a:rPr>
              <a:t>讲一讲，并说一说你更喜欢哪一种表达爱的方式？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389" y="2972827"/>
            <a:ext cx="2158365" cy="271399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图片 5" descr="t01c72b0a7dd2ed32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0756" y="3220743"/>
            <a:ext cx="3529965" cy="204724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9057"/>
            <a:ext cx="4720922" cy="6673516"/>
          </a:xfrm>
          <a:prstGeom prst="rect">
            <a:avLst/>
          </a:prstGeom>
        </p:spPr>
      </p:pic>
      <p:pic>
        <p:nvPicPr>
          <p:cNvPr id="7" name="图片 6" descr="46da58e4e0c717ed0447705a703e51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9475" y="1"/>
            <a:ext cx="7502526" cy="7071628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7789986" y="3015762"/>
            <a:ext cx="4237892" cy="217170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403605" y="4987292"/>
            <a:ext cx="5959096" cy="68960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体会作者描写的场景、细节中蕴含的感情。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E1D3072-D125-D911-A5E7-6A2EBC744F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>
            <a:extLst>
              <a:ext uri="{FF2B5EF4-FFF2-40B4-BE49-F238E27FC236}">
                <a16:creationId xmlns:a16="http://schemas.microsoft.com/office/drawing/2014/main" id="{1CFBE7B1-2193-D3AD-F0D4-25151BDD2E07}"/>
              </a:ext>
            </a:extLst>
          </p:cNvPr>
          <p:cNvSpPr txBox="1"/>
          <p:nvPr/>
        </p:nvSpPr>
        <p:spPr>
          <a:xfrm>
            <a:off x="1150756" y="995235"/>
            <a:ext cx="9599930" cy="131119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Calibri"/>
                <a:ea typeface="楷体" panose="02010609060101010101" charset="-122"/>
              </a:rPr>
              <a:t>        几年后，巴迪再次拿起那首诗，他对当年父亲的评价有了哪些新的认识？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楷体" panose="02010609060101010101" charset="-122"/>
                <a:cs typeface="+mn-cs"/>
              </a:rPr>
              <a:t>长大后，又是如何看待这件事</a:t>
            </a:r>
            <a:r>
              <a:rPr lang="zh-CN" altLang="en-US" sz="2800" b="1" dirty="0">
                <a:solidFill>
                  <a:prstClr val="black"/>
                </a:solidFill>
                <a:latin typeface="Calibri"/>
                <a:ea typeface="楷体" panose="02010609060101010101" charset="-122"/>
              </a:rPr>
              <a:t>？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F9987FF-BE7C-EBEF-2F9D-A4844FB8E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389" y="2972827"/>
            <a:ext cx="2158365" cy="271399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图片 5" descr="t01c72b0a7dd2ed3284">
            <a:extLst>
              <a:ext uri="{FF2B5EF4-FFF2-40B4-BE49-F238E27FC236}">
                <a16:creationId xmlns:a16="http://schemas.microsoft.com/office/drawing/2014/main" id="{A1F4B2C1-4569-5559-16E2-C621152FBF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0756" y="3220743"/>
            <a:ext cx="3529965" cy="204724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0495667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88645" y="838200"/>
            <a:ext cx="10804525" cy="2335530"/>
          </a:xfrm>
          <a:prstGeom prst="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lnSpc>
                <a:spcPts val="3500"/>
              </a:lnSpc>
            </a:pPr>
            <a:r>
              <a:rPr lang="en-US" altLang="zh-CN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背景资料：</a:t>
            </a:r>
            <a:r>
              <a:rPr 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巴德·舒尔伯格，美国著名的畅销书作家。在他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68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年的写作生涯里，一共创作了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34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部作品，其中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13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部被拍成电影或搬上舞台。作为国际知名的编剧、作家，由他担任编剧的好莱坞影片《码头风云》，荣获第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27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届奥斯卡最佳影片、最佳导演、最佳故事剧本、最佳男主角等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大奖项。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792628" y="3909778"/>
            <a:ext cx="6712831" cy="31390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fontAlgn="auto">
              <a:spcAft>
                <a:spcPts val="1200"/>
              </a:spcAft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记者：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巴德·舒尔伯格先生，如今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您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取得了这么大的成就，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您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最想感谢的人是谁呢？为什么？</a:t>
            </a:r>
          </a:p>
          <a:p>
            <a:pPr fontAlgn="auto">
              <a:spcAft>
                <a:spcPts val="1200"/>
              </a:spcAft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巴德·舒尔伯格：</a:t>
            </a:r>
            <a:r>
              <a:rPr lang="en-US" altLang="zh-CN" sz="28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</a:t>
            </a:r>
            <a:r>
              <a:rPr lang="en-US" altLang="zh-CN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  </a:t>
            </a:r>
          </a:p>
        </p:txBody>
      </p:sp>
      <p:pic>
        <p:nvPicPr>
          <p:cNvPr id="4" name="图片 3" descr="upload_96409897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354" y="3447330"/>
            <a:ext cx="2816721" cy="3139032"/>
          </a:xfrm>
          <a:prstGeom prst="rect">
            <a:avLst/>
          </a:prstGeom>
          <a:effectLst>
            <a:softEdge rad="127000"/>
          </a:effectLst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AB93F520-3268-F8FE-06F8-0AE42495CFF0}"/>
              </a:ext>
            </a:extLst>
          </p:cNvPr>
          <p:cNvCxnSpPr/>
          <p:nvPr/>
        </p:nvCxnSpPr>
        <p:spPr>
          <a:xfrm>
            <a:off x="8469297" y="5797118"/>
            <a:ext cx="29238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1029995" y="1519553"/>
            <a:ext cx="9204960" cy="853441"/>
            <a:chOff x="3567" y="2960"/>
            <a:chExt cx="12111" cy="1344"/>
          </a:xfrm>
          <a:solidFill>
            <a:schemeClr val="bg1"/>
          </a:solidFill>
        </p:grpSpPr>
        <p:grpSp>
          <p:nvGrpSpPr>
            <p:cNvPr id="7" name="组合 6"/>
            <p:cNvGrpSpPr/>
            <p:nvPr/>
          </p:nvGrpSpPr>
          <p:grpSpPr>
            <a:xfrm>
              <a:off x="3567" y="2960"/>
              <a:ext cx="12111" cy="1334"/>
              <a:chOff x="3495" y="2344"/>
              <a:chExt cx="12111" cy="1334"/>
            </a:xfrm>
            <a:grpFill/>
          </p:grpSpPr>
          <p:cxnSp>
            <p:nvCxnSpPr>
              <p:cNvPr id="5" name="直接连接符 4"/>
              <p:cNvCxnSpPr/>
              <p:nvPr/>
            </p:nvCxnSpPr>
            <p:spPr>
              <a:xfrm flipH="1">
                <a:off x="9476" y="2344"/>
                <a:ext cx="2" cy="613"/>
              </a:xfrm>
              <a:prstGeom prst="line">
                <a:avLst/>
              </a:prstGeom>
              <a:grpFill/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>
                <p:custDataLst>
                  <p:tags r:id="rId12"/>
                </p:custDataLst>
              </p:nvPr>
            </p:nvCxnSpPr>
            <p:spPr>
              <a:xfrm flipH="1" flipV="1">
                <a:off x="3495" y="2957"/>
                <a:ext cx="12111" cy="25"/>
              </a:xfrm>
              <a:prstGeom prst="line">
                <a:avLst/>
              </a:prstGeom>
              <a:grpFill/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 flipH="1">
                <a:off x="3528" y="2981"/>
                <a:ext cx="2" cy="613"/>
              </a:xfrm>
              <a:prstGeom prst="line">
                <a:avLst/>
              </a:prstGeom>
              <a:grpFill/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 flipH="1">
                <a:off x="7552" y="3065"/>
                <a:ext cx="2" cy="613"/>
              </a:xfrm>
              <a:prstGeom prst="line">
                <a:avLst/>
              </a:prstGeom>
              <a:grpFill/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flipH="1">
                <a:off x="11803" y="3017"/>
                <a:ext cx="2" cy="613"/>
              </a:xfrm>
              <a:prstGeom prst="line">
                <a:avLst/>
              </a:prstGeom>
              <a:grpFill/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 flipH="1">
                <a:off x="15566" y="2982"/>
                <a:ext cx="2" cy="613"/>
              </a:xfrm>
              <a:prstGeom prst="line">
                <a:avLst/>
              </a:prstGeom>
              <a:grpFill/>
              <a:ln w="5715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" name="直接连接符 37"/>
            <p:cNvCxnSpPr/>
            <p:nvPr>
              <p:custDataLst>
                <p:tags r:id="rId11"/>
              </p:custDataLst>
            </p:nvPr>
          </p:nvCxnSpPr>
          <p:spPr>
            <a:xfrm flipH="1">
              <a:off x="15653" y="3627"/>
              <a:ext cx="1" cy="677"/>
            </a:xfrm>
            <a:prstGeom prst="line">
              <a:avLst/>
            </a:prstGeom>
            <a:grpFill/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矩形 8"/>
          <p:cNvSpPr/>
          <p:nvPr>
            <p:custDataLst>
              <p:tags r:id="rId1"/>
            </p:custDataLst>
          </p:nvPr>
        </p:nvSpPr>
        <p:spPr>
          <a:xfrm>
            <a:off x="-22225" y="290195"/>
            <a:ext cx="9204960" cy="510541"/>
          </a:xfrm>
          <a:prstGeom prst="rect">
            <a:avLst/>
          </a:prstGeom>
          <a:gradFill>
            <a:gsLst>
              <a:gs pos="9000">
                <a:srgbClr val="B3CED5"/>
              </a:gs>
              <a:gs pos="31000">
                <a:srgbClr val="B3CED5"/>
              </a:gs>
              <a:gs pos="19000">
                <a:srgbClr val="B3CED5">
                  <a:alpha val="100000"/>
                </a:srgbClr>
              </a:gs>
              <a:gs pos="59000">
                <a:srgbClr val="EAEEE7"/>
              </a:gs>
              <a:gs pos="79000">
                <a:srgbClr val="EAEEE7">
                  <a:lumMod val="62000"/>
                  <a:lumOff val="38000"/>
                  <a:alpha val="19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indent="765368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统整单元内容，明晰学习方法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063552" y="932897"/>
            <a:ext cx="7869835" cy="830997"/>
          </a:xfrm>
          <a:prstGeom prst="rect">
            <a:avLst/>
          </a:prstGeom>
          <a:gradFill>
            <a:gsLst>
              <a:gs pos="15000">
                <a:srgbClr val="97C8E1"/>
              </a:gs>
              <a:gs pos="0">
                <a:srgbClr val="BADAEB"/>
              </a:gs>
              <a:gs pos="100000">
                <a:srgbClr val="74B5D6"/>
              </a:gs>
            </a:gsLst>
            <a:lin scaled="1"/>
          </a:gradFill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 dirty="0">
                <a:ln w="28575" cmpd="sng">
                  <a:solidFill>
                    <a:prstClr val="white"/>
                  </a:solidFill>
                  <a:prstDash val="solid"/>
                </a:ln>
                <a:gradFill>
                  <a:gsLst>
                    <a:gs pos="8000">
                      <a:srgbClr val="FFC62D"/>
                    </a:gs>
                    <a:gs pos="31000">
                      <a:srgbClr val="E56772"/>
                    </a:gs>
                    <a:gs pos="58000">
                      <a:srgbClr val="B752A4"/>
                    </a:gs>
                    <a:gs pos="98000">
                      <a:srgbClr val="4C6DB4"/>
                    </a:gs>
                    <a:gs pos="79000">
                      <a:srgbClr val="574FB3"/>
                    </a:gs>
                  </a:gsLst>
                </a:gradFill>
                <a:effectLst>
                  <a:glow rad="63500">
                    <a:prstClr val="white">
                      <a:alpha val="40000"/>
                    </a:prstClr>
                  </a:glow>
                  <a:outerShdw blurRad="50800" dist="50800" dir="2700000" algn="tl" rotWithShape="0">
                    <a:prstClr val="black">
                      <a:alpha val="40000"/>
                    </a:prst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感恩父母</a:t>
            </a:r>
          </a:p>
        </p:txBody>
      </p:sp>
      <p:grpSp>
        <p:nvGrpSpPr>
          <p:cNvPr id="94" name="组合 93"/>
          <p:cNvGrpSpPr/>
          <p:nvPr/>
        </p:nvGrpSpPr>
        <p:grpSpPr>
          <a:xfrm>
            <a:off x="3124627" y="2428888"/>
            <a:ext cx="2709805" cy="2711557"/>
            <a:chOff x="4635" y="3806"/>
            <a:chExt cx="3498" cy="4124"/>
          </a:xfrm>
        </p:grpSpPr>
        <p:sp>
          <p:nvSpPr>
            <p:cNvPr id="46" name="圆角矩形 45"/>
            <p:cNvSpPr/>
            <p:nvPr/>
          </p:nvSpPr>
          <p:spPr>
            <a:xfrm>
              <a:off x="4639" y="3806"/>
              <a:ext cx="3494" cy="1132"/>
            </a:xfrm>
            <a:prstGeom prst="roundRect">
              <a:avLst>
                <a:gd name="adj" fmla="val 36307"/>
              </a:avLst>
            </a:prstGeom>
            <a:solidFill>
              <a:schemeClr val="bg1"/>
            </a:solidFill>
            <a:ln w="539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00" b="1" dirty="0">
                  <a:solidFill>
                    <a:srgbClr val="EEECE1">
                      <a:lumMod val="1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《父爱之舟》</a:t>
              </a: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4635" y="5253"/>
              <a:ext cx="3494" cy="2677"/>
            </a:xfrm>
            <a:prstGeom prst="roundRect">
              <a:avLst>
                <a:gd name="adj" fmla="val 13946"/>
              </a:avLst>
            </a:prstGeom>
            <a:solidFill>
              <a:schemeClr val="bg1"/>
            </a:solidFill>
            <a:ln w="539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1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5836" y="4948"/>
              <a:ext cx="0" cy="359"/>
            </a:xfrm>
            <a:prstGeom prst="line">
              <a:avLst/>
            </a:prstGeom>
            <a:solidFill>
              <a:schemeClr val="bg1"/>
            </a:solidFill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>
              <p:custDataLst>
                <p:tags r:id="rId10"/>
              </p:custDataLst>
            </p:nvPr>
          </p:nvCxnSpPr>
          <p:spPr>
            <a:xfrm>
              <a:off x="5540" y="5267"/>
              <a:ext cx="0" cy="2663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组合 94"/>
          <p:cNvGrpSpPr/>
          <p:nvPr/>
        </p:nvGrpSpPr>
        <p:grpSpPr>
          <a:xfrm>
            <a:off x="6047958" y="2384105"/>
            <a:ext cx="2951481" cy="2829563"/>
            <a:chOff x="7434" y="3808"/>
            <a:chExt cx="4648" cy="4456"/>
          </a:xfrm>
        </p:grpSpPr>
        <p:sp>
          <p:nvSpPr>
            <p:cNvPr id="47" name="圆角矩形 46"/>
            <p:cNvSpPr/>
            <p:nvPr/>
          </p:nvSpPr>
          <p:spPr>
            <a:xfrm>
              <a:off x="7643" y="3808"/>
              <a:ext cx="4103" cy="1132"/>
            </a:xfrm>
            <a:prstGeom prst="roundRect">
              <a:avLst>
                <a:gd name="adj" fmla="val 36307"/>
              </a:avLst>
            </a:prstGeom>
            <a:solidFill>
              <a:schemeClr val="bg1"/>
            </a:solidFill>
            <a:ln w="539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00" b="1" dirty="0">
                  <a:solidFill>
                    <a:srgbClr val="EEECE1">
                      <a:lumMod val="1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100" b="1" dirty="0">
                  <a:solidFill>
                    <a:srgbClr val="EEECE1">
                      <a:lumMod val="1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“精彩极了”和“糟糕透了”“》</a:t>
              </a:r>
            </a:p>
          </p:txBody>
        </p:sp>
        <p:sp>
          <p:nvSpPr>
            <p:cNvPr id="54" name="圆角矩形 53"/>
            <p:cNvSpPr/>
            <p:nvPr/>
          </p:nvSpPr>
          <p:spPr>
            <a:xfrm>
              <a:off x="7444" y="5470"/>
              <a:ext cx="4638" cy="2794"/>
            </a:xfrm>
            <a:prstGeom prst="roundRect">
              <a:avLst>
                <a:gd name="adj" fmla="val 16100"/>
              </a:avLst>
            </a:prstGeom>
            <a:solidFill>
              <a:schemeClr val="bg1"/>
            </a:solidFill>
            <a:ln w="539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endPara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综合运用方法：</a:t>
              </a:r>
              <a:endPara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抓场景</a:t>
              </a:r>
              <a:endPara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抓细节</a:t>
              </a:r>
              <a:endPara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抓勾连</a:t>
              </a:r>
              <a:endPara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抓关键词句</a:t>
              </a:r>
              <a:endPara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 flipH="1">
              <a:off x="9678" y="4925"/>
              <a:ext cx="16" cy="361"/>
            </a:xfrm>
            <a:prstGeom prst="line">
              <a:avLst/>
            </a:prstGeom>
            <a:solidFill>
              <a:schemeClr val="bg1"/>
            </a:solidFill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>
              <p:custDataLst>
                <p:tags r:id="rId8"/>
              </p:custDataLst>
            </p:nvPr>
          </p:nvCxnSpPr>
          <p:spPr>
            <a:xfrm>
              <a:off x="8289" y="5491"/>
              <a:ext cx="0" cy="2725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文本框 74"/>
            <p:cNvSpPr txBox="1"/>
            <p:nvPr>
              <p:custDataLst>
                <p:tags r:id="rId9"/>
              </p:custDataLst>
            </p:nvPr>
          </p:nvSpPr>
          <p:spPr>
            <a:xfrm>
              <a:off x="7434" y="6158"/>
              <a:ext cx="738" cy="103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练习</a:t>
              </a: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9182008" y="2374582"/>
            <a:ext cx="2758440" cy="2839085"/>
            <a:chOff x="11549" y="3967"/>
            <a:chExt cx="4344" cy="4471"/>
          </a:xfrm>
        </p:grpSpPr>
        <p:sp>
          <p:nvSpPr>
            <p:cNvPr id="48" name="圆角矩形 47"/>
            <p:cNvSpPr/>
            <p:nvPr/>
          </p:nvSpPr>
          <p:spPr>
            <a:xfrm>
              <a:off x="11549" y="3967"/>
              <a:ext cx="3686" cy="1132"/>
            </a:xfrm>
            <a:prstGeom prst="roundRect">
              <a:avLst>
                <a:gd name="adj" fmla="val 36307"/>
              </a:avLst>
            </a:prstGeom>
            <a:solidFill>
              <a:schemeClr val="bg1"/>
            </a:solidFill>
            <a:ln w="539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00" b="1">
                  <a:solidFill>
                    <a:srgbClr val="EEECE1">
                      <a:lumMod val="1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口语交际、习作</a:t>
              </a:r>
              <a:endParaRPr lang="zh-CN" altLang="en-US" sz="2100" b="1" dirty="0">
                <a:solidFill>
                  <a:srgbClr val="EEECE1">
                    <a:lumMod val="1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13159" y="5099"/>
              <a:ext cx="0" cy="529"/>
            </a:xfrm>
            <a:prstGeom prst="line">
              <a:avLst/>
            </a:prstGeom>
            <a:solidFill>
              <a:schemeClr val="bg1"/>
            </a:solidFill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圆角矩形 60"/>
            <p:cNvSpPr/>
            <p:nvPr/>
          </p:nvSpPr>
          <p:spPr>
            <a:xfrm>
              <a:off x="11549" y="5598"/>
              <a:ext cx="4344" cy="2840"/>
            </a:xfrm>
            <a:prstGeom prst="roundRect">
              <a:avLst>
                <a:gd name="adj" fmla="val 36307"/>
              </a:avLst>
            </a:prstGeom>
            <a:solidFill>
              <a:schemeClr val="bg1"/>
            </a:solidFill>
            <a:ln w="539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综合运用方法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70020" y="2479819"/>
            <a:ext cx="2945443" cy="2706371"/>
            <a:chOff x="167" y="3821"/>
            <a:chExt cx="4425" cy="4262"/>
          </a:xfrm>
        </p:grpSpPr>
        <p:sp>
          <p:nvSpPr>
            <p:cNvPr id="81" name="圆角矩形 80"/>
            <p:cNvSpPr/>
            <p:nvPr>
              <p:custDataLst>
                <p:tags r:id="rId3"/>
              </p:custDataLst>
            </p:nvPr>
          </p:nvSpPr>
          <p:spPr>
            <a:xfrm>
              <a:off x="167" y="3821"/>
              <a:ext cx="4425" cy="1132"/>
            </a:xfrm>
            <a:prstGeom prst="roundRect">
              <a:avLst>
                <a:gd name="adj" fmla="val 36307"/>
              </a:avLst>
            </a:prstGeom>
            <a:solidFill>
              <a:schemeClr val="bg1"/>
            </a:solidFill>
            <a:ln w="539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00" b="1" dirty="0">
                  <a:solidFill>
                    <a:srgbClr val="EEECE1">
                      <a:lumMod val="10000"/>
                    </a:srgb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《慈母情深》</a:t>
              </a:r>
            </a:p>
          </p:txBody>
        </p:sp>
        <p:sp>
          <p:nvSpPr>
            <p:cNvPr id="82" name="圆角矩形 81"/>
            <p:cNvSpPr/>
            <p:nvPr>
              <p:custDataLst>
                <p:tags r:id="rId4"/>
              </p:custDataLst>
            </p:nvPr>
          </p:nvSpPr>
          <p:spPr>
            <a:xfrm>
              <a:off x="167" y="5327"/>
              <a:ext cx="4425" cy="2756"/>
            </a:xfrm>
            <a:prstGeom prst="roundRect">
              <a:avLst>
                <a:gd name="adj" fmla="val 15182"/>
              </a:avLst>
            </a:prstGeom>
            <a:solidFill>
              <a:schemeClr val="bg1"/>
            </a:solidFill>
            <a:ln w="539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3" name="直接连接符 82"/>
            <p:cNvCxnSpPr/>
            <p:nvPr>
              <p:custDataLst>
                <p:tags r:id="rId5"/>
              </p:custDataLst>
            </p:nvPr>
          </p:nvCxnSpPr>
          <p:spPr>
            <a:xfrm>
              <a:off x="2190" y="4937"/>
              <a:ext cx="2" cy="385"/>
            </a:xfrm>
            <a:prstGeom prst="line">
              <a:avLst/>
            </a:prstGeom>
            <a:solidFill>
              <a:schemeClr val="bg1"/>
            </a:solidFill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>
              <p:custDataLst>
                <p:tags r:id="rId6"/>
              </p:custDataLst>
            </p:nvPr>
          </p:nvCxnSpPr>
          <p:spPr>
            <a:xfrm>
              <a:off x="1049" y="5332"/>
              <a:ext cx="0" cy="2742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文本框 89"/>
            <p:cNvSpPr txBox="1"/>
            <p:nvPr>
              <p:custDataLst>
                <p:tags r:id="rId7"/>
              </p:custDataLst>
            </p:nvPr>
          </p:nvSpPr>
          <p:spPr>
            <a:xfrm>
              <a:off x="331" y="5827"/>
              <a:ext cx="715" cy="115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学</a:t>
              </a:r>
            </a:p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习</a:t>
              </a:r>
              <a:endPara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814494" y="3632838"/>
            <a:ext cx="173477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抓场景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抓细节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抓勾连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抓关键词句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005789" y="3524435"/>
            <a:ext cx="17938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抓场景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抓细节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抓勾连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抓关键词句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2"/>
            </p:custDataLst>
          </p:nvPr>
        </p:nvSpPr>
        <p:spPr>
          <a:xfrm>
            <a:off x="3225754" y="3833841"/>
            <a:ext cx="545369" cy="74035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练习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4116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0" grpId="0"/>
      <p:bldP spid="2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图片 99"/>
          <p:cNvPicPr/>
          <p:nvPr/>
        </p:nvPicPr>
        <p:blipFill>
          <a:blip r:embed="rId2"/>
          <a:stretch>
            <a:fillRect/>
          </a:stretch>
        </p:blipFill>
        <p:spPr>
          <a:xfrm>
            <a:off x="420406" y="714690"/>
            <a:ext cx="3937803" cy="3153045"/>
          </a:xfrm>
          <a:prstGeom prst="rect">
            <a:avLst/>
          </a:prstGeom>
          <a:noFill/>
          <a:ln w="9525">
            <a:noFill/>
          </a:ln>
          <a:effectLst>
            <a:softEdge rad="317500"/>
          </a:effectLst>
        </p:spPr>
      </p:pic>
      <p:pic>
        <p:nvPicPr>
          <p:cNvPr id="2" name="图片 1"/>
          <p:cNvPicPr/>
          <p:nvPr/>
        </p:nvPicPr>
        <p:blipFill>
          <a:blip r:embed="rId3"/>
          <a:stretch>
            <a:fillRect/>
          </a:stretch>
        </p:blipFill>
        <p:spPr>
          <a:xfrm>
            <a:off x="4470318" y="854826"/>
            <a:ext cx="3657533" cy="2830734"/>
          </a:xfrm>
          <a:prstGeom prst="rect">
            <a:avLst/>
          </a:prstGeom>
          <a:noFill/>
          <a:ln w="9525">
            <a:noFill/>
          </a:ln>
          <a:effectLst>
            <a:softEdge rad="317500"/>
          </a:effectLst>
        </p:spPr>
      </p:pic>
      <p:pic>
        <p:nvPicPr>
          <p:cNvPr id="103" name="图片 102"/>
          <p:cNvPicPr/>
          <p:nvPr/>
        </p:nvPicPr>
        <p:blipFill>
          <a:blip r:embed="rId4"/>
          <a:srcRect t="49648"/>
          <a:stretch>
            <a:fillRect/>
          </a:stretch>
        </p:blipFill>
        <p:spPr>
          <a:xfrm>
            <a:off x="8352067" y="1247205"/>
            <a:ext cx="3279167" cy="2298220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pic>
        <p:nvPicPr>
          <p:cNvPr id="7" name="图片 6" descr="upload_7335456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7939" y="3867736"/>
            <a:ext cx="4428277" cy="2774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501900" y="2091373"/>
            <a:ext cx="1999615" cy="5219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抓场景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501900" y="3100388"/>
            <a:ext cx="2075815" cy="5219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抓细节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501900" y="4142994"/>
            <a:ext cx="2602760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抓关键词句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501900" y="5363528"/>
            <a:ext cx="2075815" cy="5219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抓勾连</a:t>
            </a:r>
          </a:p>
        </p:txBody>
      </p:sp>
      <p:sp>
        <p:nvSpPr>
          <p:cNvPr id="14" name="下箭头 13"/>
          <p:cNvSpPr/>
          <p:nvPr/>
        </p:nvSpPr>
        <p:spPr>
          <a:xfrm>
            <a:off x="3422015" y="2723515"/>
            <a:ext cx="123825" cy="306705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下箭头 14"/>
          <p:cNvSpPr/>
          <p:nvPr/>
        </p:nvSpPr>
        <p:spPr>
          <a:xfrm>
            <a:off x="3422015" y="3717290"/>
            <a:ext cx="123825" cy="306705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下箭头 15"/>
          <p:cNvSpPr/>
          <p:nvPr/>
        </p:nvSpPr>
        <p:spPr>
          <a:xfrm>
            <a:off x="3422015" y="4848860"/>
            <a:ext cx="123825" cy="306705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04491" y="582305"/>
            <a:ext cx="9194985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  <a:prstDash val="sysDash"/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如何体会作者描写的场景、细节描写中蕴含的感情呢？</a:t>
            </a:r>
            <a:endParaRPr lang="zh-CN" altLang="en-US" sz="2800" dirty="0"/>
          </a:p>
        </p:txBody>
      </p:sp>
      <p:pic>
        <p:nvPicPr>
          <p:cNvPr id="100" name="图片 99"/>
          <p:cNvPicPr/>
          <p:nvPr/>
        </p:nvPicPr>
        <p:blipFill>
          <a:blip r:embed="rId2"/>
          <a:stretch>
            <a:fillRect/>
          </a:stretch>
        </p:blipFill>
        <p:spPr>
          <a:xfrm>
            <a:off x="8316595" y="1712595"/>
            <a:ext cx="2510155" cy="1909445"/>
          </a:xfrm>
          <a:prstGeom prst="rect">
            <a:avLst/>
          </a:prstGeom>
          <a:noFill/>
          <a:ln w="9525">
            <a:noFill/>
          </a:ln>
          <a:effectLst>
            <a:softEdge rad="317500"/>
          </a:effectLst>
        </p:spPr>
      </p:pic>
      <p:pic>
        <p:nvPicPr>
          <p:cNvPr id="19" name="图片 18"/>
          <p:cNvPicPr/>
          <p:nvPr/>
        </p:nvPicPr>
        <p:blipFill>
          <a:blip r:embed="rId3"/>
          <a:stretch>
            <a:fillRect/>
          </a:stretch>
        </p:blipFill>
        <p:spPr>
          <a:xfrm>
            <a:off x="9940925" y="5012690"/>
            <a:ext cx="1935480" cy="1768475"/>
          </a:xfrm>
          <a:prstGeom prst="rect">
            <a:avLst/>
          </a:prstGeom>
          <a:noFill/>
          <a:ln w="9525"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 bldLvl="0" animBg="1"/>
      <p:bldP spid="7" grpId="0" bldLvl="0" animBg="1"/>
      <p:bldP spid="8" grpId="0" bldLvl="0" animBg="1"/>
      <p:bldP spid="14" grpId="0" bldLvl="0" animBg="1"/>
      <p:bldP spid="15" grpId="0" bldLvl="0" animBg="1"/>
      <p:bldP spid="1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43225" y="908685"/>
            <a:ext cx="73113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精彩极了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糟糕透了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</a:p>
        </p:txBody>
      </p:sp>
      <p:pic>
        <p:nvPicPr>
          <p:cNvPr id="103" name="图片 102"/>
          <p:cNvPicPr/>
          <p:nvPr/>
        </p:nvPicPr>
        <p:blipFill>
          <a:blip r:embed="rId2"/>
          <a:srcRect t="49648"/>
          <a:stretch>
            <a:fillRect/>
          </a:stretch>
        </p:blipFill>
        <p:spPr>
          <a:xfrm>
            <a:off x="3638550" y="2688590"/>
            <a:ext cx="4914900" cy="3453130"/>
          </a:xfrm>
          <a:prstGeom prst="rect">
            <a:avLst/>
          </a:prstGeom>
          <a:noFill/>
          <a:ln w="9525">
            <a:noFill/>
          </a:ln>
          <a:effectLst>
            <a:softEdge rad="127000"/>
          </a:effectLst>
        </p:spPr>
      </p:pic>
      <p:sp>
        <p:nvSpPr>
          <p:cNvPr id="2" name="文本框 1"/>
          <p:cNvSpPr txBox="1"/>
          <p:nvPr/>
        </p:nvSpPr>
        <p:spPr>
          <a:xfrm>
            <a:off x="3390265" y="1845945"/>
            <a:ext cx="6146165" cy="517525"/>
          </a:xfrm>
          <a:prstGeom prst="rect">
            <a:avLst/>
          </a:prstGeom>
          <a:noFill/>
          <a:ln w="19050">
            <a:solidFill>
              <a:schemeClr val="accent2">
                <a:lumMod val="40000"/>
                <a:lumOff val="60000"/>
              </a:schemeClr>
            </a:solidFill>
            <a:prstDash val="sysDash"/>
          </a:ln>
        </p:spPr>
        <p:txBody>
          <a:bodyPr wrap="square" rtlCol="0" anchor="t">
            <a:noAutofit/>
          </a:bodyPr>
          <a:lstStyle/>
          <a:p>
            <a:r>
              <a:rPr lang="zh-CN" altLang="en-US"/>
              <a:t> </a:t>
            </a:r>
            <a:r>
              <a:rPr lang="en-US" altLang="zh-CN"/>
              <a:t>        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1.表示引用 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2.表示特殊含义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41095" y="1920240"/>
            <a:ext cx="10512425" cy="3564437"/>
          </a:xfrm>
          <a:prstGeom prst="rect">
            <a:avLst/>
          </a:prstGeom>
          <a:noFill/>
          <a:ln w="19050">
            <a:solidFill>
              <a:schemeClr val="accent2">
                <a:lumMod val="40000"/>
                <a:lumOff val="60000"/>
              </a:schemeClr>
            </a:solidFill>
            <a:prstDash val="lgDashDot"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fontAlgn="auto">
              <a:lnSpc>
                <a:spcPct val="200000"/>
              </a:lnSpc>
            </a:pP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嚷道   精彩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鼓励</a:t>
            </a:r>
            <a:r>
              <a:rPr lang="en-US" altLang="zh-CN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慈祥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</a:p>
          <a:p>
            <a:pPr algn="l" fontAlgn="auto">
              <a:lnSpc>
                <a:spcPct val="200000"/>
              </a:lnSpc>
            </a:pPr>
            <a:r>
              <a:rPr lang="zh-CN" altLang="en-US" sz="4000" b="1" dirty="0">
                <a:solidFill>
                  <a:schemeClr val="accent4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誊写</a:t>
            </a:r>
            <a:r>
              <a:rPr lang="en-US" altLang="zh-CN" sz="4000" b="1" dirty="0">
                <a:solidFill>
                  <a:schemeClr val="accent4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chemeClr val="accent4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腼腆</a:t>
            </a:r>
            <a:r>
              <a:rPr lang="en-US" altLang="zh-CN" sz="4000" b="1" dirty="0">
                <a:solidFill>
                  <a:schemeClr val="accent4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</a:t>
            </a:r>
            <a:r>
              <a:rPr lang="zh-CN" altLang="en-US" sz="4000" b="1" dirty="0">
                <a:solidFill>
                  <a:schemeClr val="accent4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出版</a:t>
            </a:r>
            <a:r>
              <a:rPr lang="en-US" altLang="zh-CN" sz="4000" b="1" dirty="0">
                <a:solidFill>
                  <a:schemeClr val="accent4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4000" b="1" dirty="0">
                <a:solidFill>
                  <a:schemeClr val="accent4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谨慎</a:t>
            </a:r>
            <a:r>
              <a:rPr lang="en-US" altLang="zh-CN" sz="4000" b="1" dirty="0">
                <a:solidFill>
                  <a:schemeClr val="accent5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  <a:p>
            <a:pPr algn="l" fontAlgn="auto">
              <a:lnSpc>
                <a:spcPct val="200000"/>
              </a:lnSpc>
            </a:pP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皱着   糟糕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警告</a:t>
            </a:r>
            <a:r>
              <a:rPr lang="en-US" altLang="zh-CN" sz="4000" b="1" dirty="0">
                <a:solidFill>
                  <a:schemeClr val="accent6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严厉</a:t>
            </a:r>
            <a:r>
              <a:rPr lang="en-US" altLang="zh-CN" sz="4000" b="1" dirty="0">
                <a:solidFill>
                  <a:schemeClr val="accent6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4000" b="1" dirty="0">
                <a:solidFill>
                  <a:schemeClr val="accent6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en-US" altLang="zh-CN" sz="4000" b="1" dirty="0">
                <a:solidFill>
                  <a:schemeClr val="accent6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      </a:t>
            </a:r>
            <a:r>
              <a:rPr lang="en-US" altLang="zh-CN" sz="4000" b="1" dirty="0">
                <a:solidFill>
                  <a:schemeClr val="accent6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en-US" altLang="zh-CN" sz="4000" b="1" dirty="0">
                <a:solidFill>
                  <a:schemeClr val="accent6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71475" y="443865"/>
            <a:ext cx="2298700" cy="70675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>
                <a:latin typeface="黑体" panose="02010609060101010101" charset="-122"/>
                <a:ea typeface="黑体" panose="02010609060101010101" charset="-122"/>
              </a:rPr>
              <a:t>读一读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05510" y="1061085"/>
            <a:ext cx="2672080" cy="70675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</a:rPr>
              <a:t>自学提示：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05510" y="2623820"/>
            <a:ext cx="10857230" cy="3014980"/>
          </a:xfrm>
          <a:prstGeom prst="rect">
            <a:avLst/>
          </a:prstGeom>
          <a:noFill/>
          <a:ln w="19050">
            <a:solidFill>
              <a:schemeClr val="accent2">
                <a:lumMod val="40000"/>
                <a:lumOff val="60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l" fontAlgn="auto">
              <a:lnSpc>
                <a:spcPct val="200000"/>
              </a:lnSpc>
              <a:spcAft>
                <a:spcPts val="1200"/>
              </a:spcAft>
            </a:pPr>
            <a:r>
              <a:rPr lang="en-US" sz="36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sz="3600" b="1" dirty="0" err="1">
                <a:latin typeface="楷体" panose="02010609060101010101" charset="-122"/>
                <a:ea typeface="楷体" panose="02010609060101010101" charset="-122"/>
              </a:rPr>
              <a:t>快速阅读课文，用抓关键词的方法，概括课文描写的场景</a:t>
            </a:r>
            <a:r>
              <a:rPr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algn="l" fontAlgn="auto">
              <a:spcAft>
                <a:spcPts val="1200"/>
              </a:spcAft>
            </a:pPr>
            <a:endParaRPr lang="zh-CN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E805D0-2DDA-C8EA-A9CD-9D4DD2802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44BFE9B1-1528-758D-3EC9-BB199FBCB37D}"/>
              </a:ext>
            </a:extLst>
          </p:cNvPr>
          <p:cNvSpPr txBox="1"/>
          <p:nvPr/>
        </p:nvSpPr>
        <p:spPr>
          <a:xfrm>
            <a:off x="1029797" y="484037"/>
            <a:ext cx="2672080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accent3">
                <a:lumMod val="75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</a:rPr>
              <a:t>梳理场景：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98EE56B-89D5-B52C-750F-F10E7415B62E}"/>
              </a:ext>
            </a:extLst>
          </p:cNvPr>
          <p:cNvSpPr txBox="1"/>
          <p:nvPr/>
        </p:nvSpPr>
        <p:spPr>
          <a:xfrm>
            <a:off x="3231473" y="1260629"/>
            <a:ext cx="5228946" cy="411747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6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sz="36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母亲赞</a:t>
            </a:r>
            <a:r>
              <a:rPr lang="zh-CN" altLang="en-US" sz="36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美</a:t>
            </a:r>
            <a:r>
              <a:rPr lang="zh-CN" altLang="zh-CN" sz="36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诗</a:t>
            </a:r>
            <a:r>
              <a:rPr lang="en-US" altLang="zh-CN" sz="36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</a:p>
          <a:p>
            <a:pPr algn="just">
              <a:lnSpc>
                <a:spcPct val="150000"/>
              </a:lnSpc>
            </a:pPr>
            <a:r>
              <a:rPr lang="zh-CN" altLang="en-US" sz="36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期盼</a:t>
            </a:r>
            <a:r>
              <a:rPr lang="zh-CN" altLang="zh-CN" sz="36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父</a:t>
            </a:r>
            <a:r>
              <a:rPr lang="zh-CN" altLang="en-US" sz="36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归来</a:t>
            </a:r>
            <a:endParaRPr lang="en-US" altLang="zh-CN" sz="3600" b="1" kern="1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sz="36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父</a:t>
            </a:r>
            <a:r>
              <a:rPr lang="zh-CN" altLang="en-US" sz="36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亲</a:t>
            </a:r>
            <a:r>
              <a:rPr lang="zh-CN" altLang="en-US" sz="36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评</a:t>
            </a:r>
            <a:r>
              <a:rPr lang="zh-CN" altLang="zh-CN" sz="36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价</a:t>
            </a:r>
            <a:r>
              <a:rPr lang="zh-CN" altLang="en-US" sz="36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诗</a:t>
            </a:r>
            <a:endParaRPr lang="en-US" altLang="zh-CN" sz="36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6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sz="36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父母为诗吵</a:t>
            </a:r>
            <a:endParaRPr lang="en-US" altLang="zh-CN" sz="3600" b="1" kern="1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36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“我”再次读诗</a:t>
            </a:r>
            <a:endParaRPr lang="zh-CN" altLang="zh-CN" sz="3600" b="1" kern="1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0510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CD1DAC-1969-25CF-CB26-6A8FB3E77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00026" y="514905"/>
            <a:ext cx="3306654" cy="68588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小组共学：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593725" y="1753235"/>
            <a:ext cx="11198225" cy="36957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450975" y="2594610"/>
            <a:ext cx="9707880" cy="2732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抓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住母亲赞美巴迪诗歌的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细节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，用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“～～～”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勾画相关语句，用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“○”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圈出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关键词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紧扣词句，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批注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你体会到的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感情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，带着自己的体会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读一读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>
              <a:lnSpc>
                <a:spcPct val="150000"/>
              </a:lnSpc>
            </a:pP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70280" y="1879600"/>
            <a:ext cx="100949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阅读第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自然段，聚焦 “母亲赞美诗”：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FD3CAF6C-8ADB-3A94-8DAD-6CB4E22DA8FD}"/>
              </a:ext>
            </a:extLst>
          </p:cNvPr>
          <p:cNvCxnSpPr>
            <a:cxnSpLocks/>
          </p:cNvCxnSpPr>
          <p:nvPr/>
        </p:nvCxnSpPr>
        <p:spPr>
          <a:xfrm>
            <a:off x="2722652" y="4393626"/>
            <a:ext cx="85275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3952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29615" y="1536700"/>
            <a:ext cx="1073277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sz="4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母亲一念完那首诗，眼睛亮亮的，兴奋地嚷着：“巴迪，真是你写的吗？多美的诗啊！精彩极了！”她搂住了我，赞美声雨点般落到我身上。</a:t>
            </a:r>
            <a:endParaRPr lang="zh-CN" altLang="en-US" sz="40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ab6c34d1-47b6-4b68-b4de-5fae8894e0e9}"/>
  <p:tag name="TABLE_ENDDRAG_ORIGIN_RECT" val="750*215"/>
  <p:tag name="TABLE_ENDDRAG_RECT" val="148*297*750*2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FK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928</Words>
  <Application>Microsoft Office PowerPoint</Application>
  <PresentationFormat>宽屏</PresentationFormat>
  <Paragraphs>98</Paragraphs>
  <Slides>23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1" baseType="lpstr">
      <vt:lpstr>黑体</vt:lpstr>
      <vt:lpstr>楷体</vt:lpstr>
      <vt:lpstr>隶书</vt:lpstr>
      <vt:lpstr>宋体</vt:lpstr>
      <vt:lpstr>Arial</vt:lpstr>
      <vt:lpstr>Calibri</vt:lpstr>
      <vt:lpstr>Office 主题</vt:lpstr>
      <vt:lpstr>FFKT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nuc</dc:creator>
  <cp:lastModifiedBy>云桂 钟</cp:lastModifiedBy>
  <cp:revision>91</cp:revision>
  <dcterms:created xsi:type="dcterms:W3CDTF">2021-10-18T15:10:00Z</dcterms:created>
  <dcterms:modified xsi:type="dcterms:W3CDTF">2024-11-28T11:41:34Z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E3B82EC6266F492FBD1B3F75DAECDD2D</vt:lpwstr>
  </property>
  <property fmtid="{D5CDD505-2E9C-101B-9397-08002B2CF9AE}" pid="3" name="KSOProductBuildVer">
    <vt:lpwstr>2052-11.1.0.10314</vt:lpwstr>
  </property>
</Properties>
</file>