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3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者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99" d="100"/>
          <a:sy n="99" d="100"/>
        </p:scale>
        <p:origin x="84" y="582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63.xml"/><Relationship Id="rId7" Type="http://schemas.openxmlformats.org/officeDocument/2006/relationships/commentAuthors" Target="commentAuthors.xml"/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单击此处编辑母版副标题样式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0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506" name="图片 1"/>
          <p:cNvPicPr>
            <a:picLocks noGrp="1" noChangeAspect="1" noChangeArrowheads="1"/>
          </p:cNvPicPr>
          <p:nvPr>
            <p:ph idx="1"/>
          </p:nvPr>
        </p:nvPicPr>
        <p:blipFill>
          <a:blip r:embed="rId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3711"/>
          <a:stretch>
            <a:fillRect/>
          </a:stretch>
        </p:blipFill>
        <p:spPr>
          <a:xfrm>
            <a:off x="0" y="-40005"/>
            <a:ext cx="12192000" cy="6858000"/>
          </a:xfrm>
        </p:spPr>
      </p:pic>
      <p:sp>
        <p:nvSpPr>
          <p:cNvPr id="2" name="文本框 1"/>
          <p:cNvSpPr txBox="1"/>
          <p:nvPr/>
        </p:nvSpPr>
        <p:spPr>
          <a:xfrm>
            <a:off x="3119755" y="1692275"/>
            <a:ext cx="8231505" cy="403098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l"/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Hello, everyone!</a:t>
            </a:r>
            <a:endParaRPr lang="en-US" altLang="zh-CN" sz="3200" dirty="0">
              <a:solidFill>
                <a:schemeClr val="bg1"/>
              </a:solidFill>
              <a:latin typeface="Comic Sans MS" panose="030F0702030302020204" pitchFamily="66" charset="0"/>
              <a:cs typeface="Comic Sans MS" panose="030F0702030302020204" pitchFamily="66" charset="0"/>
              <a:sym typeface="+mn-ea"/>
            </a:endParaRPr>
          </a:p>
          <a:p>
            <a:pPr algn="l"/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My name is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___. 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I am a boy/girl.</a:t>
            </a:r>
            <a:endParaRPr lang="en-US" altLang="zh-CN" sz="3200" dirty="0">
              <a:solidFill>
                <a:schemeClr val="bg1"/>
              </a:solidFill>
              <a:latin typeface="Comic Sans MS" panose="030F0702030302020204" pitchFamily="66" charset="0"/>
              <a:cs typeface="Comic Sans MS" panose="030F0702030302020204" pitchFamily="66" charset="0"/>
              <a:sym typeface="+mn-ea"/>
            </a:endParaRPr>
          </a:p>
          <a:p>
            <a:pPr algn="l"/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I like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___. 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I don’t like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___. </a:t>
            </a:r>
            <a:endParaRPr lang="en-US" altLang="zh-CN" sz="3200" dirty="0">
              <a:solidFill>
                <a:schemeClr val="bg1"/>
              </a:solidFill>
              <a:latin typeface="Comic Sans MS" panose="030F0702030302020204" pitchFamily="66" charset="0"/>
              <a:cs typeface="Comic Sans MS" panose="030F0702030302020204" pitchFamily="66" charset="0"/>
              <a:sym typeface="+mn-ea"/>
            </a:endParaRPr>
          </a:p>
          <a:p>
            <a:pPr algn="l"/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I live in Chengdu. </a:t>
            </a:r>
            <a:endParaRPr lang="en-US" altLang="zh-CN" sz="3200" dirty="0">
              <a:solidFill>
                <a:schemeClr val="bg1"/>
              </a:solidFill>
              <a:latin typeface="Comic Sans MS" panose="030F0702030302020204" pitchFamily="66" charset="0"/>
              <a:cs typeface="Comic Sans MS" panose="030F0702030302020204" pitchFamily="66" charset="0"/>
              <a:sym typeface="+mn-ea"/>
            </a:endParaRPr>
          </a:p>
          <a:p>
            <a:pPr algn="l"/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Chengdu 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is a big city.</a:t>
            </a:r>
            <a:endParaRPr lang="en-US" altLang="zh-CN" sz="3200" dirty="0">
              <a:solidFill>
                <a:schemeClr val="bg1"/>
              </a:solidFill>
              <a:latin typeface="Comic Sans MS" panose="030F0702030302020204" pitchFamily="66" charset="0"/>
              <a:cs typeface="Comic Sans MS" panose="030F0702030302020204" pitchFamily="66" charset="0"/>
              <a:sym typeface="+mn-ea"/>
            </a:endParaRPr>
          </a:p>
          <a:p>
            <a:pPr algn="l"/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I 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___ 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on Sundays.</a:t>
            </a:r>
            <a:endParaRPr lang="en-US" altLang="zh-CN" sz="3200" dirty="0">
              <a:solidFill>
                <a:schemeClr val="bg1"/>
              </a:solidFill>
              <a:latin typeface="Comic Sans MS" panose="030F0702030302020204" pitchFamily="66" charset="0"/>
              <a:cs typeface="Comic Sans MS" panose="030F0702030302020204" pitchFamily="66" charset="0"/>
              <a:sym typeface="+mn-ea"/>
            </a:endParaRPr>
          </a:p>
          <a:p>
            <a:pPr algn="l"/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I go to Tangwai 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S</a:t>
            </a:r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chool.</a:t>
            </a:r>
            <a:endParaRPr lang="en-US" altLang="zh-CN" sz="3200" dirty="0">
              <a:solidFill>
                <a:schemeClr val="bg1"/>
              </a:solidFill>
              <a:latin typeface="Comic Sans MS" panose="030F0702030302020204" pitchFamily="66" charset="0"/>
              <a:cs typeface="Comic Sans MS" panose="030F0702030302020204" pitchFamily="66" charset="0"/>
              <a:sym typeface="+mn-ea"/>
            </a:endParaRPr>
          </a:p>
          <a:p>
            <a:pPr algn="l"/>
            <a:r>
              <a:rPr lang="en-US" altLang="zh-CN" sz="3200" dirty="0">
                <a:solidFill>
                  <a:schemeClr val="bg1"/>
                </a:solidFill>
                <a:latin typeface="Comic Sans MS" panose="030F0702030302020204" pitchFamily="66" charset="0"/>
                <a:cs typeface="Comic Sans MS" panose="030F0702030302020204" pitchFamily="66" charset="0"/>
                <a:sym typeface="+mn-ea"/>
              </a:rPr>
              <a:t>Thank you!</a:t>
            </a:r>
            <a:endParaRPr lang="en-US" altLang="zh-CN" sz="3200" dirty="0">
              <a:solidFill>
                <a:schemeClr val="bg1"/>
              </a:solidFill>
              <a:latin typeface="Comic Sans MS" panose="030F0702030302020204" pitchFamily="66" charset="0"/>
              <a:cs typeface="Comic Sans MS" panose="030F0702030302020204" pitchFamily="66" charset="0"/>
              <a:sym typeface="+mn-ea"/>
            </a:endParaRPr>
          </a:p>
        </p:txBody>
      </p:sp>
      <p:sp>
        <p:nvSpPr>
          <p:cNvPr id="21508" name="WordArt 10"/>
          <p:cNvSpPr>
            <a:spLocks noChangeArrowheads="1" noChangeShapeType="1" noTextEdit="1"/>
          </p:cNvSpPr>
          <p:nvPr/>
        </p:nvSpPr>
        <p:spPr bwMode="auto">
          <a:xfrm rot="21070784">
            <a:off x="7306945" y="4928235"/>
            <a:ext cx="4618990" cy="840105"/>
          </a:xfrm>
          <a:prstGeom prst="rect">
            <a:avLst/>
          </a:prstGeom>
        </p:spPr>
        <p:txBody>
          <a:bodyPr wrap="none" fromWordArt="1">
            <a:prstTxWarp prst="textCascadeDown">
              <a:avLst>
                <a:gd name="adj" fmla="val 44444"/>
              </a:avLst>
            </a:prstTxWarp>
            <a:scene3d>
              <a:camera prst="legacyPerspectiveFront">
                <a:rot lat="20519996" lon="1080000" rev="0"/>
              </a:camera>
              <a:lightRig rig="legacyHarsh2" dir="b"/>
            </a:scene3d>
            <a:sp3d extrusionH="430200" prstMaterial="legacyMatte">
              <a:extrusionClr>
                <a:srgbClr val="FF6600"/>
              </a:extrusionClr>
              <a:contourClr>
                <a:srgbClr val="FFE701"/>
              </a:contourClr>
            </a:sp3d>
          </a:bodyPr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en-US" altLang="zh-CN" sz="3600" b="1" i="1" u="none" strike="noStrike" kern="10" cap="none" spc="0" normalizeH="0" baseline="0" noProof="0">
                <a:ln w="9525">
                  <a:round/>
                </a:ln>
                <a:gradFill rotWithShape="1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880000" scaled="1"/>
                </a:gradFill>
                <a:effectLst/>
                <a:uLnTx/>
                <a:uFillTx/>
                <a:latin typeface="宋体" panose="02010600030101010101" pitchFamily="2" charset="-122"/>
                <a:ea typeface="宋体" panose="02010600030101010101" pitchFamily="2" charset="-122"/>
                <a:cs typeface="+mn-cs"/>
              </a:rPr>
              <a:t>Show Time!</a:t>
            </a:r>
            <a:endParaRPr kumimoji="0" lang="zh-CN" altLang="en-US" sz="3600" b="1" i="1" u="none" strike="noStrike" kern="10" cap="none" spc="0" normalizeH="0" baseline="0" noProof="0">
              <a:ln w="9525">
                <a:round/>
              </a:ln>
              <a:gradFill rotWithShape="1">
                <a:gsLst>
                  <a:gs pos="0">
                    <a:srgbClr val="FFE701"/>
                  </a:gs>
                  <a:gs pos="100000">
                    <a:srgbClr val="FE3E02"/>
                  </a:gs>
                </a:gsLst>
                <a:lin ang="5880000" scaled="1"/>
              </a:gradFill>
              <a:effectLst/>
              <a:uLnTx/>
              <a:uFillTx/>
              <a:latin typeface="宋体" panose="02010600030101010101" pitchFamily="2" charset="-122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41605" y="66675"/>
            <a:ext cx="11129645" cy="4603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r>
              <a:rPr lang="zh-CN" altLang="en-US" sz="2400" b="1" dirty="0">
                <a:solidFill>
                  <a:schemeClr val="bg1"/>
                </a:solidFill>
                <a:latin typeface="宋体" panose="02010600030101010101" pitchFamily="2" charset="-122"/>
                <a:ea typeface="宋体" panose="02010600030101010101" pitchFamily="2" charset="-122"/>
                <a:cs typeface="Comic Sans MS" panose="030F0702030302020204" pitchFamily="66" charset="0"/>
                <a:sym typeface="+mn-ea"/>
              </a:rPr>
              <a:t>第十一周口头练习：</a:t>
            </a:r>
            <a:r>
              <a:rPr lang="zh-CN" altLang="en-US" sz="2400" b="1" dirty="0">
                <a:solidFill>
                  <a:schemeClr val="bg1"/>
                </a:solidFill>
                <a:latin typeface="宋体" panose="02010600030101010101" pitchFamily="2" charset="-122"/>
                <a:ea typeface="宋体" panose="02010600030101010101" pitchFamily="2" charset="-122"/>
                <a:cs typeface="Comic Sans MS" panose="030F0702030302020204" pitchFamily="66" charset="0"/>
                <a:sym typeface="+mn-ea"/>
              </a:rPr>
              <a:t>参考以下内容，准备一段自我介绍，要求能脱稿展示。</a:t>
            </a:r>
            <a:endParaRPr lang="zh-CN" altLang="en-US" sz="2400" b="1" dirty="0">
              <a:solidFill>
                <a:schemeClr val="bg1"/>
              </a:solidFill>
              <a:latin typeface="宋体" panose="02010600030101010101" pitchFamily="2" charset="-122"/>
              <a:ea typeface="宋体" panose="02010600030101010101" pitchFamily="2" charset="-122"/>
              <a:cs typeface="Comic Sans MS" panose="030F0702030302020204" pitchFamily="66" charset="0"/>
              <a:sym typeface="+mn-ea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  <p:bldP spid="2" grpId="1"/>
      <p:bldP spid="21508" grpId="0"/>
      <p:bldP spid="21508" grpId="1"/>
    </p:bldLst>
  </p:timing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081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commondata" val="eyJoZGlkIjoiMDZlOGQ0M2MyYjE4MjI0MGU3ZjM1NTQxMzI5MTdiYmEifQ==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WPS">
  <a:themeElements>
    <a:clrScheme name="WPS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874CB"/>
      </a:accent1>
      <a:accent2>
        <a:srgbClr val="EE822F"/>
      </a:accent2>
      <a:accent3>
        <a:srgbClr val="F2BA02"/>
      </a:accent3>
      <a:accent4>
        <a:srgbClr val="75BD42"/>
      </a:accent4>
      <a:accent5>
        <a:srgbClr val="30C0B4"/>
      </a:accent5>
      <a:accent6>
        <a:srgbClr val="E54C5E"/>
      </a:accent6>
      <a:hlink>
        <a:srgbClr val="0026E5"/>
      </a:hlink>
      <a:folHlink>
        <a:srgbClr val="7E1FAD"/>
      </a:folHlink>
    </a:clrScheme>
    <a:fontScheme name="WPS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WPS">
      <a:fillStyleLst>
        <a:solidFill>
          <a:schemeClr val="phClr"/>
        </a:solidFill>
        <a:gradFill>
          <a:gsLst>
            <a:gs pos="0">
              <a:schemeClr val="phClr">
                <a:lumOff val="17500"/>
              </a:schemeClr>
            </a:gs>
            <a:gs pos="100000">
              <a:schemeClr val="phClr"/>
            </a:gs>
          </a:gsLst>
          <a:lin ang="2700000" scaled="0"/>
        </a:gradFill>
        <a:gradFill>
          <a:gsLst>
            <a:gs pos="0">
              <a:schemeClr val="phClr">
                <a:hueOff val="-2520000"/>
              </a:schemeClr>
            </a:gs>
            <a:gs pos="100000">
              <a:schemeClr val="phClr"/>
            </a:gs>
          </a:gsLst>
          <a:lin ang="27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gradFill>
            <a:gsLst>
              <a:gs pos="0">
                <a:schemeClr val="phClr">
                  <a:hueOff val="-4200000"/>
                </a:schemeClr>
              </a:gs>
              <a:gs pos="100000">
                <a:schemeClr val="phClr"/>
              </a:gs>
            </a:gsLst>
            <a:lin ang="2700000" scaled="1"/>
          </a:gradFill>
          <a:prstDash val="solid"/>
          <a:miter lim="800000"/>
        </a:ln>
      </a:lnStyleLst>
      <a:effectStyleLst>
        <a:effectStyle>
          <a:effectLst>
            <a:outerShdw blurRad="101600" dist="50800" dir="5400000" algn="ctr" rotWithShape="0">
              <a:schemeClr val="phClr">
                <a:alpha val="60000"/>
              </a:schemeClr>
            </a:outerShdw>
          </a:effectLst>
        </a:effectStyle>
        <a:effectStyle>
          <a:effectLst>
            <a:reflection stA="50000" endA="300" endPos="40000" dist="25400" dir="5400000" sy="-100000" algn="bl" rotWithShape="0"/>
          </a:effectLst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209</Words>
  <Application>WPS 演示</Application>
  <PresentationFormat>宽屏</PresentationFormat>
  <Paragraphs>13</Paragraphs>
  <Slides>1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0" baseType="lpstr">
      <vt:lpstr>Arial</vt:lpstr>
      <vt:lpstr>宋体</vt:lpstr>
      <vt:lpstr>Wingdings</vt:lpstr>
      <vt:lpstr>Wingdings</vt:lpstr>
      <vt:lpstr>微软雅黑</vt:lpstr>
      <vt:lpstr>Arial Unicode MS</vt:lpstr>
      <vt:lpstr>Calibri</vt:lpstr>
      <vt:lpstr>Comic Sans MS</vt:lpstr>
      <vt:lpstr>WPS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/>
  <cp:lastModifiedBy>May</cp:lastModifiedBy>
  <cp:revision>155</cp:revision>
  <dcterms:created xsi:type="dcterms:W3CDTF">2019-06-19T02:08:00Z</dcterms:created>
  <dcterms:modified xsi:type="dcterms:W3CDTF">2024-11-14T02:50:50Z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2052-12.1.0.18608</vt:lpwstr>
  </property>
  <property fmtid="{D5CDD505-2E9C-101B-9397-08002B2CF9AE}" pid="3" name="ICV">
    <vt:lpwstr>0914D8E3BB494B308D0655F64D7191DB_11</vt:lpwstr>
  </property>
</Properties>
</file>