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377" r:id="rId3"/>
    <p:sldId id="261" r:id="rId4"/>
    <p:sldId id="271" r:id="rId5"/>
    <p:sldId id="454" r:id="rId6"/>
    <p:sldId id="274" r:id="rId8"/>
    <p:sldId id="381" r:id="rId9"/>
    <p:sldId id="383" r:id="rId10"/>
    <p:sldId id="384" r:id="rId11"/>
    <p:sldId id="386" r:id="rId12"/>
    <p:sldId id="437" r:id="rId13"/>
    <p:sldId id="389" r:id="rId14"/>
    <p:sldId id="438" r:id="rId15"/>
    <p:sldId id="426" r:id="rId16"/>
    <p:sldId id="304" r:id="rId17"/>
    <p:sldId id="265" r:id="rId18"/>
    <p:sldId id="440" r:id="rId19"/>
    <p:sldId id="428" r:id="rId20"/>
    <p:sldId id="305" r:id="rId21"/>
    <p:sldId id="390" r:id="rId22"/>
    <p:sldId id="439" r:id="rId23"/>
    <p:sldId id="313" r:id="rId24"/>
    <p:sldId id="314" r:id="rId25"/>
    <p:sldId id="392" r:id="rId26"/>
    <p:sldId id="380" r:id="rId27"/>
    <p:sldId id="441" r:id="rId28"/>
    <p:sldId id="316" r:id="rId29"/>
  </p:sldIdLst>
  <p:sldSz cx="12192000" cy="6858000"/>
  <p:notesSz cx="6858000" cy="9144000"/>
  <p:embeddedFontLst>
    <p:embeddedFont>
      <p:font typeface="幼圆" panose="02010509060101010101" pitchFamily="49" charset="-122"/>
      <p:regular r:id="rId34"/>
    </p:embeddedFont>
    <p:embeddedFont>
      <p:font typeface="楷体" panose="02010609060101010101" pitchFamily="49" charset="-122"/>
      <p:regular r:id="rId35"/>
    </p:embeddedFont>
    <p:embeddedFont>
      <p:font typeface="Calibri" panose="020F0502020204030204" charset="0"/>
      <p:regular r:id="rId36"/>
      <p:bold r:id="rId37"/>
      <p:italic r:id="rId38"/>
      <p:boldItalic r:id="rId39"/>
    </p:embeddedFont>
    <p:embeddedFont>
      <p:font typeface="隶书" panose="02010509060101010101" charset="-122"/>
      <p:regular r:id="rId40"/>
    </p:embeddedFont>
  </p:embeddedFontLst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B8D"/>
    <a:srgbClr val="ABCF9A"/>
    <a:srgbClr val="FFFFFF"/>
    <a:srgbClr val="759C29"/>
    <a:srgbClr val="0F6B30"/>
    <a:srgbClr val="F8DBBD"/>
    <a:srgbClr val="548235"/>
    <a:srgbClr val="159342"/>
    <a:srgbClr val="35833B"/>
    <a:srgbClr val="7EBA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15" autoAdjust="0"/>
    <p:restoredTop sz="96274" autoAdjust="0"/>
  </p:normalViewPr>
  <p:slideViewPr>
    <p:cSldViewPr snapToGrid="0">
      <p:cViewPr varScale="1">
        <p:scale>
          <a:sx n="108" d="100"/>
          <a:sy n="108" d="100"/>
        </p:scale>
        <p:origin x="94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32.xml"/><Relationship Id="rId40" Type="http://schemas.openxmlformats.org/officeDocument/2006/relationships/font" Target="fonts/font7.fntdata"/><Relationship Id="rId4" Type="http://schemas.openxmlformats.org/officeDocument/2006/relationships/slide" Target="slides/slide2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4.png"/><Relationship Id="rId6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43231"/>
            <a:ext cx="10852237" cy="441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-29161" y="-11429"/>
            <a:ext cx="12221163" cy="6858000"/>
            <a:chOff x="-29162" y="0"/>
            <a:chExt cx="12221162" cy="6858000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10535844" y="5284269"/>
              <a:ext cx="1656156" cy="1573731"/>
            </a:xfrm>
            <a:custGeom>
              <a:avLst/>
              <a:gdLst>
                <a:gd name="connsiteX0" fmla="*/ 0 w 2542903"/>
                <a:gd name="connsiteY0" fmla="*/ 0 h 2416345"/>
                <a:gd name="connsiteX1" fmla="*/ 2542903 w 2542903"/>
                <a:gd name="connsiteY1" fmla="*/ 0 h 2416345"/>
                <a:gd name="connsiteX2" fmla="*/ 2542903 w 2542903"/>
                <a:gd name="connsiteY2" fmla="*/ 2416345 h 2416345"/>
                <a:gd name="connsiteX3" fmla="*/ 0 w 2542903"/>
                <a:gd name="connsiteY3" fmla="*/ 2416345 h 2416345"/>
                <a:gd name="connsiteX4" fmla="*/ 0 w 2542903"/>
                <a:gd name="connsiteY4" fmla="*/ 2124892 h 2416345"/>
                <a:gd name="connsiteX5" fmla="*/ 202203 w 2542903"/>
                <a:gd name="connsiteY5" fmla="*/ 2124892 h 2416345"/>
                <a:gd name="connsiteX6" fmla="*/ 202203 w 2542903"/>
                <a:gd name="connsiteY6" fmla="*/ 1601017 h 2416345"/>
                <a:gd name="connsiteX7" fmla="*/ 0 w 2542903"/>
                <a:gd name="connsiteY7" fmla="*/ 1601017 h 241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2903" h="2416345">
                  <a:moveTo>
                    <a:pt x="0" y="0"/>
                  </a:moveTo>
                  <a:lnTo>
                    <a:pt x="2542903" y="0"/>
                  </a:lnTo>
                  <a:lnTo>
                    <a:pt x="2542903" y="2416345"/>
                  </a:lnTo>
                  <a:lnTo>
                    <a:pt x="0" y="2416345"/>
                  </a:lnTo>
                  <a:lnTo>
                    <a:pt x="0" y="2124892"/>
                  </a:lnTo>
                  <a:lnTo>
                    <a:pt x="202203" y="2124892"/>
                  </a:lnTo>
                  <a:lnTo>
                    <a:pt x="202203" y="1601017"/>
                  </a:lnTo>
                  <a:lnTo>
                    <a:pt x="0" y="1601017"/>
                  </a:lnTo>
                  <a:close/>
                </a:path>
              </a:pathLst>
            </a:cu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-29162" y="0"/>
              <a:ext cx="908904" cy="88519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1" y="443235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1" y="952508"/>
            <a:ext cx="5283243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3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3" y="6349833"/>
            <a:ext cx="2700000" cy="3168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image" Target="../media/image6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image" Target="../media/image8.png"/><Relationship Id="rId7" Type="http://schemas.openxmlformats.org/officeDocument/2006/relationships/image" Target="../media/image10.png"/><Relationship Id="rId6" Type="http://schemas.openxmlformats.org/officeDocument/2006/relationships/slide" Target="slide1.xml"/><Relationship Id="rId5" Type="http://schemas.openxmlformats.org/officeDocument/2006/relationships/image" Target="../media/image13.png"/><Relationship Id="rId4" Type="http://schemas.openxmlformats.org/officeDocument/2006/relationships/slide" Target="slide10.xml"/><Relationship Id="rId3" Type="http://schemas.openxmlformats.org/officeDocument/2006/relationships/image" Target="../media/image6.png"/><Relationship Id="rId2" Type="http://schemas.openxmlformats.org/officeDocument/2006/relationships/tags" Target="../tags/tag41.xml"/><Relationship Id="rId15" Type="http://schemas.openxmlformats.org/officeDocument/2006/relationships/slideLayout" Target="../slideLayouts/slideLayout2.xml"/><Relationship Id="rId14" Type="http://schemas.openxmlformats.org/officeDocument/2006/relationships/slide" Target="slide6.xml"/><Relationship Id="rId13" Type="http://schemas.openxmlformats.org/officeDocument/2006/relationships/slide" Target="slide7.xml"/><Relationship Id="rId12" Type="http://schemas.openxmlformats.org/officeDocument/2006/relationships/image" Target="../media/image11.GIF"/><Relationship Id="rId11" Type="http://schemas.openxmlformats.org/officeDocument/2006/relationships/slide" Target="slide5.xml"/><Relationship Id="rId10" Type="http://schemas.openxmlformats.org/officeDocument/2006/relationships/image" Target="../media/image9.png"/><Relationship Id="rId1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image" Target="../media/image6.png"/><Relationship Id="rId2" Type="http://schemas.openxmlformats.org/officeDocument/2006/relationships/tags" Target="../tags/tag43.xml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tags" Target="../tags/tag4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6.png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6.png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image" Target="../media/image6.png"/><Relationship Id="rId2" Type="http://schemas.openxmlformats.org/officeDocument/2006/relationships/tags" Target="../tags/tag75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86.xml"/><Relationship Id="rId14" Type="http://schemas.openxmlformats.org/officeDocument/2006/relationships/tags" Target="../tags/tag85.xml"/><Relationship Id="rId13" Type="http://schemas.openxmlformats.org/officeDocument/2006/relationships/tags" Target="../tags/tag84.xml"/><Relationship Id="rId12" Type="http://schemas.openxmlformats.org/officeDocument/2006/relationships/image" Target="../media/image20.png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tags" Target="../tags/tag7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6.png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6.png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0" Type="http://schemas.openxmlformats.org/officeDocument/2006/relationships/slideLayout" Target="../slideLayouts/slideLayout3.xml"/><Relationship Id="rId3" Type="http://schemas.openxmlformats.org/officeDocument/2006/relationships/tags" Target="../tags/tag100.xml"/><Relationship Id="rId29" Type="http://schemas.openxmlformats.org/officeDocument/2006/relationships/tags" Target="../tags/tag125.xml"/><Relationship Id="rId28" Type="http://schemas.openxmlformats.org/officeDocument/2006/relationships/image" Target="../media/image6.png"/><Relationship Id="rId27" Type="http://schemas.openxmlformats.org/officeDocument/2006/relationships/tags" Target="../tags/tag124.xml"/><Relationship Id="rId26" Type="http://schemas.openxmlformats.org/officeDocument/2006/relationships/tags" Target="../tags/tag123.xml"/><Relationship Id="rId25" Type="http://schemas.openxmlformats.org/officeDocument/2006/relationships/tags" Target="../tags/tag122.xml"/><Relationship Id="rId24" Type="http://schemas.openxmlformats.org/officeDocument/2006/relationships/tags" Target="../tags/tag121.xml"/><Relationship Id="rId23" Type="http://schemas.openxmlformats.org/officeDocument/2006/relationships/tags" Target="../tags/tag120.xml"/><Relationship Id="rId22" Type="http://schemas.openxmlformats.org/officeDocument/2006/relationships/tags" Target="../tags/tag119.xml"/><Relationship Id="rId21" Type="http://schemas.openxmlformats.org/officeDocument/2006/relationships/tags" Target="../tags/tag118.xml"/><Relationship Id="rId20" Type="http://schemas.openxmlformats.org/officeDocument/2006/relationships/tags" Target="../tags/tag117.xml"/><Relationship Id="rId2" Type="http://schemas.openxmlformats.org/officeDocument/2006/relationships/tags" Target="../tags/tag99.xml"/><Relationship Id="rId19" Type="http://schemas.openxmlformats.org/officeDocument/2006/relationships/tags" Target="../tags/tag116.xml"/><Relationship Id="rId18" Type="http://schemas.openxmlformats.org/officeDocument/2006/relationships/tags" Target="../tags/tag115.xml"/><Relationship Id="rId17" Type="http://schemas.openxmlformats.org/officeDocument/2006/relationships/tags" Target="../tags/tag114.xml"/><Relationship Id="rId16" Type="http://schemas.openxmlformats.org/officeDocument/2006/relationships/tags" Target="../tags/tag113.xml"/><Relationship Id="rId15" Type="http://schemas.openxmlformats.org/officeDocument/2006/relationships/tags" Target="../tags/tag112.xml"/><Relationship Id="rId14" Type="http://schemas.openxmlformats.org/officeDocument/2006/relationships/tags" Target="../tags/tag111.xml"/><Relationship Id="rId13" Type="http://schemas.openxmlformats.org/officeDocument/2006/relationships/tags" Target="../tags/tag110.xml"/><Relationship Id="rId12" Type="http://schemas.openxmlformats.org/officeDocument/2006/relationships/tags" Target="../tags/tag109.xml"/><Relationship Id="rId11" Type="http://schemas.openxmlformats.org/officeDocument/2006/relationships/tags" Target="../tags/tag108.xml"/><Relationship Id="rId10" Type="http://schemas.openxmlformats.org/officeDocument/2006/relationships/tags" Target="../tags/tag107.xml"/><Relationship Id="rId1" Type="http://schemas.openxmlformats.org/officeDocument/2006/relationships/tags" Target="../tags/tag98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31.xml"/><Relationship Id="rId5" Type="http://schemas.openxmlformats.org/officeDocument/2006/relationships/image" Target="../media/image6.png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image" Target="../media/image6.png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slide" Target="slide10.xml"/><Relationship Id="rId7" Type="http://schemas.openxmlformats.org/officeDocument/2006/relationships/slide" Target="slide5.xml"/><Relationship Id="rId6" Type="http://schemas.openxmlformats.org/officeDocument/2006/relationships/image" Target="../media/image9.png"/><Relationship Id="rId5" Type="http://schemas.openxmlformats.org/officeDocument/2006/relationships/slide" Target="slide8.xml"/><Relationship Id="rId4" Type="http://schemas.openxmlformats.org/officeDocument/2006/relationships/image" Target="../media/image8.png"/><Relationship Id="rId3" Type="http://schemas.openxmlformats.org/officeDocument/2006/relationships/image" Target="../media/image6.png"/><Relationship Id="rId2" Type="http://schemas.openxmlformats.org/officeDocument/2006/relationships/tags" Target="../tags/tag28.xml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29.xml"/><Relationship Id="rId12" Type="http://schemas.openxmlformats.org/officeDocument/2006/relationships/slide" Target="slide6.xml"/><Relationship Id="rId11" Type="http://schemas.openxmlformats.org/officeDocument/2006/relationships/slide" Target="slide7.xml"/><Relationship Id="rId10" Type="http://schemas.openxmlformats.org/officeDocument/2006/relationships/image" Target="../media/image11.GIF"/><Relationship Id="rId1" Type="http://schemas.openxmlformats.org/officeDocument/2006/relationships/tags" Target="../tags/tag2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image" Target="../media/image13.png"/><Relationship Id="rId7" Type="http://schemas.openxmlformats.org/officeDocument/2006/relationships/slide" Target="slide11.xml"/><Relationship Id="rId6" Type="http://schemas.openxmlformats.org/officeDocument/2006/relationships/image" Target="../media/image6.png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7" Type="http://schemas.openxmlformats.org/officeDocument/2006/relationships/slideLayout" Target="../slideLayouts/slideLayout2.xml"/><Relationship Id="rId16" Type="http://schemas.openxmlformats.org/officeDocument/2006/relationships/slide" Target="slide6.xml"/><Relationship Id="rId15" Type="http://schemas.openxmlformats.org/officeDocument/2006/relationships/slide" Target="slide7.xml"/><Relationship Id="rId14" Type="http://schemas.openxmlformats.org/officeDocument/2006/relationships/image" Target="../media/image11.GIF"/><Relationship Id="rId13" Type="http://schemas.openxmlformats.org/officeDocument/2006/relationships/image" Target="../media/image10.png"/><Relationship Id="rId12" Type="http://schemas.openxmlformats.org/officeDocument/2006/relationships/slide" Target="slide10.xml"/><Relationship Id="rId11" Type="http://schemas.openxmlformats.org/officeDocument/2006/relationships/slide" Target="slide5.xml"/><Relationship Id="rId10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image" Target="../media/image13.png"/><Relationship Id="rId7" Type="http://schemas.openxmlformats.org/officeDocument/2006/relationships/slide" Target="slide11.xml"/><Relationship Id="rId6" Type="http://schemas.openxmlformats.org/officeDocument/2006/relationships/image" Target="../media/image11.GIF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image" Target="../media/image6.png"/><Relationship Id="rId2" Type="http://schemas.openxmlformats.org/officeDocument/2006/relationships/tags" Target="../tags/tag33.xml"/><Relationship Id="rId16" Type="http://schemas.openxmlformats.org/officeDocument/2006/relationships/slideLayout" Target="../slideLayouts/slideLayout2.xml"/><Relationship Id="rId15" Type="http://schemas.openxmlformats.org/officeDocument/2006/relationships/slide" Target="slide6.xml"/><Relationship Id="rId14" Type="http://schemas.openxmlformats.org/officeDocument/2006/relationships/slide" Target="slide7.xml"/><Relationship Id="rId13" Type="http://schemas.openxmlformats.org/officeDocument/2006/relationships/image" Target="../media/image10.png"/><Relationship Id="rId12" Type="http://schemas.openxmlformats.org/officeDocument/2006/relationships/slide" Target="slide10.xml"/><Relationship Id="rId11" Type="http://schemas.openxmlformats.org/officeDocument/2006/relationships/slide" Target="slide5.xml"/><Relationship Id="rId10" Type="http://schemas.openxmlformats.org/officeDocument/2006/relationships/image" Target="../media/image9.png"/><Relationship Id="rId1" Type="http://schemas.openxmlformats.org/officeDocument/2006/relationships/tags" Target="../tags/tag3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image" Target="../media/image8.png"/><Relationship Id="rId7" Type="http://schemas.openxmlformats.org/officeDocument/2006/relationships/image" Target="../media/image13.png"/><Relationship Id="rId6" Type="http://schemas.openxmlformats.org/officeDocument/2006/relationships/slide" Target="slide11.xml"/><Relationship Id="rId5" Type="http://schemas.openxmlformats.org/officeDocument/2006/relationships/image" Target="../media/image10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tags" Target="../tags/tag35.xml"/><Relationship Id="rId16" Type="http://schemas.openxmlformats.org/officeDocument/2006/relationships/slideLayout" Target="../slideLayouts/slideLayout2.xml"/><Relationship Id="rId15" Type="http://schemas.openxmlformats.org/officeDocument/2006/relationships/slide" Target="slide6.xml"/><Relationship Id="rId14" Type="http://schemas.openxmlformats.org/officeDocument/2006/relationships/slide" Target="slide7.xml"/><Relationship Id="rId13" Type="http://schemas.openxmlformats.org/officeDocument/2006/relationships/image" Target="../media/image11.GIF"/><Relationship Id="rId12" Type="http://schemas.openxmlformats.org/officeDocument/2006/relationships/slide" Target="slide10.xml"/><Relationship Id="rId11" Type="http://schemas.openxmlformats.org/officeDocument/2006/relationships/slide" Target="slide5.xml"/><Relationship Id="rId10" Type="http://schemas.openxmlformats.org/officeDocument/2006/relationships/image" Target="../media/image9.png"/><Relationship Id="rId1" Type="http://schemas.openxmlformats.org/officeDocument/2006/relationships/tags" Target="../tags/tag3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slide" Target="slide10.xml"/><Relationship Id="rId7" Type="http://schemas.openxmlformats.org/officeDocument/2006/relationships/slide" Target="slide5.xml"/><Relationship Id="rId6" Type="http://schemas.openxmlformats.org/officeDocument/2006/relationships/slide" Target="slide8.xml"/><Relationship Id="rId5" Type="http://schemas.openxmlformats.org/officeDocument/2006/relationships/image" Target="../media/image8.png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tags" Target="../tags/tag37.xml"/><Relationship Id="rId13" Type="http://schemas.openxmlformats.org/officeDocument/2006/relationships/slideLayout" Target="../slideLayouts/slideLayout2.xml"/><Relationship Id="rId12" Type="http://schemas.openxmlformats.org/officeDocument/2006/relationships/slide" Target="slide6.xml"/><Relationship Id="rId11" Type="http://schemas.openxmlformats.org/officeDocument/2006/relationships/slide" Target="slide7.xml"/><Relationship Id="rId10" Type="http://schemas.openxmlformats.org/officeDocument/2006/relationships/image" Target="../media/image11.GIF"/><Relationship Id="rId1" Type="http://schemas.openxmlformats.org/officeDocument/2006/relationships/tags" Target="../tags/tag3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3.png"/><Relationship Id="rId7" Type="http://schemas.openxmlformats.org/officeDocument/2006/relationships/slide" Target="slide11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" y="920750"/>
            <a:ext cx="12221845" cy="593725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8" name="矩形 17"/>
            <p:cNvSpPr/>
            <p:nvPr>
              <p:custDataLst>
                <p:tags r:id="rId2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活动一：回顾前期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学习，明确本节任务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774440" y="1089660"/>
            <a:ext cx="8009890" cy="129603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774440" y="2552065"/>
            <a:ext cx="8009890" cy="129603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774440" y="4014470"/>
            <a:ext cx="8009890" cy="129603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8905" y="1708785"/>
            <a:ext cx="11955145" cy="25469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720090" algn="just" fontAlgn="auto">
              <a:lnSpc>
                <a:spcPct val="125000"/>
              </a:lnSpc>
            </a:pPr>
            <a:r>
              <a:rPr lang="en-US" altLang="zh-CN" sz="4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那微斜的门口经过仔细耙扫收拾的很平坦。这就是蟋蟀的平台。当四周很安静的时候，蟋蟀就在这平台上弹琴。</a:t>
            </a:r>
            <a:endParaRPr lang="zh-CN" altLang="en-US" sz="4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2" name="矩形 11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活动二：梳理住宅特点，体会文章表达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" name="图片 2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/>
          <a:srcRect t="10905" b="10905"/>
          <a:stretch>
            <a:fillRect/>
          </a:stretch>
        </p:blipFill>
        <p:spPr>
          <a:xfrm flipH="1">
            <a:off x="455" y="6226358"/>
            <a:ext cx="807965" cy="631748"/>
          </a:xfrm>
          <a:prstGeom prst="rect">
            <a:avLst/>
          </a:prstGeom>
          <a:effectLst>
            <a:outerShdw blurRad="152400" dist="38100" dir="2700000" algn="tl" rotWithShape="0">
              <a:srgbClr val="759C29">
                <a:alpha val="40000"/>
              </a:srgb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10191750" y="1848485"/>
            <a:ext cx="1534160" cy="744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 dirty="0">
                <a:solidFill>
                  <a:srgbClr val="E2475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平坦</a:t>
            </a:r>
            <a:endParaRPr lang="zh-CN" altLang="en-US" sz="4400" b="1" dirty="0">
              <a:solidFill>
                <a:srgbClr val="E2475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83705" y="1848485"/>
            <a:ext cx="1534160" cy="744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r>
              <a:rPr lang="zh-CN" altLang="en-US" sz="4400" b="1" dirty="0">
                <a:solidFill>
                  <a:srgbClr val="E2475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耙扫</a:t>
            </a:r>
            <a:endParaRPr lang="zh-CN" altLang="en-US" sz="4400" b="1" dirty="0">
              <a:solidFill>
                <a:srgbClr val="E2475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60115" y="3510915"/>
            <a:ext cx="1534160" cy="744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 dirty="0">
                <a:solidFill>
                  <a:srgbClr val="E2475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弹琴</a:t>
            </a:r>
            <a:endParaRPr lang="zh-CN" altLang="en-US" sz="4400" b="1" dirty="0">
              <a:solidFill>
                <a:srgbClr val="E2475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9" name="图片 8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" r="1186"/>
          <a:stretch>
            <a:fillRect/>
          </a:stretch>
        </p:blipFill>
        <p:spPr>
          <a:xfrm>
            <a:off x="8317865" y="4822190"/>
            <a:ext cx="3766185" cy="1953260"/>
          </a:xfrm>
          <a:prstGeom prst="rect">
            <a:avLst/>
          </a:prstGeom>
          <a:effectLst>
            <a:outerShdw blurRad="203200" dist="38100" dir="2700000" algn="tl" rotWithShape="0">
              <a:srgbClr val="759C29">
                <a:alpha val="40000"/>
              </a:srgbClr>
            </a:outerShdw>
          </a:effectLst>
        </p:spPr>
      </p:pic>
      <p:grpSp>
        <p:nvGrpSpPr>
          <p:cNvPr id="37" name="组合 36"/>
          <p:cNvGrpSpPr/>
          <p:nvPr/>
        </p:nvGrpSpPr>
        <p:grpSpPr>
          <a:xfrm>
            <a:off x="579120" y="5358765"/>
            <a:ext cx="8016240" cy="1468755"/>
            <a:chOff x="218" y="7877"/>
            <a:chExt cx="18492" cy="2844"/>
          </a:xfrm>
        </p:grpSpPr>
        <p:grpSp>
          <p:nvGrpSpPr>
            <p:cNvPr id="38" name="组合 37"/>
            <p:cNvGrpSpPr/>
            <p:nvPr/>
          </p:nvGrpSpPr>
          <p:grpSpPr>
            <a:xfrm>
              <a:off x="4701" y="7895"/>
              <a:ext cx="2542" cy="2826"/>
              <a:chOff x="-361708" y="2477437"/>
              <a:chExt cx="3009898" cy="3540125"/>
            </a:xfrm>
          </p:grpSpPr>
          <p:sp>
            <p:nvSpPr>
              <p:cNvPr id="39" name="任意多边形: 形状 8"/>
              <p:cNvSpPr/>
              <p:nvPr/>
            </p:nvSpPr>
            <p:spPr>
              <a:xfrm>
                <a:off x="-361708" y="2477437"/>
                <a:ext cx="3009898" cy="3540125"/>
              </a:xfrm>
              <a:custGeom>
                <a:avLst/>
                <a:gdLst>
                  <a:gd name="connsiteX0" fmla="*/ 1504949 w 3009898"/>
                  <a:gd name="connsiteY0" fmla="*/ 100594 h 3540125"/>
                  <a:gd name="connsiteX1" fmla="*/ 1428749 w 3009898"/>
                  <a:gd name="connsiteY1" fmla="*/ 176794 h 3540125"/>
                  <a:gd name="connsiteX2" fmla="*/ 1504949 w 3009898"/>
                  <a:gd name="connsiteY2" fmla="*/ 252994 h 3540125"/>
                  <a:gd name="connsiteX3" fmla="*/ 1581149 w 3009898"/>
                  <a:gd name="connsiteY3" fmla="*/ 176794 h 3540125"/>
                  <a:gd name="connsiteX4" fmla="*/ 1504949 w 3009898"/>
                  <a:gd name="connsiteY4" fmla="*/ 100594 h 3540125"/>
                  <a:gd name="connsiteX5" fmla="*/ 147846 w 3009898"/>
                  <a:gd name="connsiteY5" fmla="*/ 0 h 3540125"/>
                  <a:gd name="connsiteX6" fmla="*/ 2862052 w 3009898"/>
                  <a:gd name="connsiteY6" fmla="*/ 0 h 3540125"/>
                  <a:gd name="connsiteX7" fmla="*/ 3009898 w 3009898"/>
                  <a:gd name="connsiteY7" fmla="*/ 147846 h 3540125"/>
                  <a:gd name="connsiteX8" fmla="*/ 3009898 w 3009898"/>
                  <a:gd name="connsiteY8" fmla="*/ 3392279 h 3540125"/>
                  <a:gd name="connsiteX9" fmla="*/ 2862052 w 3009898"/>
                  <a:gd name="connsiteY9" fmla="*/ 3540125 h 3540125"/>
                  <a:gd name="connsiteX10" fmla="*/ 147846 w 3009898"/>
                  <a:gd name="connsiteY10" fmla="*/ 3540125 h 3540125"/>
                  <a:gd name="connsiteX11" fmla="*/ 0 w 3009898"/>
                  <a:gd name="connsiteY11" fmla="*/ 3392279 h 3540125"/>
                  <a:gd name="connsiteX12" fmla="*/ 0 w 3009898"/>
                  <a:gd name="connsiteY12" fmla="*/ 147846 h 3540125"/>
                  <a:gd name="connsiteX13" fmla="*/ 147846 w 3009898"/>
                  <a:gd name="connsiteY13" fmla="*/ 0 h 354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09898" h="3540125">
                    <a:moveTo>
                      <a:pt x="1504949" y="100594"/>
                    </a:moveTo>
                    <a:cubicBezTo>
                      <a:pt x="1462865" y="100594"/>
                      <a:pt x="1428749" y="134710"/>
                      <a:pt x="1428749" y="176794"/>
                    </a:cubicBezTo>
                    <a:cubicBezTo>
                      <a:pt x="1428749" y="218878"/>
                      <a:pt x="1462865" y="252994"/>
                      <a:pt x="1504949" y="252994"/>
                    </a:cubicBezTo>
                    <a:cubicBezTo>
                      <a:pt x="1547033" y="252994"/>
                      <a:pt x="1581149" y="218878"/>
                      <a:pt x="1581149" y="176794"/>
                    </a:cubicBezTo>
                    <a:cubicBezTo>
                      <a:pt x="1581149" y="134710"/>
                      <a:pt x="1547033" y="100594"/>
                      <a:pt x="1504949" y="100594"/>
                    </a:cubicBezTo>
                    <a:close/>
                    <a:moveTo>
                      <a:pt x="147846" y="0"/>
                    </a:moveTo>
                    <a:lnTo>
                      <a:pt x="2862052" y="0"/>
                    </a:lnTo>
                    <a:cubicBezTo>
                      <a:pt x="2943705" y="0"/>
                      <a:pt x="3009898" y="66193"/>
                      <a:pt x="3009898" y="147846"/>
                    </a:cubicBezTo>
                    <a:lnTo>
                      <a:pt x="3009898" y="3392279"/>
                    </a:lnTo>
                    <a:cubicBezTo>
                      <a:pt x="3009898" y="3473932"/>
                      <a:pt x="2943705" y="3540125"/>
                      <a:pt x="2862052" y="3540125"/>
                    </a:cubicBezTo>
                    <a:lnTo>
                      <a:pt x="147846" y="3540125"/>
                    </a:lnTo>
                    <a:cubicBezTo>
                      <a:pt x="66193" y="3540125"/>
                      <a:pt x="0" y="3473932"/>
                      <a:pt x="0" y="3392279"/>
                    </a:cubicBezTo>
                    <a:lnTo>
                      <a:pt x="0" y="147846"/>
                    </a:lnTo>
                    <a:cubicBezTo>
                      <a:pt x="0" y="66193"/>
                      <a:pt x="66193" y="0"/>
                      <a:pt x="147846" y="0"/>
                    </a:cubicBezTo>
                    <a:close/>
                  </a:path>
                </a:pathLst>
              </a:custGeom>
              <a:solidFill>
                <a:srgbClr val="AECA8D"/>
              </a:solidFill>
              <a:ln>
                <a:noFill/>
              </a:ln>
              <a:effectLst>
                <a:outerShdw blurRad="190500" dist="38100" dir="2700000" algn="tl" rotWithShape="0">
                  <a:srgbClr val="759C2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pic>
            <p:nvPicPr>
              <p:cNvPr id="40" name="图片 39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4224" b="4327"/>
              <a:stretch>
                <a:fillRect/>
              </a:stretch>
            </p:blipFill>
            <p:spPr>
              <a:xfrm>
                <a:off x="-287107" y="4280070"/>
                <a:ext cx="2812330" cy="1520776"/>
              </a:xfrm>
              <a:prstGeom prst="rect">
                <a:avLst/>
              </a:prstGeom>
              <a:effectLst>
                <a:outerShdw blurRad="279400" dist="38100" dir="2700000" algn="tl" rotWithShape="0">
                  <a:schemeClr val="tx1">
                    <a:alpha val="40000"/>
                  </a:schemeClr>
                </a:outerShdw>
              </a:effectLst>
            </p:spPr>
          </p:pic>
        </p:grpSp>
        <p:grpSp>
          <p:nvGrpSpPr>
            <p:cNvPr id="41" name="组合 40"/>
            <p:cNvGrpSpPr/>
            <p:nvPr/>
          </p:nvGrpSpPr>
          <p:grpSpPr>
            <a:xfrm>
              <a:off x="218" y="7877"/>
              <a:ext cx="18492" cy="2844"/>
              <a:chOff x="218" y="7877"/>
              <a:chExt cx="18492" cy="2844"/>
            </a:xfrm>
          </p:grpSpPr>
          <p:pic>
            <p:nvPicPr>
              <p:cNvPr id="42" name="图片 41">
                <a:hlinkClick r:id="rId9" action="ppaction://hlinksldjump"/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0695"/>
              <a:stretch>
                <a:fillRect/>
              </a:stretch>
            </p:blipFill>
            <p:spPr>
              <a:xfrm>
                <a:off x="11464" y="8388"/>
                <a:ext cx="2997" cy="2160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43" name="图片 42">
                <a:hlinkClick r:id="rId11" action="ppaction://hlinksldjump"/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4224" b="4327"/>
              <a:stretch>
                <a:fillRect/>
              </a:stretch>
            </p:blipFill>
            <p:spPr>
              <a:xfrm>
                <a:off x="218" y="8717"/>
                <a:ext cx="3548" cy="2004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44" name="图片 43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6" r="1186"/>
              <a:stretch>
                <a:fillRect/>
              </a:stretch>
            </p:blipFill>
            <p:spPr>
              <a:xfrm>
                <a:off x="15087" y="8789"/>
                <a:ext cx="3623" cy="1831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45" name="图片 44">
                <a:hlinkClick r:id="rId11" action="ppaction://hlinksldjump"/>
              </p:cNvPr>
              <p:cNvPicPr>
                <a:picLocks noChangeAspect="1"/>
              </p:cNvPicPr>
              <p:nvPr/>
            </p:nvPicPr>
            <p:blipFill>
              <a:blip r:embed="rId12">
                <a:lum bright="70000" contrast="-70000"/>
              </a:blip>
              <a:srcRect/>
              <a:stretch>
                <a:fillRect/>
              </a:stretch>
            </p:blipFill>
            <p:spPr>
              <a:xfrm flipH="1">
                <a:off x="4742" y="8081"/>
                <a:ext cx="2397" cy="2558"/>
              </a:xfrm>
              <a:prstGeom prst="rect">
                <a:avLst/>
              </a:prstGeom>
            </p:spPr>
          </p:pic>
          <p:pic>
            <p:nvPicPr>
              <p:cNvPr id="46" name="图片 45">
                <a:hlinkClick r:id="rId13" action="ppaction://hlinksldjump"/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6" r="1186"/>
              <a:stretch>
                <a:fillRect/>
              </a:stretch>
            </p:blipFill>
            <p:spPr>
              <a:xfrm>
                <a:off x="8137" y="8956"/>
                <a:ext cx="3327" cy="1683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47" name="图片 46">
                <a:hlinkClick r:id="rId14" action="ppaction://hlinksldjump"/>
              </p:cNvPr>
              <p:cNvPicPr>
                <a:picLocks noChangeAspect="1"/>
              </p:cNvPicPr>
              <p:nvPr/>
            </p:nvPicPr>
            <p:blipFill>
              <a:blip r:embed="rId12">
                <a:lum bright="70000" contrast="-70000"/>
              </a:blip>
              <a:srcRect/>
              <a:stretch>
                <a:fillRect/>
              </a:stretch>
            </p:blipFill>
            <p:spPr>
              <a:xfrm flipH="1">
                <a:off x="4847" y="7877"/>
                <a:ext cx="2397" cy="2675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2" name="矩形 11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活动二：梳理住宅特点，体会文章表达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aphicFrame>
        <p:nvGraphicFramePr>
          <p:cNvPr id="3" name="表格 2"/>
          <p:cNvGraphicFramePr/>
          <p:nvPr>
            <p:custDataLst>
              <p:tags r:id="rId4"/>
            </p:custDataLst>
          </p:nvPr>
        </p:nvGraphicFramePr>
        <p:xfrm>
          <a:off x="-29845" y="1120775"/>
          <a:ext cx="12222480" cy="579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21475"/>
                <a:gridCol w="2317115"/>
                <a:gridCol w="3183890"/>
              </a:tblGrid>
              <a:tr h="70802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600" b="1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勾</a:t>
                      </a:r>
                      <a:endParaRPr lang="zh-CN" altLang="en-US" sz="3600" b="1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 anchorCtr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>
                        <a:buClrTx/>
                        <a:buSzTx/>
                        <a:buFontTx/>
                      </a:pPr>
                      <a:r>
                        <a:rPr lang="zh-CN" altLang="en-US" sz="3600" b="1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圈</a:t>
                      </a:r>
                      <a:endParaRPr lang="zh-CN" altLang="en-US" sz="3600" b="1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 anchorCtr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>
                        <a:buClrTx/>
                        <a:buSzTx/>
                        <a:buFontTx/>
                      </a:pPr>
                      <a:r>
                        <a:rPr lang="zh-CN" altLang="en-US" sz="3600" b="1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说、读</a:t>
                      </a:r>
                      <a:endParaRPr lang="zh-CN" altLang="en-US" sz="3600" b="1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 anchorCtr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79450">
                <a:tc>
                  <a:txBody>
                    <a:bodyPr/>
                    <a:p>
                      <a:pPr indent="0" algn="l">
                        <a:buNone/>
                      </a:pPr>
                      <a:endParaRPr lang="zh-CN" altLang="en-US" sz="28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6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 rowSpan="7">
                  <a:txBody>
                    <a:bodyPr/>
                    <a:p>
                      <a:pPr indent="0" algn="ctr"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925830">
                <a:tc>
                  <a:txBody>
                    <a:bodyPr/>
                    <a:p>
                      <a:pPr indent="0" algn="l">
                        <a:buNone/>
                      </a:pPr>
                      <a:endParaRPr lang="zh-CN" altLang="en-US" sz="28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 vMerge="1"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697230">
                <a:tc>
                  <a:txBody>
                    <a:bodyPr/>
                    <a:p>
                      <a:pPr indent="0" algn="l">
                        <a:buNone/>
                      </a:pPr>
                      <a:endParaRPr lang="zh-CN" altLang="en-US" sz="28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 vMerge="1"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610235">
                <a:tc>
                  <a:txBody>
                    <a:bodyPr/>
                    <a:p>
                      <a:pPr indent="0" algn="l">
                        <a:buNone/>
                      </a:pPr>
                      <a:endParaRPr lang="zh-CN" altLang="en-US" sz="28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 vMerge="1"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969010">
                <a:tc>
                  <a:txBody>
                    <a:bodyPr/>
                    <a:p>
                      <a:pPr indent="0" algn="l">
                        <a:buNone/>
                      </a:pPr>
                      <a:endParaRPr lang="zh-CN" altLang="en-US" sz="28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 vMerge="1"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603250">
                <a:tc>
                  <a:txBody>
                    <a:bodyPr/>
                    <a:p>
                      <a:pPr indent="0" algn="l">
                        <a:buNone/>
                      </a:pPr>
                      <a:endParaRPr lang="zh-CN" altLang="en-US" sz="28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 vMerge="1"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603250">
                <a:tc>
                  <a:txBody>
                    <a:bodyPr/>
                    <a:p>
                      <a:pPr indent="0" algn="l">
                        <a:buNone/>
                      </a:pPr>
                      <a:endParaRPr lang="zh-CN" altLang="en-US" sz="28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 vMerge="1"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4930" y="1897063"/>
            <a:ext cx="6095365" cy="5302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buNone/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它常常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慎重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地选择住址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865620" y="1905318"/>
            <a:ext cx="1192530" cy="5137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慎重</a:t>
            </a:r>
            <a:endParaRPr lang="zh-CN" altLang="en-US" sz="28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654483" y="2673350"/>
            <a:ext cx="1245235" cy="561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向阳</a:t>
            </a:r>
            <a:endParaRPr lang="zh-CN" altLang="en-US" sz="3200" b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3200" b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9758680" y="3275965"/>
            <a:ext cx="1835785" cy="738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75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p>
            <a:r>
              <a:rPr lang="zh-CN" altLang="en-US" sz="3200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用词准确</a:t>
            </a:r>
            <a:endParaRPr lang="zh-CN" altLang="en-US" sz="3200" b="0"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40" y="2487295"/>
            <a:ext cx="6662420" cy="933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朝着阳光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的堤岸上，青草丛中隐藏着一条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倾斜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的隧道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endParaRPr lang="en-US" altLang="zh-CN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2"/>
          <p:cNvSpPr txBox="1"/>
          <p:nvPr/>
        </p:nvSpPr>
        <p:spPr>
          <a:xfrm>
            <a:off x="-107950" y="3484245"/>
            <a:ext cx="6599555" cy="6013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457200" algn="l" fontAlgn="auto">
              <a:lnSpc>
                <a:spcPct val="100000"/>
              </a:lnSpc>
            </a:pPr>
            <a:r>
              <a:rPr lang="en-US" altLang="zh-CN" sz="280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隧道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顺着地势</a:t>
            </a:r>
            <a:r>
              <a:rPr lang="zh-CN" altLang="en-US" sz="280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弯弯曲曲，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最多</a:t>
            </a:r>
            <a:r>
              <a:rPr lang="en-US" altLang="zh-CN" sz="280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80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TextBox 2"/>
          <p:cNvSpPr txBox="1"/>
          <p:nvPr/>
        </p:nvSpPr>
        <p:spPr>
          <a:xfrm>
            <a:off x="-19050" y="4118134"/>
            <a:ext cx="6480175" cy="590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457200" algn="l" fontAlgn="auto">
              <a:lnSpc>
                <a:spcPct val="100000"/>
              </a:lnSpc>
            </a:pP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出口的地方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有一丛草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半掩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l" fontAlgn="auto">
              <a:lnSpc>
                <a:spcPct val="100000"/>
              </a:lnSpc>
            </a:pP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7788910" y="2673350"/>
            <a:ext cx="1245235" cy="561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倾斜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6577965" y="3504248"/>
            <a:ext cx="1940560" cy="56134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大小适宜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6524308" y="4132739"/>
            <a:ext cx="1443355" cy="56134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隐蔽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28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9758680" y="4603750"/>
            <a:ext cx="1835785" cy="73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75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p>
            <a:r>
              <a:rPr lang="zh-CN" altLang="en-US" sz="3200" b="0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观察细致</a:t>
            </a:r>
            <a:endParaRPr lang="zh-CN" altLang="en-US" sz="3200" b="0"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6525895" y="5794058"/>
            <a:ext cx="1443355" cy="56134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平坦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2" name="文本框 51"/>
          <p:cNvSpPr txBox="1"/>
          <p:nvPr>
            <p:custDataLst>
              <p:tags r:id="rId13"/>
            </p:custDataLst>
          </p:nvPr>
        </p:nvSpPr>
        <p:spPr>
          <a:xfrm>
            <a:off x="7633970" y="4156869"/>
            <a:ext cx="1443355" cy="51308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安全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28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3" name="TextBox 2"/>
          <p:cNvSpPr txBox="1"/>
          <p:nvPr/>
        </p:nvSpPr>
        <p:spPr>
          <a:xfrm>
            <a:off x="11430" y="4716145"/>
            <a:ext cx="6480175" cy="948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457200" algn="l" fontAlgn="auto">
              <a:lnSpc>
                <a:spcPct val="10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大体上讲，住所是很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简朴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清洁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干燥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卫生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l" fontAlgn="auto">
              <a:lnSpc>
                <a:spcPct val="100000"/>
              </a:lnSpc>
            </a:pP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14"/>
            </p:custDataLst>
          </p:nvPr>
        </p:nvSpPr>
        <p:spPr>
          <a:xfrm>
            <a:off x="6267450" y="4723130"/>
            <a:ext cx="1463040" cy="56134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indent="457200"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简朴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28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5" name="文本框 54"/>
          <p:cNvSpPr txBox="1"/>
          <p:nvPr>
            <p:custDataLst>
              <p:tags r:id="rId15"/>
            </p:custDataLst>
          </p:nvPr>
        </p:nvSpPr>
        <p:spPr>
          <a:xfrm>
            <a:off x="7709218" y="4722813"/>
            <a:ext cx="1443355" cy="56134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algn="ctr"/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干燥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				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28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44450" y="5779453"/>
            <a:ext cx="6748780" cy="590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457200" algn="l" fontAlgn="auto">
              <a:lnSpc>
                <a:spcPct val="10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经过仔细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耙扫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，收拾得很平坦。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6510973" y="5141278"/>
            <a:ext cx="1443355" cy="56134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清洁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28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7"/>
            </p:custDataLst>
          </p:nvPr>
        </p:nvSpPr>
        <p:spPr>
          <a:xfrm>
            <a:off x="7633653" y="5141278"/>
            <a:ext cx="1443355" cy="56134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卫生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28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" name="TextBox 2"/>
          <p:cNvSpPr txBox="1"/>
          <p:nvPr/>
        </p:nvSpPr>
        <p:spPr>
          <a:xfrm>
            <a:off x="128905" y="6326505"/>
            <a:ext cx="2000885" cy="590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457200" algn="l" fontAlgn="auto">
              <a:lnSpc>
                <a:spcPct val="10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"/>
          <p:cNvSpPr txBox="1"/>
          <p:nvPr/>
        </p:nvSpPr>
        <p:spPr>
          <a:xfrm>
            <a:off x="6314440" y="6278880"/>
            <a:ext cx="1463040" cy="590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457200" algn="l" fontAlgn="auto">
              <a:lnSpc>
                <a:spcPct val="100000"/>
              </a:lnSpc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" grpId="0"/>
      <p:bldP spid="4" grpId="1"/>
      <p:bldP spid="6" grpId="0"/>
      <p:bldP spid="6" grpId="1"/>
      <p:bldP spid="16" grpId="0"/>
      <p:bldP spid="22" grpId="0"/>
      <p:bldP spid="22" grpId="1"/>
      <p:bldP spid="7" grpId="0"/>
      <p:bldP spid="7" grpId="1"/>
      <p:bldP spid="53" grpId="0"/>
      <p:bldP spid="54" grpId="0"/>
      <p:bldP spid="54" grpId="1"/>
      <p:bldP spid="55" grpId="0"/>
      <p:bldP spid="55" grpId="1"/>
      <p:bldP spid="19" grpId="0"/>
      <p:bldP spid="5" grpId="0"/>
      <p:bldP spid="15" grpId="0"/>
      <p:bldP spid="18" grpId="0"/>
      <p:bldP spid="17" grpId="0"/>
      <p:bldP spid="52" grpId="0"/>
      <p:bldP spid="20" grpId="0"/>
      <p:bldP spid="2" grpId="0"/>
      <p:bldP spid="10" grpId="0"/>
      <p:bldP spid="10" grpId="1"/>
      <p:bldP spid="14" grpId="0"/>
      <p:bldP spid="14" grpId="1"/>
      <p:bldP spid="21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2" name="矩形 11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活动二：梳理住宅特点，体会文章表达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4" name="图片 3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95"/>
          <a:stretch>
            <a:fillRect/>
          </a:stretch>
        </p:blipFill>
        <p:spPr>
          <a:xfrm>
            <a:off x="2546350" y="2322830"/>
            <a:ext cx="4164330" cy="2887980"/>
          </a:xfrm>
          <a:prstGeom prst="rect">
            <a:avLst/>
          </a:prstGeom>
          <a:effectLst>
            <a:outerShdw blurRad="203200" dist="38100" dir="2700000" algn="tl" rotWithShape="0">
              <a:srgbClr val="759C29">
                <a:alpha val="40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25955"/>
            <a:ext cx="5294630" cy="3006725"/>
          </a:xfrm>
          <a:prstGeom prst="rect">
            <a:avLst/>
          </a:prstGeom>
          <a:effectLst>
            <a:outerShdw blurRad="203200" dist="38100" dir="2700000" algn="tl" rotWithShape="0">
              <a:srgbClr val="759C29">
                <a:alpha val="40000"/>
              </a:srgbClr>
            </a:outerShdw>
          </a:effectLst>
        </p:spPr>
      </p:pic>
      <p:grpSp>
        <p:nvGrpSpPr>
          <p:cNvPr id="22" name="组合 21"/>
          <p:cNvGrpSpPr/>
          <p:nvPr/>
        </p:nvGrpSpPr>
        <p:grpSpPr>
          <a:xfrm>
            <a:off x="2546350" y="5311775"/>
            <a:ext cx="7604125" cy="1546225"/>
            <a:chOff x="841449" y="5050239"/>
            <a:chExt cx="6779376" cy="1078340"/>
          </a:xfrm>
          <a:effectLst>
            <a:outerShdw blurRad="203200" dist="38100" dir="2700000" algn="tl" rotWithShape="0">
              <a:srgbClr val="759C29">
                <a:alpha val="40000"/>
              </a:srgbClr>
            </a:outerShdw>
          </a:effectLst>
        </p:grpSpPr>
        <p:sp>
          <p:nvSpPr>
            <p:cNvPr id="24" name="任意多边形: 形状 23"/>
            <p:cNvSpPr/>
            <p:nvPr/>
          </p:nvSpPr>
          <p:spPr>
            <a:xfrm>
              <a:off x="1738085" y="5188533"/>
              <a:ext cx="4986107" cy="788756"/>
            </a:xfrm>
            <a:custGeom>
              <a:avLst/>
              <a:gdLst>
                <a:gd name="connsiteX0" fmla="*/ 0 w 4986107"/>
                <a:gd name="connsiteY0" fmla="*/ 0 h 788756"/>
                <a:gd name="connsiteX1" fmla="*/ 4986107 w 4986107"/>
                <a:gd name="connsiteY1" fmla="*/ 0 h 788756"/>
                <a:gd name="connsiteX2" fmla="*/ 4962321 w 4986107"/>
                <a:gd name="connsiteY2" fmla="*/ 19626 h 788756"/>
                <a:gd name="connsiteX3" fmla="*/ 4804401 w 4986107"/>
                <a:gd name="connsiteY3" fmla="*/ 400876 h 788756"/>
                <a:gd name="connsiteX4" fmla="*/ 4962321 w 4986107"/>
                <a:gd name="connsiteY4" fmla="*/ 782127 h 788756"/>
                <a:gd name="connsiteX5" fmla="*/ 4970355 w 4986107"/>
                <a:gd name="connsiteY5" fmla="*/ 788756 h 788756"/>
                <a:gd name="connsiteX6" fmla="*/ 15751 w 4986107"/>
                <a:gd name="connsiteY6" fmla="*/ 788756 h 788756"/>
                <a:gd name="connsiteX7" fmla="*/ 23786 w 4986107"/>
                <a:gd name="connsiteY7" fmla="*/ 782127 h 788756"/>
                <a:gd name="connsiteX8" fmla="*/ 181705 w 4986107"/>
                <a:gd name="connsiteY8" fmla="*/ 400876 h 788756"/>
                <a:gd name="connsiteX9" fmla="*/ 23786 w 4986107"/>
                <a:gd name="connsiteY9" fmla="*/ 19626 h 78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86107" h="788756">
                  <a:moveTo>
                    <a:pt x="0" y="0"/>
                  </a:moveTo>
                  <a:lnTo>
                    <a:pt x="4986107" y="0"/>
                  </a:lnTo>
                  <a:lnTo>
                    <a:pt x="4962321" y="19626"/>
                  </a:lnTo>
                  <a:cubicBezTo>
                    <a:pt x="4864750" y="117196"/>
                    <a:pt x="4804401" y="251989"/>
                    <a:pt x="4804401" y="400876"/>
                  </a:cubicBezTo>
                  <a:cubicBezTo>
                    <a:pt x="4804401" y="549764"/>
                    <a:pt x="4864750" y="684556"/>
                    <a:pt x="4962321" y="782127"/>
                  </a:cubicBezTo>
                  <a:lnTo>
                    <a:pt x="4970355" y="788756"/>
                  </a:lnTo>
                  <a:lnTo>
                    <a:pt x="15751" y="788756"/>
                  </a:lnTo>
                  <a:lnTo>
                    <a:pt x="23786" y="782127"/>
                  </a:lnTo>
                  <a:cubicBezTo>
                    <a:pt x="121357" y="684556"/>
                    <a:pt x="181705" y="549764"/>
                    <a:pt x="181705" y="400876"/>
                  </a:cubicBezTo>
                  <a:cubicBezTo>
                    <a:pt x="181705" y="251989"/>
                    <a:pt x="121357" y="117196"/>
                    <a:pt x="23786" y="19626"/>
                  </a:cubicBezTo>
                  <a:close/>
                </a:path>
              </a:pathLst>
            </a:custGeom>
            <a:solidFill>
              <a:srgbClr val="759C29"/>
            </a:solidFill>
            <a:ln>
              <a:solidFill>
                <a:srgbClr val="759C2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005266" y="5336144"/>
              <a:ext cx="5719004" cy="492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无与伦比的观察家</a:t>
              </a:r>
              <a:endPara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4" r="13674"/>
            <a:stretch>
              <a:fillRect/>
            </a:stretch>
          </p:blipFill>
          <p:spPr>
            <a:xfrm>
              <a:off x="841449" y="5050239"/>
              <a:ext cx="1078340" cy="1078340"/>
            </a:xfrm>
            <a:prstGeom prst="ellipse">
              <a:avLst/>
            </a:prstGeom>
            <a:ln>
              <a:solidFill>
                <a:srgbClr val="759C29"/>
              </a:solidFill>
            </a:ln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4" r="13674"/>
            <a:stretch>
              <a:fillRect/>
            </a:stretch>
          </p:blipFill>
          <p:spPr>
            <a:xfrm flipH="1">
              <a:off x="6542485" y="5050239"/>
              <a:ext cx="1078340" cy="1078340"/>
            </a:xfrm>
            <a:prstGeom prst="ellipse">
              <a:avLst/>
            </a:prstGeom>
            <a:ln>
              <a:solidFill>
                <a:srgbClr val="759C29"/>
              </a:solidFill>
            </a:ln>
          </p:spPr>
        </p:pic>
      </p:grpSp>
      <p:sp>
        <p:nvSpPr>
          <p:cNvPr id="9" name="文本框 8"/>
          <p:cNvSpPr txBox="1"/>
          <p:nvPr/>
        </p:nvSpPr>
        <p:spPr>
          <a:xfrm>
            <a:off x="-51435" y="1115695"/>
            <a:ext cx="12024995" cy="10109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这座住宅真可以算是伟大的工程了。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 rot="0">
            <a:off x="676275" y="915035"/>
            <a:ext cx="10885170" cy="851552"/>
            <a:chOff x="-141504" y="3237250"/>
            <a:chExt cx="9978221" cy="1051087"/>
          </a:xfrm>
        </p:grpSpPr>
        <p:grpSp>
          <p:nvGrpSpPr>
            <p:cNvPr id="25" name="组合 24"/>
            <p:cNvGrpSpPr/>
            <p:nvPr/>
          </p:nvGrpSpPr>
          <p:grpSpPr>
            <a:xfrm>
              <a:off x="-141504" y="3237250"/>
              <a:ext cx="9978221" cy="883285"/>
              <a:chOff x="-240805" y="1963637"/>
              <a:chExt cx="14523179" cy="3717395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-240805" y="1963637"/>
                <a:ext cx="14420287" cy="3717395"/>
              </a:xfrm>
              <a:prstGeom prst="rect">
                <a:avLst/>
              </a:prstGeom>
              <a:solidFill>
                <a:srgbClr val="159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 flipV="1">
                <a:off x="7476" y="1986197"/>
                <a:ext cx="14274898" cy="28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76951" y="3263920"/>
              <a:ext cx="9470619" cy="1024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48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这个伟大的工程是怎么修建出来的呢？</a:t>
              </a:r>
              <a:endPara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8" name="矩形 17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活动三：理清修建过程，体会文章表达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9" name="文本框 8"/>
          <p:cNvSpPr txBox="1"/>
          <p:nvPr/>
        </p:nvSpPr>
        <p:spPr>
          <a:xfrm>
            <a:off x="64770" y="1778000"/>
            <a:ext cx="12063730" cy="21285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小组合作学习提示：</a:t>
            </a:r>
            <a:endParaRPr lang="zh-CN" altLang="en-US" sz="32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0080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勾</a:t>
            </a:r>
            <a:r>
              <a:rPr lang="zh-CN" altLang="en-US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句子</a:t>
            </a:r>
            <a:r>
              <a:rPr lang="zh-CN" altLang="en-US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：默读第7-9自然段，用“</a:t>
            </a:r>
            <a:r>
              <a:rPr lang="zh-CN" altLang="en-US" sz="3200" b="1" u="sng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”勾画体现关键信息的句子。</a:t>
            </a:r>
            <a:endParaRPr lang="zh-CN" altLang="en-US" sz="32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0080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圈</a:t>
            </a:r>
            <a:r>
              <a:rPr lang="zh-CN" altLang="en-US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词语</a:t>
            </a:r>
            <a:r>
              <a:rPr lang="zh-CN" altLang="en-US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：用“○”圈出体现蟋蟀修建住宅过程的词语；</a:t>
            </a:r>
            <a:endParaRPr lang="zh-CN" altLang="en-US" sz="32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0080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</a:t>
            </a:r>
            <a:r>
              <a:rPr lang="zh-CN" altLang="en-US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体会</a:t>
            </a:r>
            <a:r>
              <a:rPr lang="zh-CN" altLang="en-US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：从勾画的词句中，你体会到了蟋蟀是如何修建住宅的；</a:t>
            </a:r>
            <a:r>
              <a:rPr lang="en-US" altLang="zh-CN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32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4"/>
            </p:custDataLst>
          </p:nvPr>
        </p:nvGraphicFramePr>
        <p:xfrm>
          <a:off x="144780" y="3881755"/>
          <a:ext cx="11785600" cy="2970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9465"/>
                <a:gridCol w="2925445"/>
                <a:gridCol w="3585845"/>
                <a:gridCol w="3204845"/>
              </a:tblGrid>
              <a:tr h="61214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3600" b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600" b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勾</a:t>
                      </a:r>
                      <a:endParaRPr lang="zh-CN" altLang="en-US" sz="3600" b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>
                        <a:buClrTx/>
                        <a:buSzTx/>
                        <a:buFontTx/>
                      </a:pPr>
                      <a:r>
                        <a:rPr lang="zh-CN" altLang="en-US" sz="3600" b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圈</a:t>
                      </a:r>
                      <a:endParaRPr lang="zh-CN" altLang="en-US" sz="3600" b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>
                        <a:buClrTx/>
                        <a:buSzTx/>
                        <a:buFontTx/>
                      </a:pPr>
                      <a:r>
                        <a:rPr lang="zh-CN" altLang="en-US" sz="3600" b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说、读</a:t>
                      </a:r>
                      <a:endParaRPr lang="zh-CN" altLang="en-US" sz="3600" b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03250">
                <a:tc>
                  <a:txBody>
                    <a:bodyPr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修建时间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ClrTx/>
                        <a:buSzTx/>
                        <a:buFontTx/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548640">
                <a:tc>
                  <a:txBody>
                    <a:bodyPr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修建工具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endParaRPr lang="zh-CN" altLang="en-US" sz="2400" b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b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603250">
                <a:tc>
                  <a:txBody>
                    <a:bodyPr/>
                    <a:p>
                      <a:pPr marL="68580" algn="ctr">
                        <a:buClrTx/>
                        <a:buSzTx/>
                        <a:buFontTx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劳动方式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marL="68580" algn="ctr">
                        <a:buClrTx/>
                        <a:buSzTx/>
                        <a:buFontTx/>
                        <a:buNone/>
                      </a:pP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603250">
                <a:tc>
                  <a:txBody>
                    <a:bodyPr/>
                    <a:p>
                      <a:pPr marL="68580"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修建</a:t>
                      </a: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流程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marL="68580" algn="ctr">
                        <a:buClrTx/>
                        <a:buSzTx/>
                        <a:buFontTx/>
                        <a:buNone/>
                      </a:pP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查看图片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45" t="50000" r="11786"/>
          <a:stretch>
            <a:fillRect/>
          </a:stretch>
        </p:blipFill>
        <p:spPr bwMode="auto">
          <a:xfrm>
            <a:off x="9240577" y="1632563"/>
            <a:ext cx="2173204" cy="32964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pSp>
        <p:nvGrpSpPr>
          <p:cNvPr id="5" name="组合 4"/>
          <p:cNvGrpSpPr/>
          <p:nvPr/>
        </p:nvGrpSpPr>
        <p:grpSpPr>
          <a:xfrm>
            <a:off x="825500" y="1632585"/>
            <a:ext cx="6927850" cy="701271"/>
            <a:chOff x="778219" y="1632563"/>
            <a:chExt cx="6867180" cy="701365"/>
          </a:xfrm>
        </p:grpSpPr>
        <p:sp>
          <p:nvSpPr>
            <p:cNvPr id="7" name="矩形: 折角 6"/>
            <p:cNvSpPr/>
            <p:nvPr/>
          </p:nvSpPr>
          <p:spPr>
            <a:xfrm>
              <a:off x="1146518" y="1632563"/>
              <a:ext cx="6498881" cy="699607"/>
            </a:xfrm>
            <a:prstGeom prst="foldedCorner">
              <a:avLst>
                <a:gd name="adj" fmla="val 19064"/>
              </a:avLst>
            </a:prstGeom>
            <a:solidFill>
              <a:schemeClr val="bg1"/>
            </a:solidFill>
            <a:ln>
              <a:solidFill>
                <a:srgbClr val="0F6B30"/>
              </a:solidFill>
            </a:ln>
            <a:effectLst>
              <a:outerShdw blurRad="139700" dist="38100" dir="2700000" algn="tl" rotWithShape="0">
                <a:srgbClr val="0F6B30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1"/>
            <p:cNvSpPr txBox="1">
              <a:spLocks noChangeArrowheads="1"/>
            </p:cNvSpPr>
            <p:nvPr/>
          </p:nvSpPr>
          <p:spPr bwMode="auto">
            <a:xfrm>
              <a:off x="778219" y="1703924"/>
              <a:ext cx="6232181" cy="630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720090" algn="just">
                <a:lnSpc>
                  <a:spcPct val="125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大多是在十月，秋天初寒的时候。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26833" y="3429289"/>
            <a:ext cx="6498881" cy="699607"/>
            <a:chOff x="714718" y="4229389"/>
            <a:chExt cx="6498881" cy="699607"/>
          </a:xfrm>
        </p:grpSpPr>
        <p:sp>
          <p:nvSpPr>
            <p:cNvPr id="11" name="矩形: 折角 10"/>
            <p:cNvSpPr/>
            <p:nvPr/>
          </p:nvSpPr>
          <p:spPr>
            <a:xfrm>
              <a:off x="714718" y="4229389"/>
              <a:ext cx="6498881" cy="699607"/>
            </a:xfrm>
            <a:prstGeom prst="foldedCorner">
              <a:avLst>
                <a:gd name="adj" fmla="val 18156"/>
              </a:avLst>
            </a:prstGeom>
            <a:solidFill>
              <a:schemeClr val="bg1"/>
            </a:solidFill>
            <a:ln>
              <a:solidFill>
                <a:srgbClr val="0F6B30"/>
              </a:solidFill>
            </a:ln>
            <a:effectLst>
              <a:outerShdw blurRad="139700" dist="38100" dir="2700000" algn="tl" rotWithShape="0">
                <a:srgbClr val="0F6B30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>
              <a:spLocks noChangeArrowheads="1"/>
            </p:cNvSpPr>
            <p:nvPr/>
          </p:nvSpPr>
          <p:spPr bwMode="auto">
            <a:xfrm>
              <a:off x="778219" y="4300750"/>
              <a:ext cx="6232182" cy="55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720090" algn="just">
                <a:lnSpc>
                  <a:spcPct val="125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即使在冬天，只要天气暖和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739513" y="1790700"/>
            <a:ext cx="1901190" cy="427355"/>
            <a:chOff x="3146470" y="2130025"/>
            <a:chExt cx="548742" cy="530187"/>
          </a:xfrm>
        </p:grpSpPr>
        <p:sp>
          <p:nvSpPr>
            <p:cNvPr id="18" name="矩形 17"/>
            <p:cNvSpPr/>
            <p:nvPr/>
          </p:nvSpPr>
          <p:spPr>
            <a:xfrm>
              <a:off x="3212306" y="2156810"/>
              <a:ext cx="448671" cy="503402"/>
            </a:xfrm>
            <a:prstGeom prst="rect">
              <a:avLst/>
            </a:prstGeom>
            <a:solidFill>
              <a:srgbClr val="3583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46470" y="2130025"/>
              <a:ext cx="548742" cy="5041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秋天初寒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971326" y="3556211"/>
            <a:ext cx="940596" cy="523220"/>
            <a:chOff x="3158768" y="2059109"/>
            <a:chExt cx="511888" cy="523220"/>
          </a:xfrm>
        </p:grpSpPr>
        <p:sp>
          <p:nvSpPr>
            <p:cNvPr id="21" name="矩形 20"/>
            <p:cNvSpPr/>
            <p:nvPr/>
          </p:nvSpPr>
          <p:spPr>
            <a:xfrm>
              <a:off x="3212306" y="2156810"/>
              <a:ext cx="404813" cy="365919"/>
            </a:xfrm>
            <a:prstGeom prst="rect">
              <a:avLst/>
            </a:prstGeom>
            <a:solidFill>
              <a:srgbClr val="3583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158768" y="2059109"/>
              <a:ext cx="5118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冬天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27" name="矩形 26"/>
            <p:cNvSpPr/>
            <p:nvPr>
              <p:custDataLst>
                <p:tags r:id="rId2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活动三：理清修建过程，体会文章表达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662045" y="3265170"/>
            <a:ext cx="1756410" cy="368300"/>
          </a:xfrm>
          <a:prstGeom prst="rect">
            <a:avLst/>
          </a:prstGeom>
          <a:solidFill>
            <a:srgbClr val="A1CB8D"/>
          </a:solidFill>
          <a:ln>
            <a:noFill/>
          </a:ln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651375" y="1195705"/>
            <a:ext cx="1195070" cy="368300"/>
          </a:xfrm>
          <a:prstGeom prst="rect">
            <a:avLst/>
          </a:prstGeom>
          <a:solidFill>
            <a:srgbClr val="A1CB8D"/>
          </a:solidFill>
          <a:ln>
            <a:noFill/>
          </a:ln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651375" y="1667510"/>
            <a:ext cx="1897380" cy="368300"/>
          </a:xfrm>
          <a:prstGeom prst="rect">
            <a:avLst/>
          </a:prstGeom>
          <a:solidFill>
            <a:srgbClr val="A1CB8D"/>
          </a:solidFill>
          <a:ln>
            <a:noFill/>
          </a:ln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223135" y="1195705"/>
            <a:ext cx="604520" cy="368300"/>
          </a:xfrm>
          <a:prstGeom prst="rect">
            <a:avLst/>
          </a:prstGeom>
          <a:solidFill>
            <a:srgbClr val="A1CB8D"/>
          </a:solidFill>
          <a:ln>
            <a:noFill/>
          </a:ln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61620" y="995680"/>
            <a:ext cx="7113270" cy="55930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>
            <a:noAutofit/>
          </a:bodyPr>
          <a:lstStyle/>
          <a:p>
            <a:pPr indent="720090" algn="just">
              <a:lnSpc>
                <a:spcPct val="125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法布尔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从小喜爱昆虫，成人后利用大量业余时间观察、研究昆虫，五十六岁时法布尔用自己所有的积蓄购买了一片荒地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荒石园,专门用来放养、研究昆虫。在这块荒地上，法布尔进行了长达三十年的观察，揭开了昆虫世界的许多秘密，并写成了《昆虫记》。该书出版后，引起了极大轰动。这部杰作把科学知识和文艺非常巧妙地结合起来，用一种富有诗意的笔调,向人们展示了一个绚丽多姿的昆虫世界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活动三：理清修建过程，体会文章表达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9" name="组合 8"/>
          <p:cNvGrpSpPr/>
          <p:nvPr/>
        </p:nvGrpSpPr>
        <p:grpSpPr>
          <a:xfrm>
            <a:off x="7824470" y="1195705"/>
            <a:ext cx="4117340" cy="4354195"/>
            <a:chOff x="12322" y="1883"/>
            <a:chExt cx="6484" cy="6857"/>
          </a:xfrm>
        </p:grpSpPr>
        <p:pic>
          <p:nvPicPr>
            <p:cNvPr id="10" name="图片 9" descr="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12322" y="1883"/>
              <a:ext cx="6485" cy="5601"/>
            </a:xfrm>
            <a:prstGeom prst="rect">
              <a:avLst/>
            </a:prstGeom>
          </p:spPr>
        </p:pic>
        <p:sp>
          <p:nvSpPr>
            <p:cNvPr id="15" name="矩形: 圆角 16"/>
            <p:cNvSpPr/>
            <p:nvPr/>
          </p:nvSpPr>
          <p:spPr>
            <a:xfrm>
              <a:off x="13887" y="7782"/>
              <a:ext cx="3053" cy="958"/>
            </a:xfrm>
            <a:prstGeom prst="roundRect">
              <a:avLst>
                <a:gd name="adj" fmla="val 50000"/>
              </a:avLst>
            </a:prstGeom>
            <a:solidFill>
              <a:srgbClr val="759C29"/>
            </a:solidFill>
            <a:ln>
              <a:noFill/>
            </a:ln>
            <a:effectLst>
              <a:outerShdw blurRad="25400" dist="38100" dir="2700000" algn="tl" rotWithShape="0">
                <a:schemeClr val="accent6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600" b="1" dirty="0"/>
                <a:t>荒石园</a:t>
              </a:r>
              <a:endParaRPr lang="zh-CN" altLang="en-US" sz="3600" b="1" dirty="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 bldLvl="0" animBg="1"/>
      <p:bldP spid="19" grpId="1" animBg="1"/>
      <p:bldP spid="18" grpId="0" animBg="1"/>
      <p:bldP spid="18" grpId="1" animBg="1"/>
      <p:bldP spid="20" grpId="0" animBg="1"/>
      <p:bldP spid="20" grpId="1" animBg="1"/>
      <p:bldP spid="17" grpId="0" animBg="1"/>
      <p:bldP spid="1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2" name="矩形 11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活动三：理清修建过程，体会文章表达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4" name="图片 3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95"/>
          <a:stretch>
            <a:fillRect/>
          </a:stretch>
        </p:blipFill>
        <p:spPr>
          <a:xfrm>
            <a:off x="2546350" y="2322830"/>
            <a:ext cx="4164330" cy="2887980"/>
          </a:xfrm>
          <a:prstGeom prst="rect">
            <a:avLst/>
          </a:prstGeom>
          <a:effectLst>
            <a:outerShdw blurRad="203200" dist="38100" dir="2700000" algn="tl" rotWithShape="0">
              <a:srgbClr val="759C29">
                <a:alpha val="40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440" y="1480185"/>
            <a:ext cx="5294630" cy="3006725"/>
          </a:xfrm>
          <a:prstGeom prst="rect">
            <a:avLst/>
          </a:prstGeom>
          <a:effectLst>
            <a:outerShdw blurRad="203200" dist="38100" dir="2700000" algn="tl" rotWithShape="0">
              <a:srgbClr val="759C29">
                <a:alpha val="40000"/>
              </a:srgbClr>
            </a:outerShdw>
          </a:effectLst>
        </p:spPr>
      </p:pic>
      <p:grpSp>
        <p:nvGrpSpPr>
          <p:cNvPr id="22" name="组合 21"/>
          <p:cNvGrpSpPr/>
          <p:nvPr/>
        </p:nvGrpSpPr>
        <p:grpSpPr>
          <a:xfrm>
            <a:off x="2046605" y="5007610"/>
            <a:ext cx="8516620" cy="1850390"/>
            <a:chOff x="841449" y="5050239"/>
            <a:chExt cx="6779376" cy="1078340"/>
          </a:xfrm>
          <a:effectLst>
            <a:outerShdw blurRad="203200" dist="38100" dir="2700000" algn="tl" rotWithShape="0">
              <a:srgbClr val="759C29">
                <a:alpha val="40000"/>
              </a:srgbClr>
            </a:outerShdw>
          </a:effectLst>
        </p:grpSpPr>
        <p:sp>
          <p:nvSpPr>
            <p:cNvPr id="24" name="任意多边形: 形状 23"/>
            <p:cNvSpPr/>
            <p:nvPr/>
          </p:nvSpPr>
          <p:spPr>
            <a:xfrm>
              <a:off x="1738085" y="5188533"/>
              <a:ext cx="4986107" cy="788756"/>
            </a:xfrm>
            <a:custGeom>
              <a:avLst/>
              <a:gdLst>
                <a:gd name="connsiteX0" fmla="*/ 0 w 4986107"/>
                <a:gd name="connsiteY0" fmla="*/ 0 h 788756"/>
                <a:gd name="connsiteX1" fmla="*/ 4986107 w 4986107"/>
                <a:gd name="connsiteY1" fmla="*/ 0 h 788756"/>
                <a:gd name="connsiteX2" fmla="*/ 4962321 w 4986107"/>
                <a:gd name="connsiteY2" fmla="*/ 19626 h 788756"/>
                <a:gd name="connsiteX3" fmla="*/ 4804401 w 4986107"/>
                <a:gd name="connsiteY3" fmla="*/ 400876 h 788756"/>
                <a:gd name="connsiteX4" fmla="*/ 4962321 w 4986107"/>
                <a:gd name="connsiteY4" fmla="*/ 782127 h 788756"/>
                <a:gd name="connsiteX5" fmla="*/ 4970355 w 4986107"/>
                <a:gd name="connsiteY5" fmla="*/ 788756 h 788756"/>
                <a:gd name="connsiteX6" fmla="*/ 15751 w 4986107"/>
                <a:gd name="connsiteY6" fmla="*/ 788756 h 788756"/>
                <a:gd name="connsiteX7" fmla="*/ 23786 w 4986107"/>
                <a:gd name="connsiteY7" fmla="*/ 782127 h 788756"/>
                <a:gd name="connsiteX8" fmla="*/ 181705 w 4986107"/>
                <a:gd name="connsiteY8" fmla="*/ 400876 h 788756"/>
                <a:gd name="connsiteX9" fmla="*/ 23786 w 4986107"/>
                <a:gd name="connsiteY9" fmla="*/ 19626 h 78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86107" h="788756">
                  <a:moveTo>
                    <a:pt x="0" y="0"/>
                  </a:moveTo>
                  <a:lnTo>
                    <a:pt x="4986107" y="0"/>
                  </a:lnTo>
                  <a:lnTo>
                    <a:pt x="4962321" y="19626"/>
                  </a:lnTo>
                  <a:cubicBezTo>
                    <a:pt x="4864750" y="117196"/>
                    <a:pt x="4804401" y="251989"/>
                    <a:pt x="4804401" y="400876"/>
                  </a:cubicBezTo>
                  <a:cubicBezTo>
                    <a:pt x="4804401" y="549764"/>
                    <a:pt x="4864750" y="684556"/>
                    <a:pt x="4962321" y="782127"/>
                  </a:cubicBezTo>
                  <a:lnTo>
                    <a:pt x="4970355" y="788756"/>
                  </a:lnTo>
                  <a:lnTo>
                    <a:pt x="15751" y="788756"/>
                  </a:lnTo>
                  <a:lnTo>
                    <a:pt x="23786" y="782127"/>
                  </a:lnTo>
                  <a:cubicBezTo>
                    <a:pt x="121357" y="684556"/>
                    <a:pt x="181705" y="549764"/>
                    <a:pt x="181705" y="400876"/>
                  </a:cubicBezTo>
                  <a:cubicBezTo>
                    <a:pt x="181705" y="251989"/>
                    <a:pt x="121357" y="117196"/>
                    <a:pt x="23786" y="19626"/>
                  </a:cubicBezTo>
                  <a:close/>
                </a:path>
              </a:pathLst>
            </a:custGeom>
            <a:solidFill>
              <a:srgbClr val="759C29"/>
            </a:solidFill>
            <a:ln>
              <a:solidFill>
                <a:srgbClr val="759C2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371732" y="5336144"/>
              <a:ext cx="5719004" cy="537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5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无与伦比的观察家</a:t>
              </a:r>
              <a:endPara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4" r="13674"/>
            <a:stretch>
              <a:fillRect/>
            </a:stretch>
          </p:blipFill>
          <p:spPr>
            <a:xfrm>
              <a:off x="841449" y="5050239"/>
              <a:ext cx="1078340" cy="1078340"/>
            </a:xfrm>
            <a:prstGeom prst="ellipse">
              <a:avLst/>
            </a:prstGeom>
            <a:ln>
              <a:solidFill>
                <a:srgbClr val="759C29"/>
              </a:solidFill>
            </a:ln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4" r="13674"/>
            <a:stretch>
              <a:fillRect/>
            </a:stretch>
          </p:blipFill>
          <p:spPr>
            <a:xfrm flipH="1">
              <a:off x="6542485" y="5050239"/>
              <a:ext cx="1078340" cy="1078340"/>
            </a:xfrm>
            <a:prstGeom prst="ellipse">
              <a:avLst/>
            </a:prstGeom>
            <a:ln>
              <a:solidFill>
                <a:srgbClr val="759C29"/>
              </a:solidFill>
            </a:ln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8600" l="410" r="99488">
                        <a14:foregroundMark x1="6352" y1="61200" x2="9529" y2="86900"/>
                        <a14:foregroundMark x1="17008" y1="89100" x2="69877" y2="93600"/>
                        <a14:foregroundMark x1="96721" y1="57300" x2="96414" y2="93700"/>
                        <a14:foregroundMark x1="410" y1="55700" x2="2459" y2="96200"/>
                        <a14:foregroundMark x1="20184" y1="98600" x2="99488" y2="98600"/>
                        <a14:backgroundMark x1="20492" y1="38700" x2="23463" y2="23600"/>
                        <a14:backgroundMark x1="42316" y1="46600" x2="44365" y2="32000"/>
                        <a14:backgroundMark x1="81865" y1="49200" x2="89344" y2="33900"/>
                        <a14:backgroundMark x1="23463" y1="47100" x2="18238" y2="35600"/>
                        <a14:backgroundMark x1="2766" y1="47400" x2="1537" y2="4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282" b="49974"/>
          <a:stretch>
            <a:fillRect/>
          </a:stretch>
        </p:blipFill>
        <p:spPr>
          <a:xfrm>
            <a:off x="1862" y="6015669"/>
            <a:ext cx="12190138" cy="842331"/>
          </a:xfrm>
          <a:prstGeom prst="rect">
            <a:avLst/>
          </a:prstGeom>
        </p:spPr>
      </p:pic>
      <p:sp>
        <p:nvSpPr>
          <p:cNvPr id="35" name="矩形: 圆角 34"/>
          <p:cNvSpPr/>
          <p:nvPr/>
        </p:nvSpPr>
        <p:spPr>
          <a:xfrm>
            <a:off x="6096000" y="1390196"/>
            <a:ext cx="5378693" cy="3080657"/>
          </a:xfrm>
          <a:prstGeom prst="roundRect">
            <a:avLst>
              <a:gd name="adj" fmla="val 3431"/>
            </a:avLst>
          </a:prstGeom>
          <a:solidFill>
            <a:schemeClr val="bg1"/>
          </a:solidFill>
          <a:ln>
            <a:solidFill>
              <a:srgbClr val="0F6B30"/>
            </a:solidFill>
          </a:ln>
          <a:effectLst>
            <a:outerShdw blurRad="165100" dist="38100" dir="2700000" algn="tl" rotWithShape="0">
              <a:srgbClr val="0F6B30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38897" y="1390196"/>
            <a:ext cx="5117436" cy="3080657"/>
            <a:chOff x="717307" y="1393371"/>
            <a:chExt cx="5117436" cy="3080657"/>
          </a:xfrm>
        </p:grpSpPr>
        <p:sp>
          <p:nvSpPr>
            <p:cNvPr id="3" name="矩形: 折角 2"/>
            <p:cNvSpPr/>
            <p:nvPr/>
          </p:nvSpPr>
          <p:spPr>
            <a:xfrm>
              <a:off x="717307" y="1393371"/>
              <a:ext cx="5117436" cy="3080657"/>
            </a:xfrm>
            <a:prstGeom prst="foldedCorner">
              <a:avLst>
                <a:gd name="adj" fmla="val 10895"/>
              </a:avLst>
            </a:prstGeom>
            <a:solidFill>
              <a:schemeClr val="bg1"/>
            </a:solidFill>
            <a:ln>
              <a:solidFill>
                <a:srgbClr val="0F6B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>
              <a:spLocks noChangeArrowheads="1"/>
            </p:cNvSpPr>
            <p:nvPr/>
          </p:nvSpPr>
          <p:spPr bwMode="auto">
            <a:xfrm>
              <a:off x="923312" y="1530176"/>
              <a:ext cx="4630873" cy="278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720090" algn="just">
                <a:lnSpc>
                  <a:spcPct val="125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它用前足扒土，还用钳子似的大颚搬掉较大的土块。它用强有力的后足踏地，后腿上有两排锯，用它们将泥土推到后面，倾斜地铺开。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75615" y="1563809"/>
            <a:ext cx="478193" cy="523220"/>
            <a:chOff x="3175615" y="2059109"/>
            <a:chExt cx="478193" cy="523220"/>
          </a:xfrm>
        </p:grpSpPr>
        <p:sp>
          <p:nvSpPr>
            <p:cNvPr id="15" name="矩形 14"/>
            <p:cNvSpPr/>
            <p:nvPr/>
          </p:nvSpPr>
          <p:spPr>
            <a:xfrm>
              <a:off x="3212306" y="2156810"/>
              <a:ext cx="404813" cy="365919"/>
            </a:xfrm>
            <a:prstGeom prst="rect">
              <a:avLst/>
            </a:prstGeom>
            <a:solidFill>
              <a:srgbClr val="3583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175615" y="2059109"/>
              <a:ext cx="4781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扒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734271" y="2143341"/>
            <a:ext cx="478193" cy="523220"/>
            <a:chOff x="3175615" y="2059109"/>
            <a:chExt cx="478193" cy="523220"/>
          </a:xfrm>
        </p:grpSpPr>
        <p:sp>
          <p:nvSpPr>
            <p:cNvPr id="19" name="矩形 18"/>
            <p:cNvSpPr/>
            <p:nvPr/>
          </p:nvSpPr>
          <p:spPr>
            <a:xfrm>
              <a:off x="3212306" y="2156810"/>
              <a:ext cx="404813" cy="365919"/>
            </a:xfrm>
            <a:prstGeom prst="rect">
              <a:avLst/>
            </a:prstGeom>
            <a:solidFill>
              <a:srgbClr val="3583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175615" y="2059109"/>
              <a:ext cx="4781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搬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62428" y="2638831"/>
            <a:ext cx="478193" cy="523220"/>
            <a:chOff x="3175615" y="2059109"/>
            <a:chExt cx="478193" cy="523220"/>
          </a:xfrm>
        </p:grpSpPr>
        <p:sp>
          <p:nvSpPr>
            <p:cNvPr id="22" name="矩形 21"/>
            <p:cNvSpPr/>
            <p:nvPr/>
          </p:nvSpPr>
          <p:spPr>
            <a:xfrm>
              <a:off x="3212306" y="2156810"/>
              <a:ext cx="404813" cy="365919"/>
            </a:xfrm>
            <a:prstGeom prst="rect">
              <a:avLst/>
            </a:prstGeom>
            <a:solidFill>
              <a:srgbClr val="3583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175615" y="2059109"/>
              <a:ext cx="4781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踏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332264" y="3699261"/>
            <a:ext cx="478193" cy="523220"/>
            <a:chOff x="3175615" y="2059109"/>
            <a:chExt cx="478193" cy="523220"/>
          </a:xfrm>
        </p:grpSpPr>
        <p:sp>
          <p:nvSpPr>
            <p:cNvPr id="25" name="矩形 24"/>
            <p:cNvSpPr/>
            <p:nvPr/>
          </p:nvSpPr>
          <p:spPr>
            <a:xfrm>
              <a:off x="3212306" y="2156810"/>
              <a:ext cx="404813" cy="365919"/>
            </a:xfrm>
            <a:prstGeom prst="rect">
              <a:avLst/>
            </a:prstGeom>
            <a:solidFill>
              <a:srgbClr val="3583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175615" y="2059109"/>
              <a:ext cx="4781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推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05091" y="3699226"/>
            <a:ext cx="478193" cy="523220"/>
            <a:chOff x="3175615" y="2059109"/>
            <a:chExt cx="478193" cy="523220"/>
          </a:xfrm>
        </p:grpSpPr>
        <p:sp>
          <p:nvSpPr>
            <p:cNvPr id="28" name="矩形 27"/>
            <p:cNvSpPr/>
            <p:nvPr/>
          </p:nvSpPr>
          <p:spPr>
            <a:xfrm>
              <a:off x="3212306" y="2156810"/>
              <a:ext cx="404813" cy="365919"/>
            </a:xfrm>
            <a:prstGeom prst="rect">
              <a:avLst/>
            </a:prstGeom>
            <a:solidFill>
              <a:srgbClr val="3583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175615" y="2059109"/>
              <a:ext cx="4781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铺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6430723" y="1580620"/>
            <a:ext cx="1219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大颚</a:t>
            </a:r>
            <a:endParaRPr lang="zh-CN" altLang="en-US" sz="2800" dirty="0"/>
          </a:p>
        </p:txBody>
      </p:sp>
      <p:cxnSp>
        <p:nvCxnSpPr>
          <p:cNvPr id="40" name="直接箭头连接符 39"/>
          <p:cNvCxnSpPr/>
          <p:nvPr/>
        </p:nvCxnSpPr>
        <p:spPr>
          <a:xfrm flipH="1" flipV="1">
            <a:off x="7572725" y="2331402"/>
            <a:ext cx="1293495" cy="684530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 flipH="1">
            <a:off x="7204341" y="3580496"/>
            <a:ext cx="1358265" cy="434340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6430723" y="3714905"/>
            <a:ext cx="1219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锯</a:t>
            </a:r>
            <a:endParaRPr lang="zh-CN" altLang="en-US" sz="2800" dirty="0"/>
          </a:p>
        </p:txBody>
      </p:sp>
      <p:cxnSp>
        <p:nvCxnSpPr>
          <p:cNvPr id="50" name="直接箭头连接符 49"/>
          <p:cNvCxnSpPr/>
          <p:nvPr/>
        </p:nvCxnSpPr>
        <p:spPr>
          <a:xfrm flipV="1">
            <a:off x="9082389" y="1994154"/>
            <a:ext cx="1240155" cy="916305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10042554" y="1580620"/>
            <a:ext cx="1219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前足</a:t>
            </a:r>
            <a:endParaRPr lang="zh-CN" altLang="en-US" sz="2800" dirty="0"/>
          </a:p>
        </p:txBody>
      </p:sp>
      <p:sp>
        <p:nvSpPr>
          <p:cNvPr id="52" name="文本框 51"/>
          <p:cNvSpPr txBox="1"/>
          <p:nvPr/>
        </p:nvSpPr>
        <p:spPr>
          <a:xfrm>
            <a:off x="10048940" y="3719985"/>
            <a:ext cx="1219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后足</a:t>
            </a:r>
            <a:endParaRPr lang="zh-CN" altLang="en-US" sz="2800" dirty="0"/>
          </a:p>
        </p:txBody>
      </p:sp>
      <p:cxnSp>
        <p:nvCxnSpPr>
          <p:cNvPr id="54" name="直接箭头连接符 53"/>
          <p:cNvCxnSpPr/>
          <p:nvPr/>
        </p:nvCxnSpPr>
        <p:spPr>
          <a:xfrm>
            <a:off x="9225295" y="3504512"/>
            <a:ext cx="690880" cy="389890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9" name="矩形 8"/>
            <p:cNvSpPr/>
            <p:nvPr>
              <p:custDataLst>
                <p:tags r:id="rId3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活动三：理清修建过程，体会文章表达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" name="椭圆 4"/>
          <p:cNvSpPr/>
          <p:nvPr/>
        </p:nvSpPr>
        <p:spPr>
          <a:xfrm>
            <a:off x="2477135" y="1661795"/>
            <a:ext cx="695325" cy="46291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075815" y="2103755"/>
            <a:ext cx="817245" cy="53530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12465" y="2666365"/>
            <a:ext cx="817245" cy="53530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799715" y="3176270"/>
            <a:ext cx="534670" cy="53530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0" y="5241290"/>
            <a:ext cx="12288520" cy="10655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这座住宅真可以算是伟大的工程了。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7037E-6 L 0.59362 0.07315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74" y="365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8125 0.00916667 L 0.359531 -0.0312963 " pathEditMode="relative" rAng="0" ptsTypes="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" y="-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71348 0.113978 L 0.526824 0.194081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" y="4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490741 L 0.4175 -0.0411111 " pathEditMode="relative" rAng="0" ptsTypes="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" y="1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9375 -0.0190741 L 0.238906 -0.0506481 " pathEditMode="relative" rAng="0" ptsTypes="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" y="-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8" grpId="0"/>
      <p:bldP spid="49" grpId="0"/>
      <p:bldP spid="51" grpId="0"/>
      <p:bldP spid="52" grpId="0"/>
      <p:bldP spid="6" grpId="1" animBg="1"/>
      <p:bldP spid="5" grpId="1" animBg="1"/>
      <p:bldP spid="7" grpId="1" animBg="1"/>
      <p:bldP spid="8" grpId="1" animBg="1"/>
      <p:bldP spid="11" grpId="0"/>
      <p:bldP spid="1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225" y="6421120"/>
            <a:ext cx="1312545" cy="4368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/>
            <a:r>
              <a:rPr lang="zh-CN" altLang="en-US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劳作方式</a:t>
            </a:r>
            <a:endParaRPr lang="zh-CN" altLang="en-US" sz="20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29030" y="1151255"/>
            <a:ext cx="9934575" cy="2361565"/>
            <a:chOff x="1128577" y="1558471"/>
            <a:chExt cx="9934847" cy="1870529"/>
          </a:xfrm>
        </p:grpSpPr>
        <p:sp>
          <p:nvSpPr>
            <p:cNvPr id="7" name="矩形: 折角 6"/>
            <p:cNvSpPr/>
            <p:nvPr/>
          </p:nvSpPr>
          <p:spPr>
            <a:xfrm>
              <a:off x="1128577" y="1558471"/>
              <a:ext cx="9934847" cy="1870529"/>
            </a:xfrm>
            <a:prstGeom prst="foldedCorner">
              <a:avLst>
                <a:gd name="adj" fmla="val 10895"/>
              </a:avLst>
            </a:prstGeom>
            <a:solidFill>
              <a:schemeClr val="bg1"/>
            </a:solidFill>
            <a:ln>
              <a:solidFill>
                <a:srgbClr val="0F6B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1"/>
            <p:cNvSpPr txBox="1">
              <a:spLocks noChangeArrowheads="1"/>
            </p:cNvSpPr>
            <p:nvPr/>
          </p:nvSpPr>
          <p:spPr bwMode="auto">
            <a:xfrm>
              <a:off x="1334582" y="1695276"/>
              <a:ext cx="9571917" cy="1717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720090" algn="just">
                <a:lnSpc>
                  <a:spcPct val="125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蟋蟀钻到土底下干活，如果感到疲劳，它就在未完工的家门口休息一会儿，头朝着外面，触须轻微地摆动。不大一会儿，它又继续工作。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84127" y="3828975"/>
            <a:ext cx="10042525" cy="1476375"/>
            <a:chOff x="1030152" y="4176955"/>
            <a:chExt cx="10042525" cy="1476375"/>
          </a:xfrm>
        </p:grpSpPr>
        <p:sp>
          <p:nvSpPr>
            <p:cNvPr id="10" name="矩形: 折角 9"/>
            <p:cNvSpPr/>
            <p:nvPr/>
          </p:nvSpPr>
          <p:spPr>
            <a:xfrm>
              <a:off x="1030152" y="4186200"/>
              <a:ext cx="10042525" cy="1466215"/>
            </a:xfrm>
            <a:prstGeom prst="foldedCorner">
              <a:avLst>
                <a:gd name="adj" fmla="val 10895"/>
              </a:avLst>
            </a:prstGeom>
            <a:solidFill>
              <a:schemeClr val="bg1"/>
            </a:solidFill>
            <a:ln>
              <a:solidFill>
                <a:srgbClr val="0F6B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"/>
            <p:cNvSpPr txBox="1">
              <a:spLocks noChangeArrowheads="1"/>
            </p:cNvSpPr>
            <p:nvPr/>
          </p:nvSpPr>
          <p:spPr bwMode="auto">
            <a:xfrm>
              <a:off x="1334582" y="4176955"/>
              <a:ext cx="9571917" cy="147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720090" algn="just">
                <a:lnSpc>
                  <a:spcPct val="125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余下的是长时间的修整，今天做一点儿，明天做一点儿。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7" name="矩形 16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活动三：理清修建过程，体会文章表达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文本框 1"/>
          <p:cNvSpPr txBox="1"/>
          <p:nvPr/>
        </p:nvSpPr>
        <p:spPr>
          <a:xfrm>
            <a:off x="22225" y="5582285"/>
            <a:ext cx="12288520" cy="10655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这座住宅真可以算是伟大的工程了。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2" name="矩形 11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活动三：理清修建过程，体会文章表达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aphicFrame>
        <p:nvGraphicFramePr>
          <p:cNvPr id="3" name="表格 2"/>
          <p:cNvGraphicFramePr/>
          <p:nvPr>
            <p:custDataLst>
              <p:tags r:id="rId4"/>
            </p:custDataLst>
          </p:nvPr>
        </p:nvGraphicFramePr>
        <p:xfrm>
          <a:off x="463550" y="1016635"/>
          <a:ext cx="11459210" cy="5718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4680"/>
                <a:gridCol w="4716780"/>
                <a:gridCol w="2611120"/>
                <a:gridCol w="2246630"/>
              </a:tblGrid>
              <a:tr h="54864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3600" b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600" b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抓关键词句</a:t>
                      </a:r>
                      <a:endParaRPr lang="zh-CN" altLang="en-US" sz="3600" b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>
                        <a:buClrTx/>
                        <a:buSzTx/>
                        <a:buFontTx/>
                      </a:pPr>
                      <a:r>
                        <a:rPr lang="zh-CN" altLang="en-US" sz="3600" b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理关键信息</a:t>
                      </a:r>
                      <a:endParaRPr lang="zh-CN" altLang="en-US" sz="3600" b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>
                        <a:buClrTx/>
                        <a:buSzTx/>
                        <a:buFontTx/>
                      </a:pPr>
                      <a:r>
                        <a:rPr lang="zh-CN" altLang="en-US" sz="3600" b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说体会</a:t>
                      </a:r>
                      <a:endParaRPr lang="zh-CN" altLang="en-US" sz="3600" b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201420">
                <a:tc>
                  <a:txBody>
                    <a:bodyPr/>
                    <a:p>
                      <a:pPr marL="6858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 b="1">
                          <a:solidFill>
                            <a:srgbClr val="0070C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修建时间</a:t>
                      </a:r>
                      <a:endParaRPr lang="zh-CN" altLang="en-US" sz="3200" b="1">
                        <a:solidFill>
                          <a:srgbClr val="0070C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ClrTx/>
                        <a:buSzTx/>
                        <a:buFontTx/>
                        <a:buNone/>
                      </a:pP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 rowSpan="4">
                  <a:txBody>
                    <a:bodyPr/>
                    <a:p>
                      <a:pPr indent="0" algn="ctr"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1543050">
                <a:tc>
                  <a:txBody>
                    <a:bodyPr/>
                    <a:p>
                      <a:pPr marL="6858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 b="1">
                          <a:solidFill>
                            <a:srgbClr val="0070C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修建工具</a:t>
                      </a:r>
                      <a:endParaRPr lang="zh-CN" altLang="en-US" sz="3200" b="1">
                        <a:solidFill>
                          <a:srgbClr val="0070C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endParaRPr lang="zh-CN" altLang="en-US" sz="2400" b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 vMerge="1">
                  <a:tcPr marL="68580" marR="68580" marT="0" marB="0" vert="horz" anchor="b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1212850">
                <a:tc>
                  <a:txBody>
                    <a:bodyPr/>
                    <a:p>
                      <a:pPr marL="68580" algn="ctr">
                        <a:lnSpc>
                          <a:spcPct val="100000"/>
                        </a:lnSpc>
                        <a:buClrTx/>
                        <a:buSzTx/>
                        <a:buFontTx/>
                      </a:pPr>
                      <a:r>
                        <a:rPr lang="zh-CN" altLang="en-US" sz="3200" b="1">
                          <a:solidFill>
                            <a:srgbClr val="0070C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劳动方式</a:t>
                      </a:r>
                      <a:endParaRPr lang="zh-CN" altLang="en-US" sz="3200" b="1">
                        <a:solidFill>
                          <a:srgbClr val="0070C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marL="68580" algn="ctr">
                        <a:buClrTx/>
                        <a:buSzTx/>
                        <a:buFontTx/>
                        <a:buNone/>
                      </a:pP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 vMerge="1"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1212850">
                <a:tc>
                  <a:txBody>
                    <a:bodyPr/>
                    <a:p>
                      <a:pPr marL="68580"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200" b="1">
                          <a:solidFill>
                            <a:srgbClr val="0070C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修建流程</a:t>
                      </a:r>
                      <a:endParaRPr lang="zh-CN" altLang="en-US" sz="3200" b="1">
                        <a:solidFill>
                          <a:srgbClr val="0070C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marL="68580" algn="ctr">
                        <a:buClrTx/>
                        <a:buSzTx/>
                        <a:buFontTx/>
                        <a:buNone/>
                      </a:pP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 vMerge="1">
                  <a:tcPr marL="68580" marR="68580" marT="0" marB="0" vert="horz" anchor="ctr" anchorCtr="0"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2334260" y="1602740"/>
            <a:ext cx="5114925" cy="11779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l" fontAlgn="auto"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大多是在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十月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秋天初寒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的时候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457200" algn="l" fontAlgn="auto"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即使在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冬天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6"/>
            </p:custDataLst>
          </p:nvPr>
        </p:nvSpPr>
        <p:spPr>
          <a:xfrm>
            <a:off x="2292350" y="2780665"/>
            <a:ext cx="4802505" cy="1360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l" fontAlgn="auto">
              <a:buNone/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前足</a:t>
            </a:r>
            <a:r>
              <a:rPr lang="zh-CN" altLang="en-US" sz="2400">
                <a:solidFill>
                  <a:schemeClr val="tx1"/>
                </a:solidFill>
                <a:highlight>
                  <a:srgbClr val="0080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扒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土，还用钳子似的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大颚</a:t>
            </a:r>
            <a:r>
              <a:rPr lang="zh-CN" altLang="en-US" sz="2400">
                <a:solidFill>
                  <a:schemeClr val="tx1"/>
                </a:solidFill>
                <a:highlight>
                  <a:srgbClr val="0080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搬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掉较大的土块。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它用强有力的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后足</a:t>
            </a:r>
            <a:r>
              <a:rPr lang="zh-CN" altLang="en-US" sz="2400">
                <a:highlight>
                  <a:srgbClr val="0080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踏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地。后腿上有两排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锯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，用它们将泥土</a:t>
            </a:r>
            <a:r>
              <a:rPr lang="zh-CN" altLang="en-US" sz="2400">
                <a:highlight>
                  <a:srgbClr val="0080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推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到后面，倾斜地</a:t>
            </a:r>
            <a:r>
              <a:rPr lang="zh-CN" altLang="en-US" sz="2400">
                <a:highlight>
                  <a:srgbClr val="0080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铺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开。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7207885" y="4373880"/>
            <a:ext cx="2282825" cy="1122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休息一会儿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不大一会儿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继续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2529840" y="4378960"/>
            <a:ext cx="4629150" cy="1116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l" fontAlgn="auto"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钻到土底下干活……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休息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一会儿……不大一会儿，它又进去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继续工作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7212330" y="5622925"/>
            <a:ext cx="2282825" cy="1022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重要部分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长时间的整修……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65690" y="1877060"/>
            <a:ext cx="1835785" cy="103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75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chemeClr val="tx1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连续观察</a:t>
            </a:r>
            <a:endParaRPr lang="zh-CN" altLang="en-US" sz="3200">
              <a:solidFill>
                <a:schemeClr val="tx1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>
                <a:solidFill>
                  <a:schemeClr val="tx1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细致观察</a:t>
            </a:r>
            <a:endParaRPr lang="zh-CN" altLang="en-US" sz="3200">
              <a:solidFill>
                <a:schemeClr val="tx1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3200">
              <a:solidFill>
                <a:schemeClr val="tx1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65690" y="5575935"/>
            <a:ext cx="1835785" cy="61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75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chemeClr val="tx1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准确清楚</a:t>
            </a:r>
            <a:endParaRPr lang="zh-CN" altLang="en-US" sz="3200">
              <a:solidFill>
                <a:schemeClr val="tx1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10883265" y="3051175"/>
            <a:ext cx="21590" cy="2263775"/>
          </a:xfrm>
          <a:prstGeom prst="straightConnector1">
            <a:avLst/>
          </a:prstGeom>
          <a:ln w="762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7158990" y="1629410"/>
            <a:ext cx="2480310" cy="5848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十月，秋天初寒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2540635" y="5622925"/>
            <a:ext cx="4629150" cy="1116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l" fontAlgn="auto"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住宅的重要部分快完成了。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457200" algn="l" fontAlgn="auto"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余下的是长时间的休整……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16110" y="996315"/>
            <a:ext cx="2406015" cy="54038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7150100" y="2195830"/>
            <a:ext cx="1067435" cy="5848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冬天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4"/>
            </p:custDataLst>
          </p:nvPr>
        </p:nvSpPr>
        <p:spPr>
          <a:xfrm>
            <a:off x="6933565" y="2773045"/>
            <a:ext cx="2885440" cy="5848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大颚 前足 后足 锯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5"/>
            </p:custDataLst>
          </p:nvPr>
        </p:nvSpPr>
        <p:spPr>
          <a:xfrm>
            <a:off x="7019290" y="3419475"/>
            <a:ext cx="2389505" cy="432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扒 搬 踏 推 铺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2" grpId="0"/>
      <p:bldP spid="22" grpId="1"/>
      <p:bldP spid="23" grpId="0"/>
      <p:bldP spid="23" grpId="1"/>
      <p:bldP spid="4" grpId="0"/>
      <p:bldP spid="4" grpId="1"/>
      <p:bldP spid="10" grpId="0"/>
      <p:bldP spid="10" grpId="1"/>
      <p:bldP spid="2" grpId="0"/>
      <p:bldP spid="2" grpId="1"/>
      <p:bldP spid="6" grpId="0"/>
      <p:bldP spid="6" grpId="1"/>
      <p:bldP spid="14" grpId="0"/>
      <p:bldP spid="14" grpId="1"/>
      <p:bldP spid="5" grpId="0"/>
      <p:bldP spid="5" grpId="1"/>
      <p:bldP spid="8" grpId="0"/>
      <p:bldP spid="8" grpId="1"/>
      <p:bldP spid="17" grpId="0"/>
      <p:bldP spid="17" grpId="1"/>
      <p:bldP spid="18" grpId="0"/>
      <p:bldP spid="1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960" y="1072092"/>
            <a:ext cx="12168172" cy="5662938"/>
            <a:chOff x="36465" y="-3284643"/>
            <a:chExt cx="12168172" cy="5662938"/>
          </a:xfrm>
        </p:grpSpPr>
        <p:sp>
          <p:nvSpPr>
            <p:cNvPr id="8" name="矩形 7"/>
            <p:cNvSpPr/>
            <p:nvPr/>
          </p:nvSpPr>
          <p:spPr>
            <a:xfrm flipV="1">
              <a:off x="36465" y="2361820"/>
              <a:ext cx="12168172" cy="164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9" name="全"/>
            <p:cNvSpPr txBox="1"/>
            <p:nvPr/>
          </p:nvSpPr>
          <p:spPr>
            <a:xfrm>
              <a:off x="872088" y="-3284643"/>
              <a:ext cx="9958874" cy="1245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indent="720090" algn="ctr">
                <a:lnSpc>
                  <a:spcPct val="125000"/>
                </a:lnSpc>
              </a:pPr>
              <a:r>
                <a:rPr lang="zh-CN" altLang="en-US" sz="6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蟋蟀的住宅</a:t>
              </a:r>
              <a:endParaRPr lang="zh-CN" altLang="en-US" sz="6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0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8" name="矩形 17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部编版四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年级上册第三单元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99995" y="1993265"/>
            <a:ext cx="6731635" cy="47415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2" name="矩形 11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活动三：理清修建过程，体会文章表达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4" name="图片 3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95"/>
          <a:stretch>
            <a:fillRect/>
          </a:stretch>
        </p:blipFill>
        <p:spPr>
          <a:xfrm>
            <a:off x="2851150" y="3283585"/>
            <a:ext cx="4164330" cy="2887980"/>
          </a:xfrm>
          <a:prstGeom prst="rect">
            <a:avLst/>
          </a:prstGeom>
          <a:effectLst>
            <a:outerShdw blurRad="203200" dist="38100" dir="2700000" algn="tl" rotWithShape="0">
              <a:srgbClr val="759C29">
                <a:alpha val="40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170" y="2493645"/>
            <a:ext cx="5294630" cy="3006725"/>
          </a:xfrm>
          <a:prstGeom prst="rect">
            <a:avLst/>
          </a:prstGeom>
          <a:effectLst>
            <a:outerShdw blurRad="203200" dist="38100" dir="2700000" algn="tl" rotWithShape="0">
              <a:srgbClr val="759C29">
                <a:alpha val="40000"/>
              </a:srgb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-51435" y="1115695"/>
            <a:ext cx="12242800" cy="10871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这座住宅真可以算是伟大的工程了。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54" y="2249031"/>
            <a:ext cx="2456635" cy="378219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39" name="文本框 38"/>
          <p:cNvSpPr txBox="1"/>
          <p:nvPr/>
        </p:nvSpPr>
        <p:spPr>
          <a:xfrm>
            <a:off x="3857475" y="2418680"/>
            <a:ext cx="7259470" cy="2784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12140" algn="just">
              <a:lnSpc>
                <a:spcPct val="125000"/>
              </a:lnSpc>
            </a:pPr>
            <a:r>
              <a:rPr lang="en-US" altLang="zh-CN" sz="2800" b="1" dirty="0">
                <a:latin typeface="+mn-ea"/>
              </a:rPr>
              <a:t> </a:t>
            </a:r>
            <a:r>
              <a:rPr lang="zh-CN" altLang="en-US" sz="2800" b="1" dirty="0">
                <a:latin typeface="+mn-ea"/>
              </a:rPr>
              <a:t>蟋蟀体形微扁，头部圆形，触角长，呈线状。有翅时，翅平叠于躯体上。多数体色呈褐色或黑色，深浅不一。雄虫利用位于前翅基部的脊产生求偶鸣声。多数雌性的产卵器很显著，呈筒状或针状。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963520" y="5519990"/>
            <a:ext cx="69038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----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选自英国麦加文的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昆虫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，王琛柱译，有改动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4" name="矩形: 圆角 43"/>
          <p:cNvSpPr/>
          <p:nvPr/>
        </p:nvSpPr>
        <p:spPr>
          <a:xfrm>
            <a:off x="3785870" y="2477770"/>
            <a:ext cx="7259320" cy="3557905"/>
          </a:xfrm>
          <a:prstGeom prst="roundRect">
            <a:avLst>
              <a:gd name="adj" fmla="val 8062"/>
            </a:avLst>
          </a:prstGeom>
          <a:noFill/>
          <a:ln>
            <a:solidFill>
              <a:srgbClr val="759C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612140" algn="just">
              <a:lnSpc>
                <a:spcPct val="125000"/>
              </a:lnSpc>
            </a:pPr>
            <a:endParaRPr lang="zh-CN" alt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2" name="矩形 11"/>
            <p:cNvSpPr/>
            <p:nvPr>
              <p:custDataLst>
                <p:tags r:id="rId2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活动四：对比阅读文段，品味不同表达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4" name="组合 23"/>
          <p:cNvGrpSpPr/>
          <p:nvPr/>
        </p:nvGrpSpPr>
        <p:grpSpPr>
          <a:xfrm rot="0">
            <a:off x="676275" y="1290955"/>
            <a:ext cx="10885170" cy="789940"/>
            <a:chOff x="-141504" y="3237250"/>
            <a:chExt cx="9978221" cy="975038"/>
          </a:xfrm>
        </p:grpSpPr>
        <p:grpSp>
          <p:nvGrpSpPr>
            <p:cNvPr id="4" name="组合 3"/>
            <p:cNvGrpSpPr/>
            <p:nvPr/>
          </p:nvGrpSpPr>
          <p:grpSpPr>
            <a:xfrm>
              <a:off x="-141504" y="3237250"/>
              <a:ext cx="9978221" cy="883285"/>
              <a:chOff x="-240805" y="1963637"/>
              <a:chExt cx="14523179" cy="3717395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-240805" y="1963637"/>
                <a:ext cx="14420287" cy="3717395"/>
              </a:xfrm>
              <a:prstGeom prst="rect">
                <a:avLst/>
              </a:prstGeom>
              <a:solidFill>
                <a:srgbClr val="159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p>
                <a:pPr algn="ctr"/>
                <a:endParaRPr lang="zh-CN" altLang="en-US" dirty="0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flipV="1">
                <a:off x="7476" y="1986197"/>
                <a:ext cx="14274898" cy="28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-141504" y="3263899"/>
              <a:ext cx="9978221" cy="948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4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看看这段文字在表达上与课文有什么不同？</a:t>
              </a:r>
              <a:endParaRPr lang="zh-CN" altLang="en-US" sz="4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3" grpId="0"/>
      <p:bldP spid="4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22" name="矩形 21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活动四：对比阅读文段，品味不同表达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aphicFrame>
        <p:nvGraphicFramePr>
          <p:cNvPr id="26" name="表格 25"/>
          <p:cNvGraphicFramePr/>
          <p:nvPr>
            <p:custDataLst>
              <p:tags r:id="rId4"/>
            </p:custDataLst>
          </p:nvPr>
        </p:nvGraphicFramePr>
        <p:xfrm>
          <a:off x="190500" y="1064895"/>
          <a:ext cx="11865610" cy="5621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26175"/>
                <a:gridCol w="5639435"/>
              </a:tblGrid>
              <a:tr h="80772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35833B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548235"/>
                    </a:solidFill>
                  </a:tcPr>
                </a:tc>
              </a:tr>
              <a:tr h="1255395">
                <a:tc rowSpan="4"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271905">
                <a:tc vMerge="1"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297305">
                <a:tc vMerge="1"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989330">
                <a:tc vMerge="1"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7" name="文本框 26"/>
          <p:cNvSpPr txBox="1"/>
          <p:nvPr>
            <p:custDataLst>
              <p:tags r:id="rId5"/>
            </p:custDataLst>
          </p:nvPr>
        </p:nvSpPr>
        <p:spPr>
          <a:xfrm>
            <a:off x="6435090" y="1255395"/>
            <a:ext cx="6042025" cy="554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【法】法布尔《蟋蟀的住宅》</a:t>
            </a:r>
            <a:endParaRPr lang="zh-CN" altLang="en-US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endParaRPr lang="zh-CN" altLang="en-US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>
            <a:off x="383540" y="1250315"/>
            <a:ext cx="5429885" cy="5645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【英】麦加文《昆虫》</a:t>
            </a:r>
            <a:endParaRPr lang="zh-CN" altLang="en-US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6885" y="2287905"/>
            <a:ext cx="5504815" cy="403860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indent="612140" algn="just" fontAlgn="auto">
              <a:lnSpc>
                <a:spcPct val="125000"/>
              </a:lnSpc>
            </a:pPr>
            <a:r>
              <a:rPr lang="zh-CN" altLang="en-US" sz="2800" b="1" dirty="0">
                <a:latin typeface="+mn-ea"/>
              </a:rPr>
              <a:t>蟋蟀体形微扁，头部圆形，触角长，呈线状。有翅时，翅平叠于躯体上。多数体色呈褐色或黑色，深浅不一。雄虫利用位于前翅基部的脊产生求偶鸣声。多数雌性的产卵器很显著，呈筒状或针状。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435090" y="1814740"/>
            <a:ext cx="5756910" cy="3533498"/>
            <a:chOff x="15147" y="2767"/>
            <a:chExt cx="9066" cy="5636"/>
          </a:xfrm>
        </p:grpSpPr>
        <p:sp>
          <p:nvSpPr>
            <p:cNvPr id="43" name="文本框 42"/>
            <p:cNvSpPr txBox="1"/>
            <p:nvPr/>
          </p:nvSpPr>
          <p:spPr>
            <a:xfrm>
              <a:off x="15207" y="5113"/>
              <a:ext cx="9006" cy="141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indent="0" algn="l">
                <a:buNone/>
              </a:pP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</a:t>
              </a:r>
              <a:r>
                <a:rPr lang="en-US" altLang="zh-CN" sz="24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zh-CN" altLang="en-US" sz="28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它舒服的住宅是自己一点一点挖掘的，从</a:t>
              </a:r>
              <a:r>
                <a:rPr lang="zh-CN" altLang="en-US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大厅</a:t>
              </a:r>
              <a:r>
                <a:rPr lang="zh-CN" altLang="en-US" sz="28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一直到</a:t>
              </a:r>
              <a:r>
                <a:rPr lang="zh-CN" altLang="en-US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卧室</a:t>
              </a:r>
              <a:r>
                <a:rPr lang="zh-CN" altLang="en-US" sz="28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sz="2800" b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2743200" lvl="6" indent="457200" algn="l">
                <a:buNone/>
              </a:pPr>
              <a:endParaRPr lang="zh-CN" altLang="en-US" sz="2800" b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147" y="2767"/>
              <a:ext cx="9007" cy="172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24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……</a:t>
              </a:r>
              <a:r>
                <a:rPr lang="zh-CN" altLang="en-US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就像一座门。</a:t>
              </a:r>
              <a:r>
                <a:rPr lang="en-US" altLang="zh-CN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……</a:t>
              </a:r>
              <a:r>
                <a:rPr lang="zh-CN" altLang="en-US" sz="28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经过</a:t>
              </a:r>
              <a:r>
                <a:rPr lang="zh-CN" altLang="en-US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仔细耙扫，收拾</a:t>
              </a:r>
              <a:r>
                <a:rPr lang="zh-CN" altLang="en-US" sz="28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得很平坦。</a:t>
              </a:r>
              <a:r>
                <a:rPr lang="en-US" altLang="zh-CN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……</a:t>
              </a:r>
              <a:r>
                <a:rPr lang="zh-CN" altLang="en-US" sz="28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蟋蟀就在这平台上</a:t>
              </a:r>
              <a:r>
                <a:rPr lang="zh-CN" altLang="en-US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弹琴。</a:t>
              </a:r>
              <a:endParaRPr lang="zh-CN" altLang="en-US" sz="28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28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Box 2"/>
            <p:cNvSpPr txBox="1"/>
            <p:nvPr/>
          </p:nvSpPr>
          <p:spPr>
            <a:xfrm>
              <a:off x="15302" y="7148"/>
              <a:ext cx="8605" cy="12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noAutofit/>
            </a:bodyPr>
            <a:p>
              <a:pPr indent="457200" algn="l" fontAlgn="auto">
                <a:lnSpc>
                  <a:spcPct val="100000"/>
                </a:lnSpc>
              </a:pPr>
              <a:r>
                <a:rPr lang="en-US" altLang="zh-CN" sz="28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zh-CN" altLang="en-US" sz="28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如果感到疲劳，</a:t>
              </a:r>
              <a:r>
                <a:rPr lang="en-US" altLang="zh-CN" sz="28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……</a:t>
              </a:r>
              <a:r>
                <a:rPr lang="zh-CN" altLang="en-US" sz="28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休息一会儿，</a:t>
              </a:r>
              <a:r>
                <a:rPr lang="zh-CN" altLang="en-US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头朝着外面,触须轻轻地摆动。 </a:t>
              </a:r>
              <a:endParaRPr lang="zh-CN" alt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" name="TextBox 2"/>
          <p:cNvSpPr txBox="1"/>
          <p:nvPr/>
        </p:nvSpPr>
        <p:spPr>
          <a:xfrm>
            <a:off x="6435090" y="6026785"/>
            <a:ext cx="20059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457200" algn="l" fontAlgn="auto">
              <a:lnSpc>
                <a:spcPct val="100000"/>
              </a:lnSpc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……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1"/>
      <p:bldP spid="28" grpId="1"/>
      <p:bldP spid="29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/>
        </p:nvSpPr>
        <p:spPr>
          <a:xfrm>
            <a:off x="7855028" y="-1"/>
            <a:ext cx="3781916" cy="6858001"/>
          </a:xfrm>
          <a:prstGeom prst="parallelogram">
            <a:avLst>
              <a:gd name="adj" fmla="val 34580"/>
            </a:avLst>
          </a:prstGeom>
          <a:gradFill flip="none" rotWithShape="1">
            <a:gsLst>
              <a:gs pos="0">
                <a:srgbClr val="759C29"/>
              </a:gs>
              <a:gs pos="95000">
                <a:schemeClr val="accent6">
                  <a:lumMod val="7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203200" dist="38100" dir="2700000" algn="tl" rotWithShape="0">
              <a:srgbClr val="759C29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2" name="矩形 11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 </a:t>
              </a:r>
              <a:r>
                <a:rPr lang="zh-CN" altLang="en-US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推荐</a:t>
              </a:r>
              <a:r>
                <a:rPr lang="zh-CN" altLang="en-US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书目</a:t>
              </a:r>
              <a:endParaRPr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718"/>
          <a:stretch>
            <a:fillRect/>
          </a:stretch>
        </p:blipFill>
        <p:spPr>
          <a:xfrm>
            <a:off x="7502906" y="610541"/>
            <a:ext cx="4574213" cy="62474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 descr="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230" y="1103630"/>
            <a:ext cx="3656965" cy="56026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28135" y="2232025"/>
            <a:ext cx="38017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spc="140" dirty="0">
                <a:solidFill>
                  <a:srgbClr val="E2475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《天生攀岩家》</a:t>
            </a:r>
            <a:endParaRPr lang="zh-CN" altLang="en-US" sz="3600" b="1" spc="140" dirty="0">
              <a:solidFill>
                <a:srgbClr val="E2475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600" b="1" spc="140" dirty="0">
                <a:solidFill>
                  <a:srgbClr val="E2475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《螳螂的爱情》</a:t>
            </a:r>
            <a:endParaRPr lang="zh-CN" altLang="en-US" sz="3600" b="1" spc="140" dirty="0">
              <a:solidFill>
                <a:srgbClr val="E2475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600" b="1" spc="140" dirty="0">
                <a:solidFill>
                  <a:srgbClr val="E2475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《蜘蛛离乡记》</a:t>
            </a:r>
            <a:endParaRPr lang="zh-CN" altLang="en-US" sz="3600" b="1" spc="140" dirty="0">
              <a:solidFill>
                <a:srgbClr val="E2475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en-US" altLang="zh-CN" sz="3600" b="1" spc="140" dirty="0">
                <a:solidFill>
                  <a:srgbClr val="E2475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endParaRPr lang="en-US" altLang="zh-CN" sz="3600" b="1" spc="140" dirty="0">
              <a:solidFill>
                <a:srgbClr val="E2475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组合 97"/>
          <p:cNvGrpSpPr/>
          <p:nvPr>
            <p:custDataLst>
              <p:tags r:id="rId1"/>
            </p:custDataLst>
          </p:nvPr>
        </p:nvGrpSpPr>
        <p:grpSpPr>
          <a:xfrm>
            <a:off x="1386840" y="1599565"/>
            <a:ext cx="9630571" cy="819151"/>
            <a:chOff x="3567" y="2960"/>
            <a:chExt cx="12111" cy="1290"/>
          </a:xfrm>
          <a:solidFill>
            <a:sysClr val="window" lastClr="FFFFFF"/>
          </a:solidFill>
        </p:grpSpPr>
        <p:grpSp>
          <p:nvGrpSpPr>
            <p:cNvPr id="99" name="组合 98"/>
            <p:cNvGrpSpPr/>
            <p:nvPr/>
          </p:nvGrpSpPr>
          <p:grpSpPr>
            <a:xfrm>
              <a:off x="3567" y="2960"/>
              <a:ext cx="12111" cy="1251"/>
              <a:chOff x="3495" y="2344"/>
              <a:chExt cx="12111" cy="1251"/>
            </a:xfrm>
            <a:grpFill/>
          </p:grpSpPr>
          <p:cxnSp>
            <p:nvCxnSpPr>
              <p:cNvPr id="100" name="直接连接符 99"/>
              <p:cNvCxnSpPr/>
              <p:nvPr/>
            </p:nvCxnSpPr>
            <p:spPr>
              <a:xfrm flipH="1">
                <a:off x="9476" y="2344"/>
                <a:ext cx="2" cy="613"/>
              </a:xfrm>
              <a:prstGeom prst="line">
                <a:avLst/>
              </a:prstGeom>
              <a:grpFill/>
              <a:ln w="57150" cap="flat" cmpd="sng" algn="ctr">
                <a:solidFill>
                  <a:srgbClr val="5B9BD5">
                    <a:lumMod val="7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01" name="直接连接符 100"/>
              <p:cNvCxnSpPr/>
              <p:nvPr>
                <p:custDataLst>
                  <p:tags r:id="rId2"/>
                </p:custDataLst>
              </p:nvPr>
            </p:nvCxnSpPr>
            <p:spPr>
              <a:xfrm flipH="1" flipV="1">
                <a:off x="3495" y="2957"/>
                <a:ext cx="12111" cy="25"/>
              </a:xfrm>
              <a:prstGeom prst="line">
                <a:avLst/>
              </a:prstGeom>
              <a:grpFill/>
              <a:ln w="57150" cap="flat" cmpd="sng" algn="ctr">
                <a:solidFill>
                  <a:srgbClr val="5B9BD5">
                    <a:lumMod val="7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03" name="直接连接符 102"/>
              <p:cNvCxnSpPr/>
              <p:nvPr>
                <p:custDataLst>
                  <p:tags r:id="rId3"/>
                </p:custDataLst>
              </p:nvPr>
            </p:nvCxnSpPr>
            <p:spPr>
              <a:xfrm flipH="1">
                <a:off x="3528" y="2981"/>
                <a:ext cx="2" cy="613"/>
              </a:xfrm>
              <a:prstGeom prst="line">
                <a:avLst/>
              </a:prstGeom>
              <a:grpFill/>
              <a:ln w="57150" cap="flat" cmpd="sng" algn="ctr">
                <a:solidFill>
                  <a:srgbClr val="5B9BD5">
                    <a:lumMod val="7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04" name="直接连接符 103"/>
              <p:cNvCxnSpPr/>
              <p:nvPr>
                <p:custDataLst>
                  <p:tags r:id="rId4"/>
                </p:custDataLst>
              </p:nvPr>
            </p:nvCxnSpPr>
            <p:spPr>
              <a:xfrm flipH="1">
                <a:off x="6498" y="2982"/>
                <a:ext cx="2" cy="613"/>
              </a:xfrm>
              <a:prstGeom prst="line">
                <a:avLst/>
              </a:prstGeom>
              <a:grpFill/>
              <a:ln w="57150" cap="flat" cmpd="sng" algn="ctr">
                <a:solidFill>
                  <a:srgbClr val="5B9BD5">
                    <a:lumMod val="7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05" name="直接连接符 104"/>
              <p:cNvCxnSpPr/>
              <p:nvPr>
                <p:custDataLst>
                  <p:tags r:id="rId5"/>
                </p:custDataLst>
              </p:nvPr>
            </p:nvCxnSpPr>
            <p:spPr>
              <a:xfrm flipH="1">
                <a:off x="9478" y="2981"/>
                <a:ext cx="2" cy="613"/>
              </a:xfrm>
              <a:prstGeom prst="line">
                <a:avLst/>
              </a:prstGeom>
              <a:grpFill/>
              <a:ln w="57150" cap="flat" cmpd="sng" algn="ctr">
                <a:solidFill>
                  <a:srgbClr val="5B9BD5">
                    <a:lumMod val="7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06" name="直接连接符 105"/>
              <p:cNvCxnSpPr/>
              <p:nvPr/>
            </p:nvCxnSpPr>
            <p:spPr>
              <a:xfrm flipH="1">
                <a:off x="15566" y="2982"/>
                <a:ext cx="2" cy="613"/>
              </a:xfrm>
              <a:prstGeom prst="line">
                <a:avLst/>
              </a:prstGeom>
              <a:grpFill/>
              <a:ln w="57150" cap="flat" cmpd="sng" algn="ctr">
                <a:solidFill>
                  <a:srgbClr val="5B9BD5">
                    <a:lumMod val="75000"/>
                  </a:srgbClr>
                </a:solidFill>
                <a:prstDash val="solid"/>
              </a:ln>
              <a:effectLst/>
            </p:spPr>
          </p:cxnSp>
        </p:grpSp>
        <p:cxnSp>
          <p:nvCxnSpPr>
            <p:cNvPr id="107" name="直接连接符 106"/>
            <p:cNvCxnSpPr>
              <a:endCxn id="140" idx="0"/>
            </p:cNvCxnSpPr>
            <p:nvPr>
              <p:custDataLst>
                <p:tags r:id="rId6"/>
              </p:custDataLst>
            </p:nvPr>
          </p:nvCxnSpPr>
          <p:spPr>
            <a:xfrm flipH="1">
              <a:off x="12646" y="3573"/>
              <a:ext cx="1" cy="677"/>
            </a:xfrm>
            <a:prstGeom prst="line">
              <a:avLst/>
            </a:prstGeom>
            <a:grpFill/>
            <a:ln w="57150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</p:cxnSp>
      </p:grpSp>
      <p:sp>
        <p:nvSpPr>
          <p:cNvPr id="112" name="文本框 111"/>
          <p:cNvSpPr txBox="1"/>
          <p:nvPr/>
        </p:nvSpPr>
        <p:spPr>
          <a:xfrm>
            <a:off x="3342005" y="1062355"/>
            <a:ext cx="5618480" cy="583565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  <a:ln w="12700" cap="flat" cmpd="sng" algn="ctr">
            <a:noFill/>
            <a:prstDash val="solid"/>
          </a:ln>
          <a:effectLst>
            <a:glow rad="139700">
              <a:srgbClr val="5B9BD5">
                <a:satMod val="175000"/>
                <a:alpha val="40000"/>
              </a:srgbClr>
            </a:glow>
          </a:effectLst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3200" b="1">
                <a:ln w="28575" cmpd="sng">
                  <a:noFill/>
                  <a:prstDash val="solid"/>
                </a:ln>
                <a:solidFill>
                  <a:srgbClr val="0070C0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体会表达之味，发现自然之美</a:t>
            </a:r>
            <a:endParaRPr lang="zh-CN" altLang="en-US" sz="3200" b="1">
              <a:ln w="28575" cmpd="sng">
                <a:noFill/>
                <a:prstDash val="solid"/>
              </a:ln>
              <a:solidFill>
                <a:srgbClr val="0070C0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9876791" y="2408555"/>
            <a:ext cx="2218691" cy="3806191"/>
            <a:chOff x="15554" y="3793"/>
            <a:chExt cx="3494" cy="5994"/>
          </a:xfrm>
        </p:grpSpPr>
        <p:sp>
          <p:nvSpPr>
            <p:cNvPr id="114" name="圆角矩形 113"/>
            <p:cNvSpPr/>
            <p:nvPr/>
          </p:nvSpPr>
          <p:spPr>
            <a:xfrm>
              <a:off x="15554" y="3793"/>
              <a:ext cx="3494" cy="1132"/>
            </a:xfrm>
            <a:prstGeom prst="roundRect">
              <a:avLst>
                <a:gd name="adj" fmla="val 36307"/>
              </a:avLst>
            </a:prstGeom>
            <a:solidFill>
              <a:sysClr val="window" lastClr="FFFFFF"/>
            </a:solidFill>
            <a:ln w="53975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p>
              <a:pPr algn="ctr">
                <a:buClrTx/>
                <a:buSzTx/>
                <a:buNone/>
              </a:pPr>
              <a:r>
                <a:rPr lang="zh-CN" altLang="en-US" sz="1865" b="1">
                  <a:solidFill>
                    <a:srgbClr val="E7E6E6">
                      <a:lumMod val="1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实践活动</a:t>
              </a:r>
              <a:endParaRPr lang="zh-CN" altLang="en-US" sz="1865" b="1">
                <a:solidFill>
                  <a:srgbClr val="E7E6E6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buClrTx/>
                <a:buSzTx/>
                <a:buNone/>
              </a:pPr>
              <a:r>
                <a:rPr lang="zh-CN" altLang="en-US" sz="1865" b="1">
                  <a:solidFill>
                    <a:srgbClr val="E7E6E6">
                      <a:lumMod val="1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我是小小观察员</a:t>
              </a:r>
              <a:endParaRPr lang="zh-CN" altLang="en-US" sz="1865" b="1">
                <a:solidFill>
                  <a:srgbClr val="E7E6E6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5" name="直接连接符 114"/>
            <p:cNvCxnSpPr/>
            <p:nvPr/>
          </p:nvCxnSpPr>
          <p:spPr>
            <a:xfrm flipH="1">
              <a:off x="17258" y="4948"/>
              <a:ext cx="28" cy="3665"/>
            </a:xfrm>
            <a:prstGeom prst="lin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</p:cxnSp>
        <p:sp>
          <p:nvSpPr>
            <p:cNvPr id="116" name="圆角矩形 115"/>
            <p:cNvSpPr/>
            <p:nvPr/>
          </p:nvSpPr>
          <p:spPr>
            <a:xfrm>
              <a:off x="15554" y="8655"/>
              <a:ext cx="3396" cy="1132"/>
            </a:xfrm>
            <a:prstGeom prst="roundRect">
              <a:avLst>
                <a:gd name="adj" fmla="val 36307"/>
              </a:avLst>
            </a:prstGeom>
            <a:solidFill>
              <a:sysClr val="window" lastClr="FFFFFF"/>
            </a:solidFill>
            <a:ln w="53975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p>
              <a:pPr algn="ctr"/>
              <a:r>
                <a:rPr lang="zh-CN" altLang="en-US" sz="1865" b="1">
                  <a:solidFill>
                    <a:srgbClr val="E7E6E6">
                      <a:lumMod val="1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评选观察能手</a:t>
              </a:r>
              <a:endParaRPr lang="zh-CN" altLang="en-US" sz="1865" b="1">
                <a:solidFill>
                  <a:srgbClr val="E7E6E6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7" name="组合 116"/>
          <p:cNvGrpSpPr/>
          <p:nvPr>
            <p:custDataLst>
              <p:tags r:id="rId7"/>
            </p:custDataLst>
          </p:nvPr>
        </p:nvGrpSpPr>
        <p:grpSpPr>
          <a:xfrm>
            <a:off x="284480" y="2426547"/>
            <a:ext cx="2280920" cy="3067473"/>
            <a:chOff x="336" y="2866"/>
            <a:chExt cx="2694" cy="3623"/>
          </a:xfrm>
        </p:grpSpPr>
        <p:grpSp>
          <p:nvGrpSpPr>
            <p:cNvPr id="118" name="组合 117"/>
            <p:cNvGrpSpPr/>
            <p:nvPr/>
          </p:nvGrpSpPr>
          <p:grpSpPr>
            <a:xfrm>
              <a:off x="336" y="2866"/>
              <a:ext cx="2694" cy="3623"/>
              <a:chOff x="336" y="2866"/>
              <a:chExt cx="2694" cy="3623"/>
            </a:xfrm>
          </p:grpSpPr>
          <p:sp>
            <p:nvSpPr>
              <p:cNvPr id="119" name="圆角矩形 1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09" y="2866"/>
                <a:ext cx="2621" cy="849"/>
              </a:xfrm>
              <a:prstGeom prst="roundRect">
                <a:avLst>
                  <a:gd name="adj" fmla="val 36307"/>
                </a:avLst>
              </a:prstGeom>
              <a:solidFill>
                <a:sysClr val="window" lastClr="FFFFFF"/>
              </a:solidFill>
              <a:ln w="53975" cap="flat" cmpd="sng" algn="ctr">
                <a:solidFill>
                  <a:srgbClr val="5B9BD5">
                    <a:lumMod val="75000"/>
                  </a:srgbClr>
                </a:solidFill>
                <a:prstDash val="solid"/>
              </a:ln>
              <a:effectLst/>
            </p:spPr>
            <p:txBody>
              <a:bodyPr rtlCol="0" anchor="ctr"/>
              <a:p>
                <a:pPr algn="ctr"/>
                <a:r>
                  <a:rPr lang="zh-CN" altLang="en-US" sz="2100" b="1">
                    <a:solidFill>
                      <a:srgbClr val="E7E6E6">
                        <a:lumMod val="1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《古诗三首》</a:t>
                </a:r>
                <a:endParaRPr lang="zh-CN" altLang="en-US" sz="2100" b="1">
                  <a:solidFill>
                    <a:srgbClr val="E7E6E6">
                      <a:lumMod val="1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0" name="圆角矩形 119"/>
              <p:cNvSpPr/>
              <p:nvPr>
                <p:custDataLst>
                  <p:tags r:id="rId9"/>
                </p:custDataLst>
              </p:nvPr>
            </p:nvSpPr>
            <p:spPr>
              <a:xfrm>
                <a:off x="336" y="3996"/>
                <a:ext cx="2690" cy="2258"/>
              </a:xfrm>
              <a:prstGeom prst="roundRect">
                <a:avLst>
                  <a:gd name="adj" fmla="val 15182"/>
                </a:avLst>
              </a:prstGeom>
              <a:solidFill>
                <a:sysClr val="window" lastClr="FFFFFF"/>
              </a:solidFill>
              <a:ln w="53975" cap="flat" cmpd="sng" algn="ctr">
                <a:solidFill>
                  <a:srgbClr val="5B9BD5">
                    <a:lumMod val="75000"/>
                  </a:srgbClr>
                </a:solidFill>
                <a:prstDash val="solid"/>
              </a:ln>
              <a:effectLst/>
            </p:spPr>
            <p:txBody>
              <a:bodyPr rtlCol="0" anchor="ctr"/>
              <a:p>
                <a:pPr algn="l"/>
                <a:endParaRPr lang="zh-CN" altLang="en-US" sz="21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21" name="直接连接符 120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1643" y="3703"/>
                <a:ext cx="2" cy="289"/>
              </a:xfrm>
              <a:prstGeom prst="line">
                <a:avLst/>
              </a:prstGeom>
              <a:solidFill>
                <a:sysClr val="window" lastClr="FFFFFF"/>
              </a:solidFill>
              <a:ln w="57150" cap="flat" cmpd="sng" algn="ctr">
                <a:solidFill>
                  <a:srgbClr val="5B9BD5">
                    <a:lumMod val="7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" name="直接连接符 1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1666" y="6233"/>
                <a:ext cx="2" cy="256"/>
              </a:xfrm>
              <a:prstGeom prst="line">
                <a:avLst/>
              </a:prstGeom>
              <a:solidFill>
                <a:sysClr val="window" lastClr="FFFFFF"/>
              </a:solidFill>
              <a:ln w="57150" cap="flat" cmpd="sng" algn="ctr">
                <a:solidFill>
                  <a:srgbClr val="5B9BD5">
                    <a:lumMod val="7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24" name="文本框 123"/>
            <p:cNvSpPr txBox="1"/>
            <p:nvPr>
              <p:custDataLst>
                <p:tags r:id="rId12"/>
              </p:custDataLst>
            </p:nvPr>
          </p:nvSpPr>
          <p:spPr>
            <a:xfrm>
              <a:off x="384" y="4083"/>
              <a:ext cx="2515" cy="2057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p>
              <a:pPr algn="l"/>
              <a:r>
                <a:rPr lang="zh-CN" altLang="en-US" sz="2000" b="1">
                  <a:solidFill>
                    <a:srgbClr val="FF0000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抓关键</a:t>
              </a:r>
              <a:r>
                <a:rPr lang="zh-CN" altLang="en-US" sz="2000" b="1">
                  <a:solidFill>
                    <a:srgbClr val="FF0000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词句</a:t>
              </a:r>
              <a:endParaRPr lang="zh-CN" altLang="en-US" sz="2000" b="1">
                <a:solidFill>
                  <a:srgbClr val="FF0000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l"/>
              <a:r>
                <a:rPr lang="zh-CN" altLang="en-US" sz="1400" b="1">
                  <a:solidFill>
                    <a:srgbClr val="FF0000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抓特点</a:t>
              </a:r>
              <a:endParaRPr lang="zh-CN" altLang="en-US" sz="1400" b="1">
                <a:solidFill>
                  <a:srgbClr val="FF0000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25" name="组合 124"/>
          <p:cNvGrpSpPr/>
          <p:nvPr>
            <p:custDataLst>
              <p:tags r:id="rId13"/>
            </p:custDataLst>
          </p:nvPr>
        </p:nvGrpSpPr>
        <p:grpSpPr>
          <a:xfrm>
            <a:off x="2666153" y="2418927"/>
            <a:ext cx="2363893" cy="3049693"/>
            <a:chOff x="3149" y="2857"/>
            <a:chExt cx="2792" cy="3602"/>
          </a:xfrm>
        </p:grpSpPr>
        <p:sp>
          <p:nvSpPr>
            <p:cNvPr id="126" name="圆角矩形 125"/>
            <p:cNvSpPr/>
            <p:nvPr>
              <p:custDataLst>
                <p:tags r:id="rId14"/>
              </p:custDataLst>
            </p:nvPr>
          </p:nvSpPr>
          <p:spPr>
            <a:xfrm>
              <a:off x="3149" y="2857"/>
              <a:ext cx="2621" cy="849"/>
            </a:xfrm>
            <a:prstGeom prst="roundRect">
              <a:avLst>
                <a:gd name="adj" fmla="val 36307"/>
              </a:avLst>
            </a:prstGeom>
            <a:solidFill>
              <a:sysClr val="window" lastClr="FFFFFF"/>
            </a:solidFill>
            <a:ln w="53975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p>
              <a:pPr algn="ctr"/>
              <a:r>
                <a:rPr lang="zh-CN" altLang="en-US" sz="2100" b="1">
                  <a:solidFill>
                    <a:srgbClr val="E7E6E6">
                      <a:lumMod val="1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《爬山虎的脚》</a:t>
              </a:r>
              <a:endParaRPr lang="zh-CN" altLang="en-US" sz="2100" b="1">
                <a:solidFill>
                  <a:srgbClr val="E7E6E6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7" name="圆角矩形 126"/>
            <p:cNvSpPr/>
            <p:nvPr>
              <p:custDataLst>
                <p:tags r:id="rId15"/>
              </p:custDataLst>
            </p:nvPr>
          </p:nvSpPr>
          <p:spPr>
            <a:xfrm>
              <a:off x="3150" y="3987"/>
              <a:ext cx="2663" cy="2257"/>
            </a:xfrm>
            <a:prstGeom prst="roundRect">
              <a:avLst>
                <a:gd name="adj" fmla="val 13946"/>
              </a:avLst>
            </a:prstGeom>
            <a:solidFill>
              <a:sysClr val="window" lastClr="FFFFFF"/>
            </a:solidFill>
            <a:ln w="53975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p>
              <a:pPr algn="l"/>
              <a:endPara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8" name="直接连接符 127"/>
            <p:cNvCxnSpPr/>
            <p:nvPr>
              <p:custDataLst>
                <p:tags r:id="rId16"/>
              </p:custDataLst>
            </p:nvPr>
          </p:nvCxnSpPr>
          <p:spPr>
            <a:xfrm>
              <a:off x="4460" y="3735"/>
              <a:ext cx="2" cy="289"/>
            </a:xfrm>
            <a:prstGeom prst="lin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</p:cxnSp>
        <p:cxnSp>
          <p:nvCxnSpPr>
            <p:cNvPr id="129" name="直接连接符 128"/>
            <p:cNvCxnSpPr/>
            <p:nvPr>
              <p:custDataLst>
                <p:tags r:id="rId17"/>
              </p:custDataLst>
            </p:nvPr>
          </p:nvCxnSpPr>
          <p:spPr>
            <a:xfrm flipH="1">
              <a:off x="4479" y="6215"/>
              <a:ext cx="9" cy="244"/>
            </a:xfrm>
            <a:prstGeom prst="lin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</p:cxnSp>
        <p:sp>
          <p:nvSpPr>
            <p:cNvPr id="130" name="文本框 129"/>
            <p:cNvSpPr txBox="1"/>
            <p:nvPr>
              <p:custDataLst>
                <p:tags r:id="rId18"/>
              </p:custDataLst>
            </p:nvPr>
          </p:nvSpPr>
          <p:spPr>
            <a:xfrm>
              <a:off x="3158" y="4034"/>
              <a:ext cx="2783" cy="2126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抓关键</a:t>
              </a:r>
              <a:r>
                <a:rPr lang="zh-CN" altLang="en-US" sz="200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词句</a:t>
              </a:r>
              <a:endParaRPr lang="zh-CN" altLang="en-US" sz="2000" b="1">
                <a:solidFill>
                  <a:schemeClr val="accent1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抓特点</a:t>
              </a:r>
              <a:r>
                <a:rPr lang="en-US" altLang="zh-CN" sz="140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1400" b="1"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1400" b="1">
                  <a:solidFill>
                    <a:srgbClr val="FF0000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抓修辞</a:t>
              </a:r>
              <a:r>
                <a:rPr lang="en-US" altLang="zh-CN" sz="1400" b="1">
                  <a:solidFill>
                    <a:srgbClr val="FF0000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1400" b="1">
                  <a:solidFill>
                    <a:srgbClr val="FF0000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抓时间</a:t>
              </a:r>
              <a:endParaRPr lang="zh-CN" altLang="en-US" sz="1400" b="1">
                <a:solidFill>
                  <a:srgbClr val="FF0000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>
                  <a:solidFill>
                    <a:srgbClr val="FF0000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理关键信息</a:t>
              </a:r>
              <a:endParaRPr lang="zh-CN" altLang="en-US" sz="2000" b="1">
                <a:solidFill>
                  <a:srgbClr val="FF0000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400" b="1">
                  <a:solidFill>
                    <a:srgbClr val="FF0000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   </a:t>
              </a:r>
              <a:r>
                <a:rPr lang="zh-CN" altLang="en-US" sz="1400" b="1">
                  <a:solidFill>
                    <a:srgbClr val="FF0000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理过程  抓动作</a:t>
              </a:r>
              <a:endParaRPr lang="zh-CN" altLang="en-US" sz="1400" b="1">
                <a:solidFill>
                  <a:srgbClr val="FF0000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>
                  <a:solidFill>
                    <a:srgbClr val="FF0000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品语言表达</a:t>
              </a:r>
              <a:endParaRPr lang="zh-CN" altLang="en-US" sz="2000" b="1">
                <a:solidFill>
                  <a:srgbClr val="FF0000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400" b="1">
                  <a:solidFill>
                    <a:srgbClr val="FF0000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1400" b="1">
                  <a:solidFill>
                    <a:srgbClr val="FF0000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准确清楚  生动形象</a:t>
              </a:r>
              <a:endParaRPr lang="zh-CN" altLang="en-US" sz="1400" b="1">
                <a:solidFill>
                  <a:srgbClr val="FF0000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ctr"/>
              <a:endParaRPr lang="zh-CN" altLang="en-US" sz="1400" b="1">
                <a:solidFill>
                  <a:schemeClr val="tx1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32" name="组合 131"/>
          <p:cNvGrpSpPr/>
          <p:nvPr>
            <p:custDataLst>
              <p:tags r:id="rId19"/>
            </p:custDataLst>
          </p:nvPr>
        </p:nvGrpSpPr>
        <p:grpSpPr>
          <a:xfrm>
            <a:off x="4954693" y="2418927"/>
            <a:ext cx="2399453" cy="3050540"/>
            <a:chOff x="5852" y="2857"/>
            <a:chExt cx="2834" cy="3603"/>
          </a:xfrm>
        </p:grpSpPr>
        <p:sp>
          <p:nvSpPr>
            <p:cNvPr id="133" name="圆角矩形 132"/>
            <p:cNvSpPr/>
            <p:nvPr>
              <p:custDataLst>
                <p:tags r:id="rId20"/>
              </p:custDataLst>
            </p:nvPr>
          </p:nvSpPr>
          <p:spPr>
            <a:xfrm>
              <a:off x="5852" y="2857"/>
              <a:ext cx="2805" cy="849"/>
            </a:xfrm>
            <a:prstGeom prst="roundRect">
              <a:avLst>
                <a:gd name="adj" fmla="val 36307"/>
              </a:avLst>
            </a:prstGeom>
            <a:solidFill>
              <a:sysClr val="window" lastClr="FFFFFF"/>
            </a:solidFill>
            <a:ln w="53975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p>
              <a:pPr algn="ctr"/>
              <a:r>
                <a:rPr lang="zh-CN" altLang="en-US" sz="2100" b="1">
                  <a:solidFill>
                    <a:srgbClr val="E7E6E6">
                      <a:lumMod val="1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《蟋蟀的住宅》</a:t>
              </a:r>
              <a:endParaRPr lang="zh-CN" altLang="en-US" sz="2100" b="1">
                <a:solidFill>
                  <a:srgbClr val="E7E6E6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4" name="圆角矩形 133"/>
            <p:cNvSpPr/>
            <p:nvPr>
              <p:custDataLst>
                <p:tags r:id="rId21"/>
              </p:custDataLst>
            </p:nvPr>
          </p:nvSpPr>
          <p:spPr>
            <a:xfrm>
              <a:off x="5924" y="3987"/>
              <a:ext cx="2748" cy="2267"/>
            </a:xfrm>
            <a:prstGeom prst="roundRect">
              <a:avLst>
                <a:gd name="adj" fmla="val 16100"/>
              </a:avLst>
            </a:prstGeom>
            <a:solidFill>
              <a:sysClr val="window" lastClr="FFFFFF"/>
            </a:solidFill>
            <a:ln w="53975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p>
              <a:pPr algn="ctr"/>
              <a:endParaRPr lang="zh-CN" altLang="en-US" sz="2100" b="1">
                <a:solidFill>
                  <a:srgbClr val="E7E6E6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5" name="直接连接符 134"/>
            <p:cNvCxnSpPr/>
            <p:nvPr>
              <p:custDataLst>
                <p:tags r:id="rId22"/>
              </p:custDataLst>
            </p:nvPr>
          </p:nvCxnSpPr>
          <p:spPr>
            <a:xfrm flipH="1">
              <a:off x="7259" y="3694"/>
              <a:ext cx="12" cy="271"/>
            </a:xfrm>
            <a:prstGeom prst="lin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</p:cxnSp>
        <p:sp>
          <p:nvSpPr>
            <p:cNvPr id="136" name="文本框 135"/>
            <p:cNvSpPr txBox="1"/>
            <p:nvPr>
              <p:custDataLst>
                <p:tags r:id="rId23"/>
              </p:custDataLst>
            </p:nvPr>
          </p:nvSpPr>
          <p:spPr>
            <a:xfrm>
              <a:off x="5936" y="3983"/>
              <a:ext cx="2750" cy="227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抓关键</a:t>
              </a:r>
              <a:r>
                <a:rPr lang="zh-CN" altLang="en-US" sz="200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词句</a:t>
              </a:r>
              <a:endParaRPr lang="zh-CN" altLang="en-US" sz="2000" b="1">
                <a:solidFill>
                  <a:schemeClr val="accent1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抓特点</a:t>
              </a:r>
              <a:r>
                <a:rPr lang="en-US" altLang="zh-CN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抓修辞</a:t>
              </a:r>
              <a:r>
                <a:rPr lang="en-US" altLang="zh-CN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抓时间</a:t>
              </a:r>
              <a:endParaRPr lang="zh-CN" altLang="en-US" sz="1520" b="1">
                <a:solidFill>
                  <a:schemeClr val="accent1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理关键信息</a:t>
              </a:r>
              <a:endParaRPr lang="zh-CN" altLang="en-US" sz="2000" b="1">
                <a:solidFill>
                  <a:schemeClr val="accent1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    </a:t>
              </a:r>
              <a:r>
                <a:rPr lang="zh-CN" altLang="en-US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理过程  抓动作</a:t>
              </a:r>
              <a:endParaRPr lang="zh-CN" altLang="en-US" sz="1520" b="1">
                <a:solidFill>
                  <a:schemeClr val="accent1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品语言表达</a:t>
              </a:r>
              <a:endParaRPr lang="zh-CN" altLang="en-US" sz="2000" b="1">
                <a:solidFill>
                  <a:schemeClr val="accent1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准确清楚  生动形象</a:t>
              </a:r>
              <a:endParaRPr lang="zh-CN" altLang="en-US" sz="1520" b="1">
                <a:solidFill>
                  <a:schemeClr val="accent1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cxnSp>
          <p:nvCxnSpPr>
            <p:cNvPr id="137" name="直接连接符 136"/>
            <p:cNvCxnSpPr/>
            <p:nvPr>
              <p:custDataLst>
                <p:tags r:id="rId24"/>
              </p:custDataLst>
            </p:nvPr>
          </p:nvCxnSpPr>
          <p:spPr>
            <a:xfrm flipH="1">
              <a:off x="7282" y="6247"/>
              <a:ext cx="1" cy="213"/>
            </a:xfrm>
            <a:prstGeom prst="lin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</p:cxnSp>
      </p:grpSp>
      <p:grpSp>
        <p:nvGrpSpPr>
          <p:cNvPr id="139" name="组合 138"/>
          <p:cNvGrpSpPr/>
          <p:nvPr/>
        </p:nvGrpSpPr>
        <p:grpSpPr>
          <a:xfrm>
            <a:off x="695113" y="2418927"/>
            <a:ext cx="9118600" cy="3787140"/>
            <a:chOff x="821" y="2857"/>
            <a:chExt cx="10770" cy="4473"/>
          </a:xfrm>
        </p:grpSpPr>
        <p:sp>
          <p:nvSpPr>
            <p:cNvPr id="140" name="圆角矩形 139"/>
            <p:cNvSpPr/>
            <p:nvPr/>
          </p:nvSpPr>
          <p:spPr>
            <a:xfrm>
              <a:off x="8782" y="2857"/>
              <a:ext cx="2765" cy="849"/>
            </a:xfrm>
            <a:prstGeom prst="roundRect">
              <a:avLst>
                <a:gd name="adj" fmla="val 36307"/>
              </a:avLst>
            </a:prstGeom>
            <a:solidFill>
              <a:sysClr val="window" lastClr="FFFFFF"/>
            </a:solidFill>
            <a:ln w="53975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p>
              <a:pPr algn="ctr"/>
              <a:r>
                <a:rPr lang="zh-CN" altLang="en-US" sz="2100" b="1">
                  <a:solidFill>
                    <a:srgbClr val="E7E6E6">
                      <a:lumMod val="1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《写观察日记》</a:t>
              </a:r>
              <a:endParaRPr lang="zh-CN" altLang="en-US" sz="1865" b="1">
                <a:solidFill>
                  <a:srgbClr val="E7E6E6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1" name="圆角矩形 140"/>
            <p:cNvSpPr/>
            <p:nvPr/>
          </p:nvSpPr>
          <p:spPr>
            <a:xfrm>
              <a:off x="8781" y="3986"/>
              <a:ext cx="2766" cy="2224"/>
            </a:xfrm>
            <a:prstGeom prst="roundRect">
              <a:avLst>
                <a:gd name="adj" fmla="val 18241"/>
              </a:avLst>
            </a:prstGeom>
            <a:solidFill>
              <a:sysClr val="window" lastClr="FFFFFF"/>
            </a:solidFill>
            <a:ln w="53975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p>
              <a:pPr algn="ctr"/>
              <a:endParaRPr lang="zh-CN" altLang="en-US" sz="2100" b="1">
                <a:solidFill>
                  <a:srgbClr val="E7E6E6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2" name="直接连接符 141"/>
            <p:cNvCxnSpPr/>
            <p:nvPr/>
          </p:nvCxnSpPr>
          <p:spPr>
            <a:xfrm flipH="1">
              <a:off x="10127" y="3710"/>
              <a:ext cx="17" cy="290"/>
            </a:xfrm>
            <a:prstGeom prst="lin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</p:cxnSp>
        <p:cxnSp>
          <p:nvCxnSpPr>
            <p:cNvPr id="143" name="直接连接符 142"/>
            <p:cNvCxnSpPr/>
            <p:nvPr/>
          </p:nvCxnSpPr>
          <p:spPr>
            <a:xfrm flipH="1">
              <a:off x="10122" y="6183"/>
              <a:ext cx="2" cy="299"/>
            </a:xfrm>
            <a:prstGeom prst="lin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</p:cxnSp>
        <p:sp>
          <p:nvSpPr>
            <p:cNvPr id="144" name="圆角矩形 143"/>
            <p:cNvSpPr/>
            <p:nvPr/>
          </p:nvSpPr>
          <p:spPr>
            <a:xfrm>
              <a:off x="821" y="6515"/>
              <a:ext cx="10637" cy="815"/>
            </a:xfrm>
            <a:prstGeom prst="roundRect">
              <a:avLst>
                <a:gd name="adj" fmla="val 36307"/>
              </a:avLst>
            </a:prstGeom>
            <a:solidFill>
              <a:sysClr val="window" lastClr="FFFFFF"/>
            </a:solidFill>
            <a:ln w="53975" cap="flat" cmpd="sng" algn="ctr">
              <a:solidFill>
                <a:srgbClr val="5B9BD5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zh-CN" altLang="en-US" sz="2800" b="1">
                  <a:solidFill>
                    <a:srgbClr val="E7E6E6">
                      <a:lumMod val="1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准确生动表达</a:t>
              </a:r>
              <a:r>
                <a:rPr lang="en-US" altLang="zh-CN" sz="2800" b="1">
                  <a:solidFill>
                    <a:srgbClr val="E7E6E6">
                      <a:lumMod val="1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</a:t>
              </a:r>
              <a:r>
                <a:rPr lang="zh-CN" altLang="en-US" sz="2800" b="1">
                  <a:solidFill>
                    <a:srgbClr val="E7E6E6">
                      <a:lumMod val="1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连续细致观察</a:t>
              </a:r>
              <a:endParaRPr lang="zh-CN" altLang="en-US" sz="2800" b="1">
                <a:solidFill>
                  <a:srgbClr val="E7E6E6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5" name="文本框 144"/>
            <p:cNvSpPr txBox="1"/>
            <p:nvPr>
              <p:custDataLst>
                <p:tags r:id="rId25"/>
              </p:custDataLst>
            </p:nvPr>
          </p:nvSpPr>
          <p:spPr>
            <a:xfrm>
              <a:off x="8809" y="4031"/>
              <a:ext cx="2782" cy="252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>
                  <a:solidFill>
                    <a:srgbClr val="FF0000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用</a:t>
              </a:r>
              <a:r>
                <a:rPr lang="zh-CN" altLang="en-US" sz="200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关键语句</a:t>
              </a:r>
              <a:endParaRPr lang="zh-CN" altLang="en-US" sz="2000" b="1">
                <a:solidFill>
                  <a:schemeClr val="accent1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抓特点</a:t>
              </a:r>
              <a:r>
                <a:rPr lang="en-US" altLang="zh-CN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抓修辞</a:t>
              </a:r>
              <a:r>
                <a:rPr lang="en-US" altLang="zh-CN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抓时间</a:t>
              </a:r>
              <a:endParaRPr lang="zh-CN" altLang="en-US" sz="1520" b="1">
                <a:solidFill>
                  <a:schemeClr val="accent1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>
                  <a:solidFill>
                    <a:srgbClr val="FF0000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理</a:t>
              </a:r>
              <a:r>
                <a:rPr lang="zh-CN" altLang="en-US" sz="200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关键信息</a:t>
              </a:r>
              <a:endParaRPr lang="zh-CN" altLang="en-US" sz="2000" b="1">
                <a:solidFill>
                  <a:schemeClr val="accent1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    </a:t>
              </a:r>
              <a:r>
                <a:rPr lang="zh-CN" altLang="en-US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理过程  抓动作</a:t>
              </a:r>
              <a:endParaRPr lang="zh-CN" altLang="en-US" sz="1520" b="1">
                <a:solidFill>
                  <a:schemeClr val="accent1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>
                  <a:solidFill>
                    <a:srgbClr val="FF0000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巧</a:t>
              </a:r>
              <a:r>
                <a:rPr lang="zh-CN" altLang="en-US" sz="200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语言表达</a:t>
              </a:r>
              <a:endParaRPr lang="zh-CN" altLang="en-US" sz="2000" b="1">
                <a:solidFill>
                  <a:schemeClr val="accent1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1520" b="1">
                  <a:solidFill>
                    <a:schemeClr val="accent1"/>
                  </a:solidFill>
                  <a:latin typeface="幼圆" panose="02010509060101010101" pitchFamily="49" charset="-122"/>
                  <a:ea typeface="楷体" panose="02010609060101010101" pitchFamily="49" charset="-122"/>
                  <a:cs typeface="幼圆" panose="02010509060101010101" pitchFamily="49" charset="-122"/>
                  <a:sym typeface="宋体" panose="02010600030101010101" pitchFamily="2" charset="-122"/>
                </a:rPr>
                <a:t>准确清楚  生动形象</a:t>
              </a:r>
              <a:endParaRPr lang="zh-CN" altLang="en-US" sz="1520" b="1">
                <a:solidFill>
                  <a:schemeClr val="accent1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  <a:p>
              <a:pPr algn="ctr">
                <a:lnSpc>
                  <a:spcPct val="120000"/>
                </a:lnSpc>
              </a:pPr>
              <a:endParaRPr lang="zh-CN" altLang="en-US" sz="1400" b="1">
                <a:solidFill>
                  <a:schemeClr val="tx1"/>
                </a:solidFill>
                <a:latin typeface="幼圆" panose="02010509060101010101" pitchFamily="49" charset="-122"/>
                <a:ea typeface="楷体" panose="02010609060101010101" pitchFamily="49" charset="-122"/>
                <a:cs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8" name="矩形 17"/>
            <p:cNvSpPr/>
            <p:nvPr>
              <p:custDataLst>
                <p:tags r:id="rId26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活动五：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梳理学习方法，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聚焦单元统整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28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custDataLst>
      <p:tags r:id="rId2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bldLvl="0" animBg="1"/>
      <p:bldP spid="112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" y="920750"/>
            <a:ext cx="12221845" cy="59372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742055" y="5265420"/>
            <a:ext cx="8009890" cy="129603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5" name="矩形 4"/>
            <p:cNvSpPr/>
            <p:nvPr>
              <p:custDataLst>
                <p:tags r:id="rId3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活动五：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梳理学习方法，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聚焦单元统整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48785" y="995680"/>
            <a:ext cx="4721860" cy="5780405"/>
            <a:chOff x="1028700" y="1695072"/>
            <a:chExt cx="3209926" cy="4452354"/>
          </a:xfrm>
        </p:grpSpPr>
        <p:sp>
          <p:nvSpPr>
            <p:cNvPr id="10" name="矩形: 圆角 9"/>
            <p:cNvSpPr/>
            <p:nvPr/>
          </p:nvSpPr>
          <p:spPr>
            <a:xfrm>
              <a:off x="1028700" y="1695072"/>
              <a:ext cx="3209926" cy="4452354"/>
            </a:xfrm>
            <a:prstGeom prst="roundRect">
              <a:avLst>
                <a:gd name="adj" fmla="val 2381"/>
              </a:avLst>
            </a:prstGeom>
            <a:gradFill flip="none" rotWithShape="1">
              <a:gsLst>
                <a:gs pos="0">
                  <a:srgbClr val="759C29"/>
                </a:gs>
                <a:gs pos="100000">
                  <a:srgbClr val="AECA8D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02" t="5740" r="9739" b="10371"/>
            <a:stretch>
              <a:fillRect/>
            </a:stretch>
          </p:blipFill>
          <p:spPr>
            <a:xfrm>
              <a:off x="1127812" y="1789529"/>
              <a:ext cx="3011702" cy="4263441"/>
            </a:xfrm>
            <a:prstGeom prst="roundRect">
              <a:avLst>
                <a:gd name="adj" fmla="val 2668"/>
              </a:avLst>
            </a:prstGeom>
          </p:spPr>
        </p:pic>
      </p:grp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66" t="12091" b="6048"/>
          <a:stretch>
            <a:fillRect/>
          </a:stretch>
        </p:blipFill>
        <p:spPr>
          <a:xfrm flipH="1">
            <a:off x="128905" y="824865"/>
            <a:ext cx="2287905" cy="228981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5" name="矩形 14"/>
            <p:cNvSpPr/>
            <p:nvPr>
              <p:custDataLst>
                <p:tags r:id="rId3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k   </a:t>
              </a:r>
              <a:r>
                <a:rPr lang="zh-CN" altLang="en-US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课后</a:t>
              </a:r>
              <a:r>
                <a:rPr lang="zh-CN" altLang="en-US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作业</a:t>
              </a:r>
              <a:endParaRPr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7590" y="2312670"/>
            <a:ext cx="4883785" cy="394271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 rot="0">
            <a:off x="125095" y="1496695"/>
            <a:ext cx="11920855" cy="906780"/>
            <a:chOff x="-141504" y="3225502"/>
            <a:chExt cx="9978221" cy="906780"/>
          </a:xfrm>
        </p:grpSpPr>
        <p:grpSp>
          <p:nvGrpSpPr>
            <p:cNvPr id="25" name="组合 24"/>
            <p:cNvGrpSpPr/>
            <p:nvPr/>
          </p:nvGrpSpPr>
          <p:grpSpPr>
            <a:xfrm>
              <a:off x="-141504" y="3225502"/>
              <a:ext cx="9978221" cy="883285"/>
              <a:chOff x="-240805" y="1914196"/>
              <a:chExt cx="14523179" cy="3717395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-240805" y="1914196"/>
                <a:ext cx="14420287" cy="3717395"/>
              </a:xfrm>
              <a:prstGeom prst="rect">
                <a:avLst/>
              </a:prstGeom>
              <a:solidFill>
                <a:srgbClr val="159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 flipV="1">
                <a:off x="7476" y="1986197"/>
                <a:ext cx="14274898" cy="28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20535" y="3302337"/>
              <a:ext cx="9470619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+mn-ea"/>
                </a:rPr>
                <a:t>文章围绕蟋蟀的住宅写了哪两方面的内容？</a:t>
              </a:r>
              <a:endPara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681480" y="5833745"/>
            <a:ext cx="4399916" cy="776069"/>
            <a:chOff x="6463156" y="2981611"/>
            <a:chExt cx="3327243" cy="547107"/>
          </a:xfrm>
        </p:grpSpPr>
        <p:sp>
          <p:nvSpPr>
            <p:cNvPr id="31" name="六边形 30"/>
            <p:cNvSpPr/>
            <p:nvPr>
              <p:custDataLst>
                <p:tags r:id="rId3"/>
              </p:custDataLst>
            </p:nvPr>
          </p:nvSpPr>
          <p:spPr>
            <a:xfrm>
              <a:off x="6463156" y="2981611"/>
              <a:ext cx="3050948" cy="547107"/>
            </a:xfrm>
            <a:prstGeom prst="hexagon">
              <a:avLst>
                <a:gd name="adj" fmla="val 19777"/>
                <a:gd name="vf" fmla="val 115470"/>
              </a:avLst>
            </a:prstGeom>
            <a:solidFill>
              <a:srgbClr val="0F672E"/>
            </a:solidFill>
            <a:ln>
              <a:noFill/>
            </a:ln>
            <a:effectLst>
              <a:outerShdw blurRad="190500" dist="38100" dir="2700000" algn="tl" rotWithShape="0">
                <a:srgbClr val="759C2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 sz="2400" b="1" dirty="0">
                <a:latin typeface="+mn-ea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4"/>
              </p:custDataLst>
            </p:nvPr>
          </p:nvSpPr>
          <p:spPr>
            <a:xfrm>
              <a:off x="6515017" y="3088153"/>
              <a:ext cx="3275382" cy="44049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住宅特点</a:t>
              </a:r>
              <a:r>
                <a:rPr lang="zh-CN" altLang="en-US" sz="3600" b="1" noProof="0" dirty="0">
                  <a:ln>
                    <a:noFill/>
                  </a:ln>
                  <a:solidFill>
                    <a:schemeClr val="accent4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（</a:t>
              </a:r>
              <a:r>
                <a:rPr lang="zh-CN" altLang="en-US" sz="3600" b="1" noProof="0" dirty="0">
                  <a:ln>
                    <a:noFill/>
                  </a:ln>
                  <a:solidFill>
                    <a:schemeClr val="accent4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2-6）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0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8" name="矩形 17"/>
            <p:cNvSpPr/>
            <p:nvPr>
              <p:custDataLst>
                <p:tags r:id="rId5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活动二：梳理住宅特点，体会文章表达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6534150" y="5941695"/>
            <a:ext cx="3684270" cy="62611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>
            <p:custDataLst>
              <p:tags r:id="rId9"/>
            </p:custDataLst>
          </p:nvPr>
        </p:nvGrpSpPr>
        <p:grpSpPr>
          <a:xfrm>
            <a:off x="6993255" y="5833745"/>
            <a:ext cx="4508500" cy="776069"/>
            <a:chOff x="6463156" y="2981611"/>
            <a:chExt cx="3409355" cy="547107"/>
          </a:xfrm>
        </p:grpSpPr>
        <p:sp>
          <p:nvSpPr>
            <p:cNvPr id="4" name="六边形 3"/>
            <p:cNvSpPr/>
            <p:nvPr>
              <p:custDataLst>
                <p:tags r:id="rId10"/>
              </p:custDataLst>
            </p:nvPr>
          </p:nvSpPr>
          <p:spPr>
            <a:xfrm>
              <a:off x="6463156" y="2981611"/>
              <a:ext cx="3050948" cy="547107"/>
            </a:xfrm>
            <a:prstGeom prst="hexagon">
              <a:avLst>
                <a:gd name="adj" fmla="val 19777"/>
                <a:gd name="vf" fmla="val 115470"/>
              </a:avLst>
            </a:prstGeom>
            <a:solidFill>
              <a:srgbClr val="0F672E"/>
            </a:solidFill>
            <a:ln>
              <a:noFill/>
            </a:ln>
            <a:effectLst>
              <a:outerShdw blurRad="190500" dist="38100" dir="2700000" algn="tl" rotWithShape="0">
                <a:srgbClr val="759C2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r"/>
              <a:endParaRPr lang="zh-CN" altLang="en-US" sz="2400" b="1" dirty="0">
                <a:latin typeface="+mn-ea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11"/>
              </p:custDataLst>
            </p:nvPr>
          </p:nvSpPr>
          <p:spPr>
            <a:xfrm>
              <a:off x="6597129" y="3088153"/>
              <a:ext cx="3275382" cy="44049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如何修建</a:t>
              </a:r>
              <a:r>
                <a:rPr lang="zh-CN" altLang="en-US" sz="3600" b="1" noProof="0" dirty="0">
                  <a:ln>
                    <a:noFill/>
                  </a:ln>
                  <a:solidFill>
                    <a:schemeClr val="accent4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（</a:t>
              </a:r>
              <a:r>
                <a:rPr lang="en-US" altLang="zh-CN" sz="3600" b="1" noProof="0" dirty="0">
                  <a:ln>
                    <a:noFill/>
                  </a:ln>
                  <a:solidFill>
                    <a:schemeClr val="accent4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7-9</a:t>
              </a:r>
              <a:r>
                <a:rPr lang="zh-CN" altLang="en-US" sz="3600" b="1" noProof="0" dirty="0">
                  <a:ln>
                    <a:noFill/>
                  </a:ln>
                  <a:solidFill>
                    <a:schemeClr val="accent4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）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custDataLst>
      <p:tags r:id="rId12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 rot="0">
            <a:off x="2382520" y="914718"/>
            <a:ext cx="8009890" cy="883285"/>
            <a:chOff x="-141504" y="3237250"/>
            <a:chExt cx="9978221" cy="883285"/>
          </a:xfrm>
        </p:grpSpPr>
        <p:grpSp>
          <p:nvGrpSpPr>
            <p:cNvPr id="25" name="组合 24"/>
            <p:cNvGrpSpPr/>
            <p:nvPr/>
          </p:nvGrpSpPr>
          <p:grpSpPr>
            <a:xfrm>
              <a:off x="-141504" y="3237250"/>
              <a:ext cx="9978221" cy="883285"/>
              <a:chOff x="-240805" y="1963637"/>
              <a:chExt cx="14523179" cy="3717395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-240805" y="1963637"/>
                <a:ext cx="14420287" cy="3717395"/>
              </a:xfrm>
              <a:prstGeom prst="rect">
                <a:avLst/>
              </a:prstGeom>
              <a:solidFill>
                <a:srgbClr val="159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 flipV="1">
                <a:off x="7476" y="1986197"/>
                <a:ext cx="14274898" cy="28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76951" y="3263920"/>
              <a:ext cx="9470619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+mn-ea"/>
                </a:rPr>
                <a:t>蟋蟀的住宅有什么特点呢？</a:t>
              </a:r>
              <a:endPara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8" name="矩形 17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活动二：梳理住宅特点，体会文章表达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9" name="文本框 8"/>
          <p:cNvSpPr txBox="1"/>
          <p:nvPr/>
        </p:nvSpPr>
        <p:spPr>
          <a:xfrm>
            <a:off x="1053465" y="2377440"/>
            <a:ext cx="10334625" cy="2180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40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小组合作学习</a:t>
            </a:r>
            <a:r>
              <a:rPr lang="zh-CN" altLang="en-US" sz="40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提示：</a:t>
            </a:r>
            <a:r>
              <a:rPr lang="en-US" altLang="zh-CN" sz="40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40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自读第2-6自然段，用“</a:t>
            </a:r>
            <a:r>
              <a:rPr sz="3200" b="1" u="sng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sz="32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”画出相关的句子，用“⭕”圈出相关的词语，在小组内说说你的体会。</a:t>
            </a:r>
            <a:r>
              <a:rPr lang="en-US" altLang="zh-CN" sz="40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40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4945" y="4966970"/>
            <a:ext cx="11742420" cy="1805940"/>
            <a:chOff x="218" y="7877"/>
            <a:chExt cx="18492" cy="2844"/>
          </a:xfrm>
        </p:grpSpPr>
        <p:grpSp>
          <p:nvGrpSpPr>
            <p:cNvPr id="2" name="组合 1"/>
            <p:cNvGrpSpPr/>
            <p:nvPr/>
          </p:nvGrpSpPr>
          <p:grpSpPr>
            <a:xfrm>
              <a:off x="4701" y="7895"/>
              <a:ext cx="2542" cy="2826"/>
              <a:chOff x="-361708" y="2477437"/>
              <a:chExt cx="3009898" cy="3540125"/>
            </a:xfrm>
          </p:grpSpPr>
          <p:sp>
            <p:nvSpPr>
              <p:cNvPr id="3" name="任意多边形: 形状 8"/>
              <p:cNvSpPr/>
              <p:nvPr/>
            </p:nvSpPr>
            <p:spPr>
              <a:xfrm>
                <a:off x="-361708" y="2477437"/>
                <a:ext cx="3009898" cy="3540125"/>
              </a:xfrm>
              <a:custGeom>
                <a:avLst/>
                <a:gdLst>
                  <a:gd name="connsiteX0" fmla="*/ 1504949 w 3009898"/>
                  <a:gd name="connsiteY0" fmla="*/ 100594 h 3540125"/>
                  <a:gd name="connsiteX1" fmla="*/ 1428749 w 3009898"/>
                  <a:gd name="connsiteY1" fmla="*/ 176794 h 3540125"/>
                  <a:gd name="connsiteX2" fmla="*/ 1504949 w 3009898"/>
                  <a:gd name="connsiteY2" fmla="*/ 252994 h 3540125"/>
                  <a:gd name="connsiteX3" fmla="*/ 1581149 w 3009898"/>
                  <a:gd name="connsiteY3" fmla="*/ 176794 h 3540125"/>
                  <a:gd name="connsiteX4" fmla="*/ 1504949 w 3009898"/>
                  <a:gd name="connsiteY4" fmla="*/ 100594 h 3540125"/>
                  <a:gd name="connsiteX5" fmla="*/ 147846 w 3009898"/>
                  <a:gd name="connsiteY5" fmla="*/ 0 h 3540125"/>
                  <a:gd name="connsiteX6" fmla="*/ 2862052 w 3009898"/>
                  <a:gd name="connsiteY6" fmla="*/ 0 h 3540125"/>
                  <a:gd name="connsiteX7" fmla="*/ 3009898 w 3009898"/>
                  <a:gd name="connsiteY7" fmla="*/ 147846 h 3540125"/>
                  <a:gd name="connsiteX8" fmla="*/ 3009898 w 3009898"/>
                  <a:gd name="connsiteY8" fmla="*/ 3392279 h 3540125"/>
                  <a:gd name="connsiteX9" fmla="*/ 2862052 w 3009898"/>
                  <a:gd name="connsiteY9" fmla="*/ 3540125 h 3540125"/>
                  <a:gd name="connsiteX10" fmla="*/ 147846 w 3009898"/>
                  <a:gd name="connsiteY10" fmla="*/ 3540125 h 3540125"/>
                  <a:gd name="connsiteX11" fmla="*/ 0 w 3009898"/>
                  <a:gd name="connsiteY11" fmla="*/ 3392279 h 3540125"/>
                  <a:gd name="connsiteX12" fmla="*/ 0 w 3009898"/>
                  <a:gd name="connsiteY12" fmla="*/ 147846 h 3540125"/>
                  <a:gd name="connsiteX13" fmla="*/ 147846 w 3009898"/>
                  <a:gd name="connsiteY13" fmla="*/ 0 h 354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09898" h="3540125">
                    <a:moveTo>
                      <a:pt x="1504949" y="100594"/>
                    </a:moveTo>
                    <a:cubicBezTo>
                      <a:pt x="1462865" y="100594"/>
                      <a:pt x="1428749" y="134710"/>
                      <a:pt x="1428749" y="176794"/>
                    </a:cubicBezTo>
                    <a:cubicBezTo>
                      <a:pt x="1428749" y="218878"/>
                      <a:pt x="1462865" y="252994"/>
                      <a:pt x="1504949" y="252994"/>
                    </a:cubicBezTo>
                    <a:cubicBezTo>
                      <a:pt x="1547033" y="252994"/>
                      <a:pt x="1581149" y="218878"/>
                      <a:pt x="1581149" y="176794"/>
                    </a:cubicBezTo>
                    <a:cubicBezTo>
                      <a:pt x="1581149" y="134710"/>
                      <a:pt x="1547033" y="100594"/>
                      <a:pt x="1504949" y="100594"/>
                    </a:cubicBezTo>
                    <a:close/>
                    <a:moveTo>
                      <a:pt x="147846" y="0"/>
                    </a:moveTo>
                    <a:lnTo>
                      <a:pt x="2862052" y="0"/>
                    </a:lnTo>
                    <a:cubicBezTo>
                      <a:pt x="2943705" y="0"/>
                      <a:pt x="3009898" y="66193"/>
                      <a:pt x="3009898" y="147846"/>
                    </a:cubicBezTo>
                    <a:lnTo>
                      <a:pt x="3009898" y="3392279"/>
                    </a:lnTo>
                    <a:cubicBezTo>
                      <a:pt x="3009898" y="3473932"/>
                      <a:pt x="2943705" y="3540125"/>
                      <a:pt x="2862052" y="3540125"/>
                    </a:cubicBezTo>
                    <a:lnTo>
                      <a:pt x="147846" y="3540125"/>
                    </a:lnTo>
                    <a:cubicBezTo>
                      <a:pt x="66193" y="3540125"/>
                      <a:pt x="0" y="3473932"/>
                      <a:pt x="0" y="3392279"/>
                    </a:cubicBezTo>
                    <a:lnTo>
                      <a:pt x="0" y="147846"/>
                    </a:lnTo>
                    <a:cubicBezTo>
                      <a:pt x="0" y="66193"/>
                      <a:pt x="66193" y="0"/>
                      <a:pt x="147846" y="0"/>
                    </a:cubicBezTo>
                    <a:close/>
                  </a:path>
                </a:pathLst>
              </a:custGeom>
              <a:solidFill>
                <a:srgbClr val="AECA8D"/>
              </a:solidFill>
              <a:ln>
                <a:noFill/>
              </a:ln>
              <a:effectLst>
                <a:outerShdw blurRad="190500" dist="38100" dir="2700000" algn="tl" rotWithShape="0">
                  <a:srgbClr val="759C2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4224" b="4327"/>
              <a:stretch>
                <a:fillRect/>
              </a:stretch>
            </p:blipFill>
            <p:spPr>
              <a:xfrm>
                <a:off x="-287107" y="4280070"/>
                <a:ext cx="2812330" cy="1520776"/>
              </a:xfrm>
              <a:prstGeom prst="rect">
                <a:avLst/>
              </a:prstGeom>
              <a:effectLst>
                <a:outerShdw blurRad="279400" dist="38100" dir="2700000" algn="tl" rotWithShape="0">
                  <a:schemeClr val="tx1">
                    <a:alpha val="40000"/>
                  </a:schemeClr>
                </a:outerShdw>
              </a:effectLst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218" y="7877"/>
              <a:ext cx="18492" cy="2844"/>
              <a:chOff x="218" y="7877"/>
              <a:chExt cx="18492" cy="2844"/>
            </a:xfrm>
          </p:grpSpPr>
          <p:pic>
            <p:nvPicPr>
              <p:cNvPr id="4" name="图片 3">
                <a:hlinkClick r:id="rId5" action="ppaction://hlinksldjump"/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0695"/>
              <a:stretch>
                <a:fillRect/>
              </a:stretch>
            </p:blipFill>
            <p:spPr>
              <a:xfrm>
                <a:off x="11464" y="8388"/>
                <a:ext cx="2997" cy="2160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6" name="图片 5">
                <a:hlinkClick r:id="rId7" action="ppaction://hlinksldjump"/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4224" b="4327"/>
              <a:stretch>
                <a:fillRect/>
              </a:stretch>
            </p:blipFill>
            <p:spPr>
              <a:xfrm>
                <a:off x="218" y="8717"/>
                <a:ext cx="3548" cy="2004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5" name="图片 4">
                <a:hlinkClick r:id="rId8" action="ppaction://hlinksldjump"/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6" r="1186"/>
              <a:stretch>
                <a:fillRect/>
              </a:stretch>
            </p:blipFill>
            <p:spPr>
              <a:xfrm>
                <a:off x="15087" y="8789"/>
                <a:ext cx="3623" cy="1831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23" name="图片 22">
                <a:hlinkClick r:id="rId7" action="ppaction://hlinksldjump"/>
              </p:cNvPr>
              <p:cNvPicPr>
                <a:picLocks noChangeAspect="1"/>
              </p:cNvPicPr>
              <p:nvPr/>
            </p:nvPicPr>
            <p:blipFill>
              <a:blip r:embed="rId10">
                <a:lum bright="70000" contrast="-70000"/>
              </a:blip>
              <a:srcRect/>
              <a:stretch>
                <a:fillRect/>
              </a:stretch>
            </p:blipFill>
            <p:spPr>
              <a:xfrm flipH="1">
                <a:off x="4742" y="8081"/>
                <a:ext cx="2397" cy="2558"/>
              </a:xfrm>
              <a:prstGeom prst="rect">
                <a:avLst/>
              </a:prstGeom>
            </p:spPr>
          </p:pic>
          <p:pic>
            <p:nvPicPr>
              <p:cNvPr id="11" name="图片 10">
                <a:hlinkClick r:id="rId11" action="ppaction://hlinksldjump"/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6" r="1186"/>
              <a:stretch>
                <a:fillRect/>
              </a:stretch>
            </p:blipFill>
            <p:spPr>
              <a:xfrm>
                <a:off x="8137" y="8956"/>
                <a:ext cx="3327" cy="1683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12" name="图片 11">
                <a:hlinkClick r:id="rId12" action="ppaction://hlinksldjump"/>
              </p:cNvPr>
              <p:cNvPicPr>
                <a:picLocks noChangeAspect="1"/>
              </p:cNvPicPr>
              <p:nvPr/>
            </p:nvPicPr>
            <p:blipFill>
              <a:blip r:embed="rId10">
                <a:lum bright="70000" contrast="-70000"/>
              </a:blip>
              <a:srcRect/>
              <a:stretch>
                <a:fillRect/>
              </a:stretch>
            </p:blipFill>
            <p:spPr>
              <a:xfrm flipH="1">
                <a:off x="4847" y="7877"/>
                <a:ext cx="2397" cy="2675"/>
              </a:xfrm>
              <a:prstGeom prst="rect">
                <a:avLst/>
              </a:prstGeom>
            </p:spPr>
          </p:pic>
        </p:grpSp>
      </p:grpSp>
    </p:spTree>
    <p:custDataLst>
      <p:tags r:id="rId13"/>
    </p:custData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8485" y="1245870"/>
            <a:ext cx="7418705" cy="41059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720090" algn="just">
              <a:lnSpc>
                <a:spcPct val="125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蟋蟀和不肯随遇而安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不肯随遇而安。它常常慎重地选择住址，一定要排水优良，并且有温和的阳光。它不利用现成的洞穴。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135620" y="1360170"/>
            <a:ext cx="3775075" cy="4824095"/>
            <a:chOff x="7647144" y="1360152"/>
            <a:chExt cx="4252756" cy="4999542"/>
          </a:xfrm>
        </p:grpSpPr>
        <p:grpSp>
          <p:nvGrpSpPr>
            <p:cNvPr id="8" name="组合 7"/>
            <p:cNvGrpSpPr/>
            <p:nvPr/>
          </p:nvGrpSpPr>
          <p:grpSpPr>
            <a:xfrm>
              <a:off x="7648158" y="1360152"/>
              <a:ext cx="4251742" cy="4999542"/>
              <a:chOff x="851921" y="2679700"/>
              <a:chExt cx="3010616" cy="3540125"/>
            </a:xfrm>
          </p:grpSpPr>
          <p:sp>
            <p:nvSpPr>
              <p:cNvPr id="9" name="任意多边形: 形状 8">
                <a:hlinkClick r:id="rId1" action="ppaction://hlinksldjump"/>
              </p:cNvPr>
              <p:cNvSpPr/>
              <p:nvPr/>
            </p:nvSpPr>
            <p:spPr>
              <a:xfrm>
                <a:off x="851921" y="2679700"/>
                <a:ext cx="3009898" cy="3540125"/>
              </a:xfrm>
              <a:custGeom>
                <a:avLst/>
                <a:gdLst>
                  <a:gd name="connsiteX0" fmla="*/ 1504949 w 3009898"/>
                  <a:gd name="connsiteY0" fmla="*/ 100594 h 3540125"/>
                  <a:gd name="connsiteX1" fmla="*/ 1428749 w 3009898"/>
                  <a:gd name="connsiteY1" fmla="*/ 176794 h 3540125"/>
                  <a:gd name="connsiteX2" fmla="*/ 1504949 w 3009898"/>
                  <a:gd name="connsiteY2" fmla="*/ 252994 h 3540125"/>
                  <a:gd name="connsiteX3" fmla="*/ 1581149 w 3009898"/>
                  <a:gd name="connsiteY3" fmla="*/ 176794 h 3540125"/>
                  <a:gd name="connsiteX4" fmla="*/ 1504949 w 3009898"/>
                  <a:gd name="connsiteY4" fmla="*/ 100594 h 3540125"/>
                  <a:gd name="connsiteX5" fmla="*/ 147846 w 3009898"/>
                  <a:gd name="connsiteY5" fmla="*/ 0 h 3540125"/>
                  <a:gd name="connsiteX6" fmla="*/ 2862052 w 3009898"/>
                  <a:gd name="connsiteY6" fmla="*/ 0 h 3540125"/>
                  <a:gd name="connsiteX7" fmla="*/ 3009898 w 3009898"/>
                  <a:gd name="connsiteY7" fmla="*/ 147846 h 3540125"/>
                  <a:gd name="connsiteX8" fmla="*/ 3009898 w 3009898"/>
                  <a:gd name="connsiteY8" fmla="*/ 3392279 h 3540125"/>
                  <a:gd name="connsiteX9" fmla="*/ 2862052 w 3009898"/>
                  <a:gd name="connsiteY9" fmla="*/ 3540125 h 3540125"/>
                  <a:gd name="connsiteX10" fmla="*/ 147846 w 3009898"/>
                  <a:gd name="connsiteY10" fmla="*/ 3540125 h 3540125"/>
                  <a:gd name="connsiteX11" fmla="*/ 0 w 3009898"/>
                  <a:gd name="connsiteY11" fmla="*/ 3392279 h 3540125"/>
                  <a:gd name="connsiteX12" fmla="*/ 0 w 3009898"/>
                  <a:gd name="connsiteY12" fmla="*/ 147846 h 3540125"/>
                  <a:gd name="connsiteX13" fmla="*/ 147846 w 3009898"/>
                  <a:gd name="connsiteY13" fmla="*/ 0 h 354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09898" h="3540125">
                    <a:moveTo>
                      <a:pt x="1504949" y="100594"/>
                    </a:moveTo>
                    <a:cubicBezTo>
                      <a:pt x="1462865" y="100594"/>
                      <a:pt x="1428749" y="134710"/>
                      <a:pt x="1428749" y="176794"/>
                    </a:cubicBezTo>
                    <a:cubicBezTo>
                      <a:pt x="1428749" y="218878"/>
                      <a:pt x="1462865" y="252994"/>
                      <a:pt x="1504949" y="252994"/>
                    </a:cubicBezTo>
                    <a:cubicBezTo>
                      <a:pt x="1547033" y="252994"/>
                      <a:pt x="1581149" y="218878"/>
                      <a:pt x="1581149" y="176794"/>
                    </a:cubicBezTo>
                    <a:cubicBezTo>
                      <a:pt x="1581149" y="134710"/>
                      <a:pt x="1547033" y="100594"/>
                      <a:pt x="1504949" y="100594"/>
                    </a:cubicBezTo>
                    <a:close/>
                    <a:moveTo>
                      <a:pt x="147846" y="0"/>
                    </a:moveTo>
                    <a:lnTo>
                      <a:pt x="2862052" y="0"/>
                    </a:lnTo>
                    <a:cubicBezTo>
                      <a:pt x="2943705" y="0"/>
                      <a:pt x="3009898" y="66193"/>
                      <a:pt x="3009898" y="147846"/>
                    </a:cubicBezTo>
                    <a:lnTo>
                      <a:pt x="3009898" y="3392279"/>
                    </a:lnTo>
                    <a:cubicBezTo>
                      <a:pt x="3009898" y="3473932"/>
                      <a:pt x="2943705" y="3540125"/>
                      <a:pt x="2862052" y="3540125"/>
                    </a:cubicBezTo>
                    <a:lnTo>
                      <a:pt x="147846" y="3540125"/>
                    </a:lnTo>
                    <a:cubicBezTo>
                      <a:pt x="66193" y="3540125"/>
                      <a:pt x="0" y="3473932"/>
                      <a:pt x="0" y="3392279"/>
                    </a:cubicBezTo>
                    <a:lnTo>
                      <a:pt x="0" y="147846"/>
                    </a:lnTo>
                    <a:cubicBezTo>
                      <a:pt x="0" y="66193"/>
                      <a:pt x="66193" y="0"/>
                      <a:pt x="147846" y="0"/>
                    </a:cubicBezTo>
                    <a:close/>
                  </a:path>
                </a:pathLst>
              </a:custGeom>
              <a:solidFill>
                <a:srgbClr val="AECA8D"/>
              </a:solidFill>
              <a:ln>
                <a:noFill/>
              </a:ln>
              <a:effectLst>
                <a:outerShdw blurRad="190500" dist="38100" dir="2700000" algn="tl" rotWithShape="0">
                  <a:srgbClr val="759C2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4224" b="4327"/>
              <a:stretch>
                <a:fillRect/>
              </a:stretch>
            </p:blipFill>
            <p:spPr>
              <a:xfrm>
                <a:off x="852639" y="4221918"/>
                <a:ext cx="3009898" cy="1521298"/>
              </a:xfrm>
              <a:prstGeom prst="rect">
                <a:avLst/>
              </a:prstGeom>
              <a:effectLst>
                <a:outerShdw blurRad="279400" dist="38100" dir="2700000" algn="tl" rotWithShape="0">
                  <a:schemeClr val="tx1">
                    <a:alpha val="40000"/>
                  </a:schemeClr>
                </a:outerShdw>
              </a:effectLst>
            </p:spPr>
          </p:pic>
        </p:grpSp>
        <p:pic>
          <p:nvPicPr>
            <p:cNvPr id="5124" name="Picture 4" descr="查看图片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647144" y="1360152"/>
              <a:ext cx="2174301" cy="3462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2" name="矩形 11"/>
            <p:cNvSpPr/>
            <p:nvPr>
              <p:custDataLst>
                <p:tags r:id="rId4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活动二：梳理住宅特点，体会文章表达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4" name="文本框 13"/>
          <p:cNvSpPr txBox="1"/>
          <p:nvPr/>
        </p:nvSpPr>
        <p:spPr>
          <a:xfrm>
            <a:off x="6054090" y="2232025"/>
            <a:ext cx="13722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rgbClr val="E2475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慎重</a:t>
            </a:r>
            <a:endParaRPr lang="zh-CN" altLang="en-US" sz="4400" b="1" dirty="0">
              <a:solidFill>
                <a:srgbClr val="E2475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/>
          <a:srcRect t="10905" b="10905"/>
          <a:stretch>
            <a:fillRect/>
          </a:stretch>
        </p:blipFill>
        <p:spPr>
          <a:xfrm flipH="1">
            <a:off x="-104320" y="6226358"/>
            <a:ext cx="807965" cy="631748"/>
          </a:xfrm>
          <a:prstGeom prst="rect">
            <a:avLst/>
          </a:prstGeom>
          <a:effectLst>
            <a:outerShdw blurRad="152400" dist="38100" dir="2700000" algn="tl" rotWithShape="0">
              <a:srgbClr val="759C29">
                <a:alpha val="40000"/>
              </a:srgbClr>
            </a:outerShdw>
          </a:effectLst>
        </p:spPr>
      </p:pic>
      <p:grpSp>
        <p:nvGrpSpPr>
          <p:cNvPr id="35" name="组合 34"/>
          <p:cNvGrpSpPr/>
          <p:nvPr/>
        </p:nvGrpSpPr>
        <p:grpSpPr>
          <a:xfrm>
            <a:off x="579120" y="5358765"/>
            <a:ext cx="8016240" cy="1468755"/>
            <a:chOff x="218" y="7877"/>
            <a:chExt cx="18492" cy="2844"/>
          </a:xfrm>
        </p:grpSpPr>
        <p:grpSp>
          <p:nvGrpSpPr>
            <p:cNvPr id="36" name="组合 35"/>
            <p:cNvGrpSpPr/>
            <p:nvPr/>
          </p:nvGrpSpPr>
          <p:grpSpPr>
            <a:xfrm>
              <a:off x="4701" y="7895"/>
              <a:ext cx="2542" cy="2826"/>
              <a:chOff x="-361708" y="2477437"/>
              <a:chExt cx="3009898" cy="3540125"/>
            </a:xfrm>
          </p:grpSpPr>
          <p:sp>
            <p:nvSpPr>
              <p:cNvPr id="37" name="任意多边形: 形状 8"/>
              <p:cNvSpPr/>
              <p:nvPr/>
            </p:nvSpPr>
            <p:spPr>
              <a:xfrm>
                <a:off x="-361708" y="2477437"/>
                <a:ext cx="3009898" cy="3540125"/>
              </a:xfrm>
              <a:custGeom>
                <a:avLst/>
                <a:gdLst>
                  <a:gd name="connsiteX0" fmla="*/ 1504949 w 3009898"/>
                  <a:gd name="connsiteY0" fmla="*/ 100594 h 3540125"/>
                  <a:gd name="connsiteX1" fmla="*/ 1428749 w 3009898"/>
                  <a:gd name="connsiteY1" fmla="*/ 176794 h 3540125"/>
                  <a:gd name="connsiteX2" fmla="*/ 1504949 w 3009898"/>
                  <a:gd name="connsiteY2" fmla="*/ 252994 h 3540125"/>
                  <a:gd name="connsiteX3" fmla="*/ 1581149 w 3009898"/>
                  <a:gd name="connsiteY3" fmla="*/ 176794 h 3540125"/>
                  <a:gd name="connsiteX4" fmla="*/ 1504949 w 3009898"/>
                  <a:gd name="connsiteY4" fmla="*/ 100594 h 3540125"/>
                  <a:gd name="connsiteX5" fmla="*/ 147846 w 3009898"/>
                  <a:gd name="connsiteY5" fmla="*/ 0 h 3540125"/>
                  <a:gd name="connsiteX6" fmla="*/ 2862052 w 3009898"/>
                  <a:gd name="connsiteY6" fmla="*/ 0 h 3540125"/>
                  <a:gd name="connsiteX7" fmla="*/ 3009898 w 3009898"/>
                  <a:gd name="connsiteY7" fmla="*/ 147846 h 3540125"/>
                  <a:gd name="connsiteX8" fmla="*/ 3009898 w 3009898"/>
                  <a:gd name="connsiteY8" fmla="*/ 3392279 h 3540125"/>
                  <a:gd name="connsiteX9" fmla="*/ 2862052 w 3009898"/>
                  <a:gd name="connsiteY9" fmla="*/ 3540125 h 3540125"/>
                  <a:gd name="connsiteX10" fmla="*/ 147846 w 3009898"/>
                  <a:gd name="connsiteY10" fmla="*/ 3540125 h 3540125"/>
                  <a:gd name="connsiteX11" fmla="*/ 0 w 3009898"/>
                  <a:gd name="connsiteY11" fmla="*/ 3392279 h 3540125"/>
                  <a:gd name="connsiteX12" fmla="*/ 0 w 3009898"/>
                  <a:gd name="connsiteY12" fmla="*/ 147846 h 3540125"/>
                  <a:gd name="connsiteX13" fmla="*/ 147846 w 3009898"/>
                  <a:gd name="connsiteY13" fmla="*/ 0 h 354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09898" h="3540125">
                    <a:moveTo>
                      <a:pt x="1504949" y="100594"/>
                    </a:moveTo>
                    <a:cubicBezTo>
                      <a:pt x="1462865" y="100594"/>
                      <a:pt x="1428749" y="134710"/>
                      <a:pt x="1428749" y="176794"/>
                    </a:cubicBezTo>
                    <a:cubicBezTo>
                      <a:pt x="1428749" y="218878"/>
                      <a:pt x="1462865" y="252994"/>
                      <a:pt x="1504949" y="252994"/>
                    </a:cubicBezTo>
                    <a:cubicBezTo>
                      <a:pt x="1547033" y="252994"/>
                      <a:pt x="1581149" y="218878"/>
                      <a:pt x="1581149" y="176794"/>
                    </a:cubicBezTo>
                    <a:cubicBezTo>
                      <a:pt x="1581149" y="134710"/>
                      <a:pt x="1547033" y="100594"/>
                      <a:pt x="1504949" y="100594"/>
                    </a:cubicBezTo>
                    <a:close/>
                    <a:moveTo>
                      <a:pt x="147846" y="0"/>
                    </a:moveTo>
                    <a:lnTo>
                      <a:pt x="2862052" y="0"/>
                    </a:lnTo>
                    <a:cubicBezTo>
                      <a:pt x="2943705" y="0"/>
                      <a:pt x="3009898" y="66193"/>
                      <a:pt x="3009898" y="147846"/>
                    </a:cubicBezTo>
                    <a:lnTo>
                      <a:pt x="3009898" y="3392279"/>
                    </a:lnTo>
                    <a:cubicBezTo>
                      <a:pt x="3009898" y="3473932"/>
                      <a:pt x="2943705" y="3540125"/>
                      <a:pt x="2862052" y="3540125"/>
                    </a:cubicBezTo>
                    <a:lnTo>
                      <a:pt x="147846" y="3540125"/>
                    </a:lnTo>
                    <a:cubicBezTo>
                      <a:pt x="66193" y="3540125"/>
                      <a:pt x="0" y="3473932"/>
                      <a:pt x="0" y="3392279"/>
                    </a:cubicBezTo>
                    <a:lnTo>
                      <a:pt x="0" y="147846"/>
                    </a:lnTo>
                    <a:cubicBezTo>
                      <a:pt x="0" y="66193"/>
                      <a:pt x="66193" y="0"/>
                      <a:pt x="147846" y="0"/>
                    </a:cubicBezTo>
                    <a:close/>
                  </a:path>
                </a:pathLst>
              </a:custGeom>
              <a:solidFill>
                <a:srgbClr val="AECA8D"/>
              </a:solidFill>
              <a:ln>
                <a:noFill/>
              </a:ln>
              <a:effectLst>
                <a:outerShdw blurRad="190500" dist="38100" dir="2700000" algn="tl" rotWithShape="0">
                  <a:srgbClr val="759C2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pic>
            <p:nvPicPr>
              <p:cNvPr id="38" name="图片 3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4224" b="4327"/>
              <a:stretch>
                <a:fillRect/>
              </a:stretch>
            </p:blipFill>
            <p:spPr>
              <a:xfrm>
                <a:off x="-287107" y="4280070"/>
                <a:ext cx="2812330" cy="1520776"/>
              </a:xfrm>
              <a:prstGeom prst="rect">
                <a:avLst/>
              </a:prstGeom>
              <a:effectLst>
                <a:outerShdw blurRad="279400" dist="38100" dir="2700000" algn="tl" rotWithShape="0">
                  <a:schemeClr val="tx1">
                    <a:alpha val="40000"/>
                  </a:schemeClr>
                </a:outerShdw>
              </a:effectLst>
            </p:spPr>
          </p:pic>
        </p:grpSp>
        <p:grpSp>
          <p:nvGrpSpPr>
            <p:cNvPr id="39" name="组合 38"/>
            <p:cNvGrpSpPr/>
            <p:nvPr/>
          </p:nvGrpSpPr>
          <p:grpSpPr>
            <a:xfrm>
              <a:off x="218" y="7877"/>
              <a:ext cx="18492" cy="2844"/>
              <a:chOff x="218" y="7877"/>
              <a:chExt cx="18492" cy="2844"/>
            </a:xfrm>
          </p:grpSpPr>
          <p:pic>
            <p:nvPicPr>
              <p:cNvPr id="40" name="图片 39">
                <a:hlinkClick r:id="rId9" action="ppaction://hlinksldjump"/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0695"/>
              <a:stretch>
                <a:fillRect/>
              </a:stretch>
            </p:blipFill>
            <p:spPr>
              <a:xfrm>
                <a:off x="11464" y="8388"/>
                <a:ext cx="2997" cy="2160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41" name="图片 40">
                <a:hlinkClick r:id="rId11" action="ppaction://hlinksldjump"/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4224" b="4327"/>
              <a:stretch>
                <a:fillRect/>
              </a:stretch>
            </p:blipFill>
            <p:spPr>
              <a:xfrm>
                <a:off x="218" y="8717"/>
                <a:ext cx="3548" cy="2004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42" name="图片 41">
                <a:hlinkClick r:id="rId12" action="ppaction://hlinksldjump"/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6" r="1186"/>
              <a:stretch>
                <a:fillRect/>
              </a:stretch>
            </p:blipFill>
            <p:spPr>
              <a:xfrm>
                <a:off x="15087" y="8789"/>
                <a:ext cx="3623" cy="1831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43" name="图片 42">
                <a:hlinkClick r:id="rId11" action="ppaction://hlinksldjump"/>
              </p:cNvPr>
              <p:cNvPicPr>
                <a:picLocks noChangeAspect="1"/>
              </p:cNvPicPr>
              <p:nvPr/>
            </p:nvPicPr>
            <p:blipFill>
              <a:blip r:embed="rId14">
                <a:lum bright="70000" contrast="-70000"/>
              </a:blip>
              <a:srcRect/>
              <a:stretch>
                <a:fillRect/>
              </a:stretch>
            </p:blipFill>
            <p:spPr>
              <a:xfrm flipH="1">
                <a:off x="4742" y="8081"/>
                <a:ext cx="2397" cy="2558"/>
              </a:xfrm>
              <a:prstGeom prst="rect">
                <a:avLst/>
              </a:prstGeom>
            </p:spPr>
          </p:pic>
          <p:pic>
            <p:nvPicPr>
              <p:cNvPr id="44" name="图片 43">
                <a:hlinkClick r:id="rId15" action="ppaction://hlinksldjump"/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6" r="1186"/>
              <a:stretch>
                <a:fillRect/>
              </a:stretch>
            </p:blipFill>
            <p:spPr>
              <a:xfrm>
                <a:off x="8137" y="8956"/>
                <a:ext cx="3327" cy="1683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45" name="图片 44">
                <a:hlinkClick r:id="rId16" action="ppaction://hlinksldjump"/>
              </p:cNvPr>
              <p:cNvPicPr>
                <a:picLocks noChangeAspect="1"/>
              </p:cNvPicPr>
              <p:nvPr/>
            </p:nvPicPr>
            <p:blipFill>
              <a:blip r:embed="rId14">
                <a:lum bright="70000" contrast="-70000"/>
              </a:blip>
              <a:srcRect/>
              <a:stretch>
                <a:fillRect/>
              </a:stretch>
            </p:blipFill>
            <p:spPr>
              <a:xfrm flipH="1">
                <a:off x="4847" y="7877"/>
                <a:ext cx="2397" cy="2675"/>
              </a:xfrm>
              <a:prstGeom prst="rect">
                <a:avLst/>
              </a:prstGeom>
            </p:spPr>
          </p:pic>
        </p:grpSp>
      </p:grpSp>
      <p:sp>
        <p:nvSpPr>
          <p:cNvPr id="2" name="文本框 1"/>
          <p:cNvSpPr txBox="1"/>
          <p:nvPr/>
        </p:nvSpPr>
        <p:spPr>
          <a:xfrm>
            <a:off x="1197610" y="2232025"/>
            <a:ext cx="2511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spc="140" dirty="0">
                <a:solidFill>
                  <a:srgbClr val="E2475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随</a:t>
            </a:r>
            <a:r>
              <a:rPr lang="zh-CN" altLang="en-US" sz="4400" b="1" spc="130" dirty="0">
                <a:solidFill>
                  <a:srgbClr val="E2475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遇而安</a:t>
            </a:r>
            <a:endParaRPr lang="zh-CN" altLang="en-US" sz="4400" b="1" spc="130" dirty="0">
              <a:solidFill>
                <a:srgbClr val="E2475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8905" y="1708785"/>
            <a:ext cx="11873230" cy="39776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720090" algn="just">
              <a:lnSpc>
                <a:spcPct val="125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在朝着阳光的堤岸上，青草丛中隐藏着一条倾斜的隧道，即使有骤雨，这里也立刻就会干的。</a:t>
            </a:r>
            <a:r>
              <a:rPr lang="zh-CN" altLang="en-US" sz="44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隧</a:t>
            </a:r>
            <a:r>
              <a:rPr lang="zh-CN" altLang="en-US" sz="4400" b="1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道顺着地势弯弯曲曲，最多九寸深，一指宽，这便是蟋蟀的住宅。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720090" algn="just">
              <a:lnSpc>
                <a:spcPct val="125000"/>
              </a:lnSpc>
            </a:pP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2" name="矩形 11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活动二：梳理住宅特点，体会文章表达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4" name="文本框 13"/>
          <p:cNvSpPr txBox="1"/>
          <p:nvPr/>
        </p:nvSpPr>
        <p:spPr>
          <a:xfrm>
            <a:off x="711835" y="2684145"/>
            <a:ext cx="1555115" cy="7454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 dirty="0">
                <a:solidFill>
                  <a:srgbClr val="E2475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倾斜</a:t>
            </a:r>
            <a:endParaRPr lang="zh-CN" altLang="en-US" sz="4400" b="1" dirty="0">
              <a:solidFill>
                <a:srgbClr val="E2475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018240" y="3429635"/>
            <a:ext cx="3114733" cy="3429000"/>
            <a:chOff x="996902" y="2576401"/>
            <a:chExt cx="3011767" cy="3540125"/>
          </a:xfrm>
        </p:grpSpPr>
        <p:sp>
          <p:nvSpPr>
            <p:cNvPr id="9" name="任意多边形: 形状 8"/>
            <p:cNvSpPr/>
            <p:nvPr/>
          </p:nvSpPr>
          <p:spPr>
            <a:xfrm>
              <a:off x="996902" y="2576401"/>
              <a:ext cx="3009898" cy="3540125"/>
            </a:xfrm>
            <a:custGeom>
              <a:avLst/>
              <a:gdLst>
                <a:gd name="connsiteX0" fmla="*/ 1504949 w 3009898"/>
                <a:gd name="connsiteY0" fmla="*/ 100594 h 3540125"/>
                <a:gd name="connsiteX1" fmla="*/ 1428749 w 3009898"/>
                <a:gd name="connsiteY1" fmla="*/ 176794 h 3540125"/>
                <a:gd name="connsiteX2" fmla="*/ 1504949 w 3009898"/>
                <a:gd name="connsiteY2" fmla="*/ 252994 h 3540125"/>
                <a:gd name="connsiteX3" fmla="*/ 1581149 w 3009898"/>
                <a:gd name="connsiteY3" fmla="*/ 176794 h 3540125"/>
                <a:gd name="connsiteX4" fmla="*/ 1504949 w 3009898"/>
                <a:gd name="connsiteY4" fmla="*/ 100594 h 3540125"/>
                <a:gd name="connsiteX5" fmla="*/ 147846 w 3009898"/>
                <a:gd name="connsiteY5" fmla="*/ 0 h 3540125"/>
                <a:gd name="connsiteX6" fmla="*/ 2862052 w 3009898"/>
                <a:gd name="connsiteY6" fmla="*/ 0 h 3540125"/>
                <a:gd name="connsiteX7" fmla="*/ 3009898 w 3009898"/>
                <a:gd name="connsiteY7" fmla="*/ 147846 h 3540125"/>
                <a:gd name="connsiteX8" fmla="*/ 3009898 w 3009898"/>
                <a:gd name="connsiteY8" fmla="*/ 3392279 h 3540125"/>
                <a:gd name="connsiteX9" fmla="*/ 2862052 w 3009898"/>
                <a:gd name="connsiteY9" fmla="*/ 3540125 h 3540125"/>
                <a:gd name="connsiteX10" fmla="*/ 147846 w 3009898"/>
                <a:gd name="connsiteY10" fmla="*/ 3540125 h 3540125"/>
                <a:gd name="connsiteX11" fmla="*/ 0 w 3009898"/>
                <a:gd name="connsiteY11" fmla="*/ 3392279 h 3540125"/>
                <a:gd name="connsiteX12" fmla="*/ 0 w 3009898"/>
                <a:gd name="connsiteY12" fmla="*/ 147846 h 3540125"/>
                <a:gd name="connsiteX13" fmla="*/ 147846 w 3009898"/>
                <a:gd name="connsiteY13" fmla="*/ 0 h 354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09898" h="3540125">
                  <a:moveTo>
                    <a:pt x="1504949" y="100594"/>
                  </a:moveTo>
                  <a:cubicBezTo>
                    <a:pt x="1462865" y="100594"/>
                    <a:pt x="1428749" y="134710"/>
                    <a:pt x="1428749" y="176794"/>
                  </a:cubicBezTo>
                  <a:cubicBezTo>
                    <a:pt x="1428749" y="218878"/>
                    <a:pt x="1462865" y="252994"/>
                    <a:pt x="1504949" y="252994"/>
                  </a:cubicBezTo>
                  <a:cubicBezTo>
                    <a:pt x="1547033" y="252994"/>
                    <a:pt x="1581149" y="218878"/>
                    <a:pt x="1581149" y="176794"/>
                  </a:cubicBezTo>
                  <a:cubicBezTo>
                    <a:pt x="1581149" y="134710"/>
                    <a:pt x="1547033" y="100594"/>
                    <a:pt x="1504949" y="100594"/>
                  </a:cubicBezTo>
                  <a:close/>
                  <a:moveTo>
                    <a:pt x="147846" y="0"/>
                  </a:moveTo>
                  <a:lnTo>
                    <a:pt x="2862052" y="0"/>
                  </a:lnTo>
                  <a:cubicBezTo>
                    <a:pt x="2943705" y="0"/>
                    <a:pt x="3009898" y="66193"/>
                    <a:pt x="3009898" y="147846"/>
                  </a:cubicBezTo>
                  <a:lnTo>
                    <a:pt x="3009898" y="3392279"/>
                  </a:lnTo>
                  <a:cubicBezTo>
                    <a:pt x="3009898" y="3473932"/>
                    <a:pt x="2943705" y="3540125"/>
                    <a:pt x="2862052" y="3540125"/>
                  </a:cubicBezTo>
                  <a:lnTo>
                    <a:pt x="147846" y="3540125"/>
                  </a:lnTo>
                  <a:cubicBezTo>
                    <a:pt x="66193" y="3540125"/>
                    <a:pt x="0" y="3473932"/>
                    <a:pt x="0" y="3392279"/>
                  </a:cubicBezTo>
                  <a:lnTo>
                    <a:pt x="0" y="147846"/>
                  </a:lnTo>
                  <a:cubicBezTo>
                    <a:pt x="0" y="66193"/>
                    <a:pt x="66193" y="0"/>
                    <a:pt x="147846" y="0"/>
                  </a:cubicBezTo>
                  <a:close/>
                </a:path>
              </a:pathLst>
            </a:custGeom>
            <a:solidFill>
              <a:srgbClr val="AECA8D"/>
            </a:solidFill>
            <a:ln>
              <a:noFill/>
            </a:ln>
            <a:effectLst>
              <a:outerShdw blurRad="190500" dist="38100" dir="2700000" algn="tl" rotWithShape="0">
                <a:srgbClr val="759C29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4224" b="4327"/>
            <a:stretch>
              <a:fillRect/>
            </a:stretch>
          </p:blipFill>
          <p:spPr>
            <a:xfrm>
              <a:off x="998771" y="4221918"/>
              <a:ext cx="3009898" cy="1521298"/>
            </a:xfrm>
            <a:prstGeom prst="rect">
              <a:avLst/>
            </a:prstGeom>
            <a:effectLst>
              <a:outerShdw blurRad="279400" dist="38100" dir="2700000" algn="tl" rotWithShape="0">
                <a:schemeClr val="tx1">
                  <a:alpha val="40000"/>
                </a:schemeClr>
              </a:outerShdw>
            </a:effectLst>
          </p:spPr>
        </p:pic>
      </p:grpSp>
      <p:pic>
        <p:nvPicPr>
          <p:cNvPr id="23" name="图片 2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lum bright="70000" contrast="-70000"/>
          </a:blip>
          <a:srcRect/>
          <a:stretch>
            <a:fillRect/>
          </a:stretch>
        </p:blipFill>
        <p:spPr>
          <a:xfrm flipH="1">
            <a:off x="9118540" y="3257828"/>
            <a:ext cx="2816584" cy="3600619"/>
          </a:xfrm>
          <a:prstGeom prst="rect">
            <a:avLst/>
          </a:prstGeom>
        </p:spPr>
      </p:pic>
      <p:pic>
        <p:nvPicPr>
          <p:cNvPr id="3" name="图片 2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/>
          <a:srcRect t="10905" b="10905"/>
          <a:stretch>
            <a:fillRect/>
          </a:stretch>
        </p:blipFill>
        <p:spPr>
          <a:xfrm flipH="1">
            <a:off x="455" y="6226358"/>
            <a:ext cx="807965" cy="631748"/>
          </a:xfrm>
          <a:prstGeom prst="rect">
            <a:avLst/>
          </a:prstGeom>
          <a:effectLst>
            <a:outerShdw blurRad="152400" dist="38100" dir="2700000" algn="tl" rotWithShape="0">
              <a:srgbClr val="759C29">
                <a:alpha val="40000"/>
              </a:srgb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1996440" y="1851025"/>
            <a:ext cx="2542540" cy="744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 dirty="0">
                <a:solidFill>
                  <a:srgbClr val="E2475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朝着</a:t>
            </a:r>
            <a:r>
              <a:rPr lang="zh-CN" altLang="en-US" sz="4400" b="1" dirty="0">
                <a:solidFill>
                  <a:srgbClr val="E2475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阳光</a:t>
            </a:r>
            <a:endParaRPr lang="zh-CN" altLang="en-US" sz="4400" b="1" dirty="0">
              <a:solidFill>
                <a:srgbClr val="E2475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79120" y="5358765"/>
            <a:ext cx="8016240" cy="1468755"/>
            <a:chOff x="218" y="7877"/>
            <a:chExt cx="18492" cy="2844"/>
          </a:xfrm>
        </p:grpSpPr>
        <p:grpSp>
          <p:nvGrpSpPr>
            <p:cNvPr id="48" name="组合 47"/>
            <p:cNvGrpSpPr/>
            <p:nvPr/>
          </p:nvGrpSpPr>
          <p:grpSpPr>
            <a:xfrm>
              <a:off x="4701" y="7895"/>
              <a:ext cx="2542" cy="2826"/>
              <a:chOff x="-361708" y="2477437"/>
              <a:chExt cx="3009898" cy="3540125"/>
            </a:xfrm>
          </p:grpSpPr>
          <p:sp>
            <p:nvSpPr>
              <p:cNvPr id="49" name="任意多边形: 形状 8"/>
              <p:cNvSpPr/>
              <p:nvPr/>
            </p:nvSpPr>
            <p:spPr>
              <a:xfrm>
                <a:off x="-361708" y="2477437"/>
                <a:ext cx="3009898" cy="3540125"/>
              </a:xfrm>
              <a:custGeom>
                <a:avLst/>
                <a:gdLst>
                  <a:gd name="connsiteX0" fmla="*/ 1504949 w 3009898"/>
                  <a:gd name="connsiteY0" fmla="*/ 100594 h 3540125"/>
                  <a:gd name="connsiteX1" fmla="*/ 1428749 w 3009898"/>
                  <a:gd name="connsiteY1" fmla="*/ 176794 h 3540125"/>
                  <a:gd name="connsiteX2" fmla="*/ 1504949 w 3009898"/>
                  <a:gd name="connsiteY2" fmla="*/ 252994 h 3540125"/>
                  <a:gd name="connsiteX3" fmla="*/ 1581149 w 3009898"/>
                  <a:gd name="connsiteY3" fmla="*/ 176794 h 3540125"/>
                  <a:gd name="connsiteX4" fmla="*/ 1504949 w 3009898"/>
                  <a:gd name="connsiteY4" fmla="*/ 100594 h 3540125"/>
                  <a:gd name="connsiteX5" fmla="*/ 147846 w 3009898"/>
                  <a:gd name="connsiteY5" fmla="*/ 0 h 3540125"/>
                  <a:gd name="connsiteX6" fmla="*/ 2862052 w 3009898"/>
                  <a:gd name="connsiteY6" fmla="*/ 0 h 3540125"/>
                  <a:gd name="connsiteX7" fmla="*/ 3009898 w 3009898"/>
                  <a:gd name="connsiteY7" fmla="*/ 147846 h 3540125"/>
                  <a:gd name="connsiteX8" fmla="*/ 3009898 w 3009898"/>
                  <a:gd name="connsiteY8" fmla="*/ 3392279 h 3540125"/>
                  <a:gd name="connsiteX9" fmla="*/ 2862052 w 3009898"/>
                  <a:gd name="connsiteY9" fmla="*/ 3540125 h 3540125"/>
                  <a:gd name="connsiteX10" fmla="*/ 147846 w 3009898"/>
                  <a:gd name="connsiteY10" fmla="*/ 3540125 h 3540125"/>
                  <a:gd name="connsiteX11" fmla="*/ 0 w 3009898"/>
                  <a:gd name="connsiteY11" fmla="*/ 3392279 h 3540125"/>
                  <a:gd name="connsiteX12" fmla="*/ 0 w 3009898"/>
                  <a:gd name="connsiteY12" fmla="*/ 147846 h 3540125"/>
                  <a:gd name="connsiteX13" fmla="*/ 147846 w 3009898"/>
                  <a:gd name="connsiteY13" fmla="*/ 0 h 354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09898" h="3540125">
                    <a:moveTo>
                      <a:pt x="1504949" y="100594"/>
                    </a:moveTo>
                    <a:cubicBezTo>
                      <a:pt x="1462865" y="100594"/>
                      <a:pt x="1428749" y="134710"/>
                      <a:pt x="1428749" y="176794"/>
                    </a:cubicBezTo>
                    <a:cubicBezTo>
                      <a:pt x="1428749" y="218878"/>
                      <a:pt x="1462865" y="252994"/>
                      <a:pt x="1504949" y="252994"/>
                    </a:cubicBezTo>
                    <a:cubicBezTo>
                      <a:pt x="1547033" y="252994"/>
                      <a:pt x="1581149" y="218878"/>
                      <a:pt x="1581149" y="176794"/>
                    </a:cubicBezTo>
                    <a:cubicBezTo>
                      <a:pt x="1581149" y="134710"/>
                      <a:pt x="1547033" y="100594"/>
                      <a:pt x="1504949" y="100594"/>
                    </a:cubicBezTo>
                    <a:close/>
                    <a:moveTo>
                      <a:pt x="147846" y="0"/>
                    </a:moveTo>
                    <a:lnTo>
                      <a:pt x="2862052" y="0"/>
                    </a:lnTo>
                    <a:cubicBezTo>
                      <a:pt x="2943705" y="0"/>
                      <a:pt x="3009898" y="66193"/>
                      <a:pt x="3009898" y="147846"/>
                    </a:cubicBezTo>
                    <a:lnTo>
                      <a:pt x="3009898" y="3392279"/>
                    </a:lnTo>
                    <a:cubicBezTo>
                      <a:pt x="3009898" y="3473932"/>
                      <a:pt x="2943705" y="3540125"/>
                      <a:pt x="2862052" y="3540125"/>
                    </a:cubicBezTo>
                    <a:lnTo>
                      <a:pt x="147846" y="3540125"/>
                    </a:lnTo>
                    <a:cubicBezTo>
                      <a:pt x="66193" y="3540125"/>
                      <a:pt x="0" y="3473932"/>
                      <a:pt x="0" y="3392279"/>
                    </a:cubicBezTo>
                    <a:lnTo>
                      <a:pt x="0" y="147846"/>
                    </a:lnTo>
                    <a:cubicBezTo>
                      <a:pt x="0" y="66193"/>
                      <a:pt x="66193" y="0"/>
                      <a:pt x="147846" y="0"/>
                    </a:cubicBezTo>
                    <a:close/>
                  </a:path>
                </a:pathLst>
              </a:custGeom>
              <a:solidFill>
                <a:srgbClr val="AECA8D"/>
              </a:solidFill>
              <a:ln>
                <a:noFill/>
              </a:ln>
              <a:effectLst>
                <a:outerShdw blurRad="190500" dist="38100" dir="2700000" algn="tl" rotWithShape="0">
                  <a:srgbClr val="759C2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pic>
            <p:nvPicPr>
              <p:cNvPr id="50" name="图片 49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4224" b="4327"/>
              <a:stretch>
                <a:fillRect/>
              </a:stretch>
            </p:blipFill>
            <p:spPr>
              <a:xfrm>
                <a:off x="-287107" y="4280070"/>
                <a:ext cx="2812330" cy="1520776"/>
              </a:xfrm>
              <a:prstGeom prst="rect">
                <a:avLst/>
              </a:prstGeom>
              <a:effectLst>
                <a:outerShdw blurRad="279400" dist="38100" dir="2700000" algn="tl" rotWithShape="0">
                  <a:schemeClr val="tx1">
                    <a:alpha val="40000"/>
                  </a:schemeClr>
                </a:outerShdw>
              </a:effectLst>
            </p:spPr>
          </p:pic>
        </p:grpSp>
        <p:grpSp>
          <p:nvGrpSpPr>
            <p:cNvPr id="51" name="组合 50"/>
            <p:cNvGrpSpPr/>
            <p:nvPr/>
          </p:nvGrpSpPr>
          <p:grpSpPr>
            <a:xfrm>
              <a:off x="218" y="7877"/>
              <a:ext cx="18492" cy="2844"/>
              <a:chOff x="218" y="7877"/>
              <a:chExt cx="18492" cy="2844"/>
            </a:xfrm>
          </p:grpSpPr>
          <p:pic>
            <p:nvPicPr>
              <p:cNvPr id="52" name="图片 51">
                <a:hlinkClick r:id="rId9" action="ppaction://hlinksldjump"/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0695"/>
              <a:stretch>
                <a:fillRect/>
              </a:stretch>
            </p:blipFill>
            <p:spPr>
              <a:xfrm>
                <a:off x="11464" y="8388"/>
                <a:ext cx="2997" cy="2160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53" name="图片 52">
                <a:hlinkClick r:id="rId11" action="ppaction://hlinksldjump"/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4224" b="4327"/>
              <a:stretch>
                <a:fillRect/>
              </a:stretch>
            </p:blipFill>
            <p:spPr>
              <a:xfrm>
                <a:off x="218" y="8717"/>
                <a:ext cx="3548" cy="2004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54" name="图片 53">
                <a:hlinkClick r:id="rId12" action="ppaction://hlinksldjump"/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6" r="1186"/>
              <a:stretch>
                <a:fillRect/>
              </a:stretch>
            </p:blipFill>
            <p:spPr>
              <a:xfrm>
                <a:off x="15087" y="8789"/>
                <a:ext cx="3623" cy="1831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55" name="图片 54">
                <a:hlinkClick r:id="rId11" action="ppaction://hlinksldjump"/>
              </p:cNvPr>
              <p:cNvPicPr>
                <a:picLocks noChangeAspect="1"/>
              </p:cNvPicPr>
              <p:nvPr/>
            </p:nvPicPr>
            <p:blipFill>
              <a:blip r:embed="rId6">
                <a:lum bright="70000" contrast="-70000"/>
              </a:blip>
              <a:srcRect/>
              <a:stretch>
                <a:fillRect/>
              </a:stretch>
            </p:blipFill>
            <p:spPr>
              <a:xfrm flipH="1">
                <a:off x="4742" y="8081"/>
                <a:ext cx="2397" cy="2558"/>
              </a:xfrm>
              <a:prstGeom prst="rect">
                <a:avLst/>
              </a:prstGeom>
            </p:spPr>
          </p:pic>
          <p:pic>
            <p:nvPicPr>
              <p:cNvPr id="56" name="图片 55">
                <a:hlinkClick r:id="rId14" action="ppaction://hlinksldjump"/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6" r="1186"/>
              <a:stretch>
                <a:fillRect/>
              </a:stretch>
            </p:blipFill>
            <p:spPr>
              <a:xfrm>
                <a:off x="8137" y="8956"/>
                <a:ext cx="3327" cy="1683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57" name="图片 56">
                <a:hlinkClick r:id="rId15" action="ppaction://hlinksldjump"/>
              </p:cNvPr>
              <p:cNvPicPr>
                <a:picLocks noChangeAspect="1"/>
              </p:cNvPicPr>
              <p:nvPr/>
            </p:nvPicPr>
            <p:blipFill>
              <a:blip r:embed="rId6">
                <a:lum bright="70000" contrast="-70000"/>
              </a:blip>
              <a:srcRect/>
              <a:stretch>
                <a:fillRect/>
              </a:stretch>
            </p:blipFill>
            <p:spPr>
              <a:xfrm flipH="1">
                <a:off x="4847" y="7877"/>
                <a:ext cx="2397" cy="2675"/>
              </a:xfrm>
              <a:prstGeom prst="rect">
                <a:avLst/>
              </a:prstGeom>
            </p:spPr>
          </p:pic>
        </p:grpSp>
      </p:grpSp>
      <p:sp>
        <p:nvSpPr>
          <p:cNvPr id="2" name="文本框 1"/>
          <p:cNvSpPr txBox="1"/>
          <p:nvPr/>
        </p:nvSpPr>
        <p:spPr>
          <a:xfrm>
            <a:off x="9516745" y="1851025"/>
            <a:ext cx="1424940" cy="744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 dirty="0">
                <a:solidFill>
                  <a:srgbClr val="E2475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隐藏</a:t>
            </a:r>
            <a:endParaRPr lang="zh-CN" altLang="en-US" sz="4400" b="1" dirty="0">
              <a:solidFill>
                <a:srgbClr val="E2475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8905" y="1708785"/>
            <a:ext cx="11873230" cy="39776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720090" algn="just">
              <a:lnSpc>
                <a:spcPct val="125000"/>
              </a:lnSpc>
            </a:pPr>
            <a:r>
              <a:rPr lang="en-US" altLang="zh-CN" sz="4400" b="1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4400" b="1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在朝着阳光的堤岸上，青草丛中隐藏着一条倾斜的隧道，即使有骤雨，这里也立刻就会干的。</a:t>
            </a:r>
            <a:r>
              <a:rPr lang="zh-CN" altLang="en-US" sz="4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隧道顺着地势弯弯曲曲，最多九寸深，一指宽，这便是蟋蟀的住宅。</a:t>
            </a:r>
            <a:endParaRPr lang="zh-CN" altLang="en-US" sz="4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720090" algn="just">
              <a:lnSpc>
                <a:spcPct val="125000"/>
              </a:lnSpc>
            </a:pPr>
            <a:endParaRPr lang="zh-CN" altLang="en-US" sz="4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2" name="矩形 11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活动二：梳理住宅特点，体会文章表达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4" name="文本框 13"/>
          <p:cNvSpPr txBox="1"/>
          <p:nvPr/>
        </p:nvSpPr>
        <p:spPr>
          <a:xfrm>
            <a:off x="8338820" y="3521075"/>
            <a:ext cx="1534160" cy="744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 dirty="0">
                <a:solidFill>
                  <a:srgbClr val="E2475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最多</a:t>
            </a:r>
            <a:endParaRPr lang="zh-CN" altLang="en-US" sz="4400" b="1" dirty="0">
              <a:solidFill>
                <a:srgbClr val="E2475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" r="1186"/>
          <a:stretch>
            <a:fillRect/>
          </a:stretch>
        </p:blipFill>
        <p:spPr>
          <a:xfrm>
            <a:off x="8338820" y="4504055"/>
            <a:ext cx="3739515" cy="2323465"/>
          </a:xfrm>
          <a:prstGeom prst="rect">
            <a:avLst/>
          </a:prstGeom>
          <a:effectLst>
            <a:outerShdw blurRad="203200" dist="38100" dir="2700000" algn="tl" rotWithShape="0">
              <a:srgbClr val="759C29">
                <a:alpha val="40000"/>
              </a:srgbClr>
            </a:outerShdw>
          </a:effectLst>
        </p:spPr>
      </p:pic>
      <p:pic>
        <p:nvPicPr>
          <p:cNvPr id="3" name="图片 2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/>
          <a:srcRect t="10905" b="10905"/>
          <a:stretch>
            <a:fillRect/>
          </a:stretch>
        </p:blipFill>
        <p:spPr>
          <a:xfrm flipH="1">
            <a:off x="455" y="6226358"/>
            <a:ext cx="807965" cy="631748"/>
          </a:xfrm>
          <a:prstGeom prst="rect">
            <a:avLst/>
          </a:prstGeom>
          <a:effectLst>
            <a:outerShdw blurRad="152400" dist="38100" dir="2700000" algn="tl" rotWithShape="0">
              <a:srgbClr val="759C29">
                <a:alpha val="40000"/>
              </a:srgbClr>
            </a:outerShdw>
          </a:effectLst>
        </p:spPr>
      </p:pic>
      <p:grpSp>
        <p:nvGrpSpPr>
          <p:cNvPr id="35" name="组合 34"/>
          <p:cNvGrpSpPr/>
          <p:nvPr/>
        </p:nvGrpSpPr>
        <p:grpSpPr>
          <a:xfrm>
            <a:off x="579120" y="5358765"/>
            <a:ext cx="8016240" cy="1468755"/>
            <a:chOff x="218" y="7877"/>
            <a:chExt cx="18492" cy="2844"/>
          </a:xfrm>
        </p:grpSpPr>
        <p:grpSp>
          <p:nvGrpSpPr>
            <p:cNvPr id="36" name="组合 35"/>
            <p:cNvGrpSpPr/>
            <p:nvPr/>
          </p:nvGrpSpPr>
          <p:grpSpPr>
            <a:xfrm>
              <a:off x="4701" y="7895"/>
              <a:ext cx="2542" cy="2826"/>
              <a:chOff x="-361708" y="2477437"/>
              <a:chExt cx="3009898" cy="3540125"/>
            </a:xfrm>
          </p:grpSpPr>
          <p:sp>
            <p:nvSpPr>
              <p:cNvPr id="37" name="任意多边形: 形状 8"/>
              <p:cNvSpPr/>
              <p:nvPr/>
            </p:nvSpPr>
            <p:spPr>
              <a:xfrm>
                <a:off x="-361708" y="2477437"/>
                <a:ext cx="3009898" cy="3540125"/>
              </a:xfrm>
              <a:custGeom>
                <a:avLst/>
                <a:gdLst>
                  <a:gd name="connsiteX0" fmla="*/ 1504949 w 3009898"/>
                  <a:gd name="connsiteY0" fmla="*/ 100594 h 3540125"/>
                  <a:gd name="connsiteX1" fmla="*/ 1428749 w 3009898"/>
                  <a:gd name="connsiteY1" fmla="*/ 176794 h 3540125"/>
                  <a:gd name="connsiteX2" fmla="*/ 1504949 w 3009898"/>
                  <a:gd name="connsiteY2" fmla="*/ 252994 h 3540125"/>
                  <a:gd name="connsiteX3" fmla="*/ 1581149 w 3009898"/>
                  <a:gd name="connsiteY3" fmla="*/ 176794 h 3540125"/>
                  <a:gd name="connsiteX4" fmla="*/ 1504949 w 3009898"/>
                  <a:gd name="connsiteY4" fmla="*/ 100594 h 3540125"/>
                  <a:gd name="connsiteX5" fmla="*/ 147846 w 3009898"/>
                  <a:gd name="connsiteY5" fmla="*/ 0 h 3540125"/>
                  <a:gd name="connsiteX6" fmla="*/ 2862052 w 3009898"/>
                  <a:gd name="connsiteY6" fmla="*/ 0 h 3540125"/>
                  <a:gd name="connsiteX7" fmla="*/ 3009898 w 3009898"/>
                  <a:gd name="connsiteY7" fmla="*/ 147846 h 3540125"/>
                  <a:gd name="connsiteX8" fmla="*/ 3009898 w 3009898"/>
                  <a:gd name="connsiteY8" fmla="*/ 3392279 h 3540125"/>
                  <a:gd name="connsiteX9" fmla="*/ 2862052 w 3009898"/>
                  <a:gd name="connsiteY9" fmla="*/ 3540125 h 3540125"/>
                  <a:gd name="connsiteX10" fmla="*/ 147846 w 3009898"/>
                  <a:gd name="connsiteY10" fmla="*/ 3540125 h 3540125"/>
                  <a:gd name="connsiteX11" fmla="*/ 0 w 3009898"/>
                  <a:gd name="connsiteY11" fmla="*/ 3392279 h 3540125"/>
                  <a:gd name="connsiteX12" fmla="*/ 0 w 3009898"/>
                  <a:gd name="connsiteY12" fmla="*/ 147846 h 3540125"/>
                  <a:gd name="connsiteX13" fmla="*/ 147846 w 3009898"/>
                  <a:gd name="connsiteY13" fmla="*/ 0 h 354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09898" h="3540125">
                    <a:moveTo>
                      <a:pt x="1504949" y="100594"/>
                    </a:moveTo>
                    <a:cubicBezTo>
                      <a:pt x="1462865" y="100594"/>
                      <a:pt x="1428749" y="134710"/>
                      <a:pt x="1428749" y="176794"/>
                    </a:cubicBezTo>
                    <a:cubicBezTo>
                      <a:pt x="1428749" y="218878"/>
                      <a:pt x="1462865" y="252994"/>
                      <a:pt x="1504949" y="252994"/>
                    </a:cubicBezTo>
                    <a:cubicBezTo>
                      <a:pt x="1547033" y="252994"/>
                      <a:pt x="1581149" y="218878"/>
                      <a:pt x="1581149" y="176794"/>
                    </a:cubicBezTo>
                    <a:cubicBezTo>
                      <a:pt x="1581149" y="134710"/>
                      <a:pt x="1547033" y="100594"/>
                      <a:pt x="1504949" y="100594"/>
                    </a:cubicBezTo>
                    <a:close/>
                    <a:moveTo>
                      <a:pt x="147846" y="0"/>
                    </a:moveTo>
                    <a:lnTo>
                      <a:pt x="2862052" y="0"/>
                    </a:lnTo>
                    <a:cubicBezTo>
                      <a:pt x="2943705" y="0"/>
                      <a:pt x="3009898" y="66193"/>
                      <a:pt x="3009898" y="147846"/>
                    </a:cubicBezTo>
                    <a:lnTo>
                      <a:pt x="3009898" y="3392279"/>
                    </a:lnTo>
                    <a:cubicBezTo>
                      <a:pt x="3009898" y="3473932"/>
                      <a:pt x="2943705" y="3540125"/>
                      <a:pt x="2862052" y="3540125"/>
                    </a:cubicBezTo>
                    <a:lnTo>
                      <a:pt x="147846" y="3540125"/>
                    </a:lnTo>
                    <a:cubicBezTo>
                      <a:pt x="66193" y="3540125"/>
                      <a:pt x="0" y="3473932"/>
                      <a:pt x="0" y="3392279"/>
                    </a:cubicBezTo>
                    <a:lnTo>
                      <a:pt x="0" y="147846"/>
                    </a:lnTo>
                    <a:cubicBezTo>
                      <a:pt x="0" y="66193"/>
                      <a:pt x="66193" y="0"/>
                      <a:pt x="147846" y="0"/>
                    </a:cubicBezTo>
                    <a:close/>
                  </a:path>
                </a:pathLst>
              </a:custGeom>
              <a:solidFill>
                <a:srgbClr val="AECA8D"/>
              </a:solidFill>
              <a:ln>
                <a:noFill/>
              </a:ln>
              <a:effectLst>
                <a:outerShdw blurRad="190500" dist="38100" dir="2700000" algn="tl" rotWithShape="0">
                  <a:srgbClr val="759C2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pic>
            <p:nvPicPr>
              <p:cNvPr id="38" name="图片 37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4224" b="4327"/>
              <a:stretch>
                <a:fillRect/>
              </a:stretch>
            </p:blipFill>
            <p:spPr>
              <a:xfrm>
                <a:off x="-287107" y="4280070"/>
                <a:ext cx="2812330" cy="1520776"/>
              </a:xfrm>
              <a:prstGeom prst="rect">
                <a:avLst/>
              </a:prstGeom>
              <a:effectLst>
                <a:outerShdw blurRad="279400" dist="38100" dir="2700000" algn="tl" rotWithShape="0">
                  <a:schemeClr val="tx1">
                    <a:alpha val="40000"/>
                  </a:schemeClr>
                </a:outerShdw>
              </a:effectLst>
            </p:spPr>
          </p:pic>
        </p:grpSp>
        <p:grpSp>
          <p:nvGrpSpPr>
            <p:cNvPr id="39" name="组合 38"/>
            <p:cNvGrpSpPr/>
            <p:nvPr/>
          </p:nvGrpSpPr>
          <p:grpSpPr>
            <a:xfrm>
              <a:off x="218" y="7877"/>
              <a:ext cx="18492" cy="2844"/>
              <a:chOff x="218" y="7877"/>
              <a:chExt cx="18492" cy="2844"/>
            </a:xfrm>
          </p:grpSpPr>
          <p:pic>
            <p:nvPicPr>
              <p:cNvPr id="40" name="图片 39">
                <a:hlinkClick r:id="rId9" action="ppaction://hlinksldjump"/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0695"/>
              <a:stretch>
                <a:fillRect/>
              </a:stretch>
            </p:blipFill>
            <p:spPr>
              <a:xfrm>
                <a:off x="11464" y="8388"/>
                <a:ext cx="2997" cy="2160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41" name="图片 40">
                <a:hlinkClick r:id="rId11" action="ppaction://hlinksldjump"/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4224" b="4327"/>
              <a:stretch>
                <a:fillRect/>
              </a:stretch>
            </p:blipFill>
            <p:spPr>
              <a:xfrm>
                <a:off x="218" y="8717"/>
                <a:ext cx="3548" cy="2004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42" name="图片 41">
                <a:hlinkClick r:id="rId12" action="ppaction://hlinksldjump"/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6" r="1186"/>
              <a:stretch>
                <a:fillRect/>
              </a:stretch>
            </p:blipFill>
            <p:spPr>
              <a:xfrm>
                <a:off x="15087" y="8789"/>
                <a:ext cx="3623" cy="1831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43" name="图片 42">
                <a:hlinkClick r:id="rId11" action="ppaction://hlinksldjump"/>
              </p:cNvPr>
              <p:cNvPicPr>
                <a:picLocks noChangeAspect="1"/>
              </p:cNvPicPr>
              <p:nvPr/>
            </p:nvPicPr>
            <p:blipFill>
              <a:blip r:embed="rId13">
                <a:lum bright="70000" contrast="-70000"/>
              </a:blip>
              <a:srcRect/>
              <a:stretch>
                <a:fillRect/>
              </a:stretch>
            </p:blipFill>
            <p:spPr>
              <a:xfrm flipH="1">
                <a:off x="4742" y="8081"/>
                <a:ext cx="2397" cy="2558"/>
              </a:xfrm>
              <a:prstGeom prst="rect">
                <a:avLst/>
              </a:prstGeom>
            </p:spPr>
          </p:pic>
          <p:pic>
            <p:nvPicPr>
              <p:cNvPr id="44" name="图片 43">
                <a:hlinkClick r:id="rId14" action="ppaction://hlinksldjump"/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6" r="1186"/>
              <a:stretch>
                <a:fillRect/>
              </a:stretch>
            </p:blipFill>
            <p:spPr>
              <a:xfrm>
                <a:off x="8137" y="8956"/>
                <a:ext cx="3327" cy="1683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45" name="图片 44">
                <a:hlinkClick r:id="rId15" action="ppaction://hlinksldjump"/>
              </p:cNvPr>
              <p:cNvPicPr>
                <a:picLocks noChangeAspect="1"/>
              </p:cNvPicPr>
              <p:nvPr/>
            </p:nvPicPr>
            <p:blipFill>
              <a:blip r:embed="rId13">
                <a:lum bright="70000" contrast="-70000"/>
              </a:blip>
              <a:srcRect/>
              <a:stretch>
                <a:fillRect/>
              </a:stretch>
            </p:blipFill>
            <p:spPr>
              <a:xfrm flipH="1">
                <a:off x="4847" y="7877"/>
                <a:ext cx="2397" cy="2675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2" name="矩形 11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活动二：梳理住宅特点，体会文章表达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95"/>
          <a:stretch>
            <a:fillRect/>
          </a:stretch>
        </p:blipFill>
        <p:spPr>
          <a:xfrm>
            <a:off x="8832850" y="4437380"/>
            <a:ext cx="3358515" cy="2420620"/>
          </a:xfrm>
          <a:prstGeom prst="rect">
            <a:avLst/>
          </a:prstGeom>
          <a:effectLst>
            <a:outerShdw blurRad="203200" dist="38100" dir="2700000" algn="tl" rotWithShape="0">
              <a:srgbClr val="759C29">
                <a:alpha val="40000"/>
              </a:srgbClr>
            </a:outerShdw>
          </a:effectLst>
        </p:spPr>
      </p:pic>
      <p:grpSp>
        <p:nvGrpSpPr>
          <p:cNvPr id="15" name="组合 14"/>
          <p:cNvGrpSpPr/>
          <p:nvPr/>
        </p:nvGrpSpPr>
        <p:grpSpPr>
          <a:xfrm>
            <a:off x="588645" y="3386455"/>
            <a:ext cx="11099800" cy="930910"/>
            <a:chOff x="1656357" y="2841033"/>
            <a:chExt cx="6395443" cy="615950"/>
          </a:xfrm>
        </p:grpSpPr>
        <p:grpSp>
          <p:nvGrpSpPr>
            <p:cNvPr id="17" name="组合 16"/>
            <p:cNvGrpSpPr/>
            <p:nvPr/>
          </p:nvGrpSpPr>
          <p:grpSpPr>
            <a:xfrm>
              <a:off x="1656357" y="2841033"/>
              <a:ext cx="6265257" cy="615950"/>
              <a:chOff x="1028034" y="1914196"/>
              <a:chExt cx="11618792" cy="2592288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028034" y="1914196"/>
                <a:ext cx="11594861" cy="2592288"/>
              </a:xfrm>
              <a:prstGeom prst="rect">
                <a:avLst/>
              </a:prstGeom>
              <a:solidFill>
                <a:srgbClr val="159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p>
                <a:pPr algn="ctr"/>
                <a:endParaRPr lang="zh-CN" altLang="en-US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 flipV="1">
                <a:off x="1051964" y="1986184"/>
                <a:ext cx="11594862" cy="28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flipV="1">
                <a:off x="1051964" y="4405659"/>
                <a:ext cx="11594862" cy="28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770939" y="2918176"/>
              <a:ext cx="6280861" cy="467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出口的地方总有一丛草半掩着，就像一座门。</a:t>
              </a:r>
              <a:endPara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3245" y="1751330"/>
            <a:ext cx="11178540" cy="1492885"/>
            <a:chOff x="1656358" y="1759514"/>
            <a:chExt cx="6441055" cy="713137"/>
          </a:xfrm>
        </p:grpSpPr>
        <p:grpSp>
          <p:nvGrpSpPr>
            <p:cNvPr id="23" name="组合 22"/>
            <p:cNvGrpSpPr/>
            <p:nvPr/>
          </p:nvGrpSpPr>
          <p:grpSpPr>
            <a:xfrm>
              <a:off x="1656358" y="1759514"/>
              <a:ext cx="6441055" cy="713137"/>
              <a:chOff x="1025995" y="1914196"/>
              <a:chExt cx="11921461" cy="3001309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25995" y="1914196"/>
                <a:ext cx="11572025" cy="1830658"/>
              </a:xfrm>
              <a:prstGeom prst="rect">
                <a:avLst/>
              </a:prstGeom>
              <a:solidFill>
                <a:srgbClr val="0F67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p>
                <a:pPr algn="ctr"/>
                <a:endParaRPr lang="zh-CN" altLang="en-US" dirty="0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flipV="1">
                <a:off x="1076814" y="1986188"/>
                <a:ext cx="11870642" cy="28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flipV="1">
                <a:off x="1076812" y="4886706"/>
                <a:ext cx="11870642" cy="28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1727561" y="1836657"/>
              <a:ext cx="6139072" cy="337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出口的地方有一丛草掩着，就像一座门。</a:t>
              </a:r>
              <a:endPara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79120" y="5358765"/>
            <a:ext cx="8016240" cy="1468755"/>
            <a:chOff x="218" y="7877"/>
            <a:chExt cx="18492" cy="2844"/>
          </a:xfrm>
        </p:grpSpPr>
        <p:grpSp>
          <p:nvGrpSpPr>
            <p:cNvPr id="42" name="组合 41"/>
            <p:cNvGrpSpPr/>
            <p:nvPr/>
          </p:nvGrpSpPr>
          <p:grpSpPr>
            <a:xfrm>
              <a:off x="4701" y="7895"/>
              <a:ext cx="2542" cy="2826"/>
              <a:chOff x="-361708" y="2477437"/>
              <a:chExt cx="3009898" cy="3540125"/>
            </a:xfrm>
          </p:grpSpPr>
          <p:sp>
            <p:nvSpPr>
              <p:cNvPr id="43" name="任意多边形: 形状 8"/>
              <p:cNvSpPr/>
              <p:nvPr/>
            </p:nvSpPr>
            <p:spPr>
              <a:xfrm>
                <a:off x="-361708" y="2477437"/>
                <a:ext cx="3009898" cy="3540125"/>
              </a:xfrm>
              <a:custGeom>
                <a:avLst/>
                <a:gdLst>
                  <a:gd name="connsiteX0" fmla="*/ 1504949 w 3009898"/>
                  <a:gd name="connsiteY0" fmla="*/ 100594 h 3540125"/>
                  <a:gd name="connsiteX1" fmla="*/ 1428749 w 3009898"/>
                  <a:gd name="connsiteY1" fmla="*/ 176794 h 3540125"/>
                  <a:gd name="connsiteX2" fmla="*/ 1504949 w 3009898"/>
                  <a:gd name="connsiteY2" fmla="*/ 252994 h 3540125"/>
                  <a:gd name="connsiteX3" fmla="*/ 1581149 w 3009898"/>
                  <a:gd name="connsiteY3" fmla="*/ 176794 h 3540125"/>
                  <a:gd name="connsiteX4" fmla="*/ 1504949 w 3009898"/>
                  <a:gd name="connsiteY4" fmla="*/ 100594 h 3540125"/>
                  <a:gd name="connsiteX5" fmla="*/ 147846 w 3009898"/>
                  <a:gd name="connsiteY5" fmla="*/ 0 h 3540125"/>
                  <a:gd name="connsiteX6" fmla="*/ 2862052 w 3009898"/>
                  <a:gd name="connsiteY6" fmla="*/ 0 h 3540125"/>
                  <a:gd name="connsiteX7" fmla="*/ 3009898 w 3009898"/>
                  <a:gd name="connsiteY7" fmla="*/ 147846 h 3540125"/>
                  <a:gd name="connsiteX8" fmla="*/ 3009898 w 3009898"/>
                  <a:gd name="connsiteY8" fmla="*/ 3392279 h 3540125"/>
                  <a:gd name="connsiteX9" fmla="*/ 2862052 w 3009898"/>
                  <a:gd name="connsiteY9" fmla="*/ 3540125 h 3540125"/>
                  <a:gd name="connsiteX10" fmla="*/ 147846 w 3009898"/>
                  <a:gd name="connsiteY10" fmla="*/ 3540125 h 3540125"/>
                  <a:gd name="connsiteX11" fmla="*/ 0 w 3009898"/>
                  <a:gd name="connsiteY11" fmla="*/ 3392279 h 3540125"/>
                  <a:gd name="connsiteX12" fmla="*/ 0 w 3009898"/>
                  <a:gd name="connsiteY12" fmla="*/ 147846 h 3540125"/>
                  <a:gd name="connsiteX13" fmla="*/ 147846 w 3009898"/>
                  <a:gd name="connsiteY13" fmla="*/ 0 h 354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09898" h="3540125">
                    <a:moveTo>
                      <a:pt x="1504949" y="100594"/>
                    </a:moveTo>
                    <a:cubicBezTo>
                      <a:pt x="1462865" y="100594"/>
                      <a:pt x="1428749" y="134710"/>
                      <a:pt x="1428749" y="176794"/>
                    </a:cubicBezTo>
                    <a:cubicBezTo>
                      <a:pt x="1428749" y="218878"/>
                      <a:pt x="1462865" y="252994"/>
                      <a:pt x="1504949" y="252994"/>
                    </a:cubicBezTo>
                    <a:cubicBezTo>
                      <a:pt x="1547033" y="252994"/>
                      <a:pt x="1581149" y="218878"/>
                      <a:pt x="1581149" y="176794"/>
                    </a:cubicBezTo>
                    <a:cubicBezTo>
                      <a:pt x="1581149" y="134710"/>
                      <a:pt x="1547033" y="100594"/>
                      <a:pt x="1504949" y="100594"/>
                    </a:cubicBezTo>
                    <a:close/>
                    <a:moveTo>
                      <a:pt x="147846" y="0"/>
                    </a:moveTo>
                    <a:lnTo>
                      <a:pt x="2862052" y="0"/>
                    </a:lnTo>
                    <a:cubicBezTo>
                      <a:pt x="2943705" y="0"/>
                      <a:pt x="3009898" y="66193"/>
                      <a:pt x="3009898" y="147846"/>
                    </a:cubicBezTo>
                    <a:lnTo>
                      <a:pt x="3009898" y="3392279"/>
                    </a:lnTo>
                    <a:cubicBezTo>
                      <a:pt x="3009898" y="3473932"/>
                      <a:pt x="2943705" y="3540125"/>
                      <a:pt x="2862052" y="3540125"/>
                    </a:cubicBezTo>
                    <a:lnTo>
                      <a:pt x="147846" y="3540125"/>
                    </a:lnTo>
                    <a:cubicBezTo>
                      <a:pt x="66193" y="3540125"/>
                      <a:pt x="0" y="3473932"/>
                      <a:pt x="0" y="3392279"/>
                    </a:cubicBezTo>
                    <a:lnTo>
                      <a:pt x="0" y="147846"/>
                    </a:lnTo>
                    <a:cubicBezTo>
                      <a:pt x="0" y="66193"/>
                      <a:pt x="66193" y="0"/>
                      <a:pt x="147846" y="0"/>
                    </a:cubicBezTo>
                    <a:close/>
                  </a:path>
                </a:pathLst>
              </a:custGeom>
              <a:solidFill>
                <a:srgbClr val="AECA8D"/>
              </a:solidFill>
              <a:ln>
                <a:noFill/>
              </a:ln>
              <a:effectLst>
                <a:outerShdw blurRad="190500" dist="38100" dir="2700000" algn="tl" rotWithShape="0">
                  <a:srgbClr val="759C2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pic>
            <p:nvPicPr>
              <p:cNvPr id="44" name="图片 43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4224" b="4327"/>
              <a:stretch>
                <a:fillRect/>
              </a:stretch>
            </p:blipFill>
            <p:spPr>
              <a:xfrm>
                <a:off x="-287107" y="4280070"/>
                <a:ext cx="2812330" cy="1520776"/>
              </a:xfrm>
              <a:prstGeom prst="rect">
                <a:avLst/>
              </a:prstGeom>
              <a:effectLst>
                <a:outerShdw blurRad="279400" dist="38100" dir="2700000" algn="tl" rotWithShape="0">
                  <a:schemeClr val="tx1">
                    <a:alpha val="40000"/>
                  </a:schemeClr>
                </a:outerShdw>
              </a:effectLst>
            </p:spPr>
          </p:pic>
        </p:grpSp>
        <p:grpSp>
          <p:nvGrpSpPr>
            <p:cNvPr id="45" name="组合 44"/>
            <p:cNvGrpSpPr/>
            <p:nvPr/>
          </p:nvGrpSpPr>
          <p:grpSpPr>
            <a:xfrm>
              <a:off x="218" y="7877"/>
              <a:ext cx="18492" cy="2844"/>
              <a:chOff x="218" y="7877"/>
              <a:chExt cx="18492" cy="2844"/>
            </a:xfrm>
          </p:grpSpPr>
          <p:pic>
            <p:nvPicPr>
              <p:cNvPr id="46" name="图片 45">
                <a:hlinkClick r:id="rId6" action="ppaction://hlinksldjump"/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0695"/>
              <a:stretch>
                <a:fillRect/>
              </a:stretch>
            </p:blipFill>
            <p:spPr>
              <a:xfrm>
                <a:off x="11464" y="8388"/>
                <a:ext cx="2997" cy="2160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47" name="图片 46">
                <a:hlinkClick r:id="rId7" action="ppaction://hlinksldjump"/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4224" b="4327"/>
              <a:stretch>
                <a:fillRect/>
              </a:stretch>
            </p:blipFill>
            <p:spPr>
              <a:xfrm>
                <a:off x="218" y="8717"/>
                <a:ext cx="3548" cy="2004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48" name="图片 47">
                <a:hlinkClick r:id="rId8" action="ppaction://hlinksldjump"/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6" r="1186"/>
              <a:stretch>
                <a:fillRect/>
              </a:stretch>
            </p:blipFill>
            <p:spPr>
              <a:xfrm>
                <a:off x="15087" y="8789"/>
                <a:ext cx="3623" cy="1831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49" name="图片 48">
                <a:hlinkClick r:id="rId7" action="ppaction://hlinksldjump"/>
              </p:cNvPr>
              <p:cNvPicPr>
                <a:picLocks noChangeAspect="1"/>
              </p:cNvPicPr>
              <p:nvPr/>
            </p:nvPicPr>
            <p:blipFill>
              <a:blip r:embed="rId10">
                <a:lum bright="70000" contrast="-70000"/>
              </a:blip>
              <a:srcRect/>
              <a:stretch>
                <a:fillRect/>
              </a:stretch>
            </p:blipFill>
            <p:spPr>
              <a:xfrm flipH="1">
                <a:off x="4742" y="8081"/>
                <a:ext cx="2397" cy="2558"/>
              </a:xfrm>
              <a:prstGeom prst="rect">
                <a:avLst/>
              </a:prstGeom>
            </p:spPr>
          </p:pic>
          <p:pic>
            <p:nvPicPr>
              <p:cNvPr id="50" name="图片 49">
                <a:hlinkClick r:id="rId11" action="ppaction://hlinksldjump"/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6" r="1186"/>
              <a:stretch>
                <a:fillRect/>
              </a:stretch>
            </p:blipFill>
            <p:spPr>
              <a:xfrm>
                <a:off x="8137" y="8956"/>
                <a:ext cx="3327" cy="1683"/>
              </a:xfrm>
              <a:prstGeom prst="rect">
                <a:avLst/>
              </a:prstGeom>
              <a:effectLst>
                <a:outerShdw blurRad="203200" dist="38100" dir="2700000" algn="tl" rotWithShape="0">
                  <a:srgbClr val="759C29">
                    <a:alpha val="40000"/>
                  </a:srgbClr>
                </a:outerShdw>
              </a:effectLst>
            </p:spPr>
          </p:pic>
          <p:pic>
            <p:nvPicPr>
              <p:cNvPr id="51" name="图片 50">
                <a:hlinkClick r:id="rId12" action="ppaction://hlinksldjump"/>
              </p:cNvPr>
              <p:cNvPicPr>
                <a:picLocks noChangeAspect="1"/>
              </p:cNvPicPr>
              <p:nvPr/>
            </p:nvPicPr>
            <p:blipFill>
              <a:blip r:embed="rId10">
                <a:lum bright="70000" contrast="-70000"/>
              </a:blip>
              <a:srcRect/>
              <a:stretch>
                <a:fillRect/>
              </a:stretch>
            </p:blipFill>
            <p:spPr>
              <a:xfrm flipH="1">
                <a:off x="4847" y="7877"/>
                <a:ext cx="2397" cy="2675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859530" y="1103630"/>
            <a:ext cx="13722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62420" y="1099820"/>
            <a:ext cx="13722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半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35" y="58420"/>
            <a:ext cx="12191365" cy="937260"/>
            <a:chOff x="-35" y="69"/>
            <a:chExt cx="19210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12" name="矩形 11"/>
            <p:cNvSpPr/>
            <p:nvPr>
              <p:custDataLst>
                <p:tags r:id="rId1"/>
              </p:custDataLst>
            </p:nvPr>
          </p:nvSpPr>
          <p:spPr>
            <a:xfrm>
              <a:off x="-35" y="457"/>
              <a:ext cx="19210" cy="804"/>
            </a:xfrm>
            <a:prstGeom prst="rect">
              <a:avLst/>
            </a:prstGeom>
          </p:spPr>
          <p:style>
            <a:lnRef idx="0">
              <a:srgbClr val="FFFFFF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algn="l"/>
              <a:r>
                <a:rPr lang="en-US" altLang="zh-CN" sz="3200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活动二：梳理住宅特点，体会文章表达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4" name="图片 3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95"/>
          <a:stretch>
            <a:fillRect/>
          </a:stretch>
        </p:blipFill>
        <p:spPr>
          <a:xfrm>
            <a:off x="1931670" y="1453515"/>
            <a:ext cx="7792085" cy="5404485"/>
          </a:xfrm>
          <a:prstGeom prst="rect">
            <a:avLst/>
          </a:prstGeom>
          <a:effectLst>
            <a:outerShdw blurRad="203200" dist="38100" dir="2700000" algn="tl" rotWithShape="0">
              <a:srgbClr val="759C29">
                <a:alpha val="40000"/>
              </a:srgbClr>
            </a:outerShdw>
          </a:effectLst>
        </p:spPr>
      </p:pic>
      <p:sp>
        <p:nvSpPr>
          <p:cNvPr id="2" name="TextBox 2"/>
          <p:cNvSpPr txBox="1"/>
          <p:nvPr/>
        </p:nvSpPr>
        <p:spPr>
          <a:xfrm>
            <a:off x="22860" y="824865"/>
            <a:ext cx="11966575" cy="2909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457200" algn="l" fontAlgn="auto">
              <a:lnSpc>
                <a:spcPct val="150000"/>
              </a:lnSpc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出口的地方</a:t>
            </a:r>
            <a:r>
              <a:rPr 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有一丛草</a:t>
            </a:r>
            <a:r>
              <a:rPr 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掩着，就像一座门。</a:t>
            </a:r>
            <a:endParaRPr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81470" y="1104900"/>
            <a:ext cx="13722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rgbClr val="E2475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半</a:t>
            </a:r>
            <a:endParaRPr lang="zh-CN" altLang="en-US" sz="4400" b="1" dirty="0">
              <a:solidFill>
                <a:srgbClr val="E2475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25955"/>
            <a:ext cx="5294630" cy="3006725"/>
          </a:xfrm>
          <a:prstGeom prst="rect">
            <a:avLst/>
          </a:prstGeom>
          <a:effectLst>
            <a:outerShdw blurRad="203200" dist="38100" dir="2700000" algn="tl" rotWithShape="0">
              <a:srgbClr val="759C29">
                <a:alpha val="40000"/>
              </a:srgbClr>
            </a:outerShdw>
          </a:effectLst>
        </p:spPr>
      </p:pic>
      <p:pic>
        <p:nvPicPr>
          <p:cNvPr id="6" name="图片 5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/>
          <a:srcRect t="10905" b="10905"/>
          <a:stretch>
            <a:fillRect/>
          </a:stretch>
        </p:blipFill>
        <p:spPr>
          <a:xfrm flipH="1">
            <a:off x="455" y="6226358"/>
            <a:ext cx="807965" cy="631748"/>
          </a:xfrm>
          <a:prstGeom prst="rect">
            <a:avLst/>
          </a:prstGeom>
          <a:effectLst>
            <a:outerShdw blurRad="152400" dist="38100" dir="2700000" algn="tl" rotWithShape="0">
              <a:srgbClr val="759C29">
                <a:alpha val="40000"/>
              </a:srgb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3830320" y="1104900"/>
            <a:ext cx="13722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rgbClr val="E2475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</a:t>
            </a:r>
            <a:endParaRPr lang="zh-CN" altLang="en-US" sz="4400" b="1" dirty="0">
              <a:solidFill>
                <a:srgbClr val="E2475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2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DIAGRAM_VIRTUALLY_FRAME" val="{&quot;height&quot;:272.5375393700788,&quot;left&quot;:16.8,&quot;top&quot;:94.4625,&quot;width&quot;:633.8345078740157}"/>
</p:tagLst>
</file>

<file path=ppt/tags/tag101.xml><?xml version="1.0" encoding="utf-8"?>
<p:tagLst xmlns:p="http://schemas.openxmlformats.org/presentationml/2006/main">
  <p:tag name="KSO_WM_DIAGRAM_VIRTUALLY_FRAME" val="{&quot;height&quot;:272.5375393700788,&quot;left&quot;:16.8,&quot;top&quot;:94.4625,&quot;width&quot;:633.8345078740157}"/>
</p:tagLst>
</file>

<file path=ppt/tags/tag102.xml><?xml version="1.0" encoding="utf-8"?>
<p:tagLst xmlns:p="http://schemas.openxmlformats.org/presentationml/2006/main">
  <p:tag name="KSO_WM_DIAGRAM_VIRTUALLY_FRAME" val="{&quot;height&quot;:272.5375393700788,&quot;left&quot;:16.8,&quot;top&quot;:94.4625,&quot;width&quot;:633.8345078740157}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DIAGRAM_VIRTUALLY_FRAME" val="{&quot;height&quot;:272.5375393700788,&quot;left&quot;:16.8,&quot;top&quot;:94.4625,&quot;width&quot;:633.8345078740157}"/>
</p:tagLst>
</file>

<file path=ppt/tags/tag105.xml><?xml version="1.0" encoding="utf-8"?>
<p:tagLst xmlns:p="http://schemas.openxmlformats.org/presentationml/2006/main">
  <p:tag name="KSO_WM_BEAUTIFY_FLAG" val=""/>
  <p:tag name="KSO_WM_DIAGRAM_VIRTUALLY_FRAME" val="{&quot;height&quot;:272.5375393700788,&quot;left&quot;:16.8,&quot;top&quot;:94.4625,&quot;width&quot;:633.8345078740157}"/>
</p:tagLst>
</file>

<file path=ppt/tags/tag106.xml><?xml version="1.0" encoding="utf-8"?>
<p:tagLst xmlns:p="http://schemas.openxmlformats.org/presentationml/2006/main">
  <p:tag name="KSO_WM_BEAUTIFY_FLAG" val=""/>
  <p:tag name="KSO_WM_DIAGRAM_VIRTUALLY_FRAME" val="{&quot;height&quot;:272.5375393700788,&quot;left&quot;:16.8,&quot;top&quot;:94.4625,&quot;width&quot;:633.8345078740157}"/>
</p:tagLst>
</file>

<file path=ppt/tags/tag107.xml><?xml version="1.0" encoding="utf-8"?>
<p:tagLst xmlns:p="http://schemas.openxmlformats.org/presentationml/2006/main">
  <p:tag name="KSO_WM_BEAUTIFY_FLAG" val=""/>
  <p:tag name="KSO_WM_DIAGRAM_VIRTUALLY_FRAME" val="{&quot;height&quot;:272.5375393700788,&quot;left&quot;:16.8,&quot;top&quot;:94.4625,&quot;width&quot;:633.8345078740157}"/>
</p:tagLst>
</file>

<file path=ppt/tags/tag108.xml><?xml version="1.0" encoding="utf-8"?>
<p:tagLst xmlns:p="http://schemas.openxmlformats.org/presentationml/2006/main">
  <p:tag name="KSO_WM_BEAUTIFY_FLAG" val=""/>
  <p:tag name="KSO_WM_DIAGRAM_VIRTUALLY_FRAME" val="{&quot;height&quot;:272.5375393700788,&quot;left&quot;:16.8,&quot;top&quot;:94.4625,&quot;width&quot;:633.8345078740157}"/>
</p:tagLst>
</file>

<file path=ppt/tags/tag109.xml><?xml version="1.0" encoding="utf-8"?>
<p:tagLst xmlns:p="http://schemas.openxmlformats.org/presentationml/2006/main">
  <p:tag name="KSO_WM_BEAUTIFY_FLAG" val=""/>
  <p:tag name="KSO_WM_DIAGRAM_VIRTUALLY_FRAME" val="{&quot;height&quot;:272.5375393700788,&quot;left&quot;:16.8,&quot;top&quot;:94.4625,&quot;width&quot;:633.8345078740157}"/>
</p:tagLst>
</file>

<file path=ppt/tags/tag11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10.xml><?xml version="1.0" encoding="utf-8"?>
<p:tagLst xmlns:p="http://schemas.openxmlformats.org/presentationml/2006/main">
  <p:tag name="KSO_WM_DIAGRAM_VIRTUALLY_FRAME" val="{&quot;height&quot;:272.5375393700788,&quot;left&quot;:16.8,&quot;top&quot;:94.4625,&quot;width&quot;:633.8345078740157}"/>
</p:tagLst>
</file>

<file path=ppt/tags/tag111.xml><?xml version="1.0" encoding="utf-8"?>
<p:tagLst xmlns:p="http://schemas.openxmlformats.org/presentationml/2006/main">
  <p:tag name="KSO_WM_DIAGRAM_VIRTUALLY_FRAME" val="{&quot;height&quot;:272.5375393700788,&quot;left&quot;:16.8,&quot;top&quot;:94.4625,&quot;width&quot;:633.8345078740157}"/>
</p:tagLst>
</file>

<file path=ppt/tags/tag112.xml><?xml version="1.0" encoding="utf-8"?>
<p:tagLst xmlns:p="http://schemas.openxmlformats.org/presentationml/2006/main">
  <p:tag name="KSO_WM_DIAGRAM_VIRTUALLY_FRAME" val="{&quot;height&quot;:272.5375393700788,&quot;left&quot;:16.8,&quot;top&quot;:94.4625,&quot;width&quot;:633.8345078740157}"/>
</p:tagLst>
</file>

<file path=ppt/tags/tag113.xml><?xml version="1.0" encoding="utf-8"?>
<p:tagLst xmlns:p="http://schemas.openxmlformats.org/presentationml/2006/main">
  <p:tag name="KSO_WM_DIAGRAM_VIRTUALLY_FRAME" val="{&quot;height&quot;:272.5375393700788,&quot;left&quot;:16.8,&quot;top&quot;:94.4625,&quot;width&quot;:633.8345078740157}"/>
</p:tagLst>
</file>

<file path=ppt/tags/tag114.xml><?xml version="1.0" encoding="utf-8"?>
<p:tagLst xmlns:p="http://schemas.openxmlformats.org/presentationml/2006/main">
  <p:tag name="KSO_WM_DIAGRAM_VIRTUALLY_FRAME" val="{&quot;height&quot;:272.5375393700788,&quot;left&quot;:16.8,&quot;top&quot;:94.4625,&quot;width&quot;:633.8345078740157}"/>
</p:tagLst>
</file>

<file path=ppt/tags/tag115.xml><?xml version="1.0" encoding="utf-8"?>
<p:tagLst xmlns:p="http://schemas.openxmlformats.org/presentationml/2006/main">
  <p:tag name="KSO_WM_BEAUTIFY_FLAG" val=""/>
  <p:tag name="KSO_WM_DIAGRAM_VIRTUALLY_FRAME" val="{&quot;height&quot;:272.5375393700788,&quot;left&quot;:16.8,&quot;top&quot;:94.4625,&quot;width&quot;:633.8345078740157}"/>
</p:tagLst>
</file>

<file path=ppt/tags/tag116.xml><?xml version="1.0" encoding="utf-8"?>
<p:tagLst xmlns:p="http://schemas.openxmlformats.org/presentationml/2006/main">
  <p:tag name="KSO_WM_DIAGRAM_VIRTUALLY_FRAME" val="{&quot;height&quot;:272.5375393700788,&quot;left&quot;:16.8,&quot;top&quot;:94.4625,&quot;width&quot;:633.8345078740157}"/>
</p:tagLst>
</file>

<file path=ppt/tags/tag117.xml><?xml version="1.0" encoding="utf-8"?>
<p:tagLst xmlns:p="http://schemas.openxmlformats.org/presentationml/2006/main">
  <p:tag name="KSO_WM_DIAGRAM_VIRTUALLY_FRAME" val="{&quot;height&quot;:272.5375393700788,&quot;left&quot;:16.8,&quot;top&quot;:94.4625,&quot;width&quot;:633.8345078740157}"/>
</p:tagLst>
</file>

<file path=ppt/tags/tag118.xml><?xml version="1.0" encoding="utf-8"?>
<p:tagLst xmlns:p="http://schemas.openxmlformats.org/presentationml/2006/main">
  <p:tag name="KSO_WM_DIAGRAM_VIRTUALLY_FRAME" val="{&quot;height&quot;:272.5375393700788,&quot;left&quot;:16.8,&quot;top&quot;:94.4625,&quot;width&quot;:633.8345078740157}"/>
</p:tagLst>
</file>

<file path=ppt/tags/tag119.xml><?xml version="1.0" encoding="utf-8"?>
<p:tagLst xmlns:p="http://schemas.openxmlformats.org/presentationml/2006/main">
  <p:tag name="KSO_WM_DIAGRAM_VIRTUALLY_FRAME" val="{&quot;height&quot;:272.5375393700788,&quot;left&quot;:16.8,&quot;top&quot;:94.4625,&quot;width&quot;:633.8345078740157}"/>
</p:tagLst>
</file>

<file path=ppt/tags/tag1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20.xml><?xml version="1.0" encoding="utf-8"?>
<p:tagLst xmlns:p="http://schemas.openxmlformats.org/presentationml/2006/main">
  <p:tag name="KSO_WM_BEAUTIFY_FLAG" val=""/>
  <p:tag name="KSO_WM_DIAGRAM_VIRTUALLY_FRAME" val="{&quot;height&quot;:272.5375393700788,&quot;left&quot;:16.8,&quot;top&quot;:94.4625,&quot;width&quot;:633.8345078740157}"/>
</p:tagLst>
</file>

<file path=ppt/tags/tag121.xml><?xml version="1.0" encoding="utf-8"?>
<p:tagLst xmlns:p="http://schemas.openxmlformats.org/presentationml/2006/main">
  <p:tag name="KSO_WM_DIAGRAM_VIRTUALLY_FRAME" val="{&quot;height&quot;:272.5375393700788,&quot;left&quot;:16.8,&quot;top&quot;:94.4625,&quot;width&quot;:633.8345078740157}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2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2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30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31.xml><?xml version="1.0" encoding="utf-8"?>
<p:tagLst xmlns:p="http://schemas.openxmlformats.org/presentationml/2006/main">
  <p:tag name="ISLIDE.ICON" val="#146729;#105028;#104998;"/>
</p:tagLst>
</file>

<file path=ppt/tags/tag132.xml><?xml version="1.0" encoding="utf-8"?>
<p:tagLst xmlns:p="http://schemas.openxmlformats.org/presentationml/2006/main">
  <p:tag name="commondata" val="eyJoZGlkIjoiYTc2ZGZiNzZiNDVlOGViOWVmM2JhOTY0NGJkNjUyYzgifQ=="/>
</p:tagLst>
</file>

<file path=ppt/tags/tag1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17.xml><?xml version="1.0" encoding="utf-8"?>
<p:tagLst xmlns:p="http://schemas.openxmlformats.org/presentationml/2006/main">
  <p:tag name="KSO_WM_DIAGRAM_VIRTUALLY_FRAME" val="{&quot;height&quot;:322.09039370078733,&quot;left&quot;:132.4099212598425,&quot;top&quot;:234.77251968503938,&quot;width&quot;:666.332125984252}"/>
</p:tagLst>
</file>

<file path=ppt/tags/tag18.xml><?xml version="1.0" encoding="utf-8"?>
<p:tagLst xmlns:p="http://schemas.openxmlformats.org/presentationml/2006/main">
  <p:tag name="KSO_WM_DIAGRAM_VIRTUALLY_FRAME" val="{&quot;height&quot;:322.09039370078733,&quot;left&quot;:132.4099212598425,&quot;top&quot;:234.77251968503938,&quot;width&quot;:666.332125984252}"/>
</p:tagLst>
</file>

<file path=ppt/tags/tag19.xml><?xml version="1.0" encoding="utf-8"?>
<p:tagLst xmlns:p="http://schemas.openxmlformats.org/presentationml/2006/main">
  <p:tag name="KSO_WM_DIAGRAM_VIRTUALLY_FRAME" val="{&quot;height&quot;:322.09039370078733,&quot;left&quot;:132.4099212598425,&quot;top&quot;:234.77251968503938,&quot;width&quot;:666.332125984252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22.xml><?xml version="1.0" encoding="utf-8"?>
<p:tagLst xmlns:p="http://schemas.openxmlformats.org/presentationml/2006/main">
  <p:tag name="KSO_WM_DIAGRAM_VIRTUALLY_FRAME" val="{&quot;height&quot;:322.09039370078733,&quot;left&quot;:132.4099212598425,&quot;top&quot;:234.77251968503938,&quot;width&quot;:666.332125984252}"/>
</p:tagLst>
</file>

<file path=ppt/tags/tag23.xml><?xml version="1.0" encoding="utf-8"?>
<p:tagLst xmlns:p="http://schemas.openxmlformats.org/presentationml/2006/main">
  <p:tag name="KSO_WM_DIAGRAM_VIRTUALLY_FRAME" val="{&quot;height&quot;:322.09039370078733,&quot;left&quot;:132.4099212598425,&quot;top&quot;:234.77251968503938,&quot;width&quot;:666.332125984252}"/>
</p:tagLst>
</file>

<file path=ppt/tags/tag24.xml><?xml version="1.0" encoding="utf-8"?>
<p:tagLst xmlns:p="http://schemas.openxmlformats.org/presentationml/2006/main">
  <p:tag name="KSO_WM_DIAGRAM_VIRTUALLY_FRAME" val="{&quot;height&quot;:322.09039370078733,&quot;left&quot;:132.4099212598425,&quot;top&quot;:234.77251968503938,&quot;width&quot;:666.332125984252}"/>
</p:tagLst>
</file>

<file path=ppt/tags/tag25.xml><?xml version="1.0" encoding="utf-8"?>
<p:tagLst xmlns:p="http://schemas.openxmlformats.org/presentationml/2006/main">
  <p:tag name="KSO_WM_DIAGRAM_VIRTUALLY_FRAME" val="{&quot;height&quot;:322.09039370078733,&quot;left&quot;:132.4099212598425,&quot;top&quot;:234.77251968503938,&quot;width&quot;:666.332125984252}"/>
</p:tagLst>
</file>

<file path=ppt/tags/tag26.xml><?xml version="1.0" encoding="utf-8"?>
<p:tagLst xmlns:p="http://schemas.openxmlformats.org/presentationml/2006/main">
  <p:tag name="ISLIDE.ICON" val="#58838;#147779;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29.xml><?xml version="1.0" encoding="utf-8"?>
<p:tagLst xmlns:p="http://schemas.openxmlformats.org/presentationml/2006/main">
  <p:tag name="ISLIDE.ICON" val="#58838;#147779;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44.xml><?xml version="1.0" encoding="utf-8"?>
<p:tagLst xmlns:p="http://schemas.openxmlformats.org/presentationml/2006/main">
  <p:tag name="TABLE_ENDDRAG_ORIGIN_RECT" val="962*452"/>
  <p:tag name="TABLE_ENDDRAG_RECT" val="-2*88*962*452"/>
</p:tagLst>
</file>

<file path=ppt/tags/tag45.xml><?xml version="1.0" encoding="utf-8"?>
<p:tagLst xmlns:p="http://schemas.openxmlformats.org/presentationml/2006/main">
  <p:tag name="KSO_WM_DIAGRAM_VIRTUALLY_FRAME" val="{&quot;height&quot;:302.5,&quot;left&quot;:520.75,&quot;top&quot;:214.6,&quot;width&quot;:392.2}"/>
</p:tagLst>
</file>

<file path=ppt/tags/tag46.xml><?xml version="1.0" encoding="utf-8"?>
<p:tagLst xmlns:p="http://schemas.openxmlformats.org/presentationml/2006/main">
  <p:tag name="KSO_WM_DIAGRAM_VIRTUALLY_FRAME" val="{&quot;height&quot;:302.5,&quot;left&quot;:520.75,&quot;top&quot;:214.6,&quot;width&quot;:392.2}"/>
</p:tagLst>
</file>

<file path=ppt/tags/tag47.xml><?xml version="1.0" encoding="utf-8"?>
<p:tagLst xmlns:p="http://schemas.openxmlformats.org/presentationml/2006/main">
  <p:tag name="KSO_WM_DIAGRAM_VIRTUALLY_FRAME" val="{&quot;height&quot;:302.5,&quot;left&quot;:520.75,&quot;top&quot;:214.6,&quot;width&quot;:392.2}"/>
</p:tagLst>
</file>

<file path=ppt/tags/tag48.xml><?xml version="1.0" encoding="utf-8"?>
<p:tagLst xmlns:p="http://schemas.openxmlformats.org/presentationml/2006/main">
  <p:tag name="KSO_WM_DIAGRAM_VIRTUALLY_FRAME" val="{&quot;height&quot;:302.5,&quot;left&quot;:520.75,&quot;top&quot;:214.6,&quot;width&quot;:392.2}"/>
</p:tagLst>
</file>

<file path=ppt/tags/tag49.xml><?xml version="1.0" encoding="utf-8"?>
<p:tagLst xmlns:p="http://schemas.openxmlformats.org/presentationml/2006/main">
  <p:tag name="KSO_WM_DIAGRAM_VIRTUALLY_FRAME" val="{&quot;height&quot;:302.5,&quot;left&quot;:520.75,&quot;top&quot;:214.6,&quot;width&quot;:392.2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DIAGRAM_VIRTUALLY_FRAME" val="{&quot;height&quot;:302.5,&quot;left&quot;:520.75,&quot;top&quot;:214.6,&quot;width&quot;:392.2}"/>
</p:tagLst>
</file>

<file path=ppt/tags/tag51.xml><?xml version="1.0" encoding="utf-8"?>
<p:tagLst xmlns:p="http://schemas.openxmlformats.org/presentationml/2006/main">
  <p:tag name="KSO_WM_DIAGRAM_VIRTUALLY_FRAME" val="{&quot;height&quot;:283.4,&quot;left&quot;:520.75,&quot;top&quot;:225.45,&quot;width&quot;:382.2}"/>
</p:tagLst>
</file>

<file path=ppt/tags/tag52.xml><?xml version="1.0" encoding="utf-8"?>
<p:tagLst xmlns:p="http://schemas.openxmlformats.org/presentationml/2006/main">
  <p:tag name="KSO_WM_DIAGRAM_VIRTUALLY_FRAME" val="{&quot;height&quot;:302.5,&quot;left&quot;:520.75,&quot;top&quot;:214.6,&quot;width&quot;:392.2}"/>
</p:tagLst>
</file>

<file path=ppt/tags/tag53.xml><?xml version="1.0" encoding="utf-8"?>
<p:tagLst xmlns:p="http://schemas.openxmlformats.org/presentationml/2006/main">
  <p:tag name="KSO_WM_DIAGRAM_VIRTUALLY_FRAME" val="{&quot;height&quot;:302.5,&quot;left&quot;:520.75,&quot;top&quot;:214.6,&quot;width&quot;:392.2}"/>
</p:tagLst>
</file>

<file path=ppt/tags/tag54.xml><?xml version="1.0" encoding="utf-8"?>
<p:tagLst xmlns:p="http://schemas.openxmlformats.org/presentationml/2006/main">
  <p:tag name="KSO_WM_DIAGRAM_VIRTUALLY_FRAME" val="{&quot;height&quot;:302.5,&quot;left&quot;:520.75,&quot;top&quot;:214.6,&quot;width&quot;:392.2}"/>
</p:tagLst>
</file>

<file path=ppt/tags/tag55.xml><?xml version="1.0" encoding="utf-8"?>
<p:tagLst xmlns:p="http://schemas.openxmlformats.org/presentationml/2006/main">
  <p:tag name="KSO_WM_DIAGRAM_VIRTUALLY_FRAME" val="{&quot;height&quot;:302.5,&quot;left&quot;:520.75,&quot;top&quot;:214.6,&quot;width&quot;:392.2}"/>
</p:tagLst>
</file>

<file path=ppt/tags/tag56.xml><?xml version="1.0" encoding="utf-8"?>
<p:tagLst xmlns:p="http://schemas.openxmlformats.org/presentationml/2006/main">
  <p:tag name="KSO_WM_DIAGRAM_VIRTUALLY_FRAME" val="{&quot;height&quot;:302.5,&quot;left&quot;:520.75,&quot;top&quot;:214.6,&quot;width&quot;:392.2}"/>
</p:tagLst>
</file>

<file path=ppt/tags/tag57.xml><?xml version="1.0" encoding="utf-8"?>
<p:tagLst xmlns:p="http://schemas.openxmlformats.org/presentationml/2006/main">
  <p:tag name="KSO_WM_DIAGRAM_VIRTUALLY_FRAME" val="{&quot;height&quot;:302.5,&quot;left&quot;:520.75,&quot;top&quot;:214.6,&quot;width&quot;:392.2}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62.xml><?xml version="1.0" encoding="utf-8"?>
<p:tagLst xmlns:p="http://schemas.openxmlformats.org/presentationml/2006/main">
  <p:tag name="TABLE_ENDDRAG_ORIGIN_RECT" val="928*215"/>
  <p:tag name="TABLE_ENDDRAG_RECT" val="11*324*928*215"/>
</p:tagLst>
</file>

<file path=ppt/tags/tag63.xml><?xml version="1.0" encoding="utf-8"?>
<p:tagLst xmlns:p="http://schemas.openxmlformats.org/presentationml/2006/main">
  <p:tag name="ISLIDE.ICON" val="#58838;#147779;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76.xml><?xml version="1.0" encoding="utf-8"?>
<p:tagLst xmlns:p="http://schemas.openxmlformats.org/presentationml/2006/main">
  <p:tag name="TABLE_ENDDRAG_ORIGIN_RECT" val="867*447"/>
  <p:tag name="TABLE_ENDDRAG_RECT" val="72*90*867*448"/>
</p:tagLst>
</file>

<file path=ppt/tags/tag77.xml><?xml version="1.0" encoding="utf-8"?>
<p:tagLst xmlns:p="http://schemas.openxmlformats.org/presentationml/2006/main">
  <p:tag name="KSO_WM_DIAGRAM_VIRTUALLY_FRAME" val="{&quot;height&quot;:397.85,&quot;left&quot;:175.2,&quot;top&quot;:126.2,&quot;width&quot;:610.2}"/>
</p:tagLst>
</file>

<file path=ppt/tags/tag78.xml><?xml version="1.0" encoding="utf-8"?>
<p:tagLst xmlns:p="http://schemas.openxmlformats.org/presentationml/2006/main">
  <p:tag name="KSO_WM_DIAGRAM_VIRTUALLY_FRAME" val="{&quot;height&quot;:397.85,&quot;left&quot;:175.2,&quot;top&quot;:126.2,&quot;width&quot;:610.2}"/>
</p:tagLst>
</file>

<file path=ppt/tags/tag79.xml><?xml version="1.0" encoding="utf-8"?>
<p:tagLst xmlns:p="http://schemas.openxmlformats.org/presentationml/2006/main">
  <p:tag name="KSO_WM_DIAGRAM_VIRTUALLY_FRAME" val="{&quot;height&quot;:397.85,&quot;left&quot;:175.2,&quot;top&quot;:126.2,&quot;width&quot;:610.2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397.85,&quot;left&quot;:175.2,&quot;top&quot;:126.2,&quot;width&quot;:610.2}"/>
</p:tagLst>
</file>

<file path=ppt/tags/tag81.xml><?xml version="1.0" encoding="utf-8"?>
<p:tagLst xmlns:p="http://schemas.openxmlformats.org/presentationml/2006/main">
  <p:tag name="KSO_WM_DIAGRAM_VIRTUALLY_FRAME" val="{&quot;height&quot;:333.9,&quot;left&quot;:175.2,&quot;top&quot;:190.15,&quot;width&quot;:610.2}"/>
</p:tagLst>
</file>

<file path=ppt/tags/tag82.xml><?xml version="1.0" encoding="utf-8"?>
<p:tagLst xmlns:p="http://schemas.openxmlformats.org/presentationml/2006/main">
  <p:tag name="KSO_WM_DIAGRAM_VIRTUALLY_FRAME" val="{&quot;height&quot;:397.85,&quot;left&quot;:175.2,&quot;top&quot;:126.2,&quot;width&quot;:610.2}"/>
</p:tagLst>
</file>

<file path=ppt/tags/tag83.xml><?xml version="1.0" encoding="utf-8"?>
<p:tagLst xmlns:p="http://schemas.openxmlformats.org/presentationml/2006/main">
  <p:tag name="KSO_WM_DIAGRAM_VIRTUALLY_FRAME" val="{&quot;height&quot;:397.85,&quot;left&quot;:175.2,&quot;top&quot;:126.2,&quot;width&quot;:610.2}"/>
</p:tagLst>
</file>

<file path=ppt/tags/tag84.xml><?xml version="1.0" encoding="utf-8"?>
<p:tagLst xmlns:p="http://schemas.openxmlformats.org/presentationml/2006/main">
  <p:tag name="KSO_WM_DIAGRAM_VIRTUALLY_FRAME" val="{&quot;height&quot;:397.85,&quot;left&quot;:175.2,&quot;top&quot;:126.2,&quot;width&quot;:610.2}"/>
</p:tagLst>
</file>

<file path=ppt/tags/tag85.xml><?xml version="1.0" encoding="utf-8"?>
<p:tagLst xmlns:p="http://schemas.openxmlformats.org/presentationml/2006/main">
  <p:tag name="KSO_WM_DIAGRAM_VIRTUALLY_FRAME" val="{&quot;height&quot;:397.85,&quot;left&quot;:175.2,&quot;top&quot;:126.2,&quot;width&quot;:610.2}"/>
</p:tagLst>
</file>

<file path=ppt/tags/tag86.xml><?xml version="1.0" encoding="utf-8"?>
<p:tagLst xmlns:p="http://schemas.openxmlformats.org/presentationml/2006/main">
  <p:tag name="KSO_WM_DIAGRAM_VIRTUALLY_FRAME" val="{&quot;height&quot;:397.85,&quot;left&quot;:175.2,&quot;top&quot;:126.2,&quot;width&quot;:610.2}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93.xml><?xml version="1.0" encoding="utf-8"?>
<p:tagLst xmlns:p="http://schemas.openxmlformats.org/presentationml/2006/main">
  <p:tag name="TABLE_ENDDRAG_ORIGIN_RECT" val="934*434"/>
  <p:tag name="TABLE_ENDDRAG_RECT" val="15*105*934*434"/>
</p:tagLst>
</file>

<file path=ppt/tags/tag94.xml><?xml version="1.0" encoding="utf-8"?>
<p:tagLst xmlns:p="http://schemas.openxmlformats.org/presentationml/2006/main">
  <p:tag name="KSO_WM_DIAGRAM_VIRTUALLY_FRAME" val="{&quot;height&quot;:302.5,&quot;left&quot;:520.75,&quot;top&quot;:214.6,&quot;width&quot;:392.2}"/>
</p:tagLst>
</file>

<file path=ppt/tags/tag95.xml><?xml version="1.0" encoding="utf-8"?>
<p:tagLst xmlns:p="http://schemas.openxmlformats.org/presentationml/2006/main">
  <p:tag name="KSO_WM_DIAGRAM_VIRTUALLY_FRAME" val="{&quot;height&quot;:302.5,&quot;left&quot;:520.75,&quot;top&quot;:214.6,&quot;width&quot;:392.2}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98.xml><?xml version="1.0" encoding="utf-8"?>
<p:tagLst xmlns:p="http://schemas.openxmlformats.org/presentationml/2006/main">
  <p:tag name="KSO_WM_DIAGRAM_VIRTUALLY_FRAME" val="{&quot;height&quot;:272.5375393700788,&quot;left&quot;:16.8,&quot;top&quot;:94.4625,&quot;width&quot;:633.8345078740157}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宋体"/>
        <a:ea typeface="思源宋体 CN Heavy"/>
        <a:cs typeface=""/>
      </a:majorFont>
      <a:minorFont>
        <a:latin typeface="宋体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chemeClr val="accent6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2591</Words>
  <Application>WPS 演示</Application>
  <PresentationFormat>宽屏</PresentationFormat>
  <Paragraphs>348</Paragraphs>
  <Slides>26</Slides>
  <Notes>0</Notes>
  <HiddenSlides>0</HiddenSlides>
  <MMClips>7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幼圆</vt:lpstr>
      <vt:lpstr>楷体</vt:lpstr>
      <vt:lpstr>Arial</vt:lpstr>
      <vt:lpstr>微软雅黑</vt:lpstr>
      <vt:lpstr>Arial Unicode MS</vt:lpstr>
      <vt:lpstr>Calibri</vt:lpstr>
      <vt:lpstr>隶书</vt:lpstr>
      <vt:lpstr>思源宋体 CN Heavy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huangchuan9527</dc:creator>
  <cp:lastModifiedBy>不是木易yang的楊</cp:lastModifiedBy>
  <cp:revision>87</cp:revision>
  <dcterms:created xsi:type="dcterms:W3CDTF">2023-06-20T08:12:00Z</dcterms:created>
  <dcterms:modified xsi:type="dcterms:W3CDTF">2024-09-21T13:35:50Z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254734D3B4784CBB9C22048B8B726E63_13</vt:lpwstr>
  </property>
  <property fmtid="{D5CDD505-2E9C-101B-9397-08002B2CF9AE}" pid="3" name="KSOProductBuildVer">
    <vt:lpwstr>2052-12.1.0.17140</vt:lpwstr>
  </property>
</Properties>
</file>