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68" r:id="rId3"/>
    <p:sldId id="271" r:id="rId5"/>
    <p:sldId id="257" r:id="rId6"/>
    <p:sldId id="267" r:id="rId7"/>
    <p:sldId id="270" r:id="rId8"/>
    <p:sldId id="260" r:id="rId9"/>
    <p:sldId id="278" r:id="rId10"/>
    <p:sldId id="395" r:id="rId11"/>
    <p:sldId id="627" r:id="rId12"/>
    <p:sldId id="537" r:id="rId13"/>
    <p:sldId id="600" r:id="rId14"/>
    <p:sldId id="628" r:id="rId15"/>
    <p:sldId id="563" r:id="rId16"/>
    <p:sldId id="562" r:id="rId17"/>
    <p:sldId id="560" r:id="rId18"/>
    <p:sldId id="561" r:id="rId19"/>
    <p:sldId id="564" r:id="rId20"/>
    <p:sldId id="601" r:id="rId21"/>
    <p:sldId id="282" r:id="rId22"/>
    <p:sldId id="268" r:id="rId23"/>
    <p:sldId id="285" r:id="rId24"/>
    <p:sldId id="434" r:id="rId25"/>
    <p:sldId id="435" r:id="rId26"/>
    <p:sldId id="393" r:id="rId27"/>
    <p:sldId id="302" r:id="rId28"/>
    <p:sldId id="318" r:id="rId29"/>
    <p:sldId id="283" r:id="rId30"/>
    <p:sldId id="284" r:id="rId31"/>
    <p:sldId id="339" r:id="rId32"/>
    <p:sldId id="319" r:id="rId33"/>
    <p:sldId id="394" r:id="rId34"/>
    <p:sldId id="467" r:id="rId35"/>
    <p:sldId id="281" r:id="rId36"/>
    <p:sldId id="396" r:id="rId37"/>
    <p:sldId id="289" r:id="rId38"/>
    <p:sldId id="566" r:id="rId39"/>
    <p:sldId id="568" r:id="rId40"/>
    <p:sldId id="593" r:id="rId41"/>
    <p:sldId id="269" r:id="rId42"/>
    <p:sldId id="320" r:id="rId43"/>
    <p:sldId id="293" r:id="rId44"/>
    <p:sldId id="296" r:id="rId45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  <p:cmAuthor id="3" name="Author" initials="A" lastIdx="0" clrIdx="2"/>
  <p:cmAuthor id="0" name="Microsoft Office 用户" initials="" lastIdx="1" clrIdx="0"/>
  <p:cmAuthor id="5" name="Administrator" initials="A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CD1F00"/>
    <a:srgbClr val="FE5D32"/>
    <a:srgbClr val="3305C9"/>
    <a:srgbClr val="CD7E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53.xml"/><Relationship Id="rId5" Type="http://schemas.openxmlformats.org/officeDocument/2006/relationships/slide" Target="slides/slide2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中国风水墨2016\01、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401" b="22135"/>
          <a:stretch>
            <a:fillRect/>
          </a:stretch>
        </p:blipFill>
        <p:spPr bwMode="auto">
          <a:xfrm>
            <a:off x="1058" y="-27383"/>
            <a:ext cx="12190943" cy="690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30.xml"/><Relationship Id="rId26" Type="http://schemas.openxmlformats.org/officeDocument/2006/relationships/tags" Target="../tags/tag29.xml"/><Relationship Id="rId25" Type="http://schemas.openxmlformats.org/officeDocument/2006/relationships/image" Target="../media/image18.jpeg"/><Relationship Id="rId24" Type="http://schemas.openxmlformats.org/officeDocument/2006/relationships/tags" Target="../tags/tag28.xml"/><Relationship Id="rId23" Type="http://schemas.openxmlformats.org/officeDocument/2006/relationships/image" Target="../media/image17.jpeg"/><Relationship Id="rId22" Type="http://schemas.openxmlformats.org/officeDocument/2006/relationships/tags" Target="../tags/tag27.xml"/><Relationship Id="rId21" Type="http://schemas.openxmlformats.org/officeDocument/2006/relationships/image" Target="../media/image16.jpeg"/><Relationship Id="rId20" Type="http://schemas.openxmlformats.org/officeDocument/2006/relationships/tags" Target="../tags/tag26.xml"/><Relationship Id="rId2" Type="http://schemas.openxmlformats.org/officeDocument/2006/relationships/tags" Target="../tags/tag12.xml"/><Relationship Id="rId19" Type="http://schemas.openxmlformats.org/officeDocument/2006/relationships/tags" Target="../tags/tag25.xml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image" Target="../media/image15.jpeg"/><Relationship Id="rId14" Type="http://schemas.openxmlformats.org/officeDocument/2006/relationships/tags" Target="../tags/tag21.xml"/><Relationship Id="rId13" Type="http://schemas.openxmlformats.org/officeDocument/2006/relationships/image" Target="../media/image14.jpeg"/><Relationship Id="rId12" Type="http://schemas.openxmlformats.org/officeDocument/2006/relationships/tags" Target="../tags/tag20.xml"/><Relationship Id="rId11" Type="http://schemas.openxmlformats.org/officeDocument/2006/relationships/image" Target="../media/image13.jpeg"/><Relationship Id="rId10" Type="http://schemas.openxmlformats.org/officeDocument/2006/relationships/tags" Target="../tags/tag19.xml"/><Relationship Id="rId1" Type="http://schemas.openxmlformats.org/officeDocument/2006/relationships/tags" Target="../tags/tag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5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6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40.xml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41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7.png"/><Relationship Id="rId2" Type="http://schemas.openxmlformats.org/officeDocument/2006/relationships/tags" Target="../tags/tag42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7.png"/><Relationship Id="rId2" Type="http://schemas.openxmlformats.org/officeDocument/2006/relationships/tags" Target="../tags/tag43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7.png"/><Relationship Id="rId2" Type="http://schemas.openxmlformats.org/officeDocument/2006/relationships/tags" Target="../tags/tag44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2.xml"/><Relationship Id="rId3" Type="http://schemas.openxmlformats.org/officeDocument/2006/relationships/image" Target="../media/image7.png"/><Relationship Id="rId2" Type="http://schemas.openxmlformats.org/officeDocument/2006/relationships/tags" Target="../tags/tag51.xml"/><Relationship Id="rId1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9390" y="1753870"/>
            <a:ext cx="11224260" cy="4615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有杜处士，好书画，所宝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以百数。有戴嵩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一日曝书画，有一牧童见之，拊掌大笑，曰：“此画斗牛也。牛斗，力在角，尾搐入两股间，今乃掉尾而斗，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谬矣。”处士笑而然之。古语有云：“耕当问奴，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织当问婢。”不可改也。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8420" y="897890"/>
            <a:ext cx="56032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19050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360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书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lang="zh-CN" sz="360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戴嵩画牛</a:t>
            </a:r>
            <a:endParaRPr lang="zh-CN" altLang="en-US" sz="3600" noProof="0" dirty="0">
              <a:ln>
                <a:noFill/>
              </a:ln>
              <a:solidFill>
                <a:srgbClr val="010217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68475" y="2054225"/>
            <a:ext cx="669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/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53700" y="2054225"/>
            <a:ext cx="669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/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64935" y="2054225"/>
            <a:ext cx="669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/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9390" y="1753870"/>
            <a:ext cx="11224260" cy="4615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有杜处士，好书画，所宝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以百数。有戴嵩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曝书画，有一牧童见之，拊掌大笑，曰：“此画斗牛也。牛斗，力在角，尾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搐入两股间，今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乃掉尾而斗，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谬矣。”处士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笑而然之。古语有云：“耕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当问奴，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织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当问婢。”不可改也。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8420" y="897890"/>
            <a:ext cx="56032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19050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360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书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lang="zh-CN" sz="360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戴嵩画牛</a:t>
            </a:r>
            <a:endParaRPr lang="zh-CN" altLang="en-US" sz="3600" noProof="0" dirty="0">
              <a:ln>
                <a:noFill/>
              </a:ln>
              <a:solidFill>
                <a:srgbClr val="010217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4015" y="5056505"/>
            <a:ext cx="669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/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05400" y="4189730"/>
            <a:ext cx="669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/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07680" y="4216400"/>
            <a:ext cx="669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/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37080" y="3571240"/>
            <a:ext cx="669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/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19415" y="4948555"/>
            <a:ext cx="669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/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54005" y="4948555"/>
            <a:ext cx="669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/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3" grpId="0"/>
      <p:bldP spid="4" grpId="0"/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9390" y="1233170"/>
            <a:ext cx="11224260" cy="4615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有杜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处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士，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好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书画，所宝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以百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书画，有一牧童见之，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掌大笑，曰：“此画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斗牛也。牛斗，力在角，尾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搐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入两股间，今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乃掉尾而斗，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谬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矣。”处士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笑而然之。古语有云：“耕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当问奴，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织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当问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婢。”不可改也。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3473" y="2594610"/>
            <a:ext cx="7207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pù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2" name="TextBox 8"/>
          <p:cNvSpPr txBox="1"/>
          <p:nvPr/>
        </p:nvSpPr>
        <p:spPr>
          <a:xfrm>
            <a:off x="6881178" y="2621280"/>
            <a:ext cx="7921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fǔ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3" name="TextBox 9"/>
          <p:cNvSpPr txBox="1"/>
          <p:nvPr/>
        </p:nvSpPr>
        <p:spPr>
          <a:xfrm>
            <a:off x="5276850" y="3350895"/>
            <a:ext cx="11509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4" name="TextBox 10"/>
          <p:cNvSpPr txBox="1"/>
          <p:nvPr/>
        </p:nvSpPr>
        <p:spPr>
          <a:xfrm>
            <a:off x="377825" y="4036695"/>
            <a:ext cx="1454150" cy="5740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miù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2728595" y="1037908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chǔ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3949065" y="1037908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hào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04160" y="58356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19050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360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书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lang="zh-CN" sz="360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戴嵩画牛</a:t>
            </a:r>
            <a:endParaRPr lang="zh-CN" altLang="en-US" sz="3600" noProof="0" dirty="0">
              <a:ln>
                <a:noFill/>
              </a:ln>
              <a:solidFill>
                <a:srgbClr val="010217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604125" y="1037908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shǔ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705" y="6985"/>
            <a:ext cx="6351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概括故事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52705" y="6985"/>
            <a:ext cx="6351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文意</a:t>
            </a:r>
            <a:endParaRPr 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3525" y="602615"/>
            <a:ext cx="82772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学习提示：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用学过的方法，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文意，用自己的话来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这篇文章的意思。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3735" y="2261870"/>
            <a:ext cx="830453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查字典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看注释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看插图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单字组词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请教他人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联系上下文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64690" y="688340"/>
            <a:ext cx="8651875" cy="609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蜀中有杜处士，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好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书画，所宝以百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一日曝书画，有一牧童见之，拊掌大笑，曰：“此画斗牛也。牛斗，力在角，尾搐入两股间，今乃掉尾而斗，谬矣。”处士笑而然之。古语有云：“耕当问奴，织当问婢。”不可改也。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301625" y="220345"/>
            <a:ext cx="6351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理解文意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715566" y="3429119"/>
            <a:ext cx="716911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②</a:t>
            </a:r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处士</a:t>
            </a:r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本指有才德而不愿做官的人。后来也指未做官的士人。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1799385" y="4872226"/>
            <a:ext cx="711266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③</a:t>
            </a:r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所宝</a:t>
            </a:r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所珍藏的（书画）。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矩形 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13874" y="688453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4" name="矩形 1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799839" y="622413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556885" y="1505585"/>
            <a:ext cx="1255395" cy="583565"/>
          </a:xfrm>
          <a:prstGeom prst="rect">
            <a:avLst/>
          </a:prstGeom>
          <a:solidFill>
            <a:schemeClr val="accent4">
              <a:alpha val="78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604250" y="1505585"/>
            <a:ext cx="1255395" cy="583565"/>
          </a:xfrm>
          <a:prstGeom prst="rect">
            <a:avLst/>
          </a:prstGeom>
          <a:solidFill>
            <a:schemeClr val="accent4">
              <a:alpha val="78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64690" y="549275"/>
            <a:ext cx="8651875" cy="609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蜀中有杜处士，好书画，所宝以百数。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轴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，尤所爱，锦囊玉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轴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一日曝书画，有一牧童见之，拊掌大笑，曰：“此画斗牛也。牛斗，力在角，尾搐入两股间，今乃掉尾而斗，谬矣。”处士笑而然之。古语有云：“耕当问奴，织当问婢。”不可改也。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7285" y="2280285"/>
            <a:ext cx="2231390" cy="583565"/>
          </a:xfrm>
          <a:prstGeom prst="rect">
            <a:avLst/>
          </a:prstGeom>
          <a:solidFill>
            <a:schemeClr val="accent4">
              <a:alpha val="78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量词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，幅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48775" y="2230755"/>
            <a:ext cx="1255395" cy="583565"/>
          </a:xfrm>
          <a:prstGeom prst="rect">
            <a:avLst/>
          </a:prstGeom>
          <a:solidFill>
            <a:schemeClr val="accent4">
              <a:alpha val="78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画轴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1625" y="220345"/>
            <a:ext cx="6351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文意</a:t>
            </a:r>
            <a:endParaRPr 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38707" y="3261152"/>
            <a:ext cx="6793230" cy="68199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en-US" altLang="zh-CN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[《</a:t>
            </a:r>
            <a:r>
              <a:rPr lang="zh-CN" altLang="en-US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</a:t>
            </a:r>
            <a:r>
              <a:rPr lang="en-US" altLang="zh-CN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》]</a:t>
            </a:r>
            <a:r>
              <a:rPr lang="zh-CN" altLang="en-US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指戴嵩画的</a:t>
            </a:r>
            <a:r>
              <a:rPr lang="en-US" altLang="zh-CN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斗牛图</a:t>
            </a:r>
            <a:r>
              <a:rPr lang="en-US" altLang="zh-CN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spc="5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38707" y="4340205"/>
            <a:ext cx="8006080" cy="68199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</a:t>
            </a:r>
            <a:r>
              <a:rPr lang="en-US" altLang="zh-CN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锦囊玉轴</a:t>
            </a:r>
            <a:r>
              <a:rPr lang="en-US" altLang="zh-CN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用锦缎做画囊，用玉做画轴。</a:t>
            </a:r>
            <a:endParaRPr lang="zh-CN" altLang="en-US" sz="3200" spc="5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矩形 15"/>
          <p:cNvSpPr>
            <a:spLocks noChangeArrowheads="1"/>
          </p:cNvSpPr>
          <p:nvPr/>
        </p:nvSpPr>
        <p:spPr bwMode="auto">
          <a:xfrm>
            <a:off x="4470027" y="1271004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" name="矩形 15"/>
          <p:cNvSpPr>
            <a:spLocks noChangeArrowheads="1"/>
          </p:cNvSpPr>
          <p:nvPr/>
        </p:nvSpPr>
        <p:spPr bwMode="auto">
          <a:xfrm>
            <a:off x="9293758" y="1289783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⑤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79650" y="549275"/>
            <a:ext cx="7993063" cy="609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蜀中有杜处士，好书画，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所宝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以百数。有戴嵩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书画，有一牧童见之，拊掌大笑，曰：“此画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斗牛也。牛斗，力在角，尾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搐入两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股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间，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今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掉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尾而斗，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谬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矣。”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处士笑而然之。古语有云：“耕当问奴，织当问婢。”不可改也。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1625" y="220345"/>
            <a:ext cx="6351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文意</a:t>
            </a:r>
            <a:endParaRPr 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15"/>
          <p:cNvSpPr>
            <a:spLocks noChangeArrowheads="1"/>
          </p:cNvSpPr>
          <p:nvPr/>
        </p:nvSpPr>
        <p:spPr bwMode="auto">
          <a:xfrm>
            <a:off x="9126953" y="2566300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⑥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" name="矩形 15"/>
          <p:cNvSpPr>
            <a:spLocks noChangeArrowheads="1"/>
          </p:cNvSpPr>
          <p:nvPr/>
        </p:nvSpPr>
        <p:spPr bwMode="auto">
          <a:xfrm>
            <a:off x="3167464" y="4201042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⑦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9" name="矩形 15"/>
          <p:cNvSpPr>
            <a:spLocks noChangeArrowheads="1"/>
          </p:cNvSpPr>
          <p:nvPr/>
        </p:nvSpPr>
        <p:spPr bwMode="auto">
          <a:xfrm>
            <a:off x="4420541" y="4201055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⑧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6145302" y="4201341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⑨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1" name="矩形 15"/>
          <p:cNvSpPr>
            <a:spLocks noChangeArrowheads="1"/>
          </p:cNvSpPr>
          <p:nvPr/>
        </p:nvSpPr>
        <p:spPr bwMode="auto">
          <a:xfrm>
            <a:off x="6679195" y="4201071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⑩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41351" y="1428666"/>
            <a:ext cx="2924175" cy="60769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⑥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拊掌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拍手。 </a:t>
            </a:r>
            <a:endParaRPr lang="en-US" altLang="zh-CN" sz="2800" b="1" spc="5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32372" y="1428666"/>
            <a:ext cx="2746375" cy="60769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 ⑦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搐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抽缩。 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187628" y="1428766"/>
            <a:ext cx="2560320" cy="60769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⑧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股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大腿。 </a:t>
            </a:r>
            <a:endParaRPr lang="en-US" altLang="zh-CN" sz="2800" b="1" spc="5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10888" y="2036255"/>
            <a:ext cx="2196465" cy="60769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 ⑨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乃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却。</a:t>
            </a:r>
            <a:endParaRPr lang="zh-CN" altLang="en-US" sz="2800" b="1" spc="5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88722" y="2036698"/>
            <a:ext cx="3101975" cy="60769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⑩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掉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摆动，摇。</a:t>
            </a:r>
            <a:endParaRPr lang="zh-CN" altLang="en-US" sz="2800" b="1" spc="5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3975" y="2566035"/>
            <a:ext cx="769620" cy="583565"/>
          </a:xfrm>
          <a:prstGeom prst="rect">
            <a:avLst/>
          </a:prstGeom>
          <a:solidFill>
            <a:schemeClr val="accent4">
              <a:alpha val="78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晒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8905" y="5055235"/>
            <a:ext cx="1308735" cy="583565"/>
          </a:xfrm>
          <a:prstGeom prst="rect">
            <a:avLst/>
          </a:prstGeom>
          <a:solidFill>
            <a:schemeClr val="accent4">
              <a:alpha val="78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48930" y="5055235"/>
            <a:ext cx="1308735" cy="583565"/>
          </a:xfrm>
          <a:prstGeom prst="rect">
            <a:avLst/>
          </a:prstGeom>
          <a:solidFill>
            <a:schemeClr val="accent4">
              <a:alpha val="78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错误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97685" y="549910"/>
            <a:ext cx="8595995" cy="609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蜀中有杜处士，好书画，所宝以百数。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一日曝书画，有一牧童见之，拊掌大笑，曰：“此画斗牛也。牛斗，力在角，尾搐入两股间，今乃掉尾而斗，谬矣。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处士笑而然之。古语有云：“耕当问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奴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，织当问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婢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1625" y="220345"/>
            <a:ext cx="6351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理解文意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50184" y="3693909"/>
            <a:ext cx="6018515" cy="6819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⑪ </a:t>
            </a:r>
            <a:r>
              <a:rPr lang="en-US" altLang="zh-CN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然之</a:t>
            </a:r>
            <a:r>
              <a:rPr lang="en-US" altLang="zh-CN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3200" spc="5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认为他说得对。</a:t>
            </a:r>
            <a:endParaRPr lang="zh-CN" altLang="en-US" sz="3200" spc="5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" name="矩形 15"/>
          <p:cNvSpPr>
            <a:spLocks noChangeArrowheads="1"/>
          </p:cNvSpPr>
          <p:nvPr/>
        </p:nvSpPr>
        <p:spPr bwMode="auto">
          <a:xfrm>
            <a:off x="9475307" y="4197036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⑪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8905" y="5780405"/>
            <a:ext cx="1308735" cy="583565"/>
          </a:xfrm>
          <a:prstGeom prst="rect">
            <a:avLst/>
          </a:prstGeom>
          <a:solidFill>
            <a:schemeClr val="accent4">
              <a:alpha val="78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农民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76160" y="5780405"/>
            <a:ext cx="1308735" cy="583565"/>
          </a:xfrm>
          <a:prstGeom prst="rect">
            <a:avLst/>
          </a:prstGeom>
          <a:solidFill>
            <a:schemeClr val="accent4">
              <a:alpha val="78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女佣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9390" y="1233170"/>
            <a:ext cx="11224260" cy="4615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有杜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处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士，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好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书画，所宝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以百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书画，有一牧童见之，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掌大笑，曰：“此画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斗牛也。牛斗，力在角，尾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搐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入两股间，今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乃掉尾而斗，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谬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矣。”处士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笑而然之。古语有云：“耕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当问奴，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织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当问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婢。”不可改也。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3473" y="2594610"/>
            <a:ext cx="7207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pù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2" name="TextBox 8"/>
          <p:cNvSpPr txBox="1"/>
          <p:nvPr/>
        </p:nvSpPr>
        <p:spPr>
          <a:xfrm>
            <a:off x="6881178" y="2621280"/>
            <a:ext cx="7921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fǔ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3" name="TextBox 9"/>
          <p:cNvSpPr txBox="1"/>
          <p:nvPr/>
        </p:nvSpPr>
        <p:spPr>
          <a:xfrm>
            <a:off x="5276850" y="3350895"/>
            <a:ext cx="11509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4" name="TextBox 10"/>
          <p:cNvSpPr txBox="1"/>
          <p:nvPr/>
        </p:nvSpPr>
        <p:spPr>
          <a:xfrm>
            <a:off x="377825" y="4036695"/>
            <a:ext cx="1454150" cy="5740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miù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2728595" y="1037908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chǔ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3949065" y="1037908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hào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04160" y="58356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19050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360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书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lang="zh-CN" sz="360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戴嵩画牛</a:t>
            </a:r>
            <a:endParaRPr lang="zh-CN" altLang="en-US" sz="3600" noProof="0" dirty="0">
              <a:ln>
                <a:noFill/>
              </a:ln>
              <a:solidFill>
                <a:srgbClr val="010217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604125" y="1037908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shǔ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705" y="6985"/>
            <a:ext cx="6351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概括故事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9295" y="1129665"/>
            <a:ext cx="9672955" cy="2502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自学提示：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defTabSz="266700">
              <a:spcBef>
                <a:spcPts val="500"/>
              </a:spcBef>
              <a:spcAft>
                <a:spcPts val="500"/>
              </a:spcAft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）默读第一自然段，用“</a:t>
            </a:r>
            <a:r>
              <a:rPr lang="en-US" altLang="zh-CN" sz="36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勾画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出体现杜处士“尤所爱”的句子。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defTabSz="266700">
              <a:spcBef>
                <a:spcPts val="500"/>
              </a:spcBef>
              <a:spcAft>
                <a:spcPts val="500"/>
              </a:spcAft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圈出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关键词语，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想象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杜处士可能会在什么时候带着《斗牛图》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呢？他会说什么？他会怎么做？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 algn="l" defTabSz="266700">
              <a:spcBef>
                <a:spcPts val="500"/>
              </a:spcBef>
              <a:spcAft>
                <a:spcPts val="500"/>
              </a:spcAft>
            </a:pP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1475" y="2865755"/>
            <a:ext cx="2983865" cy="4603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踏上美好的艺术之旅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0655" y="1172845"/>
            <a:ext cx="2891155" cy="39878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p>
            <a:r>
              <a:rPr lang="zh-CN" altLang="en-US" sz="2000"/>
              <a:t>任务一</a:t>
            </a:r>
            <a:r>
              <a:rPr lang="en-US" altLang="zh-CN" sz="2000"/>
              <a:t> </a:t>
            </a:r>
            <a:r>
              <a:rPr lang="zh-CN" altLang="en-US" sz="2000"/>
              <a:t>寻访家乡艺术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3970655" y="2840990"/>
            <a:ext cx="2891155" cy="39878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p>
            <a:r>
              <a:rPr lang="zh-CN" altLang="en-US" sz="2000"/>
              <a:t>任务</a:t>
            </a:r>
            <a:r>
              <a:rPr lang="zh-CN" sz="2000"/>
              <a:t>二</a:t>
            </a:r>
            <a:r>
              <a:rPr lang="en-US" altLang="zh-CN" sz="2000"/>
              <a:t> </a:t>
            </a:r>
            <a:r>
              <a:rPr lang="zh-CN" altLang="en-US" sz="2000"/>
              <a:t>采撷艺术之美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3912870" y="4657725"/>
            <a:ext cx="2891790" cy="39878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p>
            <a:r>
              <a:rPr lang="zh-CN" altLang="en-US" sz="2000"/>
              <a:t>任务</a:t>
            </a:r>
            <a:r>
              <a:rPr lang="zh-CN" sz="2000"/>
              <a:t>三</a:t>
            </a:r>
            <a:r>
              <a:rPr lang="en-US" altLang="zh-CN" sz="2000"/>
              <a:t> </a:t>
            </a:r>
            <a:r>
              <a:rPr lang="zh-CN" altLang="en-US" sz="2000"/>
              <a:t>亮出拿手好戏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8453120" y="716915"/>
            <a:ext cx="2910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活动一</a:t>
            </a:r>
            <a:r>
              <a:rPr lang="en-US" altLang="zh-CN"/>
              <a:t>    </a:t>
            </a:r>
            <a:r>
              <a:rPr lang="zh-CN" altLang="en-US"/>
              <a:t>采风自由行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8453120" y="1212215"/>
            <a:ext cx="2910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二</a:t>
            </a:r>
            <a:r>
              <a:rPr lang="en-US" altLang="zh-CN"/>
              <a:t>   </a:t>
            </a:r>
            <a:r>
              <a:rPr lang="zh-CN" altLang="en-US"/>
              <a:t>亮一张家乡名片</a:t>
            </a:r>
            <a:endParaRPr lang="en-US" altLang="zh-CN"/>
          </a:p>
        </p:txBody>
      </p:sp>
      <p:sp>
        <p:nvSpPr>
          <p:cNvPr id="10" name="文本框 9"/>
          <p:cNvSpPr txBox="1"/>
          <p:nvPr/>
        </p:nvSpPr>
        <p:spPr>
          <a:xfrm>
            <a:off x="8453120" y="2127885"/>
            <a:ext cx="3105785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一</a:t>
            </a:r>
            <a:r>
              <a:rPr lang="en-US" altLang="zh-CN"/>
              <a:t>  </a:t>
            </a:r>
            <a:r>
              <a:rPr lang="zh-CN" altLang="en-US"/>
              <a:t>穿越时空的心灵之旅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453120" y="2799715"/>
            <a:ext cx="2910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二</a:t>
            </a:r>
            <a:r>
              <a:rPr lang="en-US" altLang="zh-CN"/>
              <a:t>   </a:t>
            </a:r>
            <a:r>
              <a:rPr lang="zh-CN" altLang="en-US"/>
              <a:t>探究书画中的学问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8434705" y="3448685"/>
            <a:ext cx="2910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三</a:t>
            </a:r>
            <a:r>
              <a:rPr lang="en-US" altLang="zh-CN"/>
              <a:t>  </a:t>
            </a:r>
            <a:r>
              <a:rPr lang="zh-CN" altLang="en-US"/>
              <a:t>争做京剧传承人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8453120" y="4387850"/>
            <a:ext cx="2910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一</a:t>
            </a:r>
            <a:r>
              <a:rPr lang="en-US" altLang="zh-CN"/>
              <a:t>  </a:t>
            </a:r>
            <a:r>
              <a:rPr lang="zh-CN" altLang="en-US"/>
              <a:t>晒晒我的拿手好戏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8369300" y="4965065"/>
            <a:ext cx="3823335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二</a:t>
            </a:r>
            <a:r>
              <a:rPr lang="en-US" altLang="zh-CN"/>
              <a:t>   </a:t>
            </a:r>
            <a:r>
              <a:rPr lang="zh-CN" altLang="en-US"/>
              <a:t>好戏连台</a:t>
            </a:r>
            <a:r>
              <a:rPr lang="en-US" altLang="zh-CN"/>
              <a:t>——</a:t>
            </a:r>
            <a:r>
              <a:rPr lang="zh-CN" altLang="en-US"/>
              <a:t>我的艺术范儿</a:t>
            </a:r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rot="13800000">
            <a:off x="3213735" y="836930"/>
            <a:ext cx="803275" cy="2473325"/>
          </a:xfrm>
          <a:prstGeom prst="arc">
            <a:avLst>
              <a:gd name="adj1" fmla="val 16200000"/>
              <a:gd name="adj2" fmla="val 3712352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stCxn id="2" idx="3"/>
          </p:cNvCxnSpPr>
          <p:nvPr/>
        </p:nvCxnSpPr>
        <p:spPr>
          <a:xfrm flipV="1">
            <a:off x="3355340" y="3088640"/>
            <a:ext cx="717550" cy="76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6" name="弧形 25"/>
          <p:cNvSpPr/>
          <p:nvPr/>
        </p:nvSpPr>
        <p:spPr>
          <a:xfrm rot="9060000">
            <a:off x="2947670" y="2109470"/>
            <a:ext cx="1272540" cy="2808605"/>
          </a:xfrm>
          <a:prstGeom prst="arc">
            <a:avLst>
              <a:gd name="adj1" fmla="val 17134054"/>
              <a:gd name="adj2" fmla="val 253613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左中括号 26"/>
          <p:cNvSpPr/>
          <p:nvPr/>
        </p:nvSpPr>
        <p:spPr>
          <a:xfrm>
            <a:off x="7614920" y="819785"/>
            <a:ext cx="782320" cy="71564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6890385" y="1275080"/>
            <a:ext cx="697865" cy="95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9" name="左中括号 28"/>
          <p:cNvSpPr/>
          <p:nvPr/>
        </p:nvSpPr>
        <p:spPr>
          <a:xfrm>
            <a:off x="7541260" y="2344420"/>
            <a:ext cx="864870" cy="133921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918325" y="3060700"/>
            <a:ext cx="1497330" cy="463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左中括号 31"/>
          <p:cNvSpPr/>
          <p:nvPr/>
        </p:nvSpPr>
        <p:spPr>
          <a:xfrm>
            <a:off x="7706360" y="4492625"/>
            <a:ext cx="744220" cy="75374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3" name="直接连接符 32"/>
          <p:cNvCxnSpPr>
            <a:endCxn id="32" idx="1"/>
          </p:cNvCxnSpPr>
          <p:nvPr/>
        </p:nvCxnSpPr>
        <p:spPr>
          <a:xfrm flipV="1">
            <a:off x="6804660" y="4869815"/>
            <a:ext cx="901700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8220075" y="2689225"/>
            <a:ext cx="3357245" cy="567055"/>
          </a:xfrm>
          <a:prstGeom prst="rect">
            <a:avLst/>
          </a:prstGeom>
          <a:noFill/>
          <a:ln w="666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/>
    </mc:Choice>
    <mc:Fallback>
      <p:transition spd="med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32035" y="5062855"/>
            <a:ext cx="2113915" cy="1711325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50595" y="687070"/>
            <a:ext cx="7993063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蜀中有杜处士，好书画，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所宝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以百数。有戴嵩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25540" y="1637665"/>
            <a:ext cx="1981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锦囊玉轴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310640" y="2084070"/>
            <a:ext cx="7458710" cy="83820"/>
          </a:xfrm>
          <a:prstGeom prst="line">
            <a:avLst/>
          </a:prstGeom>
          <a:ln w="28575" cmpd="sng">
            <a:solidFill>
              <a:schemeClr val="accent6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236345" y="2893060"/>
            <a:ext cx="1162050" cy="0"/>
          </a:xfrm>
          <a:prstGeom prst="line">
            <a:avLst/>
          </a:prstGeom>
          <a:ln w="28575" cmpd="sng">
            <a:solidFill>
              <a:schemeClr val="accent6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1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885" y="3096895"/>
            <a:ext cx="1551940" cy="17595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206801" y="3194052"/>
            <a:ext cx="1640448" cy="1763193"/>
            <a:chOff x="5793614" y="1619133"/>
            <a:chExt cx="1640448" cy="1763193"/>
          </a:xfrm>
        </p:grpSpPr>
        <p:pic>
          <p:nvPicPr>
            <p:cNvPr id="13" name="Picture 2" descr="https://gimg2.baidu.com/image_search/src=http%3A%2F%2Fhbimg.huabanimg.com%2Fc1debf395849369f95145ebb45077f12adb51df8924163-n3hP13_fw658&amp;refer=http%3A%2F%2Fhbimg.huabanimg.com&amp;app=2002&amp;size=f9999,10000&amp;q=a80&amp;n=0&amp;g=0n&amp;fmt=auto?sec=1669108122&amp;t=7f60dc29937b9e49dda449084b9b58e6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878"/>
            <a:stretch>
              <a:fillRect/>
            </a:stretch>
          </p:blipFill>
          <p:spPr bwMode="auto">
            <a:xfrm rot="5400000">
              <a:off x="6177738" y="2123473"/>
              <a:ext cx="1760663" cy="751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https://gimg2.baidu.com/image_search/src=http%3A%2F%2Fhbimg.huabanimg.com%2Fc1debf395849369f95145ebb45077f12adb51df8924163-n3hP13_fw658&amp;refer=http%3A%2F%2Fhbimg.huabanimg.com&amp;app=2002&amp;size=f9999,10000&amp;q=a80&amp;n=0&amp;g=0n&amp;fmt=auto?sec=1669108122&amp;t=7f60dc29937b9e49dda449084b9b58e6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528"/>
            <a:stretch>
              <a:fillRect/>
            </a:stretch>
          </p:blipFill>
          <p:spPr bwMode="auto">
            <a:xfrm rot="5400000">
              <a:off x="5357070" y="2058207"/>
              <a:ext cx="1760663" cy="887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8241665" y="3194050"/>
            <a:ext cx="520700" cy="278765"/>
          </a:xfrm>
          <a:prstGeom prst="rect">
            <a:avLst/>
          </a:prstGeom>
          <a:noFill/>
          <a:ln w="6032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5" grpId="0" bldLvl="0" animBg="1"/>
      <p:bldP spid="1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250555" y="2800985"/>
            <a:ext cx="3795395" cy="3973195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6705" y="807085"/>
            <a:ext cx="10560050" cy="2399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蜀中有杜处士，好书画，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所宝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以百数。有戴嵩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74615" y="1844675"/>
            <a:ext cx="977265" cy="69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常</a:t>
            </a:r>
            <a:endParaRPr 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0380" y="1835785"/>
            <a:ext cx="2297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以自随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63830" y="4309110"/>
            <a:ext cx="7622540" cy="2235835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20000"/>
              </a:lnSpc>
            </a:pPr>
            <a:r>
              <a:rPr lang="zh-CN" altLang="en-US" sz="3600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杜处士睡觉时将</a:t>
            </a:r>
            <a:r>
              <a:rPr lang="en-US" altLang="zh-CN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斗牛图</a:t>
            </a:r>
            <a:r>
              <a:rPr lang="en-US" altLang="zh-CN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放在枕边，睡前打开欣赏一番；</a:t>
            </a:r>
            <a:r>
              <a:rPr lang="en-US" altLang="zh-CN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endParaRPr lang="en-US" altLang="zh-CN" sz="3600" spc="5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6705" y="2614295"/>
            <a:ext cx="8152765" cy="14236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想象杜处士可能会在什么时候带着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斗牛图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呢？他会说什么？做什么？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12" grpId="0" bldLvl="0" animBg="1"/>
      <p:bldP spid="12" grpId="1"/>
      <p:bldP spid="9" grpId="0" bldLvl="0" animBg="1"/>
      <p:bldP spid="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椭圆 14"/>
          <p:cNvSpPr/>
          <p:nvPr>
            <p:custDataLst>
              <p:tags r:id="rId1"/>
            </p:custDataLst>
          </p:nvPr>
        </p:nvSpPr>
        <p:spPr>
          <a:xfrm rot="16200000">
            <a:off x="6008162" y="6333817"/>
            <a:ext cx="130997" cy="130997"/>
          </a:xfrm>
          <a:prstGeom prst="ellipse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>
            <p:custDataLst>
              <p:tags r:id="rId2"/>
            </p:custDataLst>
          </p:nvPr>
        </p:nvSpPr>
        <p:spPr>
          <a:xfrm rot="16200000">
            <a:off x="5654059" y="6333817"/>
            <a:ext cx="130997" cy="130997"/>
          </a:xfrm>
          <a:prstGeom prst="ellipse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7" name="椭圆 16"/>
          <p:cNvSpPr/>
          <p:nvPr>
            <p:custDataLst>
              <p:tags r:id="rId3"/>
            </p:custDataLst>
          </p:nvPr>
        </p:nvSpPr>
        <p:spPr>
          <a:xfrm rot="16200000">
            <a:off x="6362267" y="6333817"/>
            <a:ext cx="130997" cy="130997"/>
          </a:xfrm>
          <a:prstGeom prst="ellipse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6" name="PA-椭圆 15"/>
          <p:cNvSpPr/>
          <p:nvPr>
            <p:custDataLst>
              <p:tags r:id="rId4"/>
            </p:custDataLst>
          </p:nvPr>
        </p:nvSpPr>
        <p:spPr>
          <a:xfrm flipH="1">
            <a:off x="5826044" y="6179832"/>
            <a:ext cx="269932" cy="2699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PA-椭圆 19"/>
          <p:cNvSpPr/>
          <p:nvPr>
            <p:custDataLst>
              <p:tags r:id="rId5"/>
            </p:custDataLst>
          </p:nvPr>
        </p:nvSpPr>
        <p:spPr>
          <a:xfrm flipH="1">
            <a:off x="6426645" y="6179832"/>
            <a:ext cx="269932" cy="2699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PA-椭圆 20"/>
          <p:cNvSpPr/>
          <p:nvPr>
            <p:custDataLst>
              <p:tags r:id="rId6"/>
            </p:custDataLst>
          </p:nvPr>
        </p:nvSpPr>
        <p:spPr>
          <a:xfrm flipH="1">
            <a:off x="7027243" y="6181753"/>
            <a:ext cx="269932" cy="2699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29" name="PA-椭圆 15"/>
          <p:cNvSpPr/>
          <p:nvPr>
            <p:custDataLst>
              <p:tags r:id="rId7"/>
            </p:custDataLst>
          </p:nvPr>
        </p:nvSpPr>
        <p:spPr>
          <a:xfrm flipH="1">
            <a:off x="5225446" y="6179832"/>
            <a:ext cx="269932" cy="2699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6" name="PA-图片 2" descr="几何拼接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t="18750" b="18750"/>
          <a:stretch>
            <a:fillRect/>
          </a:stretch>
        </p:blipFill>
        <p:spPr>
          <a:xfrm>
            <a:off x="-12863955" y="638111"/>
            <a:ext cx="5848533" cy="4386400"/>
          </a:xfrm>
          <a:prstGeom prst="rect">
            <a:avLst/>
          </a:prstGeom>
          <a:effectLst>
            <a:outerShdw blurRad="127000" dist="38100" dir="16200000" rotWithShape="0">
              <a:prstClr val="black">
                <a:alpha val="20000"/>
              </a:prstClr>
            </a:outerShdw>
          </a:effectLst>
        </p:spPr>
      </p:pic>
      <p:pic>
        <p:nvPicPr>
          <p:cNvPr id="67" name="PA-图片 3" descr="字体感觉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t="19202" b="19202"/>
          <a:stretch>
            <a:fillRect/>
          </a:stretch>
        </p:blipFill>
        <p:spPr>
          <a:xfrm>
            <a:off x="-6449689" y="638111"/>
            <a:ext cx="5848533" cy="4386400"/>
          </a:xfrm>
          <a:prstGeom prst="rect">
            <a:avLst/>
          </a:prstGeom>
          <a:effectLst>
            <a:outerShdw blurRad="127000" dist="38100" dir="16200000" rotWithShape="0">
              <a:prstClr val="black">
                <a:alpha val="20000"/>
              </a:prstClr>
            </a:outerShdw>
          </a:effectLst>
        </p:spPr>
      </p:pic>
      <p:pic>
        <p:nvPicPr>
          <p:cNvPr id="68" name="PA-图片 4" descr="几何图形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t="19248" b="19248"/>
          <a:stretch>
            <a:fillRect/>
          </a:stretch>
        </p:blipFill>
        <p:spPr>
          <a:xfrm>
            <a:off x="-35423" y="638111"/>
            <a:ext cx="5848533" cy="4386400"/>
          </a:xfrm>
          <a:prstGeom prst="rect">
            <a:avLst/>
          </a:prstGeom>
          <a:effectLst>
            <a:outerShdw blurRad="127000" dist="38100" dir="16200000" rotWithShape="0">
              <a:prstClr val="black">
                <a:alpha val="20000"/>
              </a:prstClr>
            </a:outerShdw>
          </a:effectLst>
        </p:spPr>
      </p:pic>
      <p:pic>
        <p:nvPicPr>
          <p:cNvPr id="69" name="PA-图片 6" descr="字体感觉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t="29678" b="29678"/>
          <a:stretch>
            <a:fillRect/>
          </a:stretch>
        </p:blipFill>
        <p:spPr>
          <a:xfrm>
            <a:off x="6378844" y="638111"/>
            <a:ext cx="5848534" cy="4386400"/>
          </a:xfrm>
          <a:prstGeom prst="rect">
            <a:avLst/>
          </a:prstGeom>
          <a:effectLst>
            <a:outerShdw blurRad="127000" dist="38100" dir="16200000" rotWithShape="0">
              <a:prstClr val="black">
                <a:alpha val="20000"/>
              </a:prstClr>
            </a:outerShdw>
          </a:effectLst>
        </p:spPr>
      </p:pic>
      <p:sp>
        <p:nvSpPr>
          <p:cNvPr id="70" name="PA-椭圆 15"/>
          <p:cNvSpPr/>
          <p:nvPr>
            <p:custDataLst>
              <p:tags r:id="rId16"/>
            </p:custDataLst>
          </p:nvPr>
        </p:nvSpPr>
        <p:spPr>
          <a:xfrm flipH="1">
            <a:off x="5826044" y="6179832"/>
            <a:ext cx="269932" cy="2699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PA-椭圆 19"/>
          <p:cNvSpPr/>
          <p:nvPr>
            <p:custDataLst>
              <p:tags r:id="rId17"/>
            </p:custDataLst>
          </p:nvPr>
        </p:nvSpPr>
        <p:spPr>
          <a:xfrm flipH="1">
            <a:off x="6426645" y="6179832"/>
            <a:ext cx="269932" cy="2699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" name="PA-椭圆 20"/>
          <p:cNvSpPr/>
          <p:nvPr>
            <p:custDataLst>
              <p:tags r:id="rId18"/>
            </p:custDataLst>
          </p:nvPr>
        </p:nvSpPr>
        <p:spPr>
          <a:xfrm flipH="1">
            <a:off x="7027243" y="6181753"/>
            <a:ext cx="269932" cy="2699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73" name="PA-椭圆 15"/>
          <p:cNvSpPr/>
          <p:nvPr>
            <p:custDataLst>
              <p:tags r:id="rId19"/>
            </p:custDataLst>
          </p:nvPr>
        </p:nvSpPr>
        <p:spPr>
          <a:xfrm flipH="1">
            <a:off x="5225446" y="6179832"/>
            <a:ext cx="269932" cy="2699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4" name="PA-图片 2" descr="几何拼接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rcRect t="19735" b="19735"/>
          <a:stretch>
            <a:fillRect/>
          </a:stretch>
        </p:blipFill>
        <p:spPr>
          <a:xfrm>
            <a:off x="12793108" y="638110"/>
            <a:ext cx="5848579" cy="4386435"/>
          </a:xfrm>
          <a:prstGeom prst="rect">
            <a:avLst/>
          </a:prstGeom>
          <a:effectLst>
            <a:outerShdw blurRad="127000" dist="38100" dir="16200000" rotWithShape="0">
              <a:prstClr val="black">
                <a:alpha val="20000"/>
              </a:prstClr>
            </a:outerShdw>
          </a:effectLst>
        </p:spPr>
      </p:pic>
      <p:pic>
        <p:nvPicPr>
          <p:cNvPr id="75" name="PA-图片 2" descr="几何拼接1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rcRect t="21875" b="21875"/>
          <a:stretch>
            <a:fillRect/>
          </a:stretch>
        </p:blipFill>
        <p:spPr>
          <a:xfrm>
            <a:off x="19207421" y="638111"/>
            <a:ext cx="5848533" cy="4386400"/>
          </a:xfrm>
          <a:prstGeom prst="rect">
            <a:avLst/>
          </a:prstGeom>
          <a:effectLst>
            <a:outerShdw blurRad="127000" dist="38100" dir="16200000" rotWithShape="0">
              <a:prstClr val="black">
                <a:alpha val="20000"/>
              </a:prstClr>
            </a:outerShdw>
          </a:effectLst>
        </p:spPr>
      </p:pic>
      <p:pic>
        <p:nvPicPr>
          <p:cNvPr id="76" name="PA-图片 2" descr="几何拼接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rcRect l="8056" r="8056"/>
          <a:stretch>
            <a:fillRect/>
          </a:stretch>
        </p:blipFill>
        <p:spPr>
          <a:xfrm>
            <a:off x="25621686" y="638111"/>
            <a:ext cx="5848533" cy="4386400"/>
          </a:xfrm>
          <a:prstGeom prst="rect">
            <a:avLst/>
          </a:prstGeom>
          <a:effectLst>
            <a:outerShdw blurRad="127000" dist="38100" dir="16200000" rotWithShape="0">
              <a:prstClr val="black">
                <a:alpha val="20000"/>
              </a:prstClr>
            </a:outerShdw>
          </a:effectLst>
        </p:spPr>
      </p:pic>
      <p:sp>
        <p:nvSpPr>
          <p:cNvPr id="6" name="文本框 5"/>
          <p:cNvSpPr txBox="1"/>
          <p:nvPr>
            <p:custDataLst>
              <p:tags r:id="rId26"/>
            </p:custDataLst>
          </p:nvPr>
        </p:nvSpPr>
        <p:spPr>
          <a:xfrm>
            <a:off x="648335" y="5108575"/>
            <a:ext cx="11055985" cy="11410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63500"/>
          </a:effectLst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资料链接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雅集：指文人雅士吟咏诗文、议论学问的集会。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 advTm="3000"/>
    </mc:Choice>
    <mc:Fallback>
      <p:transition spd="med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999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FABA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999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999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FABA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999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999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FABA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99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3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28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rgb r="100000" g="0" b="0"/>
                                      </p:by>
                                    </p:animClr>
                                    <p:set>
                                      <p:cBhvr>
                                        <p:cTn id="2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6E6E6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99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2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3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D9D9"/>
                                      </p:to>
                                    </p:animClr>
                                    <p:set>
                                      <p:cBhvr>
                                        <p:cTn id="3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3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99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8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3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4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rgb r="100000" g="0" b="0"/>
                                      </p:by>
                                    </p:animClr>
                                    <p:set>
                                      <p:cBhvr>
                                        <p:cTn id="4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4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6E6E6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99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46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D9D9"/>
                                      </p:to>
                                    </p:animClr>
                                    <p:set>
                                      <p:cBhvr>
                                        <p:cTn id="4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4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99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3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52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rgb r="100000" g="0" b="0"/>
                                      </p:by>
                                    </p:animClr>
                                    <p:set>
                                      <p:cBhvr>
                                        <p:cTn id="5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5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6E6E6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99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6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58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D9D9"/>
                                      </p:to>
                                    </p:animClr>
                                    <p:set>
                                      <p:cBhvr>
                                        <p:cTn id="5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6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99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2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3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6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rgb r="100000" g="0" b="0"/>
                                      </p:by>
                                    </p:animClr>
                                    <p:set>
                                      <p:cBhvr>
                                        <p:cTn id="6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6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6E6E6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99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8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3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7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rgb r="100000" g="0" b="0"/>
                                      </p:by>
                                    </p:animClr>
                                    <p:set>
                                      <p:cBhvr>
                                        <p:cTn id="7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7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6E6E6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99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76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D9D9"/>
                                      </p:to>
                                    </p:animClr>
                                    <p:set>
                                      <p:cBhvr>
                                        <p:cTn id="7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7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999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3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82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rgb r="100000" g="0" b="0"/>
                                      </p:by>
                                    </p:animClr>
                                    <p:set>
                                      <p:cBhvr>
                                        <p:cTn id="8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8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6E6E6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999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6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88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D9D9"/>
                                      </p:to>
                                    </p:animClr>
                                    <p:set>
                                      <p:cBhvr>
                                        <p:cTn id="8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9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999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2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3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9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rgb r="100000" g="0" b="0"/>
                                      </p:by>
                                    </p:animClr>
                                    <p:set>
                                      <p:cBhvr>
                                        <p:cTn id="9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9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6E6E6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999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8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1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10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D9D9"/>
                                      </p:to>
                                    </p:animClr>
                                    <p:set>
                                      <p:cBhvr>
                                        <p:cTn id="10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10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999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5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3"/>
                                          </p:val>
                                        </p:tav>
                                      </p:tavLst>
                                    </p:anim>
                                    <p:animClr clrSpc="rgb" dir="cw">
                                      <p:cBhvr>
                                        <p:cTn id="106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rgb r="100000" g="0" b="0"/>
                                      </p:by>
                                    </p:animClr>
                                    <p:set>
                                      <p:cBhvr>
                                        <p:cTn id="10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set>
                                      <p:cBhvr>
                                        <p:cTn id="10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6E6E6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5261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5261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5261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1.27157e-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5261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2.39478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3.68754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5261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2.39478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3.8147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5261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4797"/>
                                          </p:val>
                                        </p:tav>
                                        <p:tav tm="50000">
                                          <p:val>
                                            <p:fltVal val="1.4797"/>
                                          </p:val>
                                        </p:tav>
                                        <p:tav tm="55000">
                                          <p:val>
                                            <p:fltVal val="-0.479703"/>
                                          </p:val>
                                        </p:tav>
                                        <p:tav tm="60000">
                                          <p:val>
                                            <p:fltVal val="-0.479703"/>
                                          </p:val>
                                        </p:tav>
                                        <p:tav tm="100000">
                                          <p:val>
                                            <p:fltVal val="-0.8152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2.27921"/>
                                          </p:val>
                                        </p:tav>
                                        <p:tav tm="55000">
                                          <p:val>
                                            <p:fltVal val="2.27921"/>
                                          </p:val>
                                        </p:tav>
                                        <p:tav tm="60000">
                                          <p:val>
                                            <p:fltVal val="0.412848"/>
                                          </p:val>
                                        </p:tav>
                                        <p:tav tm="100000">
                                          <p:val>
                                            <p:fltVal val="0.412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052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052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1.27157e-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052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2.39478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3.8147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052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1.27157e-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052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2.39478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3.8147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4797"/>
                                          </p:val>
                                        </p:tav>
                                        <p:tav tm="50000">
                                          <p:val>
                                            <p:fltVal val="1.4797"/>
                                          </p:val>
                                        </p:tav>
                                        <p:tav tm="55000">
                                          <p:val>
                                            <p:fltVal val="-0.479703"/>
                                          </p:val>
                                        </p:tav>
                                        <p:tav tm="60000">
                                          <p:val>
                                            <p:fltVal val="-0.479703"/>
                                          </p:val>
                                        </p:tav>
                                        <p:tav tm="100000">
                                          <p:val>
                                            <p:fltVal val="-0.8152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2.27921"/>
                                          </p:val>
                                        </p:tav>
                                        <p:tav tm="55000">
                                          <p:val>
                                            <p:fltVal val="2.27921"/>
                                          </p:val>
                                        </p:tav>
                                        <p:tav tm="60000">
                                          <p:val>
                                            <p:fltVal val="0.412848"/>
                                          </p:val>
                                        </p:tav>
                                        <p:tav tm="100000">
                                          <p:val>
                                            <p:fltVal val="0.412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2.630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578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1.27157e-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578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2.39478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3.8147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578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578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1.27157e-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4797"/>
                                          </p:val>
                                        </p:tav>
                                        <p:tav tm="50000">
                                          <p:val>
                                            <p:fltVal val="1.4797"/>
                                          </p:val>
                                        </p:tav>
                                        <p:tav tm="55000">
                                          <p:val>
                                            <p:fltVal val="-0.479703"/>
                                          </p:val>
                                        </p:tav>
                                        <p:tav tm="60000">
                                          <p:val>
                                            <p:fltVal val="-0.479703"/>
                                          </p:val>
                                        </p:tav>
                                        <p:tav tm="100000">
                                          <p:val>
                                            <p:fltVal val="-0.8152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2.27921"/>
                                          </p:val>
                                        </p:tav>
                                        <p:tav tm="55000">
                                          <p:val>
                                            <p:fltVal val="2.27921"/>
                                          </p:val>
                                        </p:tav>
                                        <p:tav tm="60000">
                                          <p:val>
                                            <p:fltVal val="0.412848"/>
                                          </p:val>
                                        </p:tav>
                                        <p:tav tm="100000">
                                          <p:val>
                                            <p:fltVal val="0.412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3.8147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2.104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2.104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2.104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2.39478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3.8147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2.104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2.104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4797"/>
                                          </p:val>
                                        </p:tav>
                                        <p:tav tm="50000">
                                          <p:val>
                                            <p:fltVal val="1.4797"/>
                                          </p:val>
                                        </p:tav>
                                        <p:tav tm="55000">
                                          <p:val>
                                            <p:fltVal val="-0.479703"/>
                                          </p:val>
                                        </p:tav>
                                        <p:tav tm="60000">
                                          <p:val>
                                            <p:fltVal val="-0.479703"/>
                                          </p:val>
                                        </p:tav>
                                        <p:tav tm="100000">
                                          <p:val>
                                            <p:fltVal val="-0.8152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2.27921"/>
                                          </p:val>
                                        </p:tav>
                                        <p:tav tm="55000">
                                          <p:val>
                                            <p:fltVal val="2.27921"/>
                                          </p:val>
                                        </p:tav>
                                        <p:tav tm="60000">
                                          <p:val>
                                            <p:fltVal val="0.412848"/>
                                          </p:val>
                                        </p:tav>
                                        <p:tav tm="100000">
                                          <p:val>
                                            <p:fltVal val="0.412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1.27157e-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578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2.39478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3.8147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578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578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1.27157e-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2.630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2.630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4797"/>
                                          </p:val>
                                        </p:tav>
                                        <p:tav tm="50000">
                                          <p:val>
                                            <p:fltVal val="1.4797"/>
                                          </p:val>
                                        </p:tav>
                                        <p:tav tm="55000">
                                          <p:val>
                                            <p:fltVal val="-0.479703"/>
                                          </p:val>
                                        </p:tav>
                                        <p:tav tm="60000">
                                          <p:val>
                                            <p:fltVal val="-0.479703"/>
                                          </p:val>
                                        </p:tav>
                                        <p:tav tm="100000">
                                          <p:val>
                                            <p:fltVal val="-0.8152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2.27921"/>
                                          </p:val>
                                        </p:tav>
                                        <p:tav tm="55000">
                                          <p:val>
                                            <p:fltVal val="2.27921"/>
                                          </p:val>
                                        </p:tav>
                                        <p:tav tm="60000">
                                          <p:val>
                                            <p:fltVal val="0.412848"/>
                                          </p:val>
                                        </p:tav>
                                        <p:tav tm="100000">
                                          <p:val>
                                            <p:fltVal val="0.412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052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1.27157e-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052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2.39478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3.8147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052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1.27157e-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052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2.39478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3.8147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3.156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4797"/>
                                          </p:val>
                                        </p:tav>
                                        <p:tav tm="50000">
                                          <p:val>
                                            <p:fltVal val="1.4797"/>
                                          </p:val>
                                        </p:tav>
                                        <p:tav tm="55000">
                                          <p:val>
                                            <p:fltVal val="-0.479703"/>
                                          </p:val>
                                        </p:tav>
                                        <p:tav tm="60000">
                                          <p:val>
                                            <p:fltVal val="-0.479703"/>
                                          </p:val>
                                        </p:tav>
                                        <p:tav tm="100000">
                                          <p:val>
                                            <p:fltVal val="-0.8152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2.27921"/>
                                          </p:val>
                                        </p:tav>
                                        <p:tav tm="55000">
                                          <p:val>
                                            <p:fltVal val="2.27921"/>
                                          </p:val>
                                        </p:tav>
                                        <p:tav tm="60000">
                                          <p:val>
                                            <p:fltVal val="0.412848"/>
                                          </p:val>
                                        </p:tav>
                                        <p:tav tm="100000">
                                          <p:val>
                                            <p:fltVal val="0.412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5261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5261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1.27157e-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5261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2.39478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3.68754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5261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2.39478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3.8147e-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5.08626e-0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5261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6" grpId="1" bldLvl="0" animBg="1"/>
      <p:bldP spid="27" grpId="0" bldLvl="0" animBg="1"/>
      <p:bldP spid="27" grpId="1" bldLvl="0" animBg="1"/>
      <p:bldP spid="28" grpId="0" bldLvl="0" animBg="1"/>
      <p:bldP spid="28" grpId="1" bldLvl="0" animBg="1"/>
      <p:bldP spid="29" grpId="0" bldLvl="0" animBg="1"/>
      <p:bldP spid="29" grpId="1" bldLvl="0" animBg="1"/>
      <p:bldP spid="70" grpId="0" bldLvl="0" animBg="1"/>
      <p:bldP spid="70" grpId="1" bldLvl="0" animBg="1"/>
      <p:bldP spid="71" grpId="0" bldLvl="0" animBg="1"/>
      <p:bldP spid="71" grpId="1" bldLvl="0" animBg="1"/>
      <p:bldP spid="72" grpId="0" bldLvl="0" animBg="1"/>
      <p:bldP spid="72" grpId="1" bldLvl="0" animBg="1"/>
      <p:bldP spid="73" grpId="0" bldLvl="0" animBg="1"/>
      <p:bldP spid="73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4580" y="687070"/>
            <a:ext cx="9623425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innerShdw blurRad="63500" dist="50800" dir="16200000">
              <a:prstClr val="black">
                <a:alpha val="50000"/>
              </a:prstClr>
            </a:innerShdw>
            <a:softEdge rad="63500"/>
          </a:effectLst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想象杜处士在雅集上会如何向大家介绍这幅斗牛图呢？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1885950"/>
            <a:ext cx="9011285" cy="2807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标注 8"/>
          <p:cNvSpPr/>
          <p:nvPr/>
        </p:nvSpPr>
        <p:spPr>
          <a:xfrm>
            <a:off x="1233170" y="4770755"/>
            <a:ext cx="9309100" cy="19291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20000"/>
              </a:lnSpc>
            </a:pPr>
            <a:r>
              <a:rPr lang="en-US" altLang="zh-CN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朋友们，这是我收藏的唐代画家戴嵩的一幅水墨画，画的是两牛相斗的场面</a:t>
            </a:r>
            <a:r>
              <a:rPr lang="en-US" altLang="zh-CN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endParaRPr lang="en-US" altLang="zh-CN" sz="3600" spc="5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095" y="1895475"/>
            <a:ext cx="103346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有戴嵩</a:t>
            </a:r>
            <a:r>
              <a:rPr lang="zh-CN" altLang="zh-CN" sz="36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sz="36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牛</a:t>
            </a:r>
            <a:r>
              <a:rPr lang="zh-CN" altLang="zh-CN" sz="36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》</a:t>
            </a:r>
            <a:r>
              <a:rPr lang="zh-CN" sz="36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一轴，尤所爱，</a:t>
            </a:r>
            <a:r>
              <a:rPr lang="zh-CN" sz="36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锦囊玉轴</a:t>
            </a:r>
            <a:r>
              <a:rPr lang="zh-CN" sz="36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36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常以自随</a:t>
            </a:r>
            <a:r>
              <a:rPr lang="zh-CN" sz="36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60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17930" y="634365"/>
          <a:ext cx="2422525" cy="4237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2525"/>
              </a:tblGrid>
              <a:tr h="64071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抓关键词句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597275">
                <a:tc>
                  <a:txBody>
                    <a:bodyPr/>
                    <a:p>
                      <a:pPr>
                        <a:buNone/>
                      </a:pPr>
                      <a:endParaRPr lang="zh-CN" sz="3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sz="32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sz="32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锦囊玉轴</a:t>
                      </a:r>
                      <a:endParaRPr lang="zh-CN" sz="32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sz="32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常以自随</a:t>
                      </a:r>
                      <a:endParaRPr lang="zh-CN" sz="32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32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32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7083425" y="634365"/>
          <a:ext cx="3627755" cy="4258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7755"/>
              </a:tblGrid>
              <a:tr h="63182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抓细节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626485">
                <a:tc>
                  <a:txBody>
                    <a:bodyPr/>
                    <a:p>
                      <a:pPr>
                        <a:buNone/>
                      </a:pPr>
                      <a:endParaRPr lang="en-US" altLang="zh-CN" sz="3200" b="1" spc="5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>
                          <a:solidFill>
                            <a:schemeClr val="accent6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杜处士的语言、动作、神态等</a:t>
                      </a:r>
                      <a:endParaRPr lang="zh-CN" altLang="en-US" sz="3200">
                        <a:solidFill>
                          <a:schemeClr val="accent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/>
          <p:nvPr>
            <p:custDataLst>
              <p:tags r:id="rId3"/>
            </p:custDataLst>
          </p:nvPr>
        </p:nvGraphicFramePr>
        <p:xfrm>
          <a:off x="3640455" y="634365"/>
          <a:ext cx="3442970" cy="4237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2970"/>
              </a:tblGrid>
              <a:tr h="6330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抓勾连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6048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32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杜处士的生活情境</a:t>
                      </a:r>
                      <a:endParaRPr lang="zh-CN" sz="3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sz="3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sz="32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背景资料</a:t>
                      </a:r>
                      <a:endParaRPr lang="zh-CN" sz="3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sz="3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32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生活</a:t>
                      </a:r>
                      <a:endParaRPr lang="zh-CN" sz="3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77190" y="549275"/>
            <a:ext cx="7993063" cy="609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蜀中有杜处士，好书画，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所宝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以百数。有戴嵩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一日曝书画，有一牧童见之，拊掌大笑，曰：“此画斗牛也。牛斗，力在角，尾搐入两股间，今乃掉尾而斗，谬矣。”处士笑而然之。古语有云：“耕当问奴，织当问婢。”不可改也。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2485" y="3061970"/>
            <a:ext cx="2324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曝书画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31200" y="2884805"/>
            <a:ext cx="3714750" cy="38893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16685" y="993140"/>
            <a:ext cx="8176895" cy="3669030"/>
          </a:xfrm>
          <a:prstGeom prst="rect">
            <a:avLst/>
          </a:prstGeom>
        </p:spPr>
        <p:txBody>
          <a:bodyPr wrap="square">
            <a:noAutofit/>
          </a:bodyPr>
          <a:p>
            <a:pPr algn="just" defTabSz="266700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同桌交流：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defTabSz="266700">
              <a:spcBef>
                <a:spcPts val="500"/>
              </a:spcBef>
              <a:spcAft>
                <a:spcPts val="500"/>
              </a:spcAft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）默读第二自然段，用“</a:t>
            </a:r>
            <a:r>
              <a:rPr lang="en-US" altLang="zh-CN" sz="36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勾画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出描写牧童表现的句子。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圈出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关键词，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一下牧童还会有什么动作？想象杜处士有什么动作，会说什么样的话，心里想些什么呢?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3305C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25385" y="2986405"/>
            <a:ext cx="3647440" cy="39166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977265"/>
            <a:ext cx="91097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一日曝书画，有一牧童见之，拊掌大笑曰：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此画斗牛也。牛斗，力在角，尾搐入两股间，今乃掉尾而斗，谬矣。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处士笑而然之。古语有云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耕当问奴，织当问婢。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不可改也。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6730" y="977900"/>
            <a:ext cx="2454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拊掌大笑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100830" y="1562100"/>
            <a:ext cx="4676775" cy="4699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06070" y="2095500"/>
            <a:ext cx="8269605" cy="5270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44805" y="2660650"/>
            <a:ext cx="5755640" cy="28575"/>
          </a:xfrm>
          <a:prstGeom prst="line">
            <a:avLst/>
          </a:prstGeom>
          <a:ln w="31750" cap="rnd">
            <a:solidFill>
              <a:schemeClr val="accent6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04495" y="3769360"/>
            <a:ext cx="7252970" cy="10610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想象一下牧童还会有什么动作？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829945" y="4899660"/>
            <a:ext cx="5066665" cy="175006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20000"/>
              </a:lnSpc>
            </a:pPr>
            <a:endParaRPr lang="zh-CN" altLang="en-US" sz="3600" spc="5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spc="5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牧童摆了摆手</a:t>
            </a:r>
            <a:endParaRPr lang="zh-CN" altLang="en-US" sz="3600" spc="5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牧童上前指着画</a:t>
            </a:r>
            <a:endParaRPr lang="zh-CN" altLang="en-US" sz="3600" spc="5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endParaRPr lang="zh-CN" altLang="en-US" sz="3600" spc="5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spc="5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spc="5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  <p:bldP spid="4" grpId="1"/>
      <p:bldP spid="2" grpId="0" bldLvl="0" animBg="1"/>
      <p:bldP spid="13" grpId="0" bldLvl="0" animBg="1"/>
      <p:bldP spid="1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1875" y="1966595"/>
            <a:ext cx="91097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此画斗牛也。牛斗，力在角，尾搐入两股间，今乃掉尾而斗，谬矣。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0885" y="1021715"/>
            <a:ext cx="798449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CD1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现在你化身牧童，边做动作边说</a:t>
            </a:r>
            <a:endParaRPr lang="zh-CN" altLang="en-US" sz="3600" b="1">
              <a:solidFill>
                <a:srgbClr val="CD1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843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3342640"/>
            <a:ext cx="9011285" cy="30149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/>
      </p:par>
    </p:tnLst>
    <p:bldLst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"/>
          <p:cNvPicPr>
            <a:picLocks noChangeAspect="1"/>
          </p:cNvPicPr>
          <p:nvPr/>
        </p:nvPicPr>
        <p:blipFill>
          <a:blip r:embed="rId1"/>
          <a:srcRect t="6997" r="5206" b="7415"/>
          <a:stretch>
            <a:fillRect/>
          </a:stretch>
        </p:blipFill>
        <p:spPr>
          <a:xfrm>
            <a:off x="3175" y="497840"/>
            <a:ext cx="11572875" cy="5856605"/>
          </a:xfrm>
          <a:prstGeom prst="rect">
            <a:avLst/>
          </a:prstGeom>
        </p:spPr>
      </p:pic>
      <p:pic>
        <p:nvPicPr>
          <p:cNvPr id="2" name="图片 1" descr="u=782482778,3619132881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875" y="1326515"/>
            <a:ext cx="6272530" cy="4128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180" y="480060"/>
            <a:ext cx="4716000" cy="5856605"/>
          </a:xfrm>
          <a:prstGeom prst="rect">
            <a:avLst/>
          </a:prstGeom>
          <a:solidFill>
            <a:srgbClr val="F5EBD2"/>
          </a:solidFill>
          <a:ln>
            <a:solidFill>
              <a:srgbClr val="F5EB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68160" y="440055"/>
            <a:ext cx="4707890" cy="5914390"/>
          </a:xfrm>
          <a:prstGeom prst="rect">
            <a:avLst/>
          </a:prstGeom>
          <a:solidFill>
            <a:srgbClr val="F5EBD2"/>
          </a:solidFill>
          <a:ln>
            <a:solidFill>
              <a:srgbClr val="F5EB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315" y="514350"/>
            <a:ext cx="664845" cy="5822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8470" y="513715"/>
            <a:ext cx="664845" cy="58229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6855" y="53975"/>
            <a:ext cx="5301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活动一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初识绘画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理解题跋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73385 -0.001481 " pathEditMode="relative" rAng="0" ptsTypes="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70417 -0.003796 " pathEditMode="relative" rAng="0" ptsTypes="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36230" y="2519680"/>
            <a:ext cx="3961765" cy="4255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425" y="687070"/>
            <a:ext cx="11239500" cy="1828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一日曝书画，有一牧童见之，拊掌大笑曰：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此画斗牛也。牛斗，力在角，尾搐入两股间，今乃掉尾而斗，谬矣。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处士笑而然之。古语有云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耕当问奴，织当问婢。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不可改也。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6545" y="1789430"/>
            <a:ext cx="2138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笑而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然之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63830" y="4646930"/>
            <a:ext cx="7908925" cy="1875155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20000"/>
              </a:lnSpc>
            </a:pPr>
            <a:endParaRPr lang="zh-CN" altLang="en-US" sz="3600" spc="5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spc="5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杜处士捋了捋自己的胡须，说：有道理。</a:t>
            </a:r>
            <a:endParaRPr lang="zh-CN" altLang="en-US" sz="3600" spc="5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spc="5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endParaRPr lang="zh-CN" altLang="en-US" sz="3600" spc="5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spc="5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spc="5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480" y="2981325"/>
            <a:ext cx="7984490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想象杜处士有什么动作，会说什么样的话，心里想些什么呢</a:t>
            </a: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60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6" grpId="1"/>
      <p:bldP spid="2" grpId="0" bldLvl="0" animBg="1"/>
      <p:bldP spid="4" grpId="0" animBg="1"/>
      <p:bldP spid="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643380" y="704215"/>
          <a:ext cx="4839335" cy="4730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7900"/>
              </a:tblGrid>
              <a:tr h="73787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抓关键词句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576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拊掌大笑</a:t>
                      </a:r>
                      <a:endParaRPr lang="zh-CN" altLang="en-US" sz="32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笑而然之</a:t>
                      </a:r>
                      <a:endParaRPr lang="zh-CN" altLang="en-US" sz="32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32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6482715" y="704215"/>
          <a:ext cx="3461385" cy="4595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1385"/>
              </a:tblGrid>
              <a:tr h="73025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抓细节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65245">
                <a:tc>
                  <a:txBody>
                    <a:bodyPr/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杜处士的语言、动作、心理等</a:t>
                      </a:r>
                      <a:endParaRPr lang="zh-CN" altLang="en-US" sz="32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牧童神态、动作等</a:t>
                      </a:r>
                      <a:endParaRPr lang="zh-CN" altLang="en-US" sz="32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/>
          <p:nvPr>
            <p:custDataLst>
              <p:tags r:id="rId3"/>
            </p:custDataLst>
          </p:nvPr>
        </p:nvGraphicFramePr>
        <p:xfrm>
          <a:off x="3891280" y="704215"/>
          <a:ext cx="2592070" cy="4595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070"/>
              </a:tblGrid>
              <a:tr h="7340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抓勾连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61435">
                <a:tc>
                  <a:txBody>
                    <a:bodyPr/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插图</a:t>
                      </a:r>
                      <a:endParaRPr lang="zh-CN" altLang="en-US" sz="32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生活</a:t>
                      </a:r>
                      <a:endParaRPr lang="zh-CN" sz="3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48118" y="889795"/>
            <a:ext cx="8208963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p>
            <a:pPr marL="0" marR="0" lvl="0" indent="19050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书戴嵩画牛</a:t>
            </a:r>
            <a:endParaRPr kumimoji="0" lang="zh-CN" sz="3600" b="0" i="0" u="none" strike="noStrike" kern="1200" cap="none" spc="0" normalizeH="0" baseline="0" noProof="0" dirty="0">
              <a:ln>
                <a:noFill/>
              </a:ln>
              <a:solidFill>
                <a:srgbClr val="010217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蜀中有杜处士，好书画，所宝以百数。有戴嵩</a:t>
            </a: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10217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一日曝书画，有一牧童见之，拊掌大笑，曰：“此画斗牛也。牛斗，力在角，尾搐入两股间，今乃掉尾而斗，谬矣。”处士笑而然之。古语有云：“耕当问奴，织当问婢。”不可改也。</a:t>
            </a:r>
            <a:endParaRPr kumimoji="0" lang="zh-CN" sz="3600" b="0" i="0" u="none" strike="noStrike" kern="1200" cap="none" spc="0" normalizeH="0" baseline="0" noProof="0" dirty="0">
              <a:ln>
                <a:noFill/>
              </a:ln>
              <a:solidFill>
                <a:srgbClr val="010217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54260" y="5023485"/>
            <a:ext cx="2265680" cy="18338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3830" y="635"/>
            <a:ext cx="7494270" cy="686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441815" y="4665980"/>
            <a:ext cx="2604135" cy="2108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635" y="1165860"/>
            <a:ext cx="113944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古语有云：“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耕当问奴，织当问婢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。”不可改也。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6885" y="2588260"/>
            <a:ext cx="10937875" cy="286131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唱歌当问</a:t>
            </a:r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画画当问（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        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304800" algn="l" defTabSz="266700">
              <a:spcBef>
                <a:spcPct val="0"/>
              </a:spcBef>
              <a:spcAft>
                <a:spcPct val="0"/>
              </a:spcAft>
            </a:pPr>
            <a:endParaRPr lang="zh-CN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304800" algn="l" defTabSz="266700">
              <a:spcBef>
                <a:spcPct val="0"/>
              </a:spcBef>
              <a:spcAft>
                <a:spcPct val="0"/>
              </a:spcAft>
            </a:pPr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）当问</a:t>
            </a:r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当问</a:t>
            </a:r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304800" algn="l" defTabSz="266700">
              <a:spcBef>
                <a:spcPct val="0"/>
              </a:spcBef>
              <a:spcAft>
                <a:spcPct val="0"/>
              </a:spcAft>
            </a:pP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30480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97860" y="2588260"/>
            <a:ext cx="1822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歌唱家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31225" y="2474595"/>
            <a:ext cx="1822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画家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5" grpId="0"/>
      <p:bldP spid="5" grpId="1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441815" y="4665980"/>
            <a:ext cx="2604135" cy="2108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635" y="1165860"/>
            <a:ext cx="113944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古语有云：“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耕当问奴，织当问婢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。”不可改也。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4" cstate="screen"/>
          <a:srcRect/>
          <a:stretch>
            <a:fillRect/>
          </a:stretch>
        </p:blipFill>
        <p:spPr>
          <a:xfrm rot="5400000">
            <a:off x="3774440" y="536575"/>
            <a:ext cx="3973195" cy="7645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76525" y="3429000"/>
            <a:ext cx="61696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艺术创作离不开细心观察，艺术家应该向富有实践经验的劳动人民虚心学习。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830" y="635"/>
            <a:ext cx="7494270" cy="686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9872"/>
            <a:ext cx="12932273" cy="4890567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2" cstate="screen"/>
          <a:srcRect/>
          <a:stretch>
            <a:fillRect/>
          </a:stretch>
        </p:blipFill>
        <p:spPr>
          <a:xfrm rot="5400000">
            <a:off x="2801620" y="-1702435"/>
            <a:ext cx="5942965" cy="99447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49730" y="1626870"/>
            <a:ext cx="7849870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资料链接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戴嵩，唐代画家。擅画田家、川原之景，画水牛尤为著名，后人谓得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野性筋骨之妙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。相传曾画饮水之牛，水中倒影，唇鼻相连，可见观察之精微。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830" y="41910"/>
            <a:ext cx="7372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活动四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链接资料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质疑思辨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" y="1095375"/>
            <a:ext cx="5165725" cy="401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5927" t="25792"/>
          <a:stretch>
            <a:fillRect/>
          </a:stretch>
        </p:blipFill>
        <p:spPr>
          <a:xfrm>
            <a:off x="5962015" y="1169035"/>
            <a:ext cx="5471795" cy="39446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830" y="41910"/>
            <a:ext cx="7372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活动四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链接资料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质疑思辨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7162"/>
            <a:ext cx="12932273" cy="4890567"/>
          </a:xfrm>
          <a:prstGeom prst="rect">
            <a:avLst/>
          </a:prstGeom>
        </p:spPr>
      </p:pic>
      <p:pic>
        <p:nvPicPr>
          <p:cNvPr id="3" name="图片 2" descr="d68d42bd12cbe7ae28e3fb972decc1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" y="637540"/>
            <a:ext cx="5241925" cy="5075555"/>
          </a:xfrm>
          <a:prstGeom prst="rect">
            <a:avLst/>
          </a:prstGeom>
        </p:spPr>
      </p:pic>
      <p:pic>
        <p:nvPicPr>
          <p:cNvPr id="4" name="图片 3" descr="d41a689e93e97b4d4c07e9d9891bc9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2750" y="637540"/>
            <a:ext cx="6410325" cy="50031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830" y="41910"/>
            <a:ext cx="7372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活动四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链接资料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质疑思辨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441815" y="4665980"/>
            <a:ext cx="2604135" cy="210820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4" cstate="screen"/>
          <a:srcRect/>
          <a:stretch>
            <a:fillRect/>
          </a:stretch>
        </p:blipFill>
        <p:spPr>
          <a:xfrm rot="5400000">
            <a:off x="3432175" y="-468630"/>
            <a:ext cx="3973195" cy="7645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75560" y="2544445"/>
            <a:ext cx="5464175" cy="773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留心观察生活，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向有经验的劳动人民请教。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830" y="41910"/>
            <a:ext cx="7372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活动四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链接资料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质疑思辨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710" y="1966527"/>
            <a:ext cx="12932273" cy="48905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9960" y="4894580"/>
            <a:ext cx="2206625" cy="1786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0220" y="857885"/>
            <a:ext cx="10525125" cy="1746250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softEdge rad="63500"/>
          </a:effectLst>
        </p:spPr>
        <p:txBody>
          <a:bodyPr wrap="square">
            <a:noAutofit/>
          </a:bodyPr>
          <a:p>
            <a:pPr marL="0" indent="0" algn="just" defTabSz="266700">
              <a:spcBef>
                <a:spcPts val="500"/>
              </a:spcBef>
              <a:spcAft>
                <a:spcPts val="500"/>
              </a:spcAft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讲故事：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just" defTabSz="266700">
              <a:spcBef>
                <a:spcPts val="500"/>
              </a:spcBef>
              <a:spcAft>
                <a:spcPts val="500"/>
              </a:spcAft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抓住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描写人物形象的词句，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加上动作，语言，神态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想象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故事细节，用自己的话讲故事。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just" defTabSz="266700">
              <a:spcBef>
                <a:spcPts val="500"/>
              </a:spcBef>
              <a:spcAft>
                <a:spcPts val="50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 descr="7b0a202020202262756c6c6574223a20227b5c2263617465676f727949645c223a31303030352c5c2274656d706c61746549645c223a32303233313331317d220a7d0a"/>
          <p:cNvSpPr txBox="1"/>
          <p:nvPr/>
        </p:nvSpPr>
        <p:spPr>
          <a:xfrm>
            <a:off x="490220" y="3224530"/>
            <a:ext cx="9335135" cy="1087755"/>
          </a:xfrm>
          <a:prstGeom prst="rect">
            <a:avLst/>
          </a:prstGeom>
          <a:solidFill>
            <a:schemeClr val="accent5">
              <a:lumMod val="20000"/>
              <a:lumOff val="80000"/>
              <a:alpha val="92000"/>
            </a:schemeClr>
          </a:solidFill>
          <a:ln w="9525">
            <a:noFill/>
          </a:ln>
          <a:effectLst>
            <a:softEdge rad="63500"/>
          </a:effectLst>
        </p:spPr>
        <p:txBody>
          <a:bodyPr wrap="square">
            <a:noAutofit/>
          </a:bodyPr>
          <a:p>
            <a:pPr indent="0">
              <a:buNone/>
            </a:pPr>
            <a:r>
              <a:rPr lang="en-US" altLang="zh-CN" sz="360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360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我是杜处士，我最大的爱好就是收藏书画……</a:t>
            </a:r>
            <a:endParaRPr lang="zh-CN" sz="3600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buBlip>
                <a:blip r:embed="rId4"/>
              </a:buBlip>
            </a:pPr>
            <a:endParaRPr lang="zh-CN" sz="3600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/>
            <a:endParaRPr lang="zh-CN" altLang="en-US" sz="3600" b="1">
              <a:solidFill>
                <a:srgbClr val="22222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 descr="7b0a202020202262756c6c6574223a20227b5c2263617465676f727949645c223a31303030352c5c2274656d706c61746549645c223a32303233313331317d220a7d0a"/>
          <p:cNvSpPr txBox="1"/>
          <p:nvPr/>
        </p:nvSpPr>
        <p:spPr>
          <a:xfrm>
            <a:off x="611505" y="4312285"/>
            <a:ext cx="9213850" cy="1084580"/>
          </a:xfrm>
          <a:prstGeom prst="rect">
            <a:avLst/>
          </a:prstGeom>
          <a:solidFill>
            <a:schemeClr val="accent6">
              <a:lumMod val="40000"/>
              <a:lumOff val="60000"/>
              <a:alpha val="92000"/>
            </a:schemeClr>
          </a:solidFill>
          <a:ln w="9525">
            <a:noFill/>
          </a:ln>
          <a:effectLst>
            <a:softEdge rad="63500"/>
          </a:effectLst>
        </p:spPr>
        <p:txBody>
          <a:bodyPr wrap="square" rtlCol="0">
            <a:noAutofit/>
          </a:bodyPr>
          <a:p>
            <a:pPr lvl="0" indent="0" algn="l">
              <a:buClrTx/>
              <a:buSzTx/>
              <a:buFont typeface="Wingdings" panose="05000000000000000000" charset="0"/>
              <a:buNone/>
            </a:pPr>
            <a:r>
              <a:rPr lang="en-US" altLang="zh-CN" sz="360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sz="360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我是牧童，今天放牛回来，发现村里的杜处士正在晒他的书画宝贝……</a:t>
            </a:r>
            <a:endParaRPr lang="zh-CN" sz="3600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300" y="5403850"/>
            <a:ext cx="9278620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“</a:t>
            </a:r>
            <a:r>
              <a:rPr lang="zh-CN" altLang="en-US" sz="360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</a:t>
            </a:r>
            <a:r>
              <a:rPr lang="en-US" altLang="zh-CN" sz="360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sz="360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是苏轼，我认为艺术创作需要虚心向有经验的人请教……</a:t>
            </a:r>
            <a:endParaRPr lang="zh-CN" altLang="en-US" sz="3600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26705" y="3937635"/>
            <a:ext cx="3608070" cy="2920365"/>
          </a:xfrm>
          <a:prstGeom prst="rect">
            <a:avLst/>
          </a:prstGeom>
        </p:spPr>
      </p:pic>
      <p:sp>
        <p:nvSpPr>
          <p:cNvPr id="2051" name="矩形 11"/>
          <p:cNvSpPr/>
          <p:nvPr/>
        </p:nvSpPr>
        <p:spPr>
          <a:xfrm>
            <a:off x="3604260" y="558165"/>
            <a:ext cx="6412230" cy="1349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algn="ctr"/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21.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文言文二则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2895" y="2186305"/>
            <a:ext cx="66147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600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戴嵩画牛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34765" y="3429000"/>
            <a:ext cx="41630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书：书写，记述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6855" y="53975"/>
            <a:ext cx="5301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活动一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初识绘画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理解题跋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/>
    </mc:Choice>
    <mc:Fallback>
      <p:transition spd="med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862455" y="226695"/>
          <a:ext cx="2438400" cy="3148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</a:tblGrid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抓关键词句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25692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32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锦囊玉轴</a:t>
                      </a:r>
                      <a:endParaRPr lang="zh-CN" sz="32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sz="32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常以自随</a:t>
                      </a:r>
                      <a:endParaRPr lang="zh-CN" sz="32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32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32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892925" y="226695"/>
          <a:ext cx="2856865" cy="3240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865"/>
              </a:tblGrid>
              <a:tr h="57912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抓细节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2661285">
                <a:tc>
                  <a:txBody>
                    <a:bodyPr/>
                    <a:p>
                      <a:pPr algn="l">
                        <a:buClrTx/>
                        <a:buSzTx/>
                        <a:buNone/>
                      </a:pPr>
                      <a:r>
                        <a:rPr lang="zh-CN" sz="32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杜处士的语言、动作、神态等</a:t>
                      </a:r>
                      <a:endParaRPr lang="zh-CN" sz="3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ClrTx/>
                        <a:buSzTx/>
                        <a:buNone/>
                      </a:pPr>
                      <a:endParaRPr lang="zh-CN" altLang="en-US" sz="32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None/>
                      </a:pPr>
                      <a:endParaRPr lang="zh-CN" sz="3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/>
          <p:nvPr>
            <p:custDataLst>
              <p:tags r:id="rId3"/>
            </p:custDataLst>
          </p:nvPr>
        </p:nvGraphicFramePr>
        <p:xfrm>
          <a:off x="4300855" y="226695"/>
          <a:ext cx="2592070" cy="3162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070"/>
              </a:tblGrid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抓勾连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25831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3200" b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杜处士的生活情境</a:t>
                      </a:r>
                      <a:endParaRPr lang="zh-CN" sz="3200" b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sz="3200" b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背景资料</a:t>
                      </a: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生活</a:t>
                      </a: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None/>
                      </a:pPr>
                      <a:endParaRPr lang="zh-CN" sz="3200" b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1876425" y="3388995"/>
          <a:ext cx="2424430" cy="3300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4430"/>
              </a:tblGrid>
              <a:tr h="3300095">
                <a:tc>
                  <a:txBody>
                    <a:bodyPr/>
                    <a:p>
                      <a:pPr>
                        <a:buNone/>
                      </a:pPr>
                      <a:endParaRPr lang="zh-CN" sz="3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拊掌大笑</a:t>
                      </a: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笑而然之</a:t>
                      </a:r>
                      <a:endParaRPr lang="zh-CN" altLang="en-US" sz="3200" b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3200" b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>
            <p:custDataLst>
              <p:tags r:id="rId5"/>
            </p:custDataLst>
          </p:nvPr>
        </p:nvGraphicFramePr>
        <p:xfrm>
          <a:off x="4300855" y="3388995"/>
          <a:ext cx="2592070" cy="3286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070"/>
              </a:tblGrid>
              <a:tr h="3286125">
                <a:tc>
                  <a:txBody>
                    <a:bodyPr/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插图</a:t>
                      </a: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生活</a:t>
                      </a:r>
                      <a:endParaRPr lang="zh-CN" sz="3200" b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6"/>
            </p:custDataLst>
          </p:nvPr>
        </p:nvGraphicFramePr>
        <p:xfrm>
          <a:off x="6911340" y="3388995"/>
          <a:ext cx="2838450" cy="3300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8450"/>
              </a:tblGrid>
              <a:tr h="3300095">
                <a:tc>
                  <a:txBody>
                    <a:bodyPr/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杜处士的语言、动作、心理等</a:t>
                      </a: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牧童神态、动作等</a:t>
                      </a: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" y="1966527"/>
            <a:ext cx="12932273" cy="48905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73515" y="4488180"/>
            <a:ext cx="2824480" cy="2286635"/>
          </a:xfrm>
          <a:prstGeom prst="rect">
            <a:avLst/>
          </a:prstGeom>
        </p:spPr>
      </p:pic>
      <p:graphicFrame>
        <p:nvGraphicFramePr>
          <p:cNvPr id="6" name="表格 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76045" y="410210"/>
          <a:ext cx="7948930" cy="522922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6562725"/>
                <a:gridCol w="1386205"/>
              </a:tblGrid>
              <a:tr h="1156335">
                <a:tc gridSpan="2">
                  <a:txBody>
                    <a:bodyPr/>
                    <a:p>
                      <a:pPr algn="ctr"/>
                      <a:r>
                        <a:rPr lang="zh-CN" altLang="en-US" sz="3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学习评价单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83713" marR="83713" marT="41487" marB="41487" anchor="ctr"/>
                </a:tc>
                <a:tc hMerge="1">
                  <a:tcPr/>
                </a:tc>
              </a:tr>
              <a:tr h="1386840">
                <a:tc>
                  <a:txBody>
                    <a:bodyPr/>
                    <a:p>
                      <a:pPr marL="0" indent="0">
                        <a:buFontTx/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能用抓关键词句的方法想象细节。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713" marR="83713" marT="41487" marB="41487" anchor="ctr"/>
                </a:tc>
                <a:tc>
                  <a:txBody>
                    <a:bodyPr/>
                    <a:p>
                      <a:r>
                        <a:rPr lang="zh-CN" altLang="en-US" sz="2900" dirty="0">
                          <a:solidFill>
                            <a:srgbClr val="FF0000"/>
                          </a:solidFill>
                        </a:rPr>
                        <a:t>★</a:t>
                      </a:r>
                      <a:r>
                        <a:rPr lang="zh-CN" altLang="en-US" sz="2900" dirty="0">
                          <a:solidFill>
                            <a:srgbClr val="FF0000"/>
                          </a:solidFill>
                          <a:sym typeface="+mn-ea"/>
                        </a:rPr>
                        <a:t>★★</a:t>
                      </a:r>
                      <a:r>
                        <a:rPr lang="zh-CN" altLang="en-US" sz="2900" dirty="0">
                          <a:solidFill>
                            <a:srgbClr val="FF0000"/>
                          </a:solidFill>
                          <a:sym typeface="+mn-ea"/>
                        </a:rPr>
                        <a:t>★</a:t>
                      </a:r>
                      <a:endParaRPr lang="zh-CN" altLang="en-US" sz="2900" dirty="0">
                        <a:solidFill>
                          <a:srgbClr val="FF0000"/>
                        </a:solidFill>
                        <a:ea typeface="楷体" panose="02010609060101010101" pitchFamily="49" charset="-122"/>
                      </a:endParaRPr>
                    </a:p>
                  </a:txBody>
                  <a:tcPr marL="83713" marR="83713" marT="41487" marB="41487" anchor="ctr"/>
                </a:tc>
              </a:tr>
              <a:tr h="1343025">
                <a:tc>
                  <a:txBody>
                    <a:bodyPr/>
                    <a:p>
                      <a:pPr marL="0" indent="0">
                        <a:buFontTx/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能用抓勾连的方法展开丰富的想象。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713" marR="83713" marT="41487" marB="41487" anchor="ctr"/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r>
                        <a:rPr lang="zh-CN" altLang="en-US" sz="2900" dirty="0">
                          <a:solidFill>
                            <a:srgbClr val="FF0000"/>
                          </a:solidFill>
                          <a:sym typeface="+mn-ea"/>
                        </a:rPr>
                        <a:t>★★</a:t>
                      </a:r>
                      <a:r>
                        <a:rPr lang="zh-CN" altLang="en-US" sz="2900" dirty="0">
                          <a:solidFill>
                            <a:srgbClr val="FF0000"/>
                          </a:solidFill>
                          <a:sym typeface="+mn-ea"/>
                        </a:rPr>
                        <a:t>★</a:t>
                      </a:r>
                      <a:endParaRPr lang="zh-CN" altLang="en-US" sz="2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marL="83713" marR="83713" marT="41487" marB="41487" anchor="ctr"/>
                </a:tc>
              </a:tr>
              <a:tr h="1343025">
                <a:tc>
                  <a:txBody>
                    <a:bodyPr/>
                    <a:p>
                      <a:pPr marL="0" indent="0">
                        <a:buFontTx/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能读出故事的画面感。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713" marR="83713" marT="41487" marB="41487" anchor="ctr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900" dirty="0">
                          <a:solidFill>
                            <a:srgbClr val="FF0000"/>
                          </a:solidFill>
                          <a:sym typeface="+mn-ea"/>
                        </a:rPr>
                        <a:t>★★</a:t>
                      </a:r>
                      <a:endParaRPr lang="zh-CN" alt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83713" marR="83713" marT="41487" marB="41487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1475" y="2865755"/>
            <a:ext cx="2983865" cy="4603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踏上美好的艺术之旅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0655" y="1172845"/>
            <a:ext cx="2891155" cy="39878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p>
            <a:r>
              <a:rPr lang="zh-CN" altLang="en-US" sz="2000"/>
              <a:t>任务一</a:t>
            </a:r>
            <a:r>
              <a:rPr lang="en-US" altLang="zh-CN" sz="2000"/>
              <a:t> </a:t>
            </a:r>
            <a:r>
              <a:rPr lang="zh-CN" altLang="en-US" sz="2000"/>
              <a:t>寻访家乡艺术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3970655" y="2840990"/>
            <a:ext cx="2891155" cy="39878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p>
            <a:r>
              <a:rPr lang="zh-CN" altLang="en-US" sz="2000"/>
              <a:t>任务</a:t>
            </a:r>
            <a:r>
              <a:rPr lang="zh-CN" sz="2000"/>
              <a:t>二</a:t>
            </a:r>
            <a:r>
              <a:rPr lang="en-US" altLang="zh-CN" sz="2000"/>
              <a:t> </a:t>
            </a:r>
            <a:r>
              <a:rPr lang="zh-CN" altLang="en-US" sz="2000"/>
              <a:t>采撷艺术之美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3912870" y="4657725"/>
            <a:ext cx="2891790" cy="39878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p>
            <a:r>
              <a:rPr lang="zh-CN" altLang="en-US" sz="2000"/>
              <a:t>任务</a:t>
            </a:r>
            <a:r>
              <a:rPr lang="zh-CN" sz="2000"/>
              <a:t>三</a:t>
            </a:r>
            <a:r>
              <a:rPr lang="en-US" altLang="zh-CN" sz="2000"/>
              <a:t> </a:t>
            </a:r>
            <a:r>
              <a:rPr lang="zh-CN" altLang="en-US" sz="2000"/>
              <a:t>亮出拿手好戏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8453120" y="716915"/>
            <a:ext cx="2910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活动一</a:t>
            </a:r>
            <a:r>
              <a:rPr lang="en-US" altLang="zh-CN"/>
              <a:t>    </a:t>
            </a:r>
            <a:r>
              <a:rPr lang="zh-CN" altLang="en-US"/>
              <a:t>采风自由行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8453120" y="1212215"/>
            <a:ext cx="2910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二</a:t>
            </a:r>
            <a:r>
              <a:rPr lang="en-US" altLang="zh-CN"/>
              <a:t>   </a:t>
            </a:r>
            <a:r>
              <a:rPr lang="zh-CN" altLang="en-US"/>
              <a:t>亮一张家乡名片</a:t>
            </a:r>
            <a:endParaRPr lang="en-US" altLang="zh-CN"/>
          </a:p>
        </p:txBody>
      </p:sp>
      <p:sp>
        <p:nvSpPr>
          <p:cNvPr id="10" name="文本框 9"/>
          <p:cNvSpPr txBox="1"/>
          <p:nvPr/>
        </p:nvSpPr>
        <p:spPr>
          <a:xfrm>
            <a:off x="8453120" y="2127885"/>
            <a:ext cx="3105785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一</a:t>
            </a:r>
            <a:r>
              <a:rPr lang="en-US" altLang="zh-CN"/>
              <a:t>  </a:t>
            </a:r>
            <a:r>
              <a:rPr lang="zh-CN" altLang="en-US"/>
              <a:t>穿越时空的心灵之旅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453120" y="2799715"/>
            <a:ext cx="2910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二</a:t>
            </a:r>
            <a:r>
              <a:rPr lang="en-US" altLang="zh-CN"/>
              <a:t>   </a:t>
            </a:r>
            <a:r>
              <a:rPr lang="zh-CN" altLang="en-US"/>
              <a:t>探究书画中的学问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8434705" y="3448685"/>
            <a:ext cx="2910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三</a:t>
            </a:r>
            <a:r>
              <a:rPr lang="en-US" altLang="zh-CN"/>
              <a:t>  </a:t>
            </a:r>
            <a:r>
              <a:rPr lang="zh-CN" altLang="en-US"/>
              <a:t>争做京剧传承人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8453120" y="4387850"/>
            <a:ext cx="2910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一</a:t>
            </a:r>
            <a:r>
              <a:rPr lang="en-US" altLang="zh-CN"/>
              <a:t>  </a:t>
            </a:r>
            <a:r>
              <a:rPr lang="zh-CN" altLang="en-US"/>
              <a:t>晒晒我的拿手好戏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8369300" y="4965065"/>
            <a:ext cx="3823335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活动</a:t>
            </a:r>
            <a:r>
              <a:rPr lang="zh-CN"/>
              <a:t>二</a:t>
            </a:r>
            <a:r>
              <a:rPr lang="en-US" altLang="zh-CN"/>
              <a:t>   </a:t>
            </a:r>
            <a:r>
              <a:rPr lang="zh-CN" altLang="en-US"/>
              <a:t>好戏连台</a:t>
            </a:r>
            <a:r>
              <a:rPr lang="en-US" altLang="zh-CN"/>
              <a:t>——</a:t>
            </a:r>
            <a:r>
              <a:rPr lang="zh-CN" altLang="en-US"/>
              <a:t>我的艺术范儿</a:t>
            </a:r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rot="13800000">
            <a:off x="3213735" y="836930"/>
            <a:ext cx="803275" cy="2473325"/>
          </a:xfrm>
          <a:prstGeom prst="arc">
            <a:avLst>
              <a:gd name="adj1" fmla="val 16200000"/>
              <a:gd name="adj2" fmla="val 3712352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stCxn id="2" idx="3"/>
          </p:cNvCxnSpPr>
          <p:nvPr/>
        </p:nvCxnSpPr>
        <p:spPr>
          <a:xfrm flipV="1">
            <a:off x="3355340" y="3088640"/>
            <a:ext cx="717550" cy="76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6" name="弧形 25"/>
          <p:cNvSpPr/>
          <p:nvPr/>
        </p:nvSpPr>
        <p:spPr>
          <a:xfrm rot="9060000">
            <a:off x="2947670" y="2109470"/>
            <a:ext cx="1272540" cy="2808605"/>
          </a:xfrm>
          <a:prstGeom prst="arc">
            <a:avLst>
              <a:gd name="adj1" fmla="val 17134054"/>
              <a:gd name="adj2" fmla="val 253613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左中括号 26"/>
          <p:cNvSpPr/>
          <p:nvPr/>
        </p:nvSpPr>
        <p:spPr>
          <a:xfrm>
            <a:off x="7614920" y="819785"/>
            <a:ext cx="782320" cy="71564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6890385" y="1275080"/>
            <a:ext cx="697865" cy="95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9" name="左中括号 28"/>
          <p:cNvSpPr/>
          <p:nvPr/>
        </p:nvSpPr>
        <p:spPr>
          <a:xfrm>
            <a:off x="7541260" y="2344420"/>
            <a:ext cx="864870" cy="133921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918325" y="3060700"/>
            <a:ext cx="1497330" cy="463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左中括号 31"/>
          <p:cNvSpPr/>
          <p:nvPr/>
        </p:nvSpPr>
        <p:spPr>
          <a:xfrm>
            <a:off x="7706360" y="4492625"/>
            <a:ext cx="744220" cy="75374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3" name="直接连接符 32"/>
          <p:cNvCxnSpPr>
            <a:endCxn id="32" idx="1"/>
          </p:cNvCxnSpPr>
          <p:nvPr/>
        </p:nvCxnSpPr>
        <p:spPr>
          <a:xfrm flipV="1">
            <a:off x="6804660" y="4869815"/>
            <a:ext cx="901700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8327390" y="2627630"/>
            <a:ext cx="3357245" cy="567055"/>
          </a:xfrm>
          <a:prstGeom prst="rect">
            <a:avLst/>
          </a:prstGeom>
          <a:noFill/>
          <a:ln w="666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9300" y="3326130"/>
            <a:ext cx="3357245" cy="567055"/>
          </a:xfrm>
          <a:prstGeom prst="rect">
            <a:avLst/>
          </a:prstGeom>
          <a:noFill/>
          <a:ln w="666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pic>
        <p:nvPicPr>
          <p:cNvPr id="13" name="Picture 227" descr="卷轴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/>
          <a:stretch>
            <a:fillRect/>
          </a:stretch>
        </p:blipFill>
        <p:spPr bwMode="auto">
          <a:xfrm>
            <a:off x="111218" y="-196144"/>
            <a:ext cx="11781964" cy="696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1872615" y="5234940"/>
            <a:ext cx="7686040" cy="1198880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题跋：写在书画、书籍、碑帖前后有关品评、鉴赏等的文字。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855" y="53975"/>
            <a:ext cx="5301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活动一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初识绘画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理解题跋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235" y="1242060"/>
            <a:ext cx="8211185" cy="39160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/>
    </mc:Choice>
    <mc:Fallback>
      <p:transition spd="med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26705" y="3937635"/>
            <a:ext cx="3608070" cy="2920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21080" y="1332865"/>
            <a:ext cx="9847580" cy="20097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ts val="500"/>
              </a:spcBef>
              <a:spcAft>
                <a:spcPts val="500"/>
              </a:spcAft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自学提示：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defTabSz="266700">
              <a:spcBef>
                <a:spcPts val="500"/>
              </a:spcBef>
              <a:spcAft>
                <a:spcPts val="500"/>
              </a:spcAft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自由读课文，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读准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字音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读通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句子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defTabSz="266700">
              <a:spcBef>
                <a:spcPts val="500"/>
              </a:spcBef>
              <a:spcAft>
                <a:spcPts val="500"/>
              </a:spcAft>
            </a:pP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1625" y="220345"/>
            <a:ext cx="6351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文意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79650" y="549275"/>
            <a:ext cx="7993063" cy="609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蜀中有杜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处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士，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好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书画，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所宝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以百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一日曝书画，有一牧童见之，拊掌大笑，曰：“此画斗牛也。牛斗，力在角，尾搐入两股间，今乃掉尾而斗，谬矣。”处士笑而然之。古语有云：“耕当问奴，织当问婢。”不可改也。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35195" y="435610"/>
            <a:ext cx="11509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chǔ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86133" y="435610"/>
            <a:ext cx="115093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hào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64930" y="489903"/>
            <a:ext cx="11509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shǔ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1625" y="33655"/>
            <a:ext cx="6351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文意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527"/>
            <a:ext cx="12932273" cy="48905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54260" y="5023485"/>
            <a:ext cx="2265680" cy="183388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79650" y="549275"/>
            <a:ext cx="7993063" cy="609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 有杜处士，好 书画，所宝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以百数。有戴嵩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书画，有一牧童见之，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掌大笑，曰：“此画斗牛也。牛斗，力在角，尾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搐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入两股间，今乃掉尾而斗，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谬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矣。”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处士笑而然之。古语有云：“耕当问奴，织当问婢。”不可改也。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70338" y="2594610"/>
            <a:ext cx="7207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pù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2" name="TextBox 8"/>
          <p:cNvSpPr txBox="1"/>
          <p:nvPr/>
        </p:nvSpPr>
        <p:spPr>
          <a:xfrm>
            <a:off x="8461058" y="2594610"/>
            <a:ext cx="7921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fǔ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3" name="TextBox 9"/>
          <p:cNvSpPr txBox="1"/>
          <p:nvPr/>
        </p:nvSpPr>
        <p:spPr>
          <a:xfrm>
            <a:off x="2151380" y="4119880"/>
            <a:ext cx="11509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4" name="TextBox 10"/>
          <p:cNvSpPr txBox="1"/>
          <p:nvPr/>
        </p:nvSpPr>
        <p:spPr>
          <a:xfrm>
            <a:off x="7464425" y="4106545"/>
            <a:ext cx="1454150" cy="5740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miù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1625" y="220345"/>
            <a:ext cx="6351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活动二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文意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zoom/>
      </p:transition>
    </mc:Choice>
    <mc:Fallback>
      <p:transition spd="med" advTm="3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222" grpId="0"/>
      <p:bldP spid="9222" grpId="1"/>
      <p:bldP spid="9223" grpId="0"/>
      <p:bldP spid="9223" grpId="1"/>
      <p:bldP spid="9224" grpId="0"/>
      <p:bldP spid="922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08940" y="1753870"/>
            <a:ext cx="10888345" cy="4615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蜀中有杜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处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士，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好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书画，所宝以百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。有戴嵩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一轴，尤所爱，锦囊玉轴，常以自随。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一日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曝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书画，有一牧童见之，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拊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掌大笑，曰：“此画斗牛也。牛斗，力在角，尾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搐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入两股间，今乃掉尾而斗，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谬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矣。”处士笑而然之。古语有云：“耕当问奴，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织当问</a:t>
            </a:r>
            <a:r>
              <a: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婢。”不可改也。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45373" y="3140075"/>
            <a:ext cx="7207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pù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2" name="TextBox 8"/>
          <p:cNvSpPr txBox="1"/>
          <p:nvPr/>
        </p:nvSpPr>
        <p:spPr>
          <a:xfrm>
            <a:off x="6865938" y="3140075"/>
            <a:ext cx="7921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fǔ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3" name="TextBox 9"/>
          <p:cNvSpPr txBox="1"/>
          <p:nvPr/>
        </p:nvSpPr>
        <p:spPr>
          <a:xfrm>
            <a:off x="5144135" y="3835400"/>
            <a:ext cx="11509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4" name="TextBox 10"/>
          <p:cNvSpPr txBox="1"/>
          <p:nvPr/>
        </p:nvSpPr>
        <p:spPr>
          <a:xfrm>
            <a:off x="641350" y="4610735"/>
            <a:ext cx="1454150" cy="5740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miù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2721610" y="1540193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chǔ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3935730" y="1591628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hào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8420" y="897890"/>
            <a:ext cx="56032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19050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360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书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lang="zh-CN" sz="3600" noProof="0" dirty="0">
                <a:ln>
                  <a:noFill/>
                </a:ln>
                <a:solidFill>
                  <a:srgbClr val="01021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戴嵩画牛</a:t>
            </a:r>
            <a:endParaRPr lang="zh-CN" altLang="en-US" sz="3600" noProof="0" dirty="0">
              <a:ln>
                <a:noFill/>
              </a:ln>
              <a:solidFill>
                <a:srgbClr val="010217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071360" y="1621473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shǔ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830" y="41910"/>
            <a:ext cx="74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细读课文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领悟道理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2_1"/>
  <p:tag name="KSO_WM_UNIT_ID" val="mixed20199730_1*ζ_h_i*1_2_1"/>
  <p:tag name="KSO_WM_TEMPLATE_CATEGORY" val="mixed"/>
  <p:tag name="KSO_WM_TEMPLATE_INDEX" val="20199730"/>
  <p:tag name="KSO_WM_UNIT_LAYERLEVEL" val="1_1_1"/>
  <p:tag name="KSO_WM_TAG_VERSION" val="1.0"/>
  <p:tag name="KSO_WM_BEAUTIFY_FLAG" val="#wm#"/>
  <p:tag name="KSO_WM_DIAGRAM_VIRTUALLY_FRAME" val="{&quot;height&quot;:473.43956964928327,&quot;left&quot;:314.9311023622048,&quot;top&quot;:35.60086614173228,&quot;width&quot;:330.09779527559056}"/>
</p:tagLst>
</file>

<file path=ppt/tags/tag12.xml><?xml version="1.0" encoding="utf-8"?>
<p:tagLst xmlns:p="http://schemas.openxmlformats.org/presentationml/2006/main"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mixed20199730_1*ζ_h_i*1_1_1"/>
  <p:tag name="KSO_WM_TEMPLATE_CATEGORY" val="mixed"/>
  <p:tag name="KSO_WM_TEMPLATE_INDEX" val="20199730"/>
  <p:tag name="KSO_WM_UNIT_LAYERLEVEL" val="1_1_1"/>
  <p:tag name="KSO_WM_TAG_VERSION" val="1.0"/>
  <p:tag name="KSO_WM_BEAUTIFY_FLAG" val="#wm#"/>
  <p:tag name="KSO_WM_DIAGRAM_VIRTUALLY_FRAME" val="{&quot;height&quot;:473.43956964928327,&quot;left&quot;:314.9311023622048,&quot;top&quot;:35.60086614173228,&quot;width&quot;:330.09779527559056}"/>
</p:tagLst>
</file>

<file path=ppt/tags/tag13.xml><?xml version="1.0" encoding="utf-8"?>
<p:tagLst xmlns:p="http://schemas.openxmlformats.org/presentationml/2006/main"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3_1"/>
  <p:tag name="KSO_WM_UNIT_ID" val="mixed20199730_1*ζ_h_i*1_3_1"/>
  <p:tag name="KSO_WM_TEMPLATE_CATEGORY" val="mixed"/>
  <p:tag name="KSO_WM_TEMPLATE_INDEX" val="20199730"/>
  <p:tag name="KSO_WM_UNIT_LAYERLEVEL" val="1_1_1"/>
  <p:tag name="KSO_WM_TAG_VERSION" val="1.0"/>
  <p:tag name="KSO_WM_BEAUTIFY_FLAG" val="#wm#"/>
  <p:tag name="KSO_WM_DIAGRAM_VIRTUALLY_FRAME" val="{&quot;height&quot;:473.43956964928327,&quot;left&quot;:314.9311023622048,&quot;top&quot;:35.60086614173228,&quot;width&quot;:330.09779527559056}"/>
</p:tagLst>
</file>

<file path=ppt/tags/tag14.xml><?xml version="1.0" encoding="utf-8"?>
<p:tagLst xmlns:p="http://schemas.openxmlformats.org/presentationml/2006/main">
  <p:tag name="PA" val="v5.2.4"/>
  <p:tag name="RESOURCELIBID_ANIM" val="557346"/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2_1"/>
  <p:tag name="KSO_WM_UNIT_ID" val="mixed20199737_1*ζ_h_i*1_2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15.xml><?xml version="1.0" encoding="utf-8"?>
<p:tagLst xmlns:p="http://schemas.openxmlformats.org/presentationml/2006/main">
  <p:tag name="PA" val="v5.2.4"/>
  <p:tag name="RESOURCELIBID_ANIM" val="557346"/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3_1"/>
  <p:tag name="KSO_WM_UNIT_ID" val="mixed20199737_1*ζ_h_i*1_3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16.xml><?xml version="1.0" encoding="utf-8"?>
<p:tagLst xmlns:p="http://schemas.openxmlformats.org/presentationml/2006/main">
  <p:tag name="PA" val="v5.2.4"/>
  <p:tag name="RESOURCELIBID_ANIM" val="557346"/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4_1"/>
  <p:tag name="KSO_WM_UNIT_ID" val="mixed20199737_1*ζ_h_i*1_4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17.xml><?xml version="1.0" encoding="utf-8"?>
<p:tagLst xmlns:p="http://schemas.openxmlformats.org/presentationml/2006/main">
  <p:tag name="PA" val="v5.2.4"/>
  <p:tag name="RESOURCELIBID_ANIM" val="557346"/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mixed20199737_1*ζ_h_i*1_1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18.xml><?xml version="1.0" encoding="utf-8"?>
<p:tagLst xmlns:p="http://schemas.openxmlformats.org/presentationml/2006/main">
  <p:tag name="KSO_WM_UNIT_DIAGRAM_MODELTYPE" val="flashPicture"/>
  <p:tag name="KSO_WM_UNIT_VALUE" val="687*917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mixed20199737_1*ζ_h_d*1_1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PA" val="v5.2.4"/>
  <p:tag name="RESOURCELIBID_ANIM" val="557083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19.xml><?xml version="1.0" encoding="utf-8"?>
<p:tagLst xmlns:p="http://schemas.openxmlformats.org/presentationml/2006/main">
  <p:tag name="KSO_WM_UNIT_DIAGRAM_MODELTYPE" val="flashPicture"/>
  <p:tag name="KSO_WM_UNIT_VALUE" val="687*917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2_1"/>
  <p:tag name="KSO_WM_UNIT_ID" val="mixed20199737_1*ζ_h_d*1_2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PA" val="v5.2.4"/>
  <p:tag name="RESOURCELIBID_ANIM" val="557083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DIAGRAM_MODELTYPE" val="flashPicture"/>
  <p:tag name="KSO_WM_UNIT_VALUE" val="687*917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3_1"/>
  <p:tag name="KSO_WM_UNIT_ID" val="mixed20199737_1*ζ_h_d*1_3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PA" val="v5.2.4"/>
  <p:tag name="RESOURCELIBID_ANIM" val="557083"/>
  <p:tag name="KSO_WM_UNIT_FLASH_PICTURE_RATE" val="2"/>
  <p:tag name="KSO_WM_DIAGRAM_VIRTUALLY_FRAME" val="{&quot;height&quot;:457.7618598937988,&quot;left&quot;:-1012.9098510742188,&quot;top&quot;:50.24488067626953,&quot;width&quot;:3490.8798217773438}"/>
  <p:tag name="KSO_WM_UNIT_PLACING_PICTURE_USER_VIEWPORT" val="{&quot;height&quot;:6907.716535433071,&quot;width&quot;:9210.288188976378}"/>
</p:tagLst>
</file>

<file path=ppt/tags/tag21.xml><?xml version="1.0" encoding="utf-8"?>
<p:tagLst xmlns:p="http://schemas.openxmlformats.org/presentationml/2006/main">
  <p:tag name="KSO_WM_UNIT_DIAGRAM_MODELTYPE" val="flashPicture"/>
  <p:tag name="KSO_WM_UNIT_VALUE" val="687*917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4_1"/>
  <p:tag name="KSO_WM_UNIT_ID" val="mixed20199737_1*ζ_h_d*1_4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PA" val="v5.2.4"/>
  <p:tag name="RESOURCELIBID_ANIM" val="557083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22.xml><?xml version="1.0" encoding="utf-8"?>
<p:tagLst xmlns:p="http://schemas.openxmlformats.org/presentationml/2006/main">
  <p:tag name="PA" val="v5.2.4"/>
  <p:tag name="RESOURCELIBID_ANIM" val="557346"/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2_1"/>
  <p:tag name="KSO_WM_UNIT_ID" val="mixed20199737_1*ζ_h_i*1_2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23.xml><?xml version="1.0" encoding="utf-8"?>
<p:tagLst xmlns:p="http://schemas.openxmlformats.org/presentationml/2006/main">
  <p:tag name="PA" val="v5.2.4"/>
  <p:tag name="RESOURCELIBID_ANIM" val="557346"/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3_1"/>
  <p:tag name="KSO_WM_UNIT_ID" val="mixed20199737_1*ζ_h_i*1_3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24.xml><?xml version="1.0" encoding="utf-8"?>
<p:tagLst xmlns:p="http://schemas.openxmlformats.org/presentationml/2006/main">
  <p:tag name="PA" val="v5.2.4"/>
  <p:tag name="RESOURCELIBID_ANIM" val="557346"/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4_1"/>
  <p:tag name="KSO_WM_UNIT_ID" val="mixed20199737_1*ζ_h_i*1_4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25.xml><?xml version="1.0" encoding="utf-8"?>
<p:tagLst xmlns:p="http://schemas.openxmlformats.org/presentationml/2006/main">
  <p:tag name="PA" val="v5.2.4"/>
  <p:tag name="RESOURCELIBID_ANIM" val="557346"/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mixed20199737_1*ζ_h_i*1_1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26.xml><?xml version="1.0" encoding="utf-8"?>
<p:tagLst xmlns:p="http://schemas.openxmlformats.org/presentationml/2006/main">
  <p:tag name="KSO_WM_UNIT_DIAGRAM_MODELTYPE" val="flashPicture"/>
  <p:tag name="KSO_WM_UNIT_VALUE" val="687*917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5_1"/>
  <p:tag name="KSO_WM_UNIT_ID" val="mixed20199737_1*ζ_h_d*1_5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PA" val="v5.2.4"/>
  <p:tag name="RESOURCELIBID_ANIM" val="557083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27.xml><?xml version="1.0" encoding="utf-8"?>
<p:tagLst xmlns:p="http://schemas.openxmlformats.org/presentationml/2006/main">
  <p:tag name="KSO_WM_UNIT_DIAGRAM_MODELTYPE" val="flashPicture"/>
  <p:tag name="KSO_WM_UNIT_VALUE" val="687*917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6_1"/>
  <p:tag name="KSO_WM_UNIT_ID" val="mixed20199737_1*ζ_h_d*1_6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PA" val="v5.2.4"/>
  <p:tag name="RESOURCELIBID_ANIM" val="557083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28.xml><?xml version="1.0" encoding="utf-8"?>
<p:tagLst xmlns:p="http://schemas.openxmlformats.org/presentationml/2006/main">
  <p:tag name="KSO_WM_UNIT_DIAGRAM_MODELTYPE" val="flashPicture"/>
  <p:tag name="KSO_WM_UNIT_VALUE" val="687*917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7_1"/>
  <p:tag name="KSO_WM_UNIT_ID" val="mixed20199737_1*ζ_h_d*1_7_1"/>
  <p:tag name="KSO_WM_TEMPLATE_CATEGORY" val="mixed"/>
  <p:tag name="KSO_WM_TEMPLATE_INDEX" val="20199737"/>
  <p:tag name="KSO_WM_UNIT_LAYERLEVEL" val="1_1_1"/>
  <p:tag name="KSO_WM_TAG_VERSION" val="1.0"/>
  <p:tag name="KSO_WM_BEAUTIFY_FLAG" val="#wm#"/>
  <p:tag name="PA" val="v5.2.4"/>
  <p:tag name="RESOURCELIBID_ANIM" val="557083"/>
  <p:tag name="KSO_WM_UNIT_FLASH_PICTURE_RATE" val="2"/>
  <p:tag name="KSO_WM_DIAGRAM_VIRTUALLY_FRAME" val="{&quot;height&quot;:457.7618598937988,&quot;left&quot;:-1012.9098510742188,&quot;top&quot;:50.24488067626953,&quot;width&quot;:3490.8798217773438}"/>
</p:tagLst>
</file>

<file path=ppt/tags/tag29.xml><?xml version="1.0" encoding="utf-8"?>
<p:tagLst xmlns:p="http://schemas.openxmlformats.org/presentationml/2006/main">
  <p:tag name="KSO_WM_UNIT_PLACING_PICTURE_USER_VIEWPORT" val="{&quot;height&quot;:1797,&quot;width&quot;:17411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FLASH_PICTURE_TYPE" val="1"/>
</p:tagLst>
</file>

<file path=ppt/tags/tag31.xml><?xml version="1.0" encoding="utf-8"?>
<p:tagLst xmlns:p="http://schemas.openxmlformats.org/presentationml/2006/main">
  <p:tag name="TABLE_ENDDRAG_ORIGIN_RECT" val="190*333"/>
  <p:tag name="TABLE_ENDDRAG_RECT" val="95*49*190*333"/>
</p:tagLst>
</file>

<file path=ppt/tags/tag32.xml><?xml version="1.0" encoding="utf-8"?>
<p:tagLst xmlns:p="http://schemas.openxmlformats.org/presentationml/2006/main">
  <p:tag name="TABLE_ENDDRAG_ORIGIN_RECT" val="285*337"/>
  <p:tag name="TABLE_ENDDRAG_RECT" val="475*36*285*337"/>
</p:tagLst>
</file>

<file path=ppt/tags/tag33.xml><?xml version="1.0" encoding="utf-8"?>
<p:tagLst xmlns:p="http://schemas.openxmlformats.org/presentationml/2006/main">
  <p:tag name="TABLE_ENDDRAG_ORIGIN_RECT" val="271*337"/>
  <p:tag name="TABLE_ENDDRAG_RECT" val="203*32*271*337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TABLE_ENDDRAG_ORIGIN_RECT" val="381*372"/>
  <p:tag name="TABLE_ENDDRAG_RECT" val="19*51*381*372"/>
</p:tagLst>
</file>

<file path=ppt/tags/tag38.xml><?xml version="1.0" encoding="utf-8"?>
<p:tagLst xmlns:p="http://schemas.openxmlformats.org/presentationml/2006/main">
  <p:tag name="TABLE_ENDDRAG_ORIGIN_RECT" val="272*361"/>
  <p:tag name="TABLE_ENDDRAG_RECT" val="510*55*272*361"/>
</p:tagLst>
</file>

<file path=ppt/tags/tag39.xml><?xml version="1.0" encoding="utf-8"?>
<p:tagLst xmlns:p="http://schemas.openxmlformats.org/presentationml/2006/main">
  <p:tag name="TABLE_ENDDRAG_ORIGIN_RECT" val="204*361"/>
  <p:tag name="TABLE_ENDDRAG_RECT" val="196*51*204*361"/>
</p:tagLst>
</file>

<file path=ppt/tags/tag4.xml><?xml version="1.0" encoding="utf-8"?>
<p:tagLst xmlns:p="http://schemas.openxmlformats.org/presentationml/2006/main">
  <p:tag name="KSO_WM_DIAGRAM_VIRTUALLY_FRAME" val="{&quot;height&quot;:147.15,&quot;left&quot;:23.75,&quot;top&quot;:17.35,&quot;width&quot;:639.2855118110235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TABLE_ENDDRAG_ORIGIN_RECT" val="192*241"/>
  <p:tag name="TABLE_ENDDRAG_RECT" val="41*11*192*241"/>
</p:tagLst>
</file>

<file path=ppt/tags/tag46.xml><?xml version="1.0" encoding="utf-8"?>
<p:tagLst xmlns:p="http://schemas.openxmlformats.org/presentationml/2006/main">
  <p:tag name="TABLE_ENDDRAG_ORIGIN_RECT" val="224*248"/>
  <p:tag name="TABLE_ENDDRAG_RECT" val="437*11*224*248"/>
</p:tagLst>
</file>

<file path=ppt/tags/tag47.xml><?xml version="1.0" encoding="utf-8"?>
<p:tagLst xmlns:p="http://schemas.openxmlformats.org/presentationml/2006/main">
  <p:tag name="TABLE_ENDDRAG_ORIGIN_RECT" val="204*247"/>
  <p:tag name="TABLE_ENDDRAG_RECT" val="233*11*204*247"/>
</p:tagLst>
</file>

<file path=ppt/tags/tag48.xml><?xml version="1.0" encoding="utf-8"?>
<p:tagLst xmlns:p="http://schemas.openxmlformats.org/presentationml/2006/main">
  <p:tag name="TABLE_ENDDRAG_ORIGIN_RECT" val="381*372"/>
  <p:tag name="TABLE_ENDDRAG_RECT" val="19*51*381*372"/>
</p:tagLst>
</file>

<file path=ppt/tags/tag49.xml><?xml version="1.0" encoding="utf-8"?>
<p:tagLst xmlns:p="http://schemas.openxmlformats.org/presentationml/2006/main">
  <p:tag name="TABLE_ENDDRAG_ORIGIN_RECT" val="204*258"/>
  <p:tag name="TABLE_ENDDRAG_RECT" val="233*260*204*258"/>
</p:tagLst>
</file>

<file path=ppt/tags/tag5.xml><?xml version="1.0" encoding="utf-8"?>
<p:tagLst xmlns:p="http://schemas.openxmlformats.org/presentationml/2006/main">
  <p:tag name="KSO_WM_DIAGRAM_VIRTUALLY_FRAME" val="{&quot;height&quot;:147.15,&quot;left&quot;:23.75,&quot;top&quot;:17.35,&quot;width&quot;:639.2855118110235}"/>
</p:tagLst>
</file>

<file path=ppt/tags/tag50.xml><?xml version="1.0" encoding="utf-8"?>
<p:tagLst xmlns:p="http://schemas.openxmlformats.org/presentationml/2006/main">
  <p:tag name="TABLE_ENDDRAG_ORIGIN_RECT" val="223*259"/>
  <p:tag name="TABLE_ENDDRAG_RECT" val="437*259*223*259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TABLE_ENDDRAG_ORIGIN_RECT" val="601*414"/>
  <p:tag name="TABLE_ENDDRAG_RECT" val="89*85*601*414"/>
</p:tagLst>
</file>

<file path=ppt/tags/tag53.xml><?xml version="1.0" encoding="utf-8"?>
<p:tagLst xmlns:p="http://schemas.openxmlformats.org/presentationml/2006/main">
  <p:tag name="commondata" val="eyJoZGlkIjoiMzQ1MDkxYTZhMGYxYTI1ODU0M2IwOGE0ODlkYmM5ZGYifQ=="/>
</p:tagLst>
</file>

<file path=ppt/tags/tag6.xml><?xml version="1.0" encoding="utf-8"?>
<p:tagLst xmlns:p="http://schemas.openxmlformats.org/presentationml/2006/main">
  <p:tag name="KSO_WM_DIAGRAM_VIRTUALLY_FRAME" val="{&quot;height&quot;:147.15,&quot;left&quot;:23.75,&quot;top&quot;:17.35,&quot;width&quot;:639.2855118110235}"/>
</p:tagLst>
</file>

<file path=ppt/tags/tag7.xml><?xml version="1.0" encoding="utf-8"?>
<p:tagLst xmlns:p="http://schemas.openxmlformats.org/presentationml/2006/main">
  <p:tag name="KSO_WM_DIAGRAM_VIRTUALLY_FRAME" val="{&quot;height&quot;:147.15,&quot;left&quot;:23.75,&quot;top&quot;:17.35,&quot;width&quot;:639.2855118110235}"/>
</p:tagLst>
</file>

<file path=ppt/tags/tag8.xml><?xml version="1.0" encoding="utf-8"?>
<p:tagLst xmlns:p="http://schemas.openxmlformats.org/presentationml/2006/main">
  <p:tag name="KSO_WM_DIAGRAM_VIRTUALLY_FRAME" val="{&quot;height&quot;:147.15,&quot;left&quot;:23.75,&quot;top&quot;:17.35,&quot;width&quot;:639.2855118110235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4242</Words>
  <Application>WPS 演示</Application>
  <PresentationFormat>宽屏</PresentationFormat>
  <Paragraphs>511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Wingdings</vt:lpstr>
      <vt:lpstr>楷体</vt:lpstr>
      <vt:lpstr>Times New Roman</vt:lpstr>
      <vt:lpstr>华文楷体</vt:lpstr>
      <vt:lpstr>微软雅黑</vt:lpstr>
      <vt:lpstr>Arial Unicode MS</vt:lpstr>
      <vt:lpstr>Calibri</vt:lpstr>
      <vt:lpstr>仿宋</vt:lpstr>
      <vt:lpstr>Arial</vt:lpstr>
      <vt:lpstr>Wingdings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Jack陈</dc:creator>
  <cp:lastModifiedBy>艳妹儿</cp:lastModifiedBy>
  <cp:revision>55</cp:revision>
  <dcterms:created xsi:type="dcterms:W3CDTF">2023-08-09T12:44:00Z</dcterms:created>
  <dcterms:modified xsi:type="dcterms:W3CDTF">2024-12-10T00:36:55Z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2052-12.1.0.19302</vt:lpwstr>
  </property>
</Properties>
</file>