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68" r:id="rId2"/>
    <p:sldId id="275" r:id="rId3"/>
    <p:sldId id="336" r:id="rId4"/>
    <p:sldId id="341" r:id="rId5"/>
    <p:sldId id="345" r:id="rId6"/>
    <p:sldId id="339" r:id="rId7"/>
    <p:sldId id="347" r:id="rId8"/>
    <p:sldId id="279" r:id="rId9"/>
    <p:sldId id="330" r:id="rId10"/>
    <p:sldId id="280" r:id="rId11"/>
    <p:sldId id="349" r:id="rId12"/>
    <p:sldId id="281" r:id="rId13"/>
    <p:sldId id="350" r:id="rId14"/>
    <p:sldId id="340" r:id="rId15"/>
    <p:sldId id="342" r:id="rId16"/>
    <p:sldId id="264" r:id="rId17"/>
    <p:sldId id="335" r:id="rId18"/>
    <p:sldId id="346" r:id="rId19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6">
          <p15:clr>
            <a:srgbClr val="A4A3A4"/>
          </p15:clr>
        </p15:guide>
        <p15:guide id="2" pos="38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CE9D2"/>
    <a:srgbClr val="2FA6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/>
    <p:restoredTop sz="94660"/>
  </p:normalViewPr>
  <p:slideViewPr>
    <p:cSldViewPr showGuides="1">
      <p:cViewPr varScale="1">
        <p:scale>
          <a:sx n="80" d="100"/>
          <a:sy n="80" d="100"/>
        </p:scale>
        <p:origin x="562" y="67"/>
      </p:cViewPr>
      <p:guideLst>
        <p:guide orient="horz" pos="2096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B18FFAD-D495-FADF-74A0-914C12B332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5B374F7-0BD1-5C7C-FF8F-A9E7A637A5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3D870-20E3-ED3F-E0F1-3EA5B910C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5085FC4-11C5-4F5D-B038-0F3D0B9438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CB0CBDB-582B-F041-5CDD-F6F1C1AD14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194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A44A356-4BE5-0672-1FD2-40179DA935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AA2AC73-8BB3-7C71-A73B-B832C09E49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FD0D8-A917-B27F-8488-B0C068373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4D7733D-9EC9-8632-D926-F0644714CD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1BE1B17-DF8E-2377-ABA2-AF2707D33D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025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FA90C-03A7-40B1-AA84-4B091601239A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427A0-C406-426D-8FCA-7814B731325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427A0-C406-426D-8FCA-7814B731325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427A0-C406-426D-8FCA-7814B731325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E48A4C-7C16-4EF8-8F66-386B0F69AF66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427A0-C406-426D-8FCA-7814B731325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427A0-C406-426D-8FCA-7814B731325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427A0-C406-426D-8FCA-7814B731325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3D0698-EFFC-452B-A64E-16CFD3B058A7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40A178-9E8F-49DE-98A5-EEE0907E147B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8F6B0C-366B-4D92-8096-F0AA091950A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40427A0-C406-426D-8FCA-7814B731325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6.png"/><Relationship Id="rId7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4"/>
          <p:cNvSpPr txBox="1"/>
          <p:nvPr/>
        </p:nvSpPr>
        <p:spPr>
          <a:xfrm>
            <a:off x="983432" y="980728"/>
            <a:ext cx="490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三年级上册 数学好玩</a:t>
            </a:r>
          </a:p>
        </p:txBody>
      </p:sp>
      <p:pic>
        <p:nvPicPr>
          <p:cNvPr id="15362" name="图片 112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406" y="2276872"/>
            <a:ext cx="6707188" cy="2090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>
            <a:extLst>
              <a:ext uri="{FF2B5EF4-FFF2-40B4-BE49-F238E27FC236}">
                <a16:creationId xmlns:a16="http://schemas.microsoft.com/office/drawing/2014/main" id="{FADC7766-0C1B-21DB-5CBA-1E663DF1C4C5}"/>
              </a:ext>
            </a:extLst>
          </p:cNvPr>
          <p:cNvSpPr txBox="1"/>
          <p:nvPr/>
        </p:nvSpPr>
        <p:spPr>
          <a:xfrm>
            <a:off x="5375920" y="5322649"/>
            <a:ext cx="49091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棠外附小数学组  张蓉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 descr="26.png">
            <a:extLst>
              <a:ext uri="{FF2B5EF4-FFF2-40B4-BE49-F238E27FC236}">
                <a16:creationId xmlns:a16="http://schemas.microsoft.com/office/drawing/2014/main" id="{23162DBB-4AC9-A358-2C21-460400F6C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"/>
          <a:stretch>
            <a:fillRect/>
          </a:stretch>
        </p:blipFill>
        <p:spPr bwMode="auto">
          <a:xfrm>
            <a:off x="501650" y="1065671"/>
            <a:ext cx="374332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9" descr="27.png">
            <a:extLst>
              <a:ext uri="{FF2B5EF4-FFF2-40B4-BE49-F238E27FC236}">
                <a16:creationId xmlns:a16="http://schemas.microsoft.com/office/drawing/2014/main" id="{57F4017E-0546-D9B0-C66E-BC3D3EB658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369" y="1374873"/>
            <a:ext cx="2808287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1" descr="28.png">
            <a:extLst>
              <a:ext uri="{FF2B5EF4-FFF2-40B4-BE49-F238E27FC236}">
                <a16:creationId xmlns:a16="http://schemas.microsoft.com/office/drawing/2014/main" id="{BA0FAC91-A853-9F4E-E2E2-D1D331D7CC5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3701697"/>
            <a:ext cx="3217863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A184A95-06CE-2A43-5760-370D6D36E3A5}"/>
              </a:ext>
            </a:extLst>
          </p:cNvPr>
          <p:cNvGrpSpPr/>
          <p:nvPr/>
        </p:nvGrpSpPr>
        <p:grpSpPr>
          <a:xfrm>
            <a:off x="3281327" y="4324858"/>
            <a:ext cx="3140416" cy="954405"/>
            <a:chOff x="13044" y="5013"/>
            <a:chExt cx="5130" cy="150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7B56125-856F-7A43-8411-08D0AE424301}"/>
                </a:ext>
              </a:extLst>
            </p:cNvPr>
            <p:cNvSpPr txBox="1"/>
            <p:nvPr/>
          </p:nvSpPr>
          <p:spPr>
            <a:xfrm>
              <a:off x="14178" y="5013"/>
              <a:ext cx="3996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主食有</a:t>
              </a:r>
              <a:r>
                <a:rPr lang="en-US" altLang="zh-CN" sz="2800" b="1" dirty="0">
                  <a:gradFill>
                    <a:gsLst>
                      <a:gs pos="0">
                        <a:srgbClr val="E30000"/>
                      </a:gs>
                      <a:gs pos="100000">
                        <a:srgbClr val="760303"/>
                      </a:gs>
                    </a:gsLst>
                    <a:lin scaled="0"/>
                  </a:gra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gradFill>
                    <a:gsLst>
                      <a:gs pos="0">
                        <a:srgbClr val="E30000"/>
                      </a:gs>
                      <a:gs pos="100000">
                        <a:srgbClr val="760303"/>
                      </a:gs>
                    </a:gsLst>
                    <a:lin scaled="0"/>
                  </a:gradFill>
                  <a:latin typeface="楷体" panose="02010609060101010101" pitchFamily="49" charset="-122"/>
                  <a:ea typeface="楷体" panose="02010609060101010101" pitchFamily="49" charset="-122"/>
                </a:rPr>
                <a:t>种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右箭头 5">
              <a:extLst>
                <a:ext uri="{FF2B5EF4-FFF2-40B4-BE49-F238E27FC236}">
                  <a16:creationId xmlns:a16="http://schemas.microsoft.com/office/drawing/2014/main" id="{92291B63-60FA-7C72-F3AB-7A24C6C61F6E}"/>
                </a:ext>
              </a:extLst>
            </p:cNvPr>
            <p:cNvSpPr/>
            <p:nvPr/>
          </p:nvSpPr>
          <p:spPr>
            <a:xfrm>
              <a:off x="13044" y="5327"/>
              <a:ext cx="1079" cy="285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B9F3343-F754-35E2-2137-425FC68A6624}"/>
              </a:ext>
            </a:extLst>
          </p:cNvPr>
          <p:cNvGrpSpPr/>
          <p:nvPr/>
        </p:nvGrpSpPr>
        <p:grpSpPr>
          <a:xfrm>
            <a:off x="3473286" y="4939312"/>
            <a:ext cx="3113405" cy="523240"/>
            <a:chOff x="13909" y="4892"/>
            <a:chExt cx="4903" cy="8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E9F5EEE-19E8-9AB1-2892-4DFB0C606153}"/>
                </a:ext>
              </a:extLst>
            </p:cNvPr>
            <p:cNvSpPr txBox="1"/>
            <p:nvPr/>
          </p:nvSpPr>
          <p:spPr>
            <a:xfrm>
              <a:off x="14816" y="4892"/>
              <a:ext cx="3996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炒菜有</a:t>
              </a:r>
              <a:r>
                <a:rPr lang="en-US" altLang="zh-CN" sz="2800" b="1" dirty="0">
                  <a:gradFill>
                    <a:gsLst>
                      <a:gs pos="0">
                        <a:srgbClr val="E30000"/>
                      </a:gs>
                      <a:gs pos="100000">
                        <a:srgbClr val="760303"/>
                      </a:gs>
                    </a:gsLst>
                    <a:lin scaled="0"/>
                  </a:gra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gradFill>
                    <a:gsLst>
                      <a:gs pos="0">
                        <a:srgbClr val="E30000"/>
                      </a:gs>
                      <a:gs pos="100000">
                        <a:srgbClr val="760303"/>
                      </a:gs>
                    </a:gsLst>
                    <a:lin scaled="0"/>
                  </a:gradFill>
                  <a:latin typeface="楷体" panose="02010609060101010101" pitchFamily="49" charset="-122"/>
                  <a:ea typeface="楷体" panose="02010609060101010101" pitchFamily="49" charset="-122"/>
                </a:rPr>
                <a:t>种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右箭头 6">
              <a:extLst>
                <a:ext uri="{FF2B5EF4-FFF2-40B4-BE49-F238E27FC236}">
                  <a16:creationId xmlns:a16="http://schemas.microsoft.com/office/drawing/2014/main" id="{823E195C-B090-DD1E-04B3-3BF021A823EA}"/>
                </a:ext>
              </a:extLst>
            </p:cNvPr>
            <p:cNvSpPr/>
            <p:nvPr/>
          </p:nvSpPr>
          <p:spPr>
            <a:xfrm>
              <a:off x="13909" y="5059"/>
              <a:ext cx="1040" cy="395"/>
            </a:xfrm>
            <a:prstGeom prst="rightArrow">
              <a:avLst/>
            </a:prstGeom>
            <a:solidFill>
              <a:srgbClr val="FF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</p:grpSp>
      <p:sp>
        <p:nvSpPr>
          <p:cNvPr id="10" name="AutoShape 7">
            <a:hlinkClick r:id="rId6" action="ppaction://hlinksldjump"/>
            <a:extLst>
              <a:ext uri="{FF2B5EF4-FFF2-40B4-BE49-F238E27FC236}">
                <a16:creationId xmlns:a16="http://schemas.microsoft.com/office/drawing/2014/main" id="{69E2CA3D-C7CC-653F-BCF7-E3A21A68A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256" y="679187"/>
            <a:ext cx="4752528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巩固新知、解决问题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2897A13-BD8D-F2B2-21AE-B1B37F29B0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956" y="714876"/>
            <a:ext cx="4123770" cy="590466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EE8E9E5A-BCD3-7557-900E-EBD90A871052}"/>
              </a:ext>
            </a:extLst>
          </p:cNvPr>
          <p:cNvSpPr/>
          <p:nvPr/>
        </p:nvSpPr>
        <p:spPr>
          <a:xfrm>
            <a:off x="7946240" y="3011904"/>
            <a:ext cx="1894175" cy="15692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94D50A1-23A4-AEA3-2866-AD82BF96D0B5}"/>
              </a:ext>
            </a:extLst>
          </p:cNvPr>
          <p:cNvCxnSpPr>
            <a:cxnSpLocks/>
          </p:cNvCxnSpPr>
          <p:nvPr/>
        </p:nvCxnSpPr>
        <p:spPr>
          <a:xfrm flipV="1">
            <a:off x="6096000" y="3854950"/>
            <a:ext cx="1727800" cy="7771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16E9362-EB33-7FEE-5B8E-910BB048D596}"/>
              </a:ext>
            </a:extLst>
          </p:cNvPr>
          <p:cNvSpPr txBox="1"/>
          <p:nvPr/>
        </p:nvSpPr>
        <p:spPr>
          <a:xfrm>
            <a:off x="5262769" y="1395448"/>
            <a:ext cx="5251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你能提炼出哪些数学信息？</a:t>
            </a:r>
          </a:p>
        </p:txBody>
      </p:sp>
      <p:sp>
        <p:nvSpPr>
          <p:cNvPr id="30" name="TextBox 35">
            <a:extLst>
              <a:ext uri="{FF2B5EF4-FFF2-40B4-BE49-F238E27FC236}">
                <a16:creationId xmlns:a16="http://schemas.microsoft.com/office/drawing/2014/main" id="{C799D80B-B4F7-2918-7ED3-4B0616F64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5577659"/>
            <a:ext cx="6586538" cy="84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一共有多少种不同的配餐方法？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  <p:bldP spid="15" grpId="1"/>
      <p:bldP spid="15" grpId="2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F5EE3-622D-5B12-E79D-2A4687AA3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 descr="26.png">
            <a:extLst>
              <a:ext uri="{FF2B5EF4-FFF2-40B4-BE49-F238E27FC236}">
                <a16:creationId xmlns:a16="http://schemas.microsoft.com/office/drawing/2014/main" id="{A5774CA0-308E-A4DC-B150-ABD9B75A8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"/>
          <a:stretch>
            <a:fillRect/>
          </a:stretch>
        </p:blipFill>
        <p:spPr bwMode="auto">
          <a:xfrm>
            <a:off x="1847850" y="940593"/>
            <a:ext cx="374332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9" descr="27.png">
            <a:extLst>
              <a:ext uri="{FF2B5EF4-FFF2-40B4-BE49-F238E27FC236}">
                <a16:creationId xmlns:a16="http://schemas.microsoft.com/office/drawing/2014/main" id="{90394C01-CDD2-9072-3815-6495B055DD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1268413"/>
            <a:ext cx="2808287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1" descr="28.png">
            <a:extLst>
              <a:ext uri="{FF2B5EF4-FFF2-40B4-BE49-F238E27FC236}">
                <a16:creationId xmlns:a16="http://schemas.microsoft.com/office/drawing/2014/main" id="{E2A21C10-F014-F762-6BAB-4D28732425F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226" y="1231969"/>
            <a:ext cx="3217863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35">
            <a:extLst>
              <a:ext uri="{FF2B5EF4-FFF2-40B4-BE49-F238E27FC236}">
                <a16:creationId xmlns:a16="http://schemas.microsoft.com/office/drawing/2014/main" id="{2F113D54-1A97-935E-7668-D481CB3BA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526" y="3552272"/>
            <a:ext cx="65865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一共有多少种不同的配餐方法？</a:t>
            </a: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8BDF554D-545B-75FB-B0A9-05F27E153FB9}"/>
              </a:ext>
            </a:extLst>
          </p:cNvPr>
          <p:cNvSpPr/>
          <p:nvPr/>
        </p:nvSpPr>
        <p:spPr>
          <a:xfrm>
            <a:off x="1555750" y="4648200"/>
            <a:ext cx="512763" cy="303213"/>
          </a:xfrm>
          <a:prstGeom prst="triangl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647DE469-7E87-3056-B1C4-65806983E7F6}"/>
              </a:ext>
            </a:extLst>
          </p:cNvPr>
          <p:cNvSpPr/>
          <p:nvPr/>
        </p:nvSpPr>
        <p:spPr>
          <a:xfrm>
            <a:off x="3101975" y="4648200"/>
            <a:ext cx="512763" cy="303213"/>
          </a:xfrm>
          <a:prstGeom prst="triangle">
            <a:avLst/>
          </a:prstGeom>
          <a:solidFill>
            <a:srgbClr val="AE12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5DEE678-D542-30CA-899E-CADE354B57BC}"/>
              </a:ext>
            </a:extLst>
          </p:cNvPr>
          <p:cNvSpPr/>
          <p:nvPr/>
        </p:nvSpPr>
        <p:spPr>
          <a:xfrm>
            <a:off x="839788" y="6186488"/>
            <a:ext cx="400050" cy="298450"/>
          </a:xfrm>
          <a:prstGeom prst="rect">
            <a:avLst/>
          </a:prstGeom>
          <a:solidFill>
            <a:srgbClr val="AE12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4622CE-3F64-E246-1A9A-59C1C72764DC}"/>
              </a:ext>
            </a:extLst>
          </p:cNvPr>
          <p:cNvSpPr/>
          <p:nvPr/>
        </p:nvSpPr>
        <p:spPr>
          <a:xfrm>
            <a:off x="2511425" y="6186488"/>
            <a:ext cx="401638" cy="298450"/>
          </a:xfrm>
          <a:prstGeom prst="rect">
            <a:avLst/>
          </a:prstGeom>
          <a:solidFill>
            <a:srgbClr val="56AA7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9DE02D0-BE06-1EDC-288B-F285529CCE74}"/>
              </a:ext>
            </a:extLst>
          </p:cNvPr>
          <p:cNvSpPr/>
          <p:nvPr/>
        </p:nvSpPr>
        <p:spPr>
          <a:xfrm>
            <a:off x="4146550" y="6186488"/>
            <a:ext cx="401638" cy="2984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32149BC-4F6F-734A-D9B3-EE66CAEDE9F3}"/>
              </a:ext>
            </a:extLst>
          </p:cNvPr>
          <p:cNvSpPr/>
          <p:nvPr/>
        </p:nvSpPr>
        <p:spPr>
          <a:xfrm>
            <a:off x="5549900" y="6186488"/>
            <a:ext cx="401638" cy="298450"/>
          </a:xfrm>
          <a:prstGeom prst="rect">
            <a:avLst/>
          </a:prstGeom>
          <a:solidFill>
            <a:srgbClr val="9F619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E65577A-CE63-2854-40CD-171B0DB7A07C}"/>
              </a:ext>
            </a:extLst>
          </p:cNvPr>
          <p:cNvCxnSpPr>
            <a:stCxn id="16" idx="3"/>
            <a:endCxn id="18" idx="0"/>
          </p:cNvCxnSpPr>
          <p:nvPr/>
        </p:nvCxnSpPr>
        <p:spPr>
          <a:xfrm flipH="1">
            <a:off x="1039813" y="4951413"/>
            <a:ext cx="771525" cy="1235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FDC5D41-E9E7-8456-D566-43D85EBA4E04}"/>
              </a:ext>
            </a:extLst>
          </p:cNvPr>
          <p:cNvCxnSpPr>
            <a:stCxn id="16" idx="3"/>
            <a:endCxn id="19" idx="0"/>
          </p:cNvCxnSpPr>
          <p:nvPr/>
        </p:nvCxnSpPr>
        <p:spPr>
          <a:xfrm>
            <a:off x="1811338" y="4951413"/>
            <a:ext cx="900112" cy="1235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A6B23C5-C352-C586-EFED-46A6C8755BAD}"/>
              </a:ext>
            </a:extLst>
          </p:cNvPr>
          <p:cNvCxnSpPr>
            <a:stCxn id="16" idx="3"/>
            <a:endCxn id="20" idx="0"/>
          </p:cNvCxnSpPr>
          <p:nvPr/>
        </p:nvCxnSpPr>
        <p:spPr>
          <a:xfrm>
            <a:off x="1811338" y="4951413"/>
            <a:ext cx="2535237" cy="1235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4C057D7-784D-3285-A3E5-BC249333A6D3}"/>
              </a:ext>
            </a:extLst>
          </p:cNvPr>
          <p:cNvCxnSpPr/>
          <p:nvPr/>
        </p:nvCxnSpPr>
        <p:spPr>
          <a:xfrm>
            <a:off x="1825625" y="4951413"/>
            <a:ext cx="3938588" cy="1235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547D343-FB2B-1C1B-99B6-EAA2CEB45582}"/>
              </a:ext>
            </a:extLst>
          </p:cNvPr>
          <p:cNvCxnSpPr>
            <a:stCxn id="17" idx="3"/>
            <a:endCxn id="18" idx="0"/>
          </p:cNvCxnSpPr>
          <p:nvPr/>
        </p:nvCxnSpPr>
        <p:spPr>
          <a:xfrm flipH="1">
            <a:off x="1039813" y="4951413"/>
            <a:ext cx="2319337" cy="1235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D78D4C6-6C1D-3A9F-26E1-B5BF334FCD7C}"/>
              </a:ext>
            </a:extLst>
          </p:cNvPr>
          <p:cNvCxnSpPr>
            <a:stCxn id="17" idx="3"/>
            <a:endCxn id="19" idx="0"/>
          </p:cNvCxnSpPr>
          <p:nvPr/>
        </p:nvCxnSpPr>
        <p:spPr>
          <a:xfrm flipH="1">
            <a:off x="2713038" y="4951413"/>
            <a:ext cx="646112" cy="1235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C266AF6-D645-5147-F70A-E2DD93D45603}"/>
              </a:ext>
            </a:extLst>
          </p:cNvPr>
          <p:cNvCxnSpPr>
            <a:stCxn id="17" idx="3"/>
            <a:endCxn id="20" idx="0"/>
          </p:cNvCxnSpPr>
          <p:nvPr/>
        </p:nvCxnSpPr>
        <p:spPr>
          <a:xfrm>
            <a:off x="3359150" y="4951413"/>
            <a:ext cx="989013" cy="1235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277FED8-7BE4-33F0-B0D3-CB49AFFD091E}"/>
              </a:ext>
            </a:extLst>
          </p:cNvPr>
          <p:cNvCxnSpPr>
            <a:endCxn id="21" idx="0"/>
          </p:cNvCxnSpPr>
          <p:nvPr/>
        </p:nvCxnSpPr>
        <p:spPr>
          <a:xfrm>
            <a:off x="3362325" y="4976813"/>
            <a:ext cx="2389188" cy="1209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9" name="TextBox 68">
            <a:extLst>
              <a:ext uri="{FF2B5EF4-FFF2-40B4-BE49-F238E27FC236}">
                <a16:creationId xmlns:a16="http://schemas.microsoft.com/office/drawing/2014/main" id="{DD90EF97-4964-865D-BCEF-2EC552CB5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8088" y="4240213"/>
            <a:ext cx="827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aseline="-25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310" name="TextBox 69">
            <a:extLst>
              <a:ext uri="{FF2B5EF4-FFF2-40B4-BE49-F238E27FC236}">
                <a16:creationId xmlns:a16="http://schemas.microsoft.com/office/drawing/2014/main" id="{508D068B-C934-5D67-3996-1D1913680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3200" y="4240213"/>
            <a:ext cx="8270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311" name="TextBox 70">
            <a:extLst>
              <a:ext uri="{FF2B5EF4-FFF2-40B4-BE49-F238E27FC236}">
                <a16:creationId xmlns:a16="http://schemas.microsoft.com/office/drawing/2014/main" id="{FFF3E963-3D7E-E042-901D-92410652F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1525" y="5853113"/>
            <a:ext cx="825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312" name="TextBox 71">
            <a:extLst>
              <a:ext uri="{FF2B5EF4-FFF2-40B4-BE49-F238E27FC236}">
                <a16:creationId xmlns:a16="http://schemas.microsoft.com/office/drawing/2014/main" id="{980938FE-30A8-74C5-6173-EDF48D97A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1850" y="5876925"/>
            <a:ext cx="8270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313" name="TextBox 72">
            <a:extLst>
              <a:ext uri="{FF2B5EF4-FFF2-40B4-BE49-F238E27FC236}">
                <a16:creationId xmlns:a16="http://schemas.microsoft.com/office/drawing/2014/main" id="{C0408DB2-77C4-0C5F-9ED7-B1B59190E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0" y="5859463"/>
            <a:ext cx="8270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314" name="TextBox 72">
            <a:extLst>
              <a:ext uri="{FF2B5EF4-FFF2-40B4-BE49-F238E27FC236}">
                <a16:creationId xmlns:a16="http://schemas.microsoft.com/office/drawing/2014/main" id="{8D959929-EB27-D9A4-5FC2-E0E6F2AB4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5313" y="5853113"/>
            <a:ext cx="827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2DE185B0-4B71-F6D5-5E17-B926048ECB25}"/>
              </a:ext>
            </a:extLst>
          </p:cNvPr>
          <p:cNvCxnSpPr/>
          <p:nvPr/>
        </p:nvCxnSpPr>
        <p:spPr>
          <a:xfrm flipH="1">
            <a:off x="7558088" y="4670425"/>
            <a:ext cx="352425" cy="12652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744488C8-EC62-3F65-5529-3D75000EE067}"/>
              </a:ext>
            </a:extLst>
          </p:cNvPr>
          <p:cNvCxnSpPr/>
          <p:nvPr/>
        </p:nvCxnSpPr>
        <p:spPr>
          <a:xfrm>
            <a:off x="7910513" y="4695825"/>
            <a:ext cx="889000" cy="12398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577C06A5-DEDA-0DE1-D4A0-C7FCA05B0210}"/>
              </a:ext>
            </a:extLst>
          </p:cNvPr>
          <p:cNvCxnSpPr/>
          <p:nvPr/>
        </p:nvCxnSpPr>
        <p:spPr>
          <a:xfrm>
            <a:off x="7886700" y="4670425"/>
            <a:ext cx="2144713" cy="12652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71C220D-0604-A978-2EB6-CF7127F8A15D}"/>
              </a:ext>
            </a:extLst>
          </p:cNvPr>
          <p:cNvCxnSpPr/>
          <p:nvPr/>
        </p:nvCxnSpPr>
        <p:spPr>
          <a:xfrm flipH="1">
            <a:off x="7588250" y="4648200"/>
            <a:ext cx="1871663" cy="12874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365EFB3A-A99F-1A24-2795-18B4139E6541}"/>
              </a:ext>
            </a:extLst>
          </p:cNvPr>
          <p:cNvCxnSpPr/>
          <p:nvPr/>
        </p:nvCxnSpPr>
        <p:spPr>
          <a:xfrm>
            <a:off x="7923213" y="4679950"/>
            <a:ext cx="3151187" cy="127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25E8457-BD69-8150-63C0-DF95DF256C30}"/>
              </a:ext>
            </a:extLst>
          </p:cNvPr>
          <p:cNvCxnSpPr>
            <a:endCxn id="12312" idx="0"/>
          </p:cNvCxnSpPr>
          <p:nvPr/>
        </p:nvCxnSpPr>
        <p:spPr>
          <a:xfrm flipH="1">
            <a:off x="8864600" y="4679950"/>
            <a:ext cx="571500" cy="11969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84ACA45-15E4-1704-B191-DFE608DBB000}"/>
              </a:ext>
            </a:extLst>
          </p:cNvPr>
          <p:cNvCxnSpPr/>
          <p:nvPr/>
        </p:nvCxnSpPr>
        <p:spPr>
          <a:xfrm>
            <a:off x="9459913" y="4654550"/>
            <a:ext cx="1652587" cy="13112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3E2047B9-A3A1-82DC-1AFB-0109E9A83F0B}"/>
              </a:ext>
            </a:extLst>
          </p:cNvPr>
          <p:cNvCxnSpPr>
            <a:endCxn id="12313" idx="0"/>
          </p:cNvCxnSpPr>
          <p:nvPr/>
        </p:nvCxnSpPr>
        <p:spPr>
          <a:xfrm>
            <a:off x="9459913" y="4648200"/>
            <a:ext cx="636587" cy="1211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35">
            <a:extLst>
              <a:ext uri="{FF2B5EF4-FFF2-40B4-BE49-F238E27FC236}">
                <a16:creationId xmlns:a16="http://schemas.microsoft.com/office/drawing/2014/main" id="{3FD0FB16-6601-563C-8D2D-81AA9547F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520" y="3505496"/>
            <a:ext cx="6586538" cy="67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（主食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，炒菜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1)</a:t>
            </a:r>
            <a:endParaRPr lang="zh-CN" altLang="en-US" sz="2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AutoShape 7">
            <a:hlinkClick r:id="rId6" action="ppaction://hlinksldjump"/>
            <a:extLst>
              <a:ext uri="{FF2B5EF4-FFF2-40B4-BE49-F238E27FC236}">
                <a16:creationId xmlns:a16="http://schemas.microsoft.com/office/drawing/2014/main" id="{E15DD4EA-FAE4-B18A-D462-BF6FD9D2CA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256" y="679187"/>
            <a:ext cx="4752528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巩固新知、解决问题</a:t>
            </a:r>
          </a:p>
        </p:txBody>
      </p:sp>
    </p:spTree>
    <p:extLst>
      <p:ext uri="{BB962C8B-B14F-4D97-AF65-F5344CB8AC3E}">
        <p14:creationId xmlns:p14="http://schemas.microsoft.com/office/powerpoint/2010/main" val="98599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12309" grpId="0"/>
      <p:bldP spid="12310" grpId="0"/>
      <p:bldP spid="12311" grpId="0"/>
      <p:bldP spid="12312" grpId="0"/>
      <p:bldP spid="12313" grpId="0"/>
      <p:bldP spid="12314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23710D4B-B145-386A-EAF6-75A29C1FA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1556792"/>
            <a:ext cx="5381625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7">
            <a:hlinkClick r:id="rId4" action="ppaction://hlinksldjump"/>
            <a:extLst>
              <a:ext uri="{FF2B5EF4-FFF2-40B4-BE49-F238E27FC236}">
                <a16:creationId xmlns:a16="http://schemas.microsoft.com/office/drawing/2014/main" id="{49B67EE4-7122-E9F1-39B8-7FC1E236E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885" y="800894"/>
            <a:ext cx="4752528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应用新知、发散思维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69A479D-43BB-686E-F084-412C5B9288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292" y="699924"/>
            <a:ext cx="4123770" cy="590466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61F337C-5D68-4FC0-8F00-50F3948BB63F}"/>
              </a:ext>
            </a:extLst>
          </p:cNvPr>
          <p:cNvSpPr/>
          <p:nvPr/>
        </p:nvSpPr>
        <p:spPr>
          <a:xfrm>
            <a:off x="9840416" y="2996952"/>
            <a:ext cx="2016224" cy="16201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F7C2FC45-671A-3ED7-B2B9-16F9F3A66FDD}"/>
              </a:ext>
            </a:extLst>
          </p:cNvPr>
          <p:cNvCxnSpPr>
            <a:cxnSpLocks/>
          </p:cNvCxnSpPr>
          <p:nvPr/>
        </p:nvCxnSpPr>
        <p:spPr>
          <a:xfrm>
            <a:off x="6384032" y="4221088"/>
            <a:ext cx="345638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E922CD68-3669-5E97-C3E8-40803C239184}"/>
              </a:ext>
            </a:extLst>
          </p:cNvPr>
          <p:cNvSpPr txBox="1"/>
          <p:nvPr/>
        </p:nvSpPr>
        <p:spPr>
          <a:xfrm>
            <a:off x="201811" y="4909548"/>
            <a:ext cx="7741270" cy="1147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去动物园的路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从学校经过少年宫到动物园，一共有（    ）条路可以走。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39BAB-1808-7F3F-8E49-4124A1389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5">
            <a:extLst>
              <a:ext uri="{FF2B5EF4-FFF2-40B4-BE49-F238E27FC236}">
                <a16:creationId xmlns:a16="http://schemas.microsoft.com/office/drawing/2014/main" id="{7C86DEBF-E523-0201-7CBD-A3AEC21D9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1211859"/>
            <a:ext cx="4321224" cy="26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去动物园的路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从学校经过少年宫到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动物园，一共有     条路可以走。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1399ECB-0B13-80EB-CA32-E48D7AC51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3883" y="2250995"/>
            <a:ext cx="9286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□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1562135-4FBD-C185-CBA6-E0C2A143F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67" y="1483158"/>
            <a:ext cx="5310733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7">
            <a:extLst>
              <a:ext uri="{FF2B5EF4-FFF2-40B4-BE49-F238E27FC236}">
                <a16:creationId xmlns:a16="http://schemas.microsoft.com/office/drawing/2014/main" id="{F6CBA10E-998C-B71E-12D5-020D6AF63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9284" y="2615926"/>
            <a:ext cx="5748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4CEEEF2-CC9B-DB3F-EFB5-5D5AFB9A262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35" y="5181600"/>
            <a:ext cx="20955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72D5382-E44B-FCB0-421E-F0B361BDC46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734" y="5124450"/>
            <a:ext cx="15430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3446B3F-EF95-6C53-F0CC-D7D921AC903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62" y="4568825"/>
            <a:ext cx="26193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3AF43D32-E286-4191-3097-9E45A7B256F4}"/>
              </a:ext>
            </a:extLst>
          </p:cNvPr>
          <p:cNvCxnSpPr/>
          <p:nvPr/>
        </p:nvCxnSpPr>
        <p:spPr bwMode="auto">
          <a:xfrm>
            <a:off x="2646810" y="5770563"/>
            <a:ext cx="163512" cy="0"/>
          </a:xfrm>
          <a:prstGeom prst="straightConnector1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12700" cap="flat" cmpd="sng" algn="ctr">
            <a:solidFill>
              <a:srgbClr val="000000"/>
            </a:solidFill>
            <a:prstDash val="solid"/>
            <a:miter lim="400000"/>
            <a:headEnd type="none" w="med" len="med"/>
            <a:tailEnd type="triangle"/>
          </a:ln>
          <a:effectLst>
            <a:outerShdw blurRad="127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380945D3-02F4-6CDE-B30C-DE4D2259C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1110" y="5611813"/>
            <a:ext cx="86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  <a:latin typeface="Tekton Pro Ext" pitchFamily="34" charset="0"/>
                <a:ea typeface="宋体" panose="02010600030101010101" pitchFamily="2" charset="-122"/>
              </a:rPr>
              <a:t>D</a:t>
            </a:r>
            <a:endParaRPr lang="zh-CN" altLang="en-US" sz="2000">
              <a:solidFill>
                <a:schemeClr val="tx1"/>
              </a:solidFill>
              <a:latin typeface="Tekton Pro Ext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AB62FC-F2DC-86F2-09F9-82E4B327F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897" y="5953125"/>
            <a:ext cx="86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  <a:latin typeface="Tekton Pro Ext" pitchFamily="34" charset="0"/>
                <a:ea typeface="宋体" panose="02010600030101010101" pitchFamily="2" charset="-122"/>
              </a:rPr>
              <a:t>B</a:t>
            </a:r>
            <a:endParaRPr lang="zh-CN" altLang="en-US" sz="2000">
              <a:solidFill>
                <a:schemeClr val="tx1"/>
              </a:solidFill>
              <a:latin typeface="Tekton Pro Ext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BF6AD5CD-1F05-F92F-5812-BE17BA3BE0CD}"/>
              </a:ext>
            </a:extLst>
          </p:cNvPr>
          <p:cNvCxnSpPr/>
          <p:nvPr/>
        </p:nvCxnSpPr>
        <p:spPr bwMode="auto">
          <a:xfrm>
            <a:off x="2646810" y="6092825"/>
            <a:ext cx="163512" cy="0"/>
          </a:xfrm>
          <a:prstGeom prst="straightConnector1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12700" cap="flat" cmpd="sng" algn="ctr">
            <a:solidFill>
              <a:srgbClr val="000000"/>
            </a:solidFill>
            <a:prstDash val="solid"/>
            <a:miter lim="400000"/>
            <a:headEnd type="none" w="med" len="med"/>
            <a:tailEnd type="triangle"/>
          </a:ln>
          <a:effectLst>
            <a:outerShdw blurRad="127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6AF67265-C5D4-B130-0946-CE6511440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1110" y="5953125"/>
            <a:ext cx="86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Tekton Pro Ext" pitchFamily="34" charset="0"/>
                <a:ea typeface="宋体" panose="02010600030101010101" pitchFamily="2" charset="-122"/>
              </a:rPr>
              <a:t>E</a:t>
            </a:r>
            <a:endParaRPr lang="zh-CN" altLang="en-US" sz="2000" dirty="0">
              <a:solidFill>
                <a:schemeClr val="tx1"/>
              </a:solidFill>
              <a:latin typeface="Tekton Pro Ext" pitchFamily="34" charset="0"/>
              <a:ea typeface="宋体" panose="02010600030101010101" pitchFamily="2" charset="-122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C23F5464-7E38-99C0-F8E9-36EB3ACE3192}"/>
              </a:ext>
            </a:extLst>
          </p:cNvPr>
          <p:cNvCxnSpPr/>
          <p:nvPr/>
        </p:nvCxnSpPr>
        <p:spPr bwMode="auto">
          <a:xfrm flipV="1">
            <a:off x="3924746" y="5364163"/>
            <a:ext cx="863600" cy="779462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FDCE3C94-1564-5F4E-A28E-90E67581B481}"/>
              </a:ext>
            </a:extLst>
          </p:cNvPr>
          <p:cNvCxnSpPr/>
          <p:nvPr/>
        </p:nvCxnSpPr>
        <p:spPr bwMode="auto">
          <a:xfrm flipV="1">
            <a:off x="3945384" y="5786438"/>
            <a:ext cx="842962" cy="390525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F33E9013-AAC6-A9B1-D79B-271D4C855DF2}"/>
              </a:ext>
            </a:extLst>
          </p:cNvPr>
          <p:cNvCxnSpPr/>
          <p:nvPr/>
        </p:nvCxnSpPr>
        <p:spPr bwMode="auto">
          <a:xfrm flipV="1">
            <a:off x="3924746" y="6200775"/>
            <a:ext cx="828675" cy="28575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AutoShape 7">
            <a:hlinkClick r:id="rId8" action="ppaction://hlinksldjump"/>
            <a:extLst>
              <a:ext uri="{FF2B5EF4-FFF2-40B4-BE49-F238E27FC236}">
                <a16:creationId xmlns:a16="http://schemas.microsoft.com/office/drawing/2014/main" id="{93E44FF3-3108-0A72-1A7B-226C07532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885" y="800894"/>
            <a:ext cx="4752528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应用新知、发散思维</a:t>
            </a:r>
          </a:p>
        </p:txBody>
      </p:sp>
      <p:sp>
        <p:nvSpPr>
          <p:cNvPr id="3" name="TextBox 35">
            <a:extLst>
              <a:ext uri="{FF2B5EF4-FFF2-40B4-BE49-F238E27FC236}">
                <a16:creationId xmlns:a16="http://schemas.microsoft.com/office/drawing/2014/main" id="{3C947F61-7FFC-BC0E-12E7-A4638BF7F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8571" y="3961066"/>
            <a:ext cx="4321224" cy="26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返回学校的路</a:t>
            </a:r>
            <a:r>
              <a:rPr lang="en-US" altLang="zh-CN" sz="28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从动物园经过少年宫到</a:t>
            </a:r>
            <a:endParaRPr lang="en-US" altLang="zh-CN" sz="2800" b="1" dirty="0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学校，一共有     条路可以走。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9A60C65-3E72-0EEB-0CF5-BB0E32DAE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7941" y="5018144"/>
            <a:ext cx="9286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57AC3F-7EDF-6A26-12EE-395D90D10D35}"/>
              </a:ext>
            </a:extLst>
          </p:cNvPr>
          <p:cNvSpPr txBox="1"/>
          <p:nvPr/>
        </p:nvSpPr>
        <p:spPr>
          <a:xfrm>
            <a:off x="6856413" y="321417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CEF951-CCAB-A6A4-A3B2-8FC6FFAA5045}"/>
              </a:ext>
            </a:extLst>
          </p:cNvPr>
          <p:cNvSpPr txBox="1"/>
          <p:nvPr/>
        </p:nvSpPr>
        <p:spPr>
          <a:xfrm>
            <a:off x="6794301" y="5935442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C814B2FD-7609-7A88-82C2-6F4277CFE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1877" y="5373216"/>
            <a:ext cx="5748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41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20" grpId="0"/>
      <p:bldP spid="21" grpId="0"/>
      <p:bldP spid="23" grpId="0"/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8F3EE-8703-7264-1CF8-B5238A870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30" descr="21.png">
            <a:extLst>
              <a:ext uri="{FF2B5EF4-FFF2-40B4-BE49-F238E27FC236}">
                <a16:creationId xmlns:a16="http://schemas.microsoft.com/office/drawing/2014/main" id="{F01012EF-CBA0-4B1F-53EC-B8250BCE0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18" y="4353892"/>
            <a:ext cx="1322388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37" descr="23.png">
            <a:extLst>
              <a:ext uri="{FF2B5EF4-FFF2-40B4-BE49-F238E27FC236}">
                <a16:creationId xmlns:a16="http://schemas.microsoft.com/office/drawing/2014/main" id="{A021E1FE-F3CD-76C1-55C7-7853A88C2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131" y="4326904"/>
            <a:ext cx="1343025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38" descr="24.png">
            <a:extLst>
              <a:ext uri="{FF2B5EF4-FFF2-40B4-BE49-F238E27FC236}">
                <a16:creationId xmlns:a16="http://schemas.microsoft.com/office/drawing/2014/main" id="{E3E72F19-8FA0-B969-519A-91C7EA1FB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268" y="4353892"/>
            <a:ext cx="1392238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40" descr="22.png">
            <a:extLst>
              <a:ext uri="{FF2B5EF4-FFF2-40B4-BE49-F238E27FC236}">
                <a16:creationId xmlns:a16="http://schemas.microsoft.com/office/drawing/2014/main" id="{5AF70DE4-C498-9B09-1DDC-CF50FD303D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87" y="2282080"/>
            <a:ext cx="137318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45" descr="25.png">
            <a:extLst>
              <a:ext uri="{FF2B5EF4-FFF2-40B4-BE49-F238E27FC236}">
                <a16:creationId xmlns:a16="http://schemas.microsoft.com/office/drawing/2014/main" id="{EF7B8D05-1966-4BC3-E111-95DE800C3B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20" y="2132856"/>
            <a:ext cx="12954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3C77500-F2D3-3316-A78D-F60EABF0385D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970012" y="3520331"/>
            <a:ext cx="1490663" cy="8335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1B98529-CEFE-8C38-72CE-EE08F258D746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2446387" y="3506043"/>
            <a:ext cx="0" cy="8478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6B5D314-F4DA-3CA7-76F5-BC606F785DA9}"/>
              </a:ext>
            </a:extLst>
          </p:cNvPr>
          <p:cNvCxnSpPr>
            <a:cxnSpLocks/>
          </p:cNvCxnSpPr>
          <p:nvPr/>
        </p:nvCxnSpPr>
        <p:spPr>
          <a:xfrm flipH="1" flipV="1">
            <a:off x="2416225" y="3506043"/>
            <a:ext cx="1567483" cy="8406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36568AD-0501-FB19-F659-084D7F911FEB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970012" y="3534618"/>
            <a:ext cx="3190875" cy="8192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987B2E62-6E64-320B-EE14-ED5A2661C668}"/>
              </a:ext>
            </a:extLst>
          </p:cNvPr>
          <p:cNvCxnSpPr>
            <a:cxnSpLocks/>
          </p:cNvCxnSpPr>
          <p:nvPr/>
        </p:nvCxnSpPr>
        <p:spPr>
          <a:xfrm flipH="1">
            <a:off x="2451546" y="3534618"/>
            <a:ext cx="1709341" cy="8478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53DE2C5-732F-6B9D-00A9-FD0A1413C3DF}"/>
              </a:ext>
            </a:extLst>
          </p:cNvPr>
          <p:cNvCxnSpPr>
            <a:cxnSpLocks/>
          </p:cNvCxnSpPr>
          <p:nvPr/>
        </p:nvCxnSpPr>
        <p:spPr>
          <a:xfrm flipV="1">
            <a:off x="3978325" y="3555950"/>
            <a:ext cx="212724" cy="7853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4" name="图片 6143" descr="21.png">
            <a:extLst>
              <a:ext uri="{FF2B5EF4-FFF2-40B4-BE49-F238E27FC236}">
                <a16:creationId xmlns:a16="http://schemas.microsoft.com/office/drawing/2014/main" id="{FFD3FEE6-76B9-AD61-27B0-E210D3D31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770" y="2397921"/>
            <a:ext cx="132080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" name="图片 6144" descr="22.png">
            <a:extLst>
              <a:ext uri="{FF2B5EF4-FFF2-40B4-BE49-F238E27FC236}">
                <a16:creationId xmlns:a16="http://schemas.microsoft.com/office/drawing/2014/main" id="{9D724805-0EB7-0CEC-5801-40E2F30F82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475" y="4745895"/>
            <a:ext cx="1373188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图片 6145" descr="23.png">
            <a:extLst>
              <a:ext uri="{FF2B5EF4-FFF2-40B4-BE49-F238E27FC236}">
                <a16:creationId xmlns:a16="http://schemas.microsoft.com/office/drawing/2014/main" id="{AA16DE26-2530-644A-BD18-9B9275423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764" y="2328866"/>
            <a:ext cx="1344612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6146" descr="24.png">
            <a:extLst>
              <a:ext uri="{FF2B5EF4-FFF2-40B4-BE49-F238E27FC236}">
                <a16:creationId xmlns:a16="http://schemas.microsoft.com/office/drawing/2014/main" id="{5ECC632B-D4C1-3FC3-0192-317269C8D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201" y="2375696"/>
            <a:ext cx="1392238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6147" descr="25.png">
            <a:extLst>
              <a:ext uri="{FF2B5EF4-FFF2-40B4-BE49-F238E27FC236}">
                <a16:creationId xmlns:a16="http://schemas.microsoft.com/office/drawing/2014/main" id="{9E59295A-79E9-2047-8E5A-3B3A4AC902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131" y="4616710"/>
            <a:ext cx="12954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153" name="直接连接符 6152">
            <a:extLst>
              <a:ext uri="{FF2B5EF4-FFF2-40B4-BE49-F238E27FC236}">
                <a16:creationId xmlns:a16="http://schemas.microsoft.com/office/drawing/2014/main" id="{3EE9E7FB-A245-384E-20D3-07E783E67F2F}"/>
              </a:ext>
            </a:extLst>
          </p:cNvPr>
          <p:cNvCxnSpPr>
            <a:cxnSpLocks/>
            <a:stCxn id="6144" idx="2"/>
            <a:endCxn id="6145" idx="0"/>
          </p:cNvCxnSpPr>
          <p:nvPr/>
        </p:nvCxnSpPr>
        <p:spPr>
          <a:xfrm>
            <a:off x="7663170" y="3634584"/>
            <a:ext cx="850899" cy="11113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4" name="直接连接符 6153">
            <a:extLst>
              <a:ext uri="{FF2B5EF4-FFF2-40B4-BE49-F238E27FC236}">
                <a16:creationId xmlns:a16="http://schemas.microsoft.com/office/drawing/2014/main" id="{13A30AE2-B9A0-CC6B-D988-D1D5D519EC22}"/>
              </a:ext>
            </a:extLst>
          </p:cNvPr>
          <p:cNvCxnSpPr>
            <a:cxnSpLocks/>
            <a:stCxn id="6148" idx="0"/>
            <a:endCxn id="6144" idx="2"/>
          </p:cNvCxnSpPr>
          <p:nvPr/>
        </p:nvCxnSpPr>
        <p:spPr>
          <a:xfrm flipH="1" flipV="1">
            <a:off x="7663170" y="3634584"/>
            <a:ext cx="2379661" cy="9821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5" name="直接连接符 6154">
            <a:extLst>
              <a:ext uri="{FF2B5EF4-FFF2-40B4-BE49-F238E27FC236}">
                <a16:creationId xmlns:a16="http://schemas.microsoft.com/office/drawing/2014/main" id="{843BF453-414B-7236-175E-89A7930B0E86}"/>
              </a:ext>
            </a:extLst>
          </p:cNvPr>
          <p:cNvCxnSpPr>
            <a:cxnSpLocks/>
            <a:stCxn id="6147" idx="2"/>
            <a:endCxn id="6145" idx="0"/>
          </p:cNvCxnSpPr>
          <p:nvPr/>
        </p:nvCxnSpPr>
        <p:spPr>
          <a:xfrm flipH="1">
            <a:off x="8514069" y="3656808"/>
            <a:ext cx="730251" cy="10890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6" name="直接连接符 6155">
            <a:extLst>
              <a:ext uri="{FF2B5EF4-FFF2-40B4-BE49-F238E27FC236}">
                <a16:creationId xmlns:a16="http://schemas.microsoft.com/office/drawing/2014/main" id="{6267854C-ED8E-AC71-131D-52BAEA3F1139}"/>
              </a:ext>
            </a:extLst>
          </p:cNvPr>
          <p:cNvCxnSpPr>
            <a:cxnSpLocks/>
            <a:endCxn id="6147" idx="2"/>
          </p:cNvCxnSpPr>
          <p:nvPr/>
        </p:nvCxnSpPr>
        <p:spPr>
          <a:xfrm flipH="1" flipV="1">
            <a:off x="9244320" y="3656808"/>
            <a:ext cx="802398" cy="9599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7" name="直接连接符 6156">
            <a:extLst>
              <a:ext uri="{FF2B5EF4-FFF2-40B4-BE49-F238E27FC236}">
                <a16:creationId xmlns:a16="http://schemas.microsoft.com/office/drawing/2014/main" id="{DA00CCBB-1902-5023-CA0C-B4688BBB6879}"/>
              </a:ext>
            </a:extLst>
          </p:cNvPr>
          <p:cNvCxnSpPr>
            <a:cxnSpLocks/>
            <a:stCxn id="6146" idx="2"/>
            <a:endCxn id="6145" idx="0"/>
          </p:cNvCxnSpPr>
          <p:nvPr/>
        </p:nvCxnSpPr>
        <p:spPr>
          <a:xfrm flipH="1">
            <a:off x="8514069" y="3582991"/>
            <a:ext cx="2413001" cy="11629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0" name="直接连接符 6159">
            <a:extLst>
              <a:ext uri="{FF2B5EF4-FFF2-40B4-BE49-F238E27FC236}">
                <a16:creationId xmlns:a16="http://schemas.microsoft.com/office/drawing/2014/main" id="{5D5F23E0-36BB-F3DE-A15A-51D327034455}"/>
              </a:ext>
            </a:extLst>
          </p:cNvPr>
          <p:cNvCxnSpPr>
            <a:cxnSpLocks/>
            <a:stCxn id="6148" idx="0"/>
            <a:endCxn id="6146" idx="2"/>
          </p:cNvCxnSpPr>
          <p:nvPr/>
        </p:nvCxnSpPr>
        <p:spPr>
          <a:xfrm flipV="1">
            <a:off x="10042831" y="3582991"/>
            <a:ext cx="884239" cy="10337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85" name="AutoShape 7">
            <a:hlinkClick r:id="rId7" action="ppaction://hlinksldjump"/>
            <a:extLst>
              <a:ext uri="{FF2B5EF4-FFF2-40B4-BE49-F238E27FC236}">
                <a16:creationId xmlns:a16="http://schemas.microsoft.com/office/drawing/2014/main" id="{F63CF766-3E6B-56A2-1859-285877E71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64" y="908720"/>
            <a:ext cx="5731306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借助经验、发现算理</a:t>
            </a:r>
          </a:p>
        </p:txBody>
      </p:sp>
      <p:sp>
        <p:nvSpPr>
          <p:cNvPr id="6186" name="文本框 6185">
            <a:extLst>
              <a:ext uri="{FF2B5EF4-FFF2-40B4-BE49-F238E27FC236}">
                <a16:creationId xmlns:a16="http://schemas.microsoft.com/office/drawing/2014/main" id="{2DD69D6B-5592-72F8-87AF-71F4ADFFF984}"/>
              </a:ext>
            </a:extLst>
          </p:cNvPr>
          <p:cNvSpPr txBox="1"/>
          <p:nvPr/>
        </p:nvSpPr>
        <p:spPr>
          <a:xfrm>
            <a:off x="6967979" y="1488321"/>
            <a:ext cx="353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确定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裤子</a:t>
            </a:r>
          </a:p>
        </p:txBody>
      </p:sp>
      <p:sp>
        <p:nvSpPr>
          <p:cNvPr id="6187" name="文本框 6186">
            <a:extLst>
              <a:ext uri="{FF2B5EF4-FFF2-40B4-BE49-F238E27FC236}">
                <a16:creationId xmlns:a16="http://schemas.microsoft.com/office/drawing/2014/main" id="{489FBF85-5B73-152E-6F73-1C09E22065F2}"/>
              </a:ext>
            </a:extLst>
          </p:cNvPr>
          <p:cNvSpPr txBox="1"/>
          <p:nvPr/>
        </p:nvSpPr>
        <p:spPr>
          <a:xfrm>
            <a:off x="326788" y="1492359"/>
            <a:ext cx="353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确定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帽子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02AB80-93CD-1314-8221-0CAD25C4A548}"/>
              </a:ext>
            </a:extLst>
          </p:cNvPr>
          <p:cNvSpPr txBox="1"/>
          <p:nvPr/>
        </p:nvSpPr>
        <p:spPr>
          <a:xfrm>
            <a:off x="501223" y="5842579"/>
            <a:ext cx="67208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2×3=6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zh-CN" altLang="en-US" sz="44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E94A9C0-7A5C-754B-154B-6368813481CA}"/>
              </a:ext>
            </a:extLst>
          </p:cNvPr>
          <p:cNvSpPr txBox="1"/>
          <p:nvPr/>
        </p:nvSpPr>
        <p:spPr>
          <a:xfrm>
            <a:off x="6987068" y="5878640"/>
            <a:ext cx="67208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3×2=6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90625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6" grpId="0"/>
      <p:bldP spid="6187" grpId="0"/>
      <p:bldP spid="4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A2056-0AFA-C110-1A45-86770EFE4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30" descr="21.png">
            <a:extLst>
              <a:ext uri="{FF2B5EF4-FFF2-40B4-BE49-F238E27FC236}">
                <a16:creationId xmlns:a16="http://schemas.microsoft.com/office/drawing/2014/main" id="{45449E67-9889-FED2-5FC0-557B1921A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84" y="3823857"/>
            <a:ext cx="1322388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37" descr="23.png">
            <a:extLst>
              <a:ext uri="{FF2B5EF4-FFF2-40B4-BE49-F238E27FC236}">
                <a16:creationId xmlns:a16="http://schemas.microsoft.com/office/drawing/2014/main" id="{D6ECFD3D-0B6F-9737-7297-D64A603F1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147" y="3768294"/>
            <a:ext cx="1343025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38" descr="24.png">
            <a:extLst>
              <a:ext uri="{FF2B5EF4-FFF2-40B4-BE49-F238E27FC236}">
                <a16:creationId xmlns:a16="http://schemas.microsoft.com/office/drawing/2014/main" id="{45844836-57D4-BA09-15A8-679EBCC6F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284" y="3795282"/>
            <a:ext cx="1392238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40" descr="22.png">
            <a:extLst>
              <a:ext uri="{FF2B5EF4-FFF2-40B4-BE49-F238E27FC236}">
                <a16:creationId xmlns:a16="http://schemas.microsoft.com/office/drawing/2014/main" id="{2797CFF5-1840-EABB-919F-710608C94E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703" y="1723470"/>
            <a:ext cx="137318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45" descr="25.png">
            <a:extLst>
              <a:ext uri="{FF2B5EF4-FFF2-40B4-BE49-F238E27FC236}">
                <a16:creationId xmlns:a16="http://schemas.microsoft.com/office/drawing/2014/main" id="{34F2F781-4C97-C6B2-469F-13091C9DDD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36" y="1574246"/>
            <a:ext cx="12954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B11C7D2-13C5-4E58-03FB-E1D608AC74A2}"/>
              </a:ext>
            </a:extLst>
          </p:cNvPr>
          <p:cNvCxnSpPr>
            <a:cxnSpLocks/>
          </p:cNvCxnSpPr>
          <p:nvPr/>
        </p:nvCxnSpPr>
        <p:spPr>
          <a:xfrm flipH="1">
            <a:off x="1114028" y="2961721"/>
            <a:ext cx="1490663" cy="8335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F2F3B9F-2306-45FC-1D48-2CCF0D8EC66F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2590403" y="2947433"/>
            <a:ext cx="0" cy="8478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D6A72FC-96C7-3300-0A4F-17C01A3A3E4B}"/>
              </a:ext>
            </a:extLst>
          </p:cNvPr>
          <p:cNvCxnSpPr>
            <a:cxnSpLocks/>
          </p:cNvCxnSpPr>
          <p:nvPr/>
        </p:nvCxnSpPr>
        <p:spPr>
          <a:xfrm flipH="1" flipV="1">
            <a:off x="2560241" y="2947433"/>
            <a:ext cx="1567483" cy="8406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97EBDFB-F0D6-8E94-F5C0-AE58CDBEEF92}"/>
              </a:ext>
            </a:extLst>
          </p:cNvPr>
          <p:cNvCxnSpPr>
            <a:cxnSpLocks/>
          </p:cNvCxnSpPr>
          <p:nvPr/>
        </p:nvCxnSpPr>
        <p:spPr>
          <a:xfrm flipH="1">
            <a:off x="1114028" y="2976008"/>
            <a:ext cx="3190875" cy="8192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0E6ACDFF-47D9-4BD7-690D-2ED4A136CD16}"/>
              </a:ext>
            </a:extLst>
          </p:cNvPr>
          <p:cNvCxnSpPr>
            <a:cxnSpLocks/>
          </p:cNvCxnSpPr>
          <p:nvPr/>
        </p:nvCxnSpPr>
        <p:spPr>
          <a:xfrm flipH="1">
            <a:off x="2595562" y="2976008"/>
            <a:ext cx="1709341" cy="8478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ECBB239-6B6B-4AB4-14DE-A904AD218AFF}"/>
              </a:ext>
            </a:extLst>
          </p:cNvPr>
          <p:cNvCxnSpPr>
            <a:cxnSpLocks/>
          </p:cNvCxnSpPr>
          <p:nvPr/>
        </p:nvCxnSpPr>
        <p:spPr>
          <a:xfrm flipV="1">
            <a:off x="4122341" y="2997340"/>
            <a:ext cx="212724" cy="7853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4" name="图片 6143" descr="21.png">
            <a:extLst>
              <a:ext uri="{FF2B5EF4-FFF2-40B4-BE49-F238E27FC236}">
                <a16:creationId xmlns:a16="http://schemas.microsoft.com/office/drawing/2014/main" id="{95BC8621-1348-6BE5-D17F-CC0D9FDAE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243" y="1980858"/>
            <a:ext cx="940399" cy="88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" name="图片 6144" descr="22.png">
            <a:extLst>
              <a:ext uri="{FF2B5EF4-FFF2-40B4-BE49-F238E27FC236}">
                <a16:creationId xmlns:a16="http://schemas.microsoft.com/office/drawing/2014/main" id="{F36ABBD1-34EC-A5CA-AB1D-818746E60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948" y="4262993"/>
            <a:ext cx="977699" cy="717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图片 6145" descr="23.png">
            <a:extLst>
              <a:ext uri="{FF2B5EF4-FFF2-40B4-BE49-F238E27FC236}">
                <a16:creationId xmlns:a16="http://schemas.microsoft.com/office/drawing/2014/main" id="{A595729B-2F4B-51B8-1A8B-98A0380AF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761" y="1927526"/>
            <a:ext cx="957353" cy="892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6146" descr="24.png">
            <a:extLst>
              <a:ext uri="{FF2B5EF4-FFF2-40B4-BE49-F238E27FC236}">
                <a16:creationId xmlns:a16="http://schemas.microsoft.com/office/drawing/2014/main" id="{895A66A9-069C-1ABA-682D-1CE7CE092F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674" y="1971434"/>
            <a:ext cx="991263" cy="912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6147" descr="25.png">
            <a:extLst>
              <a:ext uri="{FF2B5EF4-FFF2-40B4-BE49-F238E27FC236}">
                <a16:creationId xmlns:a16="http://schemas.microsoft.com/office/drawing/2014/main" id="{017A8331-A7EA-8DBA-B095-7498967686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612" y="4187937"/>
            <a:ext cx="922315" cy="87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153" name="直接连接符 6152">
            <a:extLst>
              <a:ext uri="{FF2B5EF4-FFF2-40B4-BE49-F238E27FC236}">
                <a16:creationId xmlns:a16="http://schemas.microsoft.com/office/drawing/2014/main" id="{856D1CAC-2457-C541-91F6-029F5A55FB9C}"/>
              </a:ext>
            </a:extLst>
          </p:cNvPr>
          <p:cNvCxnSpPr>
            <a:cxnSpLocks/>
            <a:stCxn id="6144" idx="2"/>
            <a:endCxn id="6145" idx="0"/>
          </p:cNvCxnSpPr>
          <p:nvPr/>
        </p:nvCxnSpPr>
        <p:spPr>
          <a:xfrm>
            <a:off x="7061443" y="2861352"/>
            <a:ext cx="843355" cy="14016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4" name="直接连接符 6153">
            <a:extLst>
              <a:ext uri="{FF2B5EF4-FFF2-40B4-BE49-F238E27FC236}">
                <a16:creationId xmlns:a16="http://schemas.microsoft.com/office/drawing/2014/main" id="{F4D94063-A322-402E-7F00-208AD7C9C76A}"/>
              </a:ext>
            </a:extLst>
          </p:cNvPr>
          <p:cNvCxnSpPr>
            <a:cxnSpLocks/>
            <a:stCxn id="6148" idx="0"/>
            <a:endCxn id="6144" idx="2"/>
          </p:cNvCxnSpPr>
          <p:nvPr/>
        </p:nvCxnSpPr>
        <p:spPr>
          <a:xfrm flipH="1" flipV="1">
            <a:off x="7061443" y="2861352"/>
            <a:ext cx="2746327" cy="13265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5" name="直接连接符 6154">
            <a:extLst>
              <a:ext uri="{FF2B5EF4-FFF2-40B4-BE49-F238E27FC236}">
                <a16:creationId xmlns:a16="http://schemas.microsoft.com/office/drawing/2014/main" id="{C6140C45-03C7-6102-343C-ECB5714D7078}"/>
              </a:ext>
            </a:extLst>
          </p:cNvPr>
          <p:cNvCxnSpPr>
            <a:cxnSpLocks/>
            <a:stCxn id="6147" idx="2"/>
            <a:endCxn id="6145" idx="0"/>
          </p:cNvCxnSpPr>
          <p:nvPr/>
        </p:nvCxnSpPr>
        <p:spPr>
          <a:xfrm flipH="1">
            <a:off x="7904798" y="2883576"/>
            <a:ext cx="727508" cy="13794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6" name="直接连接符 6155">
            <a:extLst>
              <a:ext uri="{FF2B5EF4-FFF2-40B4-BE49-F238E27FC236}">
                <a16:creationId xmlns:a16="http://schemas.microsoft.com/office/drawing/2014/main" id="{6D0B8EBB-753F-2CFC-1258-CF420C3B634E}"/>
              </a:ext>
            </a:extLst>
          </p:cNvPr>
          <p:cNvCxnSpPr>
            <a:cxnSpLocks/>
            <a:stCxn id="6148" idx="0"/>
            <a:endCxn id="6147" idx="2"/>
          </p:cNvCxnSpPr>
          <p:nvPr/>
        </p:nvCxnSpPr>
        <p:spPr>
          <a:xfrm flipH="1" flipV="1">
            <a:off x="8632306" y="2883576"/>
            <a:ext cx="1175464" cy="13043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7" name="直接连接符 6156">
            <a:extLst>
              <a:ext uri="{FF2B5EF4-FFF2-40B4-BE49-F238E27FC236}">
                <a16:creationId xmlns:a16="http://schemas.microsoft.com/office/drawing/2014/main" id="{8F7B0CE0-AE69-1ABC-AE35-C042A0E37722}"/>
              </a:ext>
            </a:extLst>
          </p:cNvPr>
          <p:cNvCxnSpPr>
            <a:cxnSpLocks/>
            <a:stCxn id="6146" idx="2"/>
            <a:endCxn id="6145" idx="0"/>
          </p:cNvCxnSpPr>
          <p:nvPr/>
        </p:nvCxnSpPr>
        <p:spPr>
          <a:xfrm flipH="1">
            <a:off x="7904798" y="2820453"/>
            <a:ext cx="2018640" cy="14425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0" name="直接连接符 6159">
            <a:extLst>
              <a:ext uri="{FF2B5EF4-FFF2-40B4-BE49-F238E27FC236}">
                <a16:creationId xmlns:a16="http://schemas.microsoft.com/office/drawing/2014/main" id="{B2D359CD-D5DB-93D4-6B55-EB0515B1E365}"/>
              </a:ext>
            </a:extLst>
          </p:cNvPr>
          <p:cNvCxnSpPr>
            <a:cxnSpLocks/>
            <a:stCxn id="6148" idx="0"/>
            <a:endCxn id="6146" idx="2"/>
          </p:cNvCxnSpPr>
          <p:nvPr/>
        </p:nvCxnSpPr>
        <p:spPr>
          <a:xfrm flipV="1">
            <a:off x="9807770" y="2820453"/>
            <a:ext cx="115668" cy="13674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883AFE24-1342-DC8C-D048-FFA55339E6DB}"/>
              </a:ext>
            </a:extLst>
          </p:cNvPr>
          <p:cNvSpPr txBox="1"/>
          <p:nvPr/>
        </p:nvSpPr>
        <p:spPr>
          <a:xfrm>
            <a:off x="-1105297" y="5132397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D44479-DF70-824B-09C7-DA0E6BF40A28}"/>
              </a:ext>
            </a:extLst>
          </p:cNvPr>
          <p:cNvSpPr txBox="1"/>
          <p:nvPr/>
        </p:nvSpPr>
        <p:spPr>
          <a:xfrm>
            <a:off x="-947326" y="5920711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3×3=9(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97BE61-ED97-C1D6-9E44-8ECB12EC8EB1}"/>
              </a:ext>
            </a:extLst>
          </p:cNvPr>
          <p:cNvSpPr txBox="1"/>
          <p:nvPr/>
        </p:nvSpPr>
        <p:spPr>
          <a:xfrm>
            <a:off x="5935604" y="5297920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AA124B-4CE6-1704-3D9A-2BA636050F85}"/>
              </a:ext>
            </a:extLst>
          </p:cNvPr>
          <p:cNvSpPr txBox="1"/>
          <p:nvPr/>
        </p:nvSpPr>
        <p:spPr>
          <a:xfrm>
            <a:off x="6093575" y="5846331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2×4=8(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04058C-594C-A60B-77A1-226A9A46D0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" t="53081" r="6261" b="12022"/>
          <a:stretch/>
        </p:blipFill>
        <p:spPr bwMode="auto">
          <a:xfrm>
            <a:off x="486839" y="1757327"/>
            <a:ext cx="1455864" cy="96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8FDEF50-A0D5-481E-6D99-7E8551B9AF1A}"/>
              </a:ext>
            </a:extLst>
          </p:cNvPr>
          <p:cNvCxnSpPr>
            <a:cxnSpLocks/>
          </p:cNvCxnSpPr>
          <p:nvPr/>
        </p:nvCxnSpPr>
        <p:spPr>
          <a:xfrm>
            <a:off x="1295656" y="2749770"/>
            <a:ext cx="2779713" cy="10398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4522EAB-51EB-D459-8209-88CC4ABC5468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1225947" y="2728438"/>
            <a:ext cx="1364456" cy="10668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2B3E32D-CB74-67E8-2931-FC63051F544F}"/>
              </a:ext>
            </a:extLst>
          </p:cNvPr>
          <p:cNvCxnSpPr>
            <a:cxnSpLocks/>
            <a:stCxn id="22" idx="0"/>
          </p:cNvCxnSpPr>
          <p:nvPr/>
        </p:nvCxnSpPr>
        <p:spPr>
          <a:xfrm flipV="1">
            <a:off x="1221978" y="2749770"/>
            <a:ext cx="34131" cy="10740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>
            <a:extLst>
              <a:ext uri="{FF2B5EF4-FFF2-40B4-BE49-F238E27FC236}">
                <a16:creationId xmlns:a16="http://schemas.microsoft.com/office/drawing/2014/main" id="{0CEB6F8F-DF05-6B0C-821C-3ADBD4D54E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44" t="55470" r="41604" b="22941"/>
          <a:stretch/>
        </p:blipFill>
        <p:spPr bwMode="auto">
          <a:xfrm>
            <a:off x="10780636" y="1943046"/>
            <a:ext cx="965506" cy="80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939CD31-16E7-23FE-8B84-8464E6CA61EC}"/>
              </a:ext>
            </a:extLst>
          </p:cNvPr>
          <p:cNvCxnSpPr>
            <a:cxnSpLocks/>
          </p:cNvCxnSpPr>
          <p:nvPr/>
        </p:nvCxnSpPr>
        <p:spPr>
          <a:xfrm flipH="1">
            <a:off x="8040216" y="2883576"/>
            <a:ext cx="3255550" cy="13128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62A6823A-FBEA-AC89-16EC-DBFAF76B8D26}"/>
              </a:ext>
            </a:extLst>
          </p:cNvPr>
          <p:cNvCxnSpPr>
            <a:cxnSpLocks/>
            <a:stCxn id="6148" idx="0"/>
          </p:cNvCxnSpPr>
          <p:nvPr/>
        </p:nvCxnSpPr>
        <p:spPr>
          <a:xfrm flipV="1">
            <a:off x="9807770" y="2869010"/>
            <a:ext cx="1487996" cy="13189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7">
            <a:hlinkClick r:id="rId9" action="ppaction://hlinksldjump"/>
            <a:extLst>
              <a:ext uri="{FF2B5EF4-FFF2-40B4-BE49-F238E27FC236}">
                <a16:creationId xmlns:a16="http://schemas.microsoft.com/office/drawing/2014/main" id="{FF61386C-234F-5A88-EDE0-8B1E0796F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64" y="908720"/>
            <a:ext cx="5731306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借助经验、发现算理</a:t>
            </a:r>
          </a:p>
        </p:txBody>
      </p:sp>
    </p:spTree>
    <p:extLst>
      <p:ext uri="{BB962C8B-B14F-4D97-AF65-F5344CB8AC3E}">
        <p14:creationId xmlns:p14="http://schemas.microsoft.com/office/powerpoint/2010/main" val="48577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7" name="矩形 33"/>
          <p:cNvSpPr/>
          <p:nvPr/>
        </p:nvSpPr>
        <p:spPr>
          <a:xfrm>
            <a:off x="1271464" y="2420888"/>
            <a:ext cx="10081125" cy="1570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r>
              <a:rPr lang="zh-CN" altLang="en-US" sz="5400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    </a:t>
            </a:r>
            <a:r>
              <a:rPr lang="zh-CN" altLang="en-US" sz="5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你有什么想和大家分享的呢？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65205-7B71-7D35-114A-E64E07156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E407D0-95C8-5E80-2B47-299FCCDC60EA}"/>
              </a:ext>
            </a:extLst>
          </p:cNvPr>
          <p:cNvGraphicFramePr>
            <a:graphicFrameLocks noGrp="1"/>
          </p:cNvGraphicFramePr>
          <p:nvPr/>
        </p:nvGraphicFramePr>
        <p:xfrm>
          <a:off x="695400" y="1268760"/>
          <a:ext cx="11027064" cy="477276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0369152">
                  <a:extLst>
                    <a:ext uri="{9D8B030D-6E8A-4147-A177-3AD203B41FA5}">
                      <a16:colId xmlns:a16="http://schemas.microsoft.com/office/drawing/2014/main" val="3863816172"/>
                    </a:ext>
                  </a:extLst>
                </a:gridCol>
                <a:gridCol w="657912">
                  <a:extLst>
                    <a:ext uri="{9D8B030D-6E8A-4147-A177-3AD203B41FA5}">
                      <a16:colId xmlns:a16="http://schemas.microsoft.com/office/drawing/2014/main" val="2095513512"/>
                    </a:ext>
                  </a:extLst>
                </a:gridCol>
              </a:tblGrid>
              <a:tr h="450839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学生自评：</a:t>
                      </a:r>
                      <a:endParaRPr lang="en-US" altLang="zh-CN" sz="23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6791" marR="66791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3442849"/>
                  </a:ext>
                </a:extLst>
              </a:tr>
              <a:tr h="6292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通过观察</a:t>
                      </a:r>
                      <a:r>
                        <a:rPr 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能从具体</a:t>
                      </a:r>
                      <a:r>
                        <a:rPr lang="zh-CN" alt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情境</a:t>
                      </a:r>
                      <a:r>
                        <a:rPr lang="zh-CN" alt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中提取数学信息</a:t>
                      </a:r>
                      <a:r>
                        <a:rPr 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具备一定的收集信息的能力。</a:t>
                      </a:r>
                      <a:endParaRPr lang="zh-CN" sz="23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</a:t>
                      </a:r>
                      <a:endParaRPr lang="zh-CN" sz="28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extLst>
                  <a:ext uri="{0D108BD9-81ED-4DB2-BD59-A6C34878D82A}">
                    <a16:rowId xmlns:a16="http://schemas.microsoft.com/office/drawing/2014/main" val="2712729445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通过与同伴交流讨论</a:t>
                      </a:r>
                      <a:r>
                        <a:rPr 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会小组合作学习以及能用简洁的方式表达关系，能用数学语言表达自己的思考过程。</a:t>
                      </a:r>
                      <a:endParaRPr lang="zh-CN" sz="23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</a:t>
                      </a:r>
                      <a:endParaRPr lang="zh-CN" sz="28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extLst>
                  <a:ext uri="{0D108BD9-81ED-4DB2-BD59-A6C34878D82A}">
                    <a16:rowId xmlns:a16="http://schemas.microsoft.com/office/drawing/2014/main" val="2757058942"/>
                  </a:ext>
                </a:extLst>
              </a:tr>
              <a:tr h="90281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能积极主动探索计算原理，尝试解题方法的多样化，深度思考问题并努力验证猜想；</a:t>
                      </a:r>
                      <a:endParaRPr lang="zh-CN" sz="23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</a:t>
                      </a:r>
                      <a:endParaRPr lang="zh-CN" sz="28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extLst>
                  <a:ext uri="{0D108BD9-81ED-4DB2-BD59-A6C34878D82A}">
                    <a16:rowId xmlns:a16="http://schemas.microsoft.com/office/drawing/2014/main" val="1133927261"/>
                  </a:ext>
                </a:extLst>
              </a:tr>
              <a:tr h="12137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</a:t>
                      </a:r>
                      <a:r>
                        <a:rPr lang="zh-CN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在分析和解决实际问题的过程中，做到了有序、全面的思考问题，有知识迁移及推理意识，并体会到了数学与生活的密切联系，培养了数学的应用意识。</a:t>
                      </a:r>
                      <a:endParaRPr lang="zh-CN" sz="23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</a:t>
                      </a:r>
                      <a:endParaRPr lang="zh-CN" sz="28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extLst>
                  <a:ext uri="{0D108BD9-81ED-4DB2-BD59-A6C34878D82A}">
                    <a16:rowId xmlns:a16="http://schemas.microsoft.com/office/drawing/2014/main" val="3550973219"/>
                  </a:ext>
                </a:extLst>
              </a:tr>
              <a:tr h="4508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3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教师评价：</a:t>
                      </a:r>
                      <a:endParaRPr lang="zh-CN" sz="23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</a:t>
                      </a:r>
                      <a:endParaRPr lang="zh-CN" altLang="zh-CN" sz="2800" b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791" marR="66791" marT="0" marB="0"/>
                </a:tc>
                <a:extLst>
                  <a:ext uri="{0D108BD9-81ED-4DB2-BD59-A6C34878D82A}">
                    <a16:rowId xmlns:a16="http://schemas.microsoft.com/office/drawing/2014/main" val="1738161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255528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6C63F-C679-1144-23A0-949C89270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7">
            <a:hlinkClick r:id="rId2" action="ppaction://hlinksldjump"/>
            <a:extLst>
              <a:ext uri="{FF2B5EF4-FFF2-40B4-BE49-F238E27FC236}">
                <a16:creationId xmlns:a16="http://schemas.microsoft.com/office/drawing/2014/main" id="{92AA5608-94E3-5E18-E299-1D8E19E90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64" y="1091816"/>
            <a:ext cx="4248894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新知拓展、思维提升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A8F7D5-E440-C6B0-C14F-082AA11D421A}"/>
              </a:ext>
            </a:extLst>
          </p:cNvPr>
          <p:cNvSpPr txBox="1"/>
          <p:nvPr/>
        </p:nvSpPr>
        <p:spPr>
          <a:xfrm>
            <a:off x="1007419" y="1542731"/>
            <a:ext cx="5472608" cy="459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数字搭配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个数组成数位上没有重复数字的两位数，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请你试着写一写，再把这些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从小到大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的顺序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排列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06C6050-E09D-3923-7697-06655A9AC0D3}"/>
              </a:ext>
            </a:extLst>
          </p:cNvPr>
          <p:cNvCxnSpPr>
            <a:cxnSpLocks/>
          </p:cNvCxnSpPr>
          <p:nvPr/>
        </p:nvCxnSpPr>
        <p:spPr>
          <a:xfrm>
            <a:off x="1415480" y="6021288"/>
            <a:ext cx="44644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8A7E3B04-9B73-EE68-0C89-67F480A79B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692696"/>
            <a:ext cx="4123770" cy="59046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C57D2F3-A40B-9FEF-B7BA-A4A3B4090E3F}"/>
              </a:ext>
            </a:extLst>
          </p:cNvPr>
          <p:cNvSpPr/>
          <p:nvPr/>
        </p:nvSpPr>
        <p:spPr>
          <a:xfrm>
            <a:off x="7752184" y="4581128"/>
            <a:ext cx="4006101" cy="792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4298D0A1-C405-19BA-6CF8-31524BAA0E2F}"/>
              </a:ext>
            </a:extLst>
          </p:cNvPr>
          <p:cNvCxnSpPr>
            <a:cxnSpLocks/>
          </p:cNvCxnSpPr>
          <p:nvPr/>
        </p:nvCxnSpPr>
        <p:spPr>
          <a:xfrm>
            <a:off x="5735960" y="5013176"/>
            <a:ext cx="194421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62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20.png">
            <a:extLst>
              <a:ext uri="{FF2B5EF4-FFF2-40B4-BE49-F238E27FC236}">
                <a16:creationId xmlns:a16="http://schemas.microsoft.com/office/drawing/2014/main" id="{8AAA59A2-0A8F-0CFA-28B2-27BFCB8C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2655888"/>
            <a:ext cx="251142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21.png">
            <a:extLst>
              <a:ext uri="{FF2B5EF4-FFF2-40B4-BE49-F238E27FC236}">
                <a16:creationId xmlns:a16="http://schemas.microsoft.com/office/drawing/2014/main" id="{028CE244-B83B-2110-EF8C-491EB4D332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3508375"/>
            <a:ext cx="1549400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22.png">
            <a:extLst>
              <a:ext uri="{FF2B5EF4-FFF2-40B4-BE49-F238E27FC236}">
                <a16:creationId xmlns:a16="http://schemas.microsoft.com/office/drawing/2014/main" id="{4F8FA991-054E-0C80-D648-8CBC98AEF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400" y="2794000"/>
            <a:ext cx="137477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23.png">
            <a:extLst>
              <a:ext uri="{FF2B5EF4-FFF2-40B4-BE49-F238E27FC236}">
                <a16:creationId xmlns:a16="http://schemas.microsoft.com/office/drawing/2014/main" id="{6243D871-BDFE-349E-FAFC-9065840AD6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613" y="2655888"/>
            <a:ext cx="1628775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24.png">
            <a:extLst>
              <a:ext uri="{FF2B5EF4-FFF2-40B4-BE49-F238E27FC236}">
                <a16:creationId xmlns:a16="http://schemas.microsoft.com/office/drawing/2014/main" id="{CCBA6A1B-ABC6-0E13-EA68-DDCE79A36D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4114800"/>
            <a:ext cx="1566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25.png">
            <a:extLst>
              <a:ext uri="{FF2B5EF4-FFF2-40B4-BE49-F238E27FC236}">
                <a16:creationId xmlns:a16="http://schemas.microsoft.com/office/drawing/2014/main" id="{0C26DA27-5448-F29B-1744-9DAD9A2B5D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575" y="4159250"/>
            <a:ext cx="15113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TextBox 35">
            <a:extLst>
              <a:ext uri="{FF2B5EF4-FFF2-40B4-BE49-F238E27FC236}">
                <a16:creationId xmlns:a16="http://schemas.microsoft.com/office/drawing/2014/main" id="{1D78104C-F75A-6EAB-6C81-BB4D47EA6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2" y="1510452"/>
            <a:ext cx="9339263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小丑豆豆要表演，想选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一顶帽子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一条裤子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1" name="AutoShape 7">
            <a:hlinkClick r:id="rId8" action="ppaction://hlinksldjump"/>
            <a:extLst>
              <a:ext uri="{FF2B5EF4-FFF2-40B4-BE49-F238E27FC236}">
                <a16:creationId xmlns:a16="http://schemas.microsoft.com/office/drawing/2014/main" id="{663DAA48-72C1-4C03-900E-201E74D1E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163" y="909100"/>
            <a:ext cx="2808312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 配 服 装</a:t>
            </a: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CE25DE80-A6CE-603E-2D5D-BFADE59C9B8E}"/>
              </a:ext>
            </a:extLst>
          </p:cNvPr>
          <p:cNvSpPr txBox="1"/>
          <p:nvPr/>
        </p:nvSpPr>
        <p:spPr>
          <a:xfrm>
            <a:off x="1725612" y="5692154"/>
            <a:ext cx="8869109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一共有多少种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的搭配方法？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  <p:bldP spid="31" grpId="0" animBg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E61F6-1C26-33C7-171C-617D9FEE5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8" name="矩形 18">
            <a:extLst>
              <a:ext uri="{FF2B5EF4-FFF2-40B4-BE49-F238E27FC236}">
                <a16:creationId xmlns:a16="http://schemas.microsoft.com/office/drawing/2014/main" id="{B62532B2-7A62-76C4-0D92-CE3C0D36C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1772816"/>
            <a:ext cx="3877985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我会搭配</a:t>
            </a:r>
          </a:p>
        </p:txBody>
      </p:sp>
      <p:sp>
        <p:nvSpPr>
          <p:cNvPr id="5" name="AutoShape 7">
            <a:hlinkClick r:id="rId4" action="ppaction://hlinksldjump"/>
            <a:extLst>
              <a:ext uri="{FF2B5EF4-FFF2-40B4-BE49-F238E27FC236}">
                <a16:creationId xmlns:a16="http://schemas.microsoft.com/office/drawing/2014/main" id="{C663D783-6775-C99E-E628-298BB0653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42" y="908720"/>
            <a:ext cx="3744416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独立思考，尝试搭配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F0ECE1-E071-A64A-6B01-5CDDCFBA6DBA}"/>
              </a:ext>
            </a:extLst>
          </p:cNvPr>
          <p:cNvSpPr txBox="1"/>
          <p:nvPr/>
        </p:nvSpPr>
        <p:spPr>
          <a:xfrm>
            <a:off x="1055440" y="2689080"/>
            <a:ext cx="10513168" cy="3286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活动要求：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两人为一组，借助卡片摆一摆；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和同桌说说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是怎么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搭配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（时间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2分钟.mp4" descr="2分钟.mp4">
            <a:hlinkClick r:id="" action="ppaction://media"/>
            <a:extLst>
              <a:ext uri="{FF2B5EF4-FFF2-40B4-BE49-F238E27FC236}">
                <a16:creationId xmlns:a16="http://schemas.microsoft.com/office/drawing/2014/main" id="{9F7E0274-7A07-E73D-BF41-F465BFC2CB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8055" b="17256"/>
          <a:stretch/>
        </p:blipFill>
        <p:spPr>
          <a:xfrm>
            <a:off x="9624392" y="1537111"/>
            <a:ext cx="1368152" cy="419242"/>
          </a:xfrm>
          <a:prstGeom prst="rect">
            <a:avLst/>
          </a:prstGeom>
        </p:spPr>
      </p:pic>
      <p:pic>
        <p:nvPicPr>
          <p:cNvPr id="3" name="图片 2" descr="图片包含 桌子, 开关, 游戏机&#10;&#10;描述已自动生成">
            <a:extLst>
              <a:ext uri="{FF2B5EF4-FFF2-40B4-BE49-F238E27FC236}">
                <a16:creationId xmlns:a16="http://schemas.microsoft.com/office/drawing/2014/main" id="{81786C9D-C782-BEC8-5964-F70832E22F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3436" y="860035"/>
            <a:ext cx="2485172" cy="160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7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65D73-AA13-26C3-4921-0B17C72F2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30" descr="21.png">
            <a:extLst>
              <a:ext uri="{FF2B5EF4-FFF2-40B4-BE49-F238E27FC236}">
                <a16:creationId xmlns:a16="http://schemas.microsoft.com/office/drawing/2014/main" id="{DC4E87FC-12A2-8CC6-F622-E25396A2F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3484563"/>
            <a:ext cx="1322388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37" descr="23.png">
            <a:extLst>
              <a:ext uri="{FF2B5EF4-FFF2-40B4-BE49-F238E27FC236}">
                <a16:creationId xmlns:a16="http://schemas.microsoft.com/office/drawing/2014/main" id="{2993384E-26A7-158E-AD30-C82760220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3457575"/>
            <a:ext cx="1343025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38" descr="24.png">
            <a:extLst>
              <a:ext uri="{FF2B5EF4-FFF2-40B4-BE49-F238E27FC236}">
                <a16:creationId xmlns:a16="http://schemas.microsoft.com/office/drawing/2014/main" id="{D662A5C5-FD03-9BB8-2846-D9450856C8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484563"/>
            <a:ext cx="1392238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40" descr="22.png">
            <a:extLst>
              <a:ext uri="{FF2B5EF4-FFF2-40B4-BE49-F238E27FC236}">
                <a16:creationId xmlns:a16="http://schemas.microsoft.com/office/drawing/2014/main" id="{F2702230-F21F-4C36-A230-5591E93F8D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032000"/>
            <a:ext cx="137318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42" descr="21.png">
            <a:extLst>
              <a:ext uri="{FF2B5EF4-FFF2-40B4-BE49-F238E27FC236}">
                <a16:creationId xmlns:a16="http://schemas.microsoft.com/office/drawing/2014/main" id="{C45900F8-8D26-3D25-CB62-1CF7971CF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587750"/>
            <a:ext cx="1322387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43" descr="23.png">
            <a:extLst>
              <a:ext uri="{FF2B5EF4-FFF2-40B4-BE49-F238E27FC236}">
                <a16:creationId xmlns:a16="http://schemas.microsoft.com/office/drawing/2014/main" id="{7990A72E-A48C-C336-EDBE-361F0048A6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25" y="3575050"/>
            <a:ext cx="1344613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4" descr="24.png">
            <a:extLst>
              <a:ext uri="{FF2B5EF4-FFF2-40B4-BE49-F238E27FC236}">
                <a16:creationId xmlns:a16="http://schemas.microsoft.com/office/drawing/2014/main" id="{20DAC34B-50A9-6B61-0A8A-69DA3BA65F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463" y="3587750"/>
            <a:ext cx="1392237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45" descr="25.png">
            <a:extLst>
              <a:ext uri="{FF2B5EF4-FFF2-40B4-BE49-F238E27FC236}">
                <a16:creationId xmlns:a16="http://schemas.microsoft.com/office/drawing/2014/main" id="{9DBFCB11-C7E8-01EF-6702-DE2C011541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363" y="1917700"/>
            <a:ext cx="12954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7AC6BA1-5CFC-2833-D471-FEF24D919FCD}"/>
              </a:ext>
            </a:extLst>
          </p:cNvPr>
          <p:cNvCxnSpPr/>
          <p:nvPr/>
        </p:nvCxnSpPr>
        <p:spPr>
          <a:xfrm flipH="1">
            <a:off x="2460625" y="3040063"/>
            <a:ext cx="1211263" cy="444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8396827E-F384-00DC-4DE4-D6691299F3F5}"/>
              </a:ext>
            </a:extLst>
          </p:cNvPr>
          <p:cNvCxnSpPr/>
          <p:nvPr/>
        </p:nvCxnSpPr>
        <p:spPr>
          <a:xfrm>
            <a:off x="3657600" y="3025775"/>
            <a:ext cx="0" cy="444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7B846A8-7580-AABC-2059-7F2A594F8AA2}"/>
              </a:ext>
            </a:extLst>
          </p:cNvPr>
          <p:cNvCxnSpPr/>
          <p:nvPr/>
        </p:nvCxnSpPr>
        <p:spPr>
          <a:xfrm flipH="1" flipV="1">
            <a:off x="3671888" y="3054350"/>
            <a:ext cx="1211262" cy="444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1A31FBC-43B2-F8C5-EF8A-54C3493EF131}"/>
              </a:ext>
            </a:extLst>
          </p:cNvPr>
          <p:cNvCxnSpPr/>
          <p:nvPr/>
        </p:nvCxnSpPr>
        <p:spPr>
          <a:xfrm flipH="1">
            <a:off x="7300913" y="3157538"/>
            <a:ext cx="1211262" cy="444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249BD1C-146C-56EC-8FCC-B9ED4295292C}"/>
              </a:ext>
            </a:extLst>
          </p:cNvPr>
          <p:cNvCxnSpPr/>
          <p:nvPr/>
        </p:nvCxnSpPr>
        <p:spPr>
          <a:xfrm>
            <a:off x="8512175" y="3143250"/>
            <a:ext cx="0" cy="444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A7210BB4-03B0-4FA1-AB33-F4B31F0C27C9}"/>
              </a:ext>
            </a:extLst>
          </p:cNvPr>
          <p:cNvCxnSpPr/>
          <p:nvPr/>
        </p:nvCxnSpPr>
        <p:spPr>
          <a:xfrm flipH="1" flipV="1">
            <a:off x="8512175" y="3157538"/>
            <a:ext cx="1211263" cy="444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7">
            <a:hlinkClick r:id="rId7" action="ppaction://hlinksldjump"/>
            <a:extLst>
              <a:ext uri="{FF2B5EF4-FFF2-40B4-BE49-F238E27FC236}">
                <a16:creationId xmlns:a16="http://schemas.microsoft.com/office/drawing/2014/main" id="{6BD08DB6-8DF0-3A66-6B2A-6FD222487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64" y="908720"/>
            <a:ext cx="4248894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分享交流、感悟“有序”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746E7F-7158-471B-8063-33B69C48AA9F}"/>
              </a:ext>
            </a:extLst>
          </p:cNvPr>
          <p:cNvSpPr txBox="1"/>
          <p:nvPr/>
        </p:nvSpPr>
        <p:spPr>
          <a:xfrm>
            <a:off x="4655840" y="1418938"/>
            <a:ext cx="353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确定</a:t>
            </a:r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帽子</a:t>
            </a:r>
          </a:p>
        </p:txBody>
      </p:sp>
    </p:spTree>
    <p:extLst>
      <p:ext uri="{BB962C8B-B14F-4D97-AF65-F5344CB8AC3E}">
        <p14:creationId xmlns:p14="http://schemas.microsoft.com/office/powerpoint/2010/main" val="127862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65D73-AA13-26C3-4921-0B17C72F2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7">
            <a:hlinkClick r:id="rId2" action="ppaction://hlinksldjump"/>
            <a:extLst>
              <a:ext uri="{FF2B5EF4-FFF2-40B4-BE49-F238E27FC236}">
                <a16:creationId xmlns:a16="http://schemas.microsoft.com/office/drawing/2014/main" id="{121C6A34-A5BD-9EEB-9830-78EFD7BE1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64" y="908720"/>
            <a:ext cx="4248894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分享交流、感悟“有序”</a:t>
            </a:r>
          </a:p>
        </p:txBody>
      </p:sp>
      <p:pic>
        <p:nvPicPr>
          <p:cNvPr id="2" name="图片 1" descr="21.png">
            <a:extLst>
              <a:ext uri="{FF2B5EF4-FFF2-40B4-BE49-F238E27FC236}">
                <a16:creationId xmlns:a16="http://schemas.microsoft.com/office/drawing/2014/main" id="{AD3976D9-01AB-52E8-8E29-7DB56AC1D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8" y="1901825"/>
            <a:ext cx="132080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22.png">
            <a:extLst>
              <a:ext uri="{FF2B5EF4-FFF2-40B4-BE49-F238E27FC236}">
                <a16:creationId xmlns:a16="http://schemas.microsoft.com/office/drawing/2014/main" id="{A3961E16-A7DF-F10E-CBA1-45D80F9476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5" y="3789363"/>
            <a:ext cx="1373188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23.png">
            <a:extLst>
              <a:ext uri="{FF2B5EF4-FFF2-40B4-BE49-F238E27FC236}">
                <a16:creationId xmlns:a16="http://schemas.microsoft.com/office/drawing/2014/main" id="{76A68F70-16C5-BC4A-6C8F-D2654E68B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088" y="1901825"/>
            <a:ext cx="1344612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24.png">
            <a:extLst>
              <a:ext uri="{FF2B5EF4-FFF2-40B4-BE49-F238E27FC236}">
                <a16:creationId xmlns:a16="http://schemas.microsoft.com/office/drawing/2014/main" id="{9593D84D-EE50-E3C4-72D0-4612CAD86D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1874838"/>
            <a:ext cx="1392238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25.png">
            <a:extLst>
              <a:ext uri="{FF2B5EF4-FFF2-40B4-BE49-F238E27FC236}">
                <a16:creationId xmlns:a16="http://schemas.microsoft.com/office/drawing/2014/main" id="{79826B11-7A9B-93B8-EC94-FCBC241470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3643313"/>
            <a:ext cx="12954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22.png">
            <a:extLst>
              <a:ext uri="{FF2B5EF4-FFF2-40B4-BE49-F238E27FC236}">
                <a16:creationId xmlns:a16="http://schemas.microsoft.com/office/drawing/2014/main" id="{857E5C2C-F962-DDBE-F317-DC191353AF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688" y="3789363"/>
            <a:ext cx="1373187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22.png">
            <a:extLst>
              <a:ext uri="{FF2B5EF4-FFF2-40B4-BE49-F238E27FC236}">
                <a16:creationId xmlns:a16="http://schemas.microsoft.com/office/drawing/2014/main" id="{BCBA3FB1-FB3A-2C5E-98D7-22220CFDD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413" y="3789363"/>
            <a:ext cx="137477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25.png">
            <a:extLst>
              <a:ext uri="{FF2B5EF4-FFF2-40B4-BE49-F238E27FC236}">
                <a16:creationId xmlns:a16="http://schemas.microsoft.com/office/drawing/2014/main" id="{0DCD0484-A545-C4B7-1822-93F48327C2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3" y="3643313"/>
            <a:ext cx="12954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25.png">
            <a:extLst>
              <a:ext uri="{FF2B5EF4-FFF2-40B4-BE49-F238E27FC236}">
                <a16:creationId xmlns:a16="http://schemas.microsoft.com/office/drawing/2014/main" id="{E62EDF3E-D97E-3045-DBB7-BCBD84648A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288" y="3643313"/>
            <a:ext cx="12954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6D06534-48C1-FAC6-2DCB-7DFE434ADA04}"/>
              </a:ext>
            </a:extLst>
          </p:cNvPr>
          <p:cNvCxnSpPr/>
          <p:nvPr/>
        </p:nvCxnSpPr>
        <p:spPr>
          <a:xfrm flipH="1">
            <a:off x="2803525" y="3138488"/>
            <a:ext cx="347663" cy="5397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0D432AF-BFA3-5F3C-63EA-9608529EA588}"/>
              </a:ext>
            </a:extLst>
          </p:cNvPr>
          <p:cNvCxnSpPr/>
          <p:nvPr/>
        </p:nvCxnSpPr>
        <p:spPr>
          <a:xfrm flipH="1" flipV="1">
            <a:off x="3143250" y="3138488"/>
            <a:ext cx="346075" cy="5397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D61F00C-67BA-FF0F-93C1-1728124BDD32}"/>
              </a:ext>
            </a:extLst>
          </p:cNvPr>
          <p:cNvCxnSpPr/>
          <p:nvPr/>
        </p:nvCxnSpPr>
        <p:spPr>
          <a:xfrm flipH="1">
            <a:off x="5740400" y="3138488"/>
            <a:ext cx="347663" cy="5397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F7F56B-6FC6-F09C-EE76-1CE19C4456D2}"/>
              </a:ext>
            </a:extLst>
          </p:cNvPr>
          <p:cNvCxnSpPr/>
          <p:nvPr/>
        </p:nvCxnSpPr>
        <p:spPr>
          <a:xfrm flipH="1" flipV="1">
            <a:off x="6080125" y="3138488"/>
            <a:ext cx="347663" cy="5397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1CEE4F4-0958-4EA3-D64A-BDEA0CFECBC6}"/>
              </a:ext>
            </a:extLst>
          </p:cNvPr>
          <p:cNvCxnSpPr/>
          <p:nvPr/>
        </p:nvCxnSpPr>
        <p:spPr>
          <a:xfrm flipH="1">
            <a:off x="8418513" y="3076575"/>
            <a:ext cx="347662" cy="5413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A001FF0-DD2F-7277-C905-6D6B9F628C2D}"/>
              </a:ext>
            </a:extLst>
          </p:cNvPr>
          <p:cNvCxnSpPr/>
          <p:nvPr/>
        </p:nvCxnSpPr>
        <p:spPr>
          <a:xfrm flipH="1" flipV="1">
            <a:off x="8759825" y="3076575"/>
            <a:ext cx="346075" cy="5413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9B6EE0D-BD9E-858C-1CE5-880E13DB2C7A}"/>
              </a:ext>
            </a:extLst>
          </p:cNvPr>
          <p:cNvSpPr txBox="1"/>
          <p:nvPr/>
        </p:nvSpPr>
        <p:spPr>
          <a:xfrm>
            <a:off x="6233140" y="700445"/>
            <a:ext cx="353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确定</a:t>
            </a:r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裤子</a:t>
            </a:r>
          </a:p>
        </p:txBody>
      </p:sp>
    </p:spTree>
    <p:extLst>
      <p:ext uri="{BB962C8B-B14F-4D97-AF65-F5344CB8AC3E}">
        <p14:creationId xmlns:p14="http://schemas.microsoft.com/office/powerpoint/2010/main" val="224275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FC7AA-D257-8619-174B-38918057A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桌子, 开关, 游戏机&#10;&#10;描述已自动生成">
            <a:extLst>
              <a:ext uri="{FF2B5EF4-FFF2-40B4-BE49-F238E27FC236}">
                <a16:creationId xmlns:a16="http://schemas.microsoft.com/office/drawing/2014/main" id="{0E422CF8-24AA-CBBF-E52C-980E7B30A8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414" y="4973140"/>
            <a:ext cx="2485172" cy="16089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C95AF28-87CE-11BC-8E95-F9CEFC3E6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540" y="680728"/>
            <a:ext cx="4123770" cy="5904669"/>
          </a:xfrm>
          <a:prstGeom prst="rect">
            <a:avLst/>
          </a:prstGeom>
        </p:spPr>
      </p:pic>
      <p:sp>
        <p:nvSpPr>
          <p:cNvPr id="6158" name="矩形 18">
            <a:extLst>
              <a:ext uri="{FF2B5EF4-FFF2-40B4-BE49-F238E27FC236}">
                <a16:creationId xmlns:a16="http://schemas.microsoft.com/office/drawing/2014/main" id="{518A4F2B-9D12-5670-A104-B64D843FF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2373" y="1690720"/>
            <a:ext cx="3877985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活动二：我会记录。</a:t>
            </a:r>
          </a:p>
        </p:txBody>
      </p:sp>
      <p:pic>
        <p:nvPicPr>
          <p:cNvPr id="6159" name="Picture 29">
            <a:extLst>
              <a:ext uri="{FF2B5EF4-FFF2-40B4-BE49-F238E27FC236}">
                <a16:creationId xmlns:a16="http://schemas.microsoft.com/office/drawing/2014/main" id="{64436F50-8B31-0C43-9C2B-36BFC0BF0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1968480"/>
            <a:ext cx="360040" cy="37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7">
            <a:hlinkClick r:id="rId7" action="ppaction://hlinksldjump"/>
            <a:extLst>
              <a:ext uri="{FF2B5EF4-FFF2-40B4-BE49-F238E27FC236}">
                <a16:creationId xmlns:a16="http://schemas.microsoft.com/office/drawing/2014/main" id="{89191748-CBE5-D2AA-6412-FC69B617D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42" y="908720"/>
            <a:ext cx="3744416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独立探究，记录想法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1D7DF8-D820-C1BD-8B13-89848D0CB6CF}"/>
              </a:ext>
            </a:extLst>
          </p:cNvPr>
          <p:cNvSpPr txBox="1"/>
          <p:nvPr/>
        </p:nvSpPr>
        <p:spPr>
          <a:xfrm>
            <a:off x="601114" y="2659669"/>
            <a:ext cx="11305256" cy="793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活动要求：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DDAB0E-1AF9-C053-BAE2-9E97075CF164}"/>
              </a:ext>
            </a:extLst>
          </p:cNvPr>
          <p:cNvSpPr txBox="1"/>
          <p:nvPr/>
        </p:nvSpPr>
        <p:spPr>
          <a:xfrm>
            <a:off x="767408" y="3411851"/>
            <a:ext cx="5328592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用自己喜欢的方式，将自己的</a:t>
            </a:r>
            <a:r>
              <a:rPr lang="zh-CN" altLang="en-US" dirty="0"/>
              <a:t>搭配的过程记录在导学单上。    （时间</a:t>
            </a:r>
            <a:r>
              <a:rPr lang="en-US" altLang="zh-CN" dirty="0"/>
              <a:t>2</a:t>
            </a:r>
            <a:r>
              <a:rPr lang="zh-CN" altLang="en-US" dirty="0"/>
              <a:t>分钟）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09CD97D-D526-7BFE-8277-77BDF7E4D12D}"/>
              </a:ext>
            </a:extLst>
          </p:cNvPr>
          <p:cNvSpPr/>
          <p:nvPr/>
        </p:nvSpPr>
        <p:spPr>
          <a:xfrm>
            <a:off x="7907866" y="1844824"/>
            <a:ext cx="1860542" cy="11211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5CE82CD-2CA8-A86D-0EC5-C98F38A4F010}"/>
              </a:ext>
            </a:extLst>
          </p:cNvPr>
          <p:cNvCxnSpPr>
            <a:cxnSpLocks/>
          </p:cNvCxnSpPr>
          <p:nvPr/>
        </p:nvCxnSpPr>
        <p:spPr>
          <a:xfrm flipV="1">
            <a:off x="5855545" y="2659669"/>
            <a:ext cx="1953995" cy="102516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2分钟.mp4" descr="2分钟.mp4">
            <a:hlinkClick r:id="" action="ppaction://media"/>
            <a:extLst>
              <a:ext uri="{FF2B5EF4-FFF2-40B4-BE49-F238E27FC236}">
                <a16:creationId xmlns:a16="http://schemas.microsoft.com/office/drawing/2014/main" id="{DC49CEB8-71DD-816C-975E-B13893AC0E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t="18055" b="17256"/>
          <a:stretch/>
        </p:blipFill>
        <p:spPr>
          <a:xfrm>
            <a:off x="5411924" y="5643850"/>
            <a:ext cx="1368152" cy="41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7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202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7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FC7AA-D257-8619-174B-38918057A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C95AF28-87CE-11BC-8E95-F9CEFC3E6A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540" y="680728"/>
            <a:ext cx="4123770" cy="5904669"/>
          </a:xfrm>
          <a:prstGeom prst="rect">
            <a:avLst/>
          </a:prstGeom>
        </p:spPr>
      </p:pic>
      <p:sp>
        <p:nvSpPr>
          <p:cNvPr id="6158" name="矩形 18">
            <a:extLst>
              <a:ext uri="{FF2B5EF4-FFF2-40B4-BE49-F238E27FC236}">
                <a16:creationId xmlns:a16="http://schemas.microsoft.com/office/drawing/2014/main" id="{518A4F2B-9D12-5670-A104-B64D843FF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2373" y="1690720"/>
            <a:ext cx="3877985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活动二：我会记录。</a:t>
            </a:r>
          </a:p>
        </p:txBody>
      </p:sp>
      <p:pic>
        <p:nvPicPr>
          <p:cNvPr id="6159" name="Picture 29">
            <a:extLst>
              <a:ext uri="{FF2B5EF4-FFF2-40B4-BE49-F238E27FC236}">
                <a16:creationId xmlns:a16="http://schemas.microsoft.com/office/drawing/2014/main" id="{64436F50-8B31-0C43-9C2B-36BFC0BF0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1968480"/>
            <a:ext cx="360040" cy="37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7">
            <a:hlinkClick r:id="rId6" action="ppaction://hlinksldjump"/>
            <a:extLst>
              <a:ext uri="{FF2B5EF4-FFF2-40B4-BE49-F238E27FC236}">
                <a16:creationId xmlns:a16="http://schemas.microsoft.com/office/drawing/2014/main" id="{89191748-CBE5-D2AA-6412-FC69B617D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42" y="908720"/>
            <a:ext cx="3744416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独立探究，记录想法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1D7DF8-D820-C1BD-8B13-89848D0CB6CF}"/>
              </a:ext>
            </a:extLst>
          </p:cNvPr>
          <p:cNvSpPr txBox="1"/>
          <p:nvPr/>
        </p:nvSpPr>
        <p:spPr>
          <a:xfrm>
            <a:off x="624309" y="2503913"/>
            <a:ext cx="11305256" cy="793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活动要求：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DDAB0E-1AF9-C053-BAE2-9E97075CF164}"/>
              </a:ext>
            </a:extLst>
          </p:cNvPr>
          <p:cNvSpPr txBox="1"/>
          <p:nvPr/>
        </p:nvSpPr>
        <p:spPr>
          <a:xfrm>
            <a:off x="767408" y="3411851"/>
            <a:ext cx="5328592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用更简洁的方式，优化自己的</a:t>
            </a:r>
            <a:r>
              <a:rPr lang="zh-CN" altLang="en-US" dirty="0"/>
              <a:t>搭配的方法。    （时间</a:t>
            </a:r>
            <a:r>
              <a:rPr lang="en-US" altLang="zh-CN" dirty="0"/>
              <a:t>1</a:t>
            </a:r>
            <a:r>
              <a:rPr lang="zh-CN" altLang="en-US" dirty="0"/>
              <a:t>分钟）</a:t>
            </a:r>
          </a:p>
        </p:txBody>
      </p:sp>
      <p:pic>
        <p:nvPicPr>
          <p:cNvPr id="6" name="图片 5" descr="图片包含 桌子, 开关, 游戏机&#10;&#10;描述已自动生成">
            <a:extLst>
              <a:ext uri="{FF2B5EF4-FFF2-40B4-BE49-F238E27FC236}">
                <a16:creationId xmlns:a16="http://schemas.microsoft.com/office/drawing/2014/main" id="{0E422CF8-24AA-CBBF-E52C-980E7B30A8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7848" y="5069201"/>
            <a:ext cx="2485172" cy="1608901"/>
          </a:xfrm>
          <a:prstGeom prst="rect">
            <a:avLst/>
          </a:prstGeom>
        </p:spPr>
      </p:pic>
      <p:pic>
        <p:nvPicPr>
          <p:cNvPr id="2" name="1分钟.mp4" descr="1分钟.mp4">
            <a:hlinkClick r:id="" action="ppaction://media"/>
            <a:extLst>
              <a:ext uri="{FF2B5EF4-FFF2-40B4-BE49-F238E27FC236}">
                <a16:creationId xmlns:a16="http://schemas.microsoft.com/office/drawing/2014/main" id="{5EF1E90F-2413-FE02-9C32-020CD485EC2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t="15441" b="16912"/>
          <a:stretch/>
        </p:blipFill>
        <p:spPr>
          <a:xfrm>
            <a:off x="5267910" y="5670513"/>
            <a:ext cx="1405047" cy="45023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09CD97D-D526-7BFE-8277-77BDF7E4D12D}"/>
              </a:ext>
            </a:extLst>
          </p:cNvPr>
          <p:cNvSpPr/>
          <p:nvPr/>
        </p:nvSpPr>
        <p:spPr>
          <a:xfrm>
            <a:off x="9696400" y="1809409"/>
            <a:ext cx="2108242" cy="11211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5CE82CD-2CA8-A86D-0EC5-C98F38A4F010}"/>
              </a:ext>
            </a:extLst>
          </p:cNvPr>
          <p:cNvCxnSpPr>
            <a:cxnSpLocks/>
          </p:cNvCxnSpPr>
          <p:nvPr/>
        </p:nvCxnSpPr>
        <p:spPr>
          <a:xfrm flipV="1">
            <a:off x="6384032" y="2708920"/>
            <a:ext cx="3168352" cy="10801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194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67D882F1-3100-8A9F-4C82-C3A9E5E9F32A}"/>
              </a:ext>
            </a:extLst>
          </p:cNvPr>
          <p:cNvSpPr/>
          <p:nvPr/>
        </p:nvSpPr>
        <p:spPr>
          <a:xfrm>
            <a:off x="3791744" y="3251572"/>
            <a:ext cx="825500" cy="825500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EA0B21D-F1CE-4D9D-5C12-9A0BF19C03AF}"/>
              </a:ext>
            </a:extLst>
          </p:cNvPr>
          <p:cNvSpPr/>
          <p:nvPr/>
        </p:nvSpPr>
        <p:spPr>
          <a:xfrm>
            <a:off x="7104112" y="3251994"/>
            <a:ext cx="825500" cy="825500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D332977-4268-E31E-611C-85E2240E4D1E}"/>
              </a:ext>
            </a:extLst>
          </p:cNvPr>
          <p:cNvSpPr/>
          <p:nvPr/>
        </p:nvSpPr>
        <p:spPr>
          <a:xfrm>
            <a:off x="5468547" y="3284984"/>
            <a:ext cx="825500" cy="825500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C85E0F56-7E63-7AEE-05F6-AA39FEE0138F}"/>
              </a:ext>
            </a:extLst>
          </p:cNvPr>
          <p:cNvSpPr/>
          <p:nvPr/>
        </p:nvSpPr>
        <p:spPr>
          <a:xfrm>
            <a:off x="4703763" y="1700213"/>
            <a:ext cx="720725" cy="647700"/>
          </a:xfrm>
          <a:prstGeom prst="triangl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425FDEEA-8E0D-A694-AE99-6D2AF817D22E}"/>
              </a:ext>
            </a:extLst>
          </p:cNvPr>
          <p:cNvSpPr/>
          <p:nvPr/>
        </p:nvSpPr>
        <p:spPr>
          <a:xfrm>
            <a:off x="6249988" y="1700213"/>
            <a:ext cx="720725" cy="647700"/>
          </a:xfrm>
          <a:prstGeom prst="triangl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5487CA70-44E0-6CD9-9F23-2FB239FC8EB5}"/>
              </a:ext>
            </a:extLst>
          </p:cNvPr>
          <p:cNvCxnSpPr>
            <a:cxnSpLocks/>
            <a:stCxn id="43" idx="3"/>
          </p:cNvCxnSpPr>
          <p:nvPr/>
        </p:nvCxnSpPr>
        <p:spPr>
          <a:xfrm flipH="1">
            <a:off x="4287367" y="2347913"/>
            <a:ext cx="776759" cy="8775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7BBB9237-0F39-E588-AB21-907C3278350E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5064125" y="2347913"/>
            <a:ext cx="831850" cy="930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397A4EB4-7764-6105-0646-192484E39331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5064125" y="2347913"/>
            <a:ext cx="2466975" cy="930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0C4A46A3-A883-D4AB-3B7E-1A167C35B0AA}"/>
              </a:ext>
            </a:extLst>
          </p:cNvPr>
          <p:cNvCxnSpPr>
            <a:cxnSpLocks/>
            <a:stCxn id="44" idx="3"/>
          </p:cNvCxnSpPr>
          <p:nvPr/>
        </p:nvCxnSpPr>
        <p:spPr>
          <a:xfrm flipH="1">
            <a:off x="4287367" y="2347913"/>
            <a:ext cx="2322984" cy="8775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B47226F-342B-9BCC-645B-CFFE5994530C}"/>
              </a:ext>
            </a:extLst>
          </p:cNvPr>
          <p:cNvCxnSpPr>
            <a:cxnSpLocks/>
            <a:stCxn id="44" idx="3"/>
          </p:cNvCxnSpPr>
          <p:nvPr/>
        </p:nvCxnSpPr>
        <p:spPr>
          <a:xfrm flipH="1">
            <a:off x="5895975" y="2347913"/>
            <a:ext cx="714375" cy="930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9AD09434-D765-8517-8DF9-3B10A6FFAE56}"/>
              </a:ext>
            </a:extLst>
          </p:cNvPr>
          <p:cNvCxnSpPr>
            <a:cxnSpLocks/>
            <a:stCxn id="44" idx="3"/>
          </p:cNvCxnSpPr>
          <p:nvPr/>
        </p:nvCxnSpPr>
        <p:spPr>
          <a:xfrm>
            <a:off x="6610350" y="2347913"/>
            <a:ext cx="920750" cy="930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BC18F1DB-6563-3C38-0C4E-44F1B0395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4713" y="1825625"/>
            <a:ext cx="8270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DEF957-838B-88EB-DE42-ACE2026EF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825625"/>
            <a:ext cx="8270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280D6B6-C643-81DB-B0E5-AAAFB884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50" y="3375025"/>
            <a:ext cx="825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44C8CA8-C16A-70ED-550E-67E12DEEE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1638" y="3375025"/>
            <a:ext cx="8270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4AB104F-8BF7-7A80-4F7E-3D70AA58D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2163" y="3375025"/>
            <a:ext cx="8270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28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283" name="TextBox 35">
            <a:extLst>
              <a:ext uri="{FF2B5EF4-FFF2-40B4-BE49-F238E27FC236}">
                <a16:creationId xmlns:a16="http://schemas.microsoft.com/office/drawing/2014/main" id="{B61FE19C-7DD4-03A5-E704-0A576D083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075132"/>
            <a:ext cx="932497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笑笑这样表示各种搭配方法，你能看懂吗？和同学交流。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20A73A-17F2-9391-4EA9-9F8F3217A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650" y="1754188"/>
            <a:ext cx="27908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5">
            <a:hlinkClick r:id="rId3" action="ppaction://hlinksldjump"/>
            <a:extLst>
              <a:ext uri="{FF2B5EF4-FFF2-40B4-BE49-F238E27FC236}">
                <a16:creationId xmlns:a16="http://schemas.microsoft.com/office/drawing/2014/main" id="{F17EE189-D14B-494C-E0A4-BF0030CAF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075" y="4082211"/>
            <a:ext cx="5480705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这里的字母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字母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A1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4AD43DB-066B-6EAE-34E0-26EF0DEAD6AC}"/>
              </a:ext>
            </a:extLst>
          </p:cNvPr>
          <p:cNvGrpSpPr/>
          <p:nvPr/>
        </p:nvGrpSpPr>
        <p:grpSpPr>
          <a:xfrm>
            <a:off x="908619" y="4329113"/>
            <a:ext cx="5134359" cy="2397968"/>
            <a:chOff x="760822" y="4229736"/>
            <a:chExt cx="5134359" cy="239796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F3C34CC4-7C45-D002-3B1D-88F8EB5F1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822" y="4229736"/>
              <a:ext cx="5134359" cy="2397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4BFA0E7-D4AD-FF7A-B6B5-2EAC6498991F}"/>
                </a:ext>
              </a:extLst>
            </p:cNvPr>
            <p:cNvSpPr/>
            <p:nvPr/>
          </p:nvSpPr>
          <p:spPr>
            <a:xfrm>
              <a:off x="4499139" y="4913799"/>
              <a:ext cx="1152128" cy="381149"/>
            </a:xfrm>
            <a:prstGeom prst="rect">
              <a:avLst/>
            </a:prstGeom>
            <a:solidFill>
              <a:srgbClr val="FCE9D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9A8C029-7DD0-CFB5-95C8-2AE62F428F00}"/>
                </a:ext>
              </a:extLst>
            </p:cNvPr>
            <p:cNvSpPr/>
            <p:nvPr/>
          </p:nvSpPr>
          <p:spPr>
            <a:xfrm>
              <a:off x="2554923" y="5201831"/>
              <a:ext cx="1730375" cy="381149"/>
            </a:xfrm>
            <a:prstGeom prst="rect">
              <a:avLst/>
            </a:prstGeom>
            <a:solidFill>
              <a:srgbClr val="FCE9D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27" descr="20.png">
            <a:extLst>
              <a:ext uri="{FF2B5EF4-FFF2-40B4-BE49-F238E27FC236}">
                <a16:creationId xmlns:a16="http://schemas.microsoft.com/office/drawing/2014/main" id="{E56BB210-116B-C7C4-E035-30B36A873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522" y="4626687"/>
            <a:ext cx="1731603" cy="1983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AutoShape 7">
            <a:hlinkClick r:id="rId6" action="ppaction://hlinksldjump"/>
            <a:extLst>
              <a:ext uri="{FF2B5EF4-FFF2-40B4-BE49-F238E27FC236}">
                <a16:creationId xmlns:a16="http://schemas.microsoft.com/office/drawing/2014/main" id="{D2B82FE0-2501-55CB-F02C-88DF725B1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9178" y="578887"/>
            <a:ext cx="4032870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深度思考，优化记录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B9B15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B9B15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B9B1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  <p:bldP spid="18" grpId="0" animBg="1"/>
      <p:bldP spid="43" grpId="0" animBg="1"/>
      <p:bldP spid="44" grpId="0" animBg="1"/>
      <p:bldP spid="69" grpId="0"/>
      <p:bldP spid="70" grpId="0"/>
      <p:bldP spid="71" grpId="0"/>
      <p:bldP spid="72" grpId="0"/>
      <p:bldP spid="7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F9CB6B7-5902-6D43-B00E-AEEBCE692F66}"/>
              </a:ext>
            </a:extLst>
          </p:cNvPr>
          <p:cNvSpPr txBox="1"/>
          <p:nvPr/>
        </p:nvSpPr>
        <p:spPr>
          <a:xfrm>
            <a:off x="4170650" y="4041002"/>
            <a:ext cx="353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画图</a:t>
            </a:r>
          </a:p>
        </p:txBody>
      </p:sp>
      <p:pic>
        <p:nvPicPr>
          <p:cNvPr id="6" name="图片 5" descr="图片">
            <a:extLst>
              <a:ext uri="{FF2B5EF4-FFF2-40B4-BE49-F238E27FC236}">
                <a16:creationId xmlns:a16="http://schemas.microsoft.com/office/drawing/2014/main" id="{DFC3DD96-375F-8091-703E-FF5FB5D25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9" r="28336"/>
          <a:stretch/>
        </p:blipFill>
        <p:spPr bwMode="auto">
          <a:xfrm>
            <a:off x="7140118" y="1335571"/>
            <a:ext cx="2520280" cy="147067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E9229CA-55C6-6BAA-3203-138692604A66}"/>
              </a:ext>
            </a:extLst>
          </p:cNvPr>
          <p:cNvSpPr txBox="1"/>
          <p:nvPr/>
        </p:nvSpPr>
        <p:spPr>
          <a:xfrm>
            <a:off x="9893431" y="1335571"/>
            <a:ext cx="2282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图形</a:t>
            </a:r>
          </a:p>
        </p:txBody>
      </p:sp>
      <p:pic>
        <p:nvPicPr>
          <p:cNvPr id="8" name="图片 7" descr="图片">
            <a:extLst>
              <a:ext uri="{FF2B5EF4-FFF2-40B4-BE49-F238E27FC236}">
                <a16:creationId xmlns:a16="http://schemas.microsoft.com/office/drawing/2014/main" id="{95A2D694-6E1F-6356-33D3-277EF13009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6" r="28336"/>
          <a:stretch/>
        </p:blipFill>
        <p:spPr bwMode="auto">
          <a:xfrm>
            <a:off x="7120881" y="2869343"/>
            <a:ext cx="2520280" cy="1383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图片">
            <a:extLst>
              <a:ext uri="{FF2B5EF4-FFF2-40B4-BE49-F238E27FC236}">
                <a16:creationId xmlns:a16="http://schemas.microsoft.com/office/drawing/2014/main" id="{5AFF2016-69AA-12EB-825E-31FD4673DC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2" r="30887"/>
          <a:stretch/>
        </p:blipFill>
        <p:spPr bwMode="auto">
          <a:xfrm>
            <a:off x="7179526" y="2962133"/>
            <a:ext cx="2402991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图片">
            <a:extLst>
              <a:ext uri="{FF2B5EF4-FFF2-40B4-BE49-F238E27FC236}">
                <a16:creationId xmlns:a16="http://schemas.microsoft.com/office/drawing/2014/main" id="{102B0B2D-6287-D504-29EA-9CBB944D66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7" r="31853"/>
          <a:stretch/>
        </p:blipFill>
        <p:spPr bwMode="auto">
          <a:xfrm>
            <a:off x="7118064" y="4718817"/>
            <a:ext cx="2525917" cy="151216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55802D5-690C-792B-ED91-2276FC5C2687}"/>
              </a:ext>
            </a:extLst>
          </p:cNvPr>
          <p:cNvSpPr txBox="1"/>
          <p:nvPr/>
        </p:nvSpPr>
        <p:spPr>
          <a:xfrm>
            <a:off x="9880598" y="3210385"/>
            <a:ext cx="353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数字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7F7402-7469-D5FE-DF4B-A1AA7B611D5F}"/>
              </a:ext>
            </a:extLst>
          </p:cNvPr>
          <p:cNvSpPr txBox="1"/>
          <p:nvPr/>
        </p:nvSpPr>
        <p:spPr>
          <a:xfrm>
            <a:off x="9901111" y="5056665"/>
            <a:ext cx="2282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字母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E1CFC12-2E8D-E9EB-6D44-B23ECD5B39FD}"/>
              </a:ext>
            </a:extLst>
          </p:cNvPr>
          <p:cNvSpPr txBox="1"/>
          <p:nvPr/>
        </p:nvSpPr>
        <p:spPr>
          <a:xfrm>
            <a:off x="5166879" y="5741953"/>
            <a:ext cx="2282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endParaRPr lang="zh-CN" altLang="en-US" sz="6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AutoShape 7">
            <a:hlinkClick r:id="rId6" action="ppaction://hlinksldjump"/>
            <a:extLst>
              <a:ext uri="{FF2B5EF4-FFF2-40B4-BE49-F238E27FC236}">
                <a16:creationId xmlns:a16="http://schemas.microsoft.com/office/drawing/2014/main" id="{13BC87C9-767F-325D-E538-61C33A86B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648" y="628529"/>
            <a:ext cx="4752528" cy="468313"/>
          </a:xfrm>
          <a:prstGeom prst="roundRect">
            <a:avLst>
              <a:gd name="adj" fmla="val 27069"/>
            </a:avLst>
          </a:prstGeom>
          <a:gradFill rotWithShape="0">
            <a:gsLst>
              <a:gs pos="0">
                <a:schemeClr val="bg1"/>
              </a:gs>
              <a:gs pos="100000">
                <a:srgbClr val="DDDDDD">
                  <a:alpha val="87999"/>
                </a:srgbClr>
              </a:gs>
            </a:gsLst>
            <a:lin ang="5400000" scaled="1"/>
          </a:gradFill>
          <a:ln w="9525">
            <a:solidFill>
              <a:srgbClr val="FF9B05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“乱中找序”、渗透“符号”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44FBEA1-4425-0D48-DE84-A851D49D47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38" y="3829201"/>
            <a:ext cx="2520280" cy="177923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EEA4107-B616-086D-7B80-96B952563E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39" y="1801335"/>
            <a:ext cx="2520279" cy="169883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D46815F-88D8-D070-BFB3-BD85EFCAD141}"/>
              </a:ext>
            </a:extLst>
          </p:cNvPr>
          <p:cNvSpPr txBox="1"/>
          <p:nvPr/>
        </p:nvSpPr>
        <p:spPr>
          <a:xfrm>
            <a:off x="4185746" y="2053900"/>
            <a:ext cx="353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15972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2" grpId="0"/>
      <p:bldP spid="13" grpId="0"/>
      <p:bldP spid="14" grpId="0" animBg="1"/>
      <p:bldP spid="17" grpId="0"/>
    </p:bldLst>
  </p:timing>
</p:sld>
</file>

<file path=ppt/theme/theme1.xml><?xml version="1.0" encoding="utf-8"?>
<a:theme xmlns:a="http://schemas.openxmlformats.org/drawingml/2006/main" name="波形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3505</TotalTime>
  <Words>598</Words>
  <Application>Microsoft Office PowerPoint</Application>
  <PresentationFormat>宽屏</PresentationFormat>
  <Paragraphs>100</Paragraphs>
  <Slides>18</Slides>
  <Notes>4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Tekton Pro Ext</vt:lpstr>
      <vt:lpstr>黑体</vt:lpstr>
      <vt:lpstr>华文彩云</vt:lpstr>
      <vt:lpstr>华文楷体</vt:lpstr>
      <vt:lpstr>华文新魏</vt:lpstr>
      <vt:lpstr>楷体</vt:lpstr>
      <vt:lpstr>隶书</vt:lpstr>
      <vt:lpstr>微软雅黑</vt:lpstr>
      <vt:lpstr>Arial</vt:lpstr>
      <vt:lpstr>Calibri</vt:lpstr>
      <vt:lpstr>Calibri Light</vt:lpstr>
      <vt:lpstr>Times New Roman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语文备课大师【全免费】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rong zhang</cp:lastModifiedBy>
  <cp:revision>185</cp:revision>
  <dcterms:created xsi:type="dcterms:W3CDTF">2017-09-29T23:18:00Z</dcterms:created>
  <dcterms:modified xsi:type="dcterms:W3CDTF">2024-11-10T03:40:57Z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ICV">
    <vt:lpwstr>9B8CFE92BF794C7DBC0B385BADB0D3FB</vt:lpwstr>
  </property>
</Properties>
</file>