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5" r:id="rId3"/>
    <p:sldId id="285" r:id="rId4"/>
    <p:sldId id="276" r:id="rId5"/>
    <p:sldId id="288" r:id="rId6"/>
    <p:sldId id="286" r:id="rId7"/>
    <p:sldId id="326" r:id="rId8"/>
    <p:sldId id="279" r:id="rId9"/>
    <p:sldId id="352" r:id="rId10"/>
    <p:sldId id="383" r:id="rId11"/>
    <p:sldId id="376" r:id="rId12"/>
    <p:sldId id="375" r:id="rId13"/>
    <p:sldId id="384" r:id="rId14"/>
    <p:sldId id="377" r:id="rId15"/>
    <p:sldId id="380" r:id="rId16"/>
    <p:sldId id="385" r:id="rId17"/>
    <p:sldId id="386" r:id="rId18"/>
    <p:sldId id="265" r:id="rId19"/>
    <p:sldId id="324" r:id="rId2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C5D5"/>
    <a:srgbClr val="42ABDE"/>
    <a:srgbClr val="B5D9F1"/>
    <a:srgbClr val="510F04"/>
    <a:srgbClr val="F4A62B"/>
    <a:srgbClr val="EC5A57"/>
    <a:srgbClr val="68BBE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098" autoAdjust="0"/>
    <p:restoredTop sz="94660"/>
  </p:normalViewPr>
  <p:slideViewPr>
    <p:cSldViewPr snapToGrid="0">
      <p:cViewPr>
        <p:scale>
          <a:sx n="66" d="100"/>
          <a:sy n="66" d="100"/>
        </p:scale>
        <p:origin x="2748" y="11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483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56" r="5556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210457" y="219075"/>
              <a:ext cx="11771086" cy="641985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rgbClr val="510F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23950" y="397835"/>
            <a:ext cx="10515600" cy="731174"/>
          </a:xfrm>
        </p:spPr>
        <p:txBody>
          <a:bodyPr>
            <a:normAutofit/>
          </a:bodyPr>
          <a:lstStyle>
            <a:lvl1pPr>
              <a:defRPr sz="3200" b="1">
                <a:solidFill>
                  <a:srgbClr val="42ABDE"/>
                </a:solidFill>
                <a:latin typeface="字体管家摩羯座" panose="00020600040101010101" pitchFamily="18" charset="-122"/>
                <a:ea typeface="字体管家摩羯座" panose="00020600040101010101" pitchFamily="18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362465" y="342901"/>
            <a:ext cx="761485" cy="8410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3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0.pn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10.pn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2.png"/><Relationship Id="rId3" Type="http://schemas.openxmlformats.org/officeDocument/2006/relationships/tags" Target="../tags/tag4.xml"/><Relationship Id="rId2" Type="http://schemas.microsoft.com/office/2007/relationships/media" Target="/Users/deng/Desktop/&#24352;&#20381;&#32431;%20%20&#38634;&#33457;&#24102;&#26469;&#20908;&#22825;&#30340;&#26790;/&#38634;&#33457;&#33539;&#21809;.mov" TargetMode="External"/><Relationship Id="rId1" Type="http://schemas.openxmlformats.org/officeDocument/2006/relationships/video" Target="/Users/deng/Desktop/&#24352;&#20381;&#32431;%20%20&#38634;&#33457;&#24102;&#26469;&#20908;&#22825;&#30340;&#26790;/&#38634;&#33457;&#33539;&#21809;.mov" TargetMode="Externa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.xml"/><Relationship Id="rId8" Type="http://schemas.openxmlformats.org/officeDocument/2006/relationships/image" Target="../media/image12.png"/><Relationship Id="rId7" Type="http://schemas.microsoft.com/office/2007/relationships/media" Target="/Users/deng/Desktop/&#24352;&#20381;&#32431;%20%20&#38634;&#33457;&#24102;&#26469;&#20908;&#22825;&#30340;&#26790;/21.&#20276;&#22863;&#65306;&#38634;&#33457;&#24102;&#26469;&#20908;&#22825;&#30340;&#26790;&#65288;&#21407;&#35843;&#21407;&#36895;&#65289;.mp3" TargetMode="External"/><Relationship Id="rId6" Type="http://schemas.openxmlformats.org/officeDocument/2006/relationships/audio" Target="/Users/deng/Desktop/&#24352;&#20381;&#32431;%20%20&#38634;&#33457;&#24102;&#26469;&#20908;&#22825;&#30340;&#26790;/21.&#20276;&#22863;&#65306;&#38634;&#33457;&#24102;&#26469;&#20908;&#22825;&#30340;&#26790;&#65288;&#21407;&#35843;&#21407;&#36895;&#65289;.mp3" TargetMode="External"/><Relationship Id="rId5" Type="http://schemas.openxmlformats.org/officeDocument/2006/relationships/image" Target="../media/image23.png"/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4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2.png"/><Relationship Id="rId6" Type="http://schemas.microsoft.com/office/2007/relationships/media" Target="/Users/deng/Desktop/&#24352;&#20381;&#32431;%20%20&#38634;&#33457;&#24102;&#26469;&#20908;&#22825;&#30340;&#26790;/20.&#33539;&#21809;&#65306;&#38634;&#33457;&#24102;&#26469;&#20908;&#22825;&#30340;&#26790;.mp3" TargetMode="External"/><Relationship Id="rId5" Type="http://schemas.openxmlformats.org/officeDocument/2006/relationships/audio" Target="/Users/deng/Desktop/&#24352;&#20381;&#32431;%20%20&#38634;&#33457;&#24102;&#26469;&#20908;&#22825;&#30340;&#26790;/20.&#33539;&#21809;&#65306;&#38634;&#33457;&#24102;&#26469;&#20908;&#22825;&#30340;&#26790;.mp3" TargetMode="Externa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image" Target="../media/image12.png"/><Relationship Id="rId6" Type="http://schemas.microsoft.com/office/2007/relationships/media" Target="/Users/deng/Desktop/&#24352;&#20381;&#32431;%20%20&#38634;&#33457;&#24102;&#26469;&#20908;&#22825;&#30340;&#26790;/20.&#33539;&#21809;&#65306;&#38634;&#33457;&#24102;&#26469;&#20908;&#22825;&#30340;&#26790;.mp3" TargetMode="External"/><Relationship Id="rId5" Type="http://schemas.openxmlformats.org/officeDocument/2006/relationships/audio" Target="/Users/deng/Desktop/&#24352;&#20381;&#32431;%20%20&#38634;&#33457;&#24102;&#26469;&#20908;&#22825;&#30340;&#26790;/20.&#33539;&#21809;&#65306;&#38634;&#33457;&#24102;&#26469;&#20908;&#22825;&#30340;&#26790;.mp3" TargetMode="External"/><Relationship Id="rId4" Type="http://schemas.openxmlformats.org/officeDocument/2006/relationships/image" Target="../media/image10.pn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image" Target="../media/image12.png"/><Relationship Id="rId6" Type="http://schemas.microsoft.com/office/2007/relationships/media" Target="/Users/deng/Desktop/&#24352;&#20381;&#32431;%20%20&#38634;&#33457;&#24102;&#26469;&#20908;&#22825;&#30340;&#26790;/20.&#33539;&#21809;&#65306;&#38634;&#33457;&#24102;&#26469;&#20908;&#22825;&#30340;&#26790;.mp3" TargetMode="External"/><Relationship Id="rId5" Type="http://schemas.openxmlformats.org/officeDocument/2006/relationships/audio" Target="/Users/deng/Desktop/&#24352;&#20381;&#32431;%20%20&#38634;&#33457;&#24102;&#26469;&#20908;&#22825;&#30340;&#26790;/20.&#33539;&#21809;&#65306;&#38634;&#33457;&#24102;&#26469;&#20908;&#22825;&#30340;&#26790;.mp3" TargetMode="External"/><Relationship Id="rId4" Type="http://schemas.openxmlformats.org/officeDocument/2006/relationships/image" Target="../media/image10.pn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6.xml"/><Relationship Id="rId5" Type="http://schemas.openxmlformats.org/officeDocument/2006/relationships/tags" Target="../tags/tag2.xml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1589405" y="0"/>
            <a:ext cx="10602595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72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highlight>
                  <a:srgbClr val="C0C0C0"/>
                </a:highlight>
                <a:latin typeface="黑体" panose="02010609060101010101" charset="-122"/>
                <a:ea typeface="黑体" panose="02010609060101010101" charset="-122"/>
              </a:rPr>
              <a:t>请你观察老师在</a:t>
            </a:r>
            <a:r>
              <a:rPr lang="zh-CN" altLang="en-US" sz="72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highlight>
                  <a:srgbClr val="C0C0C0"/>
                </a:highlight>
                <a:latin typeface="黑体" panose="02010609060101010101" charset="-122"/>
                <a:ea typeface="黑体" panose="02010609060101010101" charset="-122"/>
              </a:rPr>
              <a:t>表演什么？</a:t>
            </a:r>
            <a:endParaRPr lang="zh-CN" altLang="en-US" sz="7200" b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highlight>
                <a:srgbClr val="C0C0C0"/>
              </a:highlight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/>
          <p:nvPr>
            <p:ph type="title"/>
          </p:nvPr>
        </p:nvSpPr>
        <p:spPr>
          <a:xfrm>
            <a:off x="580390" y="5646110"/>
            <a:ext cx="10515600" cy="731174"/>
          </a:xfrm>
        </p:spPr>
        <p:txBody>
          <a:bodyPr/>
          <a:p>
            <a:r>
              <a:rPr lang="en-US" altLang="zh-CN"/>
              <a:t>4/4</a:t>
            </a:r>
            <a:r>
              <a:rPr lang="zh-CN" altLang="en-US"/>
              <a:t>拍强弱规律：</a:t>
            </a:r>
            <a:r>
              <a:rPr lang="en-US" altLang="zh-CN"/>
              <a:t>  </a:t>
            </a:r>
            <a:r>
              <a:rPr lang="zh-CN" altLang="en-US"/>
              <a:t>强</a:t>
            </a:r>
            <a:r>
              <a:rPr lang="en-US" altLang="zh-CN"/>
              <a:t>    </a:t>
            </a:r>
            <a:r>
              <a:rPr lang="zh-CN" altLang="en-US"/>
              <a:t>弱</a:t>
            </a:r>
            <a:r>
              <a:rPr lang="en-US" altLang="zh-CN"/>
              <a:t>    </a:t>
            </a:r>
            <a:r>
              <a:rPr lang="zh-CN" altLang="en-US"/>
              <a:t>次强</a:t>
            </a:r>
            <a:r>
              <a:rPr lang="en-US" altLang="zh-CN"/>
              <a:t>    </a:t>
            </a:r>
            <a:r>
              <a:rPr lang="zh-CN" altLang="en-US"/>
              <a:t>弱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l="17677" r="17979" b="10889"/>
          <a:stretch>
            <a:fillRect/>
          </a:stretch>
        </p:blipFill>
        <p:spPr>
          <a:xfrm>
            <a:off x="2909570" y="291465"/>
            <a:ext cx="6586855" cy="50488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7440" y="555625"/>
            <a:ext cx="10087610" cy="172339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7440" y="2771775"/>
            <a:ext cx="10087610" cy="704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8075" y="3969385"/>
            <a:ext cx="10086975" cy="6978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8075" y="5273675"/>
            <a:ext cx="10205085" cy="746760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6180455" y="1509395"/>
            <a:ext cx="4737100" cy="798195"/>
          </a:xfrm>
          <a:prstGeom prst="roundRect">
            <a:avLst/>
          </a:prstGeom>
          <a:solidFill>
            <a:schemeClr val="accent1">
              <a:alpha val="2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6180455" y="2706370"/>
            <a:ext cx="4177030" cy="798195"/>
          </a:xfrm>
          <a:prstGeom prst="roundRect">
            <a:avLst/>
          </a:prstGeom>
          <a:solidFill>
            <a:schemeClr val="accent1">
              <a:alpha val="2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5366385" y="3877945"/>
            <a:ext cx="5551170" cy="798195"/>
          </a:xfrm>
          <a:prstGeom prst="roundRect">
            <a:avLst/>
          </a:prstGeom>
          <a:solidFill>
            <a:schemeClr val="accent1">
              <a:alpha val="2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6180455" y="5202555"/>
            <a:ext cx="4737100" cy="798195"/>
          </a:xfrm>
          <a:prstGeom prst="roundRect">
            <a:avLst/>
          </a:prstGeom>
          <a:solidFill>
            <a:schemeClr val="accent1">
              <a:alpha val="2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910" y="2241550"/>
            <a:ext cx="1943100" cy="18669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9945" y="2241550"/>
            <a:ext cx="2272030" cy="179006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4740" y="2259965"/>
            <a:ext cx="2495550" cy="17716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6200000">
            <a:off x="9683115" y="1790065"/>
            <a:ext cx="1724025" cy="2686050"/>
          </a:xfrm>
          <a:prstGeom prst="rect">
            <a:avLst/>
          </a:prstGeom>
        </p:spPr>
      </p:pic>
      <p:sp>
        <p:nvSpPr>
          <p:cNvPr id="12" name="标题 11"/>
          <p:cNvSpPr>
            <a:spLocks noGrp="1"/>
          </p:cNvSpPr>
          <p:nvPr>
            <p:ph type="title"/>
          </p:nvPr>
        </p:nvSpPr>
        <p:spPr>
          <a:xfrm>
            <a:off x="1372870" y="448635"/>
            <a:ext cx="10515600" cy="731174"/>
          </a:xfrm>
        </p:spPr>
        <p:txBody>
          <a:bodyPr/>
          <a:p>
            <a:r>
              <a:rPr lang="zh-CN" altLang="en-US" dirty="0"/>
              <a:t>哪些小动物在冬眠？请模仿他们发出的</a:t>
            </a:r>
            <a:r>
              <a:rPr lang="zh-CN" altLang="en-US" dirty="0"/>
              <a:t>声音。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雪花带来冬天的梦J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730" t="2212" r="14038" b="3627"/>
          <a:stretch>
            <a:fillRect/>
          </a:stretch>
        </p:blipFill>
        <p:spPr>
          <a:xfrm>
            <a:off x="2313305" y="314960"/>
            <a:ext cx="7565390" cy="62274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70"/>
          <a:stretch>
            <a:fillRect/>
          </a:stretch>
        </p:blipFill>
        <p:spPr>
          <a:xfrm rot="21300000">
            <a:off x="9794240" y="3428365"/>
            <a:ext cx="2125980" cy="202755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" r="61877"/>
          <a:stretch>
            <a:fillRect/>
          </a:stretch>
        </p:blipFill>
        <p:spPr>
          <a:xfrm>
            <a:off x="89975" y="3180672"/>
            <a:ext cx="2631883" cy="36773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0145" y="4613275"/>
            <a:ext cx="1614170" cy="1614170"/>
          </a:xfrm>
          <a:prstGeom prst="rect">
            <a:avLst/>
          </a:prstGeom>
        </p:spPr>
      </p:pic>
      <p:sp>
        <p:nvSpPr>
          <p:cNvPr id="10" name="圆角矩形 9"/>
          <p:cNvSpPr/>
          <p:nvPr/>
        </p:nvSpPr>
        <p:spPr>
          <a:xfrm>
            <a:off x="5925820" y="2112010"/>
            <a:ext cx="3783965" cy="916305"/>
          </a:xfrm>
          <a:prstGeom prst="roundRect">
            <a:avLst/>
          </a:prstGeom>
          <a:solidFill>
            <a:schemeClr val="accent1">
              <a:alpha val="2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5925820" y="3339465"/>
            <a:ext cx="3199130" cy="916305"/>
          </a:xfrm>
          <a:prstGeom prst="roundRect">
            <a:avLst/>
          </a:prstGeom>
          <a:solidFill>
            <a:schemeClr val="accent1">
              <a:alpha val="2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5474970" y="4378325"/>
            <a:ext cx="4105910" cy="916305"/>
          </a:xfrm>
          <a:prstGeom prst="roundRect">
            <a:avLst/>
          </a:prstGeom>
          <a:solidFill>
            <a:schemeClr val="accent1">
              <a:alpha val="2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5925820" y="5499735"/>
            <a:ext cx="3783965" cy="916305"/>
          </a:xfrm>
          <a:prstGeom prst="roundRect">
            <a:avLst/>
          </a:prstGeom>
          <a:solidFill>
            <a:schemeClr val="accent1">
              <a:alpha val="2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雪花带来冬天的梦J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730" t="2212" r="14038" b="3627"/>
          <a:stretch>
            <a:fillRect/>
          </a:stretch>
        </p:blipFill>
        <p:spPr>
          <a:xfrm>
            <a:off x="2294255" y="243840"/>
            <a:ext cx="7565390" cy="62274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70"/>
          <a:stretch>
            <a:fillRect/>
          </a:stretch>
        </p:blipFill>
        <p:spPr>
          <a:xfrm rot="21300000">
            <a:off x="9794240" y="3428365"/>
            <a:ext cx="2125980" cy="202755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" r="61877"/>
          <a:stretch>
            <a:fillRect/>
          </a:stretch>
        </p:blipFill>
        <p:spPr>
          <a:xfrm>
            <a:off x="89975" y="3180672"/>
            <a:ext cx="2631883" cy="36773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0145" y="4613275"/>
            <a:ext cx="1614170" cy="16141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72785" y="1567815"/>
            <a:ext cx="40386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600" b="1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  <a:sym typeface="+mn-ea"/>
              </a:rPr>
              <a:t>v</a:t>
            </a:r>
            <a:endParaRPr lang="zh-CN" altLang="en-US" sz="3600"/>
          </a:p>
        </p:txBody>
      </p:sp>
      <p:sp>
        <p:nvSpPr>
          <p:cNvPr id="4" name="文本框 3"/>
          <p:cNvSpPr txBox="1"/>
          <p:nvPr/>
        </p:nvSpPr>
        <p:spPr>
          <a:xfrm>
            <a:off x="8888730" y="2796540"/>
            <a:ext cx="40322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3600" b="1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  <a:sym typeface="+mn-ea"/>
              </a:rPr>
              <a:t>v</a:t>
            </a:r>
            <a:endParaRPr lang="zh-CN" altLang="en-US" sz="3600"/>
          </a:p>
        </p:txBody>
      </p:sp>
      <p:sp>
        <p:nvSpPr>
          <p:cNvPr id="5" name="文本框 4"/>
          <p:cNvSpPr txBox="1"/>
          <p:nvPr/>
        </p:nvSpPr>
        <p:spPr>
          <a:xfrm>
            <a:off x="5237480" y="3968115"/>
            <a:ext cx="40386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600" b="1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  <a:sym typeface="+mn-ea"/>
              </a:rPr>
              <a:t>v</a:t>
            </a:r>
            <a:endParaRPr lang="zh-CN" altLang="en-US" sz="3600"/>
          </a:p>
        </p:txBody>
      </p:sp>
      <p:sp>
        <p:nvSpPr>
          <p:cNvPr id="6" name="文本框 5"/>
          <p:cNvSpPr txBox="1"/>
          <p:nvPr/>
        </p:nvSpPr>
        <p:spPr>
          <a:xfrm>
            <a:off x="5772785" y="5097780"/>
            <a:ext cx="40386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 sz="3600" b="1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  <a:sym typeface="+mn-ea"/>
              </a:rPr>
              <a:t>v</a:t>
            </a:r>
            <a:endParaRPr lang="zh-CN" altLang="en-US" sz="3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雪花范唱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70"/>
          <a:stretch>
            <a:fillRect/>
          </a:stretch>
        </p:blipFill>
        <p:spPr>
          <a:xfrm rot="21300000">
            <a:off x="9794240" y="3428365"/>
            <a:ext cx="2125980" cy="202755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" r="61877"/>
          <a:stretch>
            <a:fillRect/>
          </a:stretch>
        </p:blipFill>
        <p:spPr>
          <a:xfrm>
            <a:off x="0" y="1867535"/>
            <a:ext cx="2294890" cy="36772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0145" y="4467860"/>
            <a:ext cx="1614170" cy="161417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092960" y="5544820"/>
            <a:ext cx="7956550" cy="8115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5</a:t>
            </a:r>
            <a:r>
              <a:rPr lang="en-US" altLang="zh-CN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 </a:t>
            </a:r>
            <a:r>
              <a:rPr lang="zh-CN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—</a:t>
            </a:r>
            <a:r>
              <a:rPr lang="en-US" altLang="zh-CN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      </a:t>
            </a:r>
            <a:r>
              <a:rPr lang="zh-CN" altLang="en-US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3</a:t>
            </a:r>
            <a:r>
              <a:rPr lang="zh-CN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—</a:t>
            </a:r>
            <a:r>
              <a:rPr lang="en-US" altLang="zh-CN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    </a:t>
            </a:r>
            <a:r>
              <a:rPr lang="zh-CN" altLang="en-US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｜4</a:t>
            </a:r>
            <a:r>
              <a:rPr lang="en-US" altLang="zh-CN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  </a:t>
            </a:r>
            <a:r>
              <a:rPr lang="zh-CN" altLang="en-US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—</a:t>
            </a:r>
            <a:r>
              <a:rPr lang="en-US" altLang="zh-CN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     </a:t>
            </a:r>
            <a:r>
              <a:rPr lang="zh-CN" altLang="en-US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2—</a:t>
            </a:r>
            <a:r>
              <a:rPr lang="en-US" altLang="zh-CN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   </a:t>
            </a:r>
            <a:r>
              <a:rPr lang="zh-CN" altLang="en-US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｜</a:t>
            </a:r>
            <a:r>
              <a:rPr lang="en-US" altLang="zh-CN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4</a:t>
            </a:r>
            <a:r>
              <a:rPr lang="zh-CN" altLang="en-US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—</a:t>
            </a:r>
            <a:r>
              <a:rPr lang="en-US" altLang="zh-CN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        2 </a:t>
            </a:r>
            <a:r>
              <a:rPr lang="zh-CN" altLang="en-US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—</a:t>
            </a:r>
            <a:r>
              <a:rPr lang="en-US" altLang="zh-CN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  </a:t>
            </a:r>
            <a:r>
              <a:rPr lang="zh-CN" altLang="en-US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｜1—</a:t>
            </a:r>
            <a:r>
              <a:rPr lang="en-US" altLang="zh-CN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 </a:t>
            </a:r>
            <a:r>
              <a:rPr lang="zh-CN" altLang="en-US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—</a:t>
            </a:r>
            <a:r>
              <a:rPr lang="en-US" altLang="zh-CN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 </a:t>
            </a:r>
            <a:r>
              <a:rPr lang="zh-CN" altLang="en-US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—</a:t>
            </a:r>
            <a:r>
              <a:rPr lang="en-US" altLang="zh-CN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   </a:t>
            </a:r>
            <a:r>
              <a:rPr lang="zh-CN" altLang="en-US" sz="2000" b="1" dirty="0">
                <a:solidFill>
                  <a:srgbClr val="996DA6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｜｜</a:t>
            </a:r>
            <a:r>
              <a:rPr lang="en-US" altLang="zh-CN" sz="3600" b="1" dirty="0">
                <a:solidFill>
                  <a:srgbClr val="996DA6"/>
                </a:solidFill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 </a:t>
            </a:r>
            <a:r>
              <a:rPr lang="en-US" altLang="zh-CN" sz="36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                             </a:t>
            </a:r>
            <a:endParaRPr lang="en-US" altLang="zh-CN" sz="3600" dirty="0"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pic>
        <p:nvPicPr>
          <p:cNvPr id="3" name="图片 2" descr="雪花带来冬天的梦J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730" t="7608" r="13991" b="3627"/>
          <a:stretch>
            <a:fillRect/>
          </a:stretch>
        </p:blipFill>
        <p:spPr>
          <a:xfrm>
            <a:off x="2020570" y="312420"/>
            <a:ext cx="8150225" cy="5769610"/>
          </a:xfrm>
          <a:prstGeom prst="rect">
            <a:avLst/>
          </a:prstGeom>
        </p:spPr>
      </p:pic>
      <p:pic>
        <p:nvPicPr>
          <p:cNvPr id="7" name="图片 6" descr="WeChat14990efa3daca955a8d37868f70dac96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27044" b="-368"/>
          <a:stretch>
            <a:fillRect/>
          </a:stretch>
        </p:blipFill>
        <p:spPr>
          <a:xfrm>
            <a:off x="1677035" y="5028565"/>
            <a:ext cx="415925" cy="1174750"/>
          </a:xfrm>
          <a:prstGeom prst="rect">
            <a:avLst/>
          </a:prstGeom>
        </p:spPr>
      </p:pic>
      <p:pic>
        <p:nvPicPr>
          <p:cNvPr id="10" name="21.伴奏：雪花带来冬天的梦（原调原速）">
            <a:hlinkClick r:id="" action="ppaction://media"/>
          </p:cNvPr>
          <p:cNvPicPr/>
          <p:nvPr>
            <a:audioFile r:link="rId6"/>
            <p:extLst>
              <p:ext uri="{DAA4B4D4-6D71-4841-9C94-3DE7FCFB9230}">
                <p14:media xmlns:p14="http://schemas.microsoft.com/office/powerpoint/2010/main" r:link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535670" y="118745"/>
            <a:ext cx="825500" cy="825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8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3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928914" y="2023019"/>
            <a:ext cx="5548086" cy="3190724"/>
            <a:chOff x="928914" y="2023019"/>
            <a:chExt cx="5548086" cy="3190724"/>
          </a:xfrm>
        </p:grpSpPr>
        <p:sp>
          <p:nvSpPr>
            <p:cNvPr id="6" name="矩形 5"/>
            <p:cNvSpPr/>
            <p:nvPr/>
          </p:nvSpPr>
          <p:spPr>
            <a:xfrm>
              <a:off x="928914" y="2023019"/>
              <a:ext cx="5548086" cy="3190724"/>
            </a:xfrm>
            <a:prstGeom prst="rect">
              <a:avLst/>
            </a:prstGeom>
            <a:solidFill>
              <a:srgbClr val="B5D9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文本框 1"/>
            <p:cNvSpPr txBox="1"/>
            <p:nvPr/>
          </p:nvSpPr>
          <p:spPr>
            <a:xfrm>
              <a:off x="1119414" y="2133922"/>
              <a:ext cx="5167086" cy="2968625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>
                  <a:latin typeface="阿里巴巴普惠体 Medium" panose="00020600040101010101" pitchFamily="18" charset="-122"/>
                  <a:ea typeface="阿里巴巴普惠体 Medium" panose="00020600040101010101" pitchFamily="18" charset="-122"/>
                  <a:cs typeface="阿里巴巴普惠体 Medium" panose="00020600040101010101" pitchFamily="18" charset="-122"/>
                </a:defRPr>
              </a:lvl1pPr>
            </a:lstStyle>
            <a:p>
              <a:pPr algn="just"/>
              <a:r>
                <a:rPr lang="zh-CN" altLang="en-US" sz="2400" dirty="0"/>
                <a:t>你知道吗，每年12月7号左右就是二十四节气中的大雪节气，二十四节气是我国农耕文明的产物，大雪节气的特点是气温显著下降，降水量增多，不是代表会下雪</a:t>
              </a:r>
              <a:r>
                <a:rPr lang="zh-CN" altLang="en-US" sz="2400" dirty="0"/>
                <a:t>哦，同学们课后可以观察一下天气的变化！</a:t>
              </a:r>
              <a:endParaRPr lang="zh-CN" altLang="en-US" sz="2400" dirty="0"/>
            </a:p>
          </p:txBody>
        </p:sp>
      </p:grp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小百科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2023019"/>
            <a:ext cx="4786086" cy="31907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70"/>
          <a:stretch>
            <a:fillRect/>
          </a:stretch>
        </p:blipFill>
        <p:spPr>
          <a:xfrm>
            <a:off x="7834489" y="2168204"/>
            <a:ext cx="3856059" cy="36773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307" y="3024775"/>
            <a:ext cx="4238872" cy="42388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0601" y="4963886"/>
            <a:ext cx="2064656" cy="206465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544337" y="1318541"/>
            <a:ext cx="19860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ln>
                  <a:solidFill>
                    <a:srgbClr val="510F04"/>
                  </a:solidFill>
                </a:ln>
                <a:solidFill>
                  <a:schemeClr val="bg1"/>
                </a:solidFill>
                <a:latin typeface="字体管家摩羯座" panose="00020600040101010101" pitchFamily="18" charset="-122"/>
                <a:ea typeface="字体管家摩羯座" panose="00020600040101010101" pitchFamily="18" charset="-122"/>
              </a:rPr>
              <a:t>WINTER</a:t>
            </a:r>
            <a:endParaRPr lang="zh-CN" altLang="en-US" sz="3600" b="1" dirty="0">
              <a:ln>
                <a:solidFill>
                  <a:srgbClr val="510F04"/>
                </a:solidFill>
              </a:ln>
              <a:solidFill>
                <a:schemeClr val="bg1"/>
              </a:solidFill>
              <a:latin typeface="字体管家摩羯座" panose="00020600040101010101" pitchFamily="18" charset="-122"/>
              <a:ea typeface="字体管家摩羯座" panose="00020600040101010101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60928" y="789579"/>
            <a:ext cx="2600779" cy="2230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900" b="1" dirty="0">
                <a:ln w="76200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</a:rPr>
              <a:t>梦</a:t>
            </a:r>
            <a:endParaRPr lang="zh-CN" altLang="en-US" sz="13900" b="1" dirty="0">
              <a:ln w="76200">
                <a:solidFill>
                  <a:schemeClr val="bg1"/>
                </a:solidFill>
              </a:ln>
              <a:solidFill>
                <a:srgbClr val="3DC5D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管家摩羯座" panose="00020600040101010101" pitchFamily="18" charset="-122"/>
              <a:ea typeface="字体管家摩羯座" panose="00020600040101010101" pitchFamily="18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31333" y="3482271"/>
            <a:ext cx="29943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>
                <a:ln>
                  <a:solidFill>
                    <a:srgbClr val="510F04"/>
                  </a:solidFill>
                </a:ln>
                <a:solidFill>
                  <a:schemeClr val="bg1"/>
                </a:solidFill>
                <a:latin typeface="字体管家摩羯座" panose="00020600040101010101" pitchFamily="18" charset="-122"/>
                <a:ea typeface="字体管家摩羯座" panose="00020600040101010101" pitchFamily="18" charset="-122"/>
              </a:defRPr>
            </a:lvl1pPr>
          </a:lstStyle>
          <a:p>
            <a:r>
              <a:rPr lang="en-US" altLang="zh-CN" sz="2800" dirty="0"/>
              <a:t>Dream</a:t>
            </a:r>
            <a:endParaRPr lang="en-US" altLang="zh-CN" sz="2800" dirty="0"/>
          </a:p>
        </p:txBody>
      </p:sp>
      <p:grpSp>
        <p:nvGrpSpPr>
          <p:cNvPr id="2" name="组合 1"/>
          <p:cNvGrpSpPr/>
          <p:nvPr/>
        </p:nvGrpSpPr>
        <p:grpSpPr>
          <a:xfrm>
            <a:off x="7431405" y="2467610"/>
            <a:ext cx="1016000" cy="1014730"/>
            <a:chOff x="6285016" y="1439378"/>
            <a:chExt cx="1540928" cy="1596435"/>
          </a:xfrm>
        </p:grpSpPr>
        <p:sp>
          <p:nvSpPr>
            <p:cNvPr id="9" name="椭圆 8"/>
            <p:cNvSpPr/>
            <p:nvPr/>
          </p:nvSpPr>
          <p:spPr>
            <a:xfrm>
              <a:off x="6363679" y="1521741"/>
              <a:ext cx="1384300" cy="13843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510F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285016" y="1439378"/>
              <a:ext cx="1540928" cy="1596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dirty="0">
                  <a:ln w="28575">
                    <a:solidFill>
                      <a:schemeClr val="bg1"/>
                    </a:solidFill>
                  </a:ln>
                  <a:solidFill>
                    <a:srgbClr val="3DC5D5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字体管家摩羯座" panose="00020600040101010101" pitchFamily="18" charset="-122"/>
                  <a:ea typeface="字体管家摩羯座" panose="00020600040101010101" pitchFamily="18" charset="-122"/>
                </a:rPr>
                <a:t>的</a:t>
              </a:r>
              <a:endParaRPr lang="zh-CN" altLang="en-US" sz="6000" b="1" dirty="0">
                <a:ln w="28575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765253" y="3993657"/>
            <a:ext cx="6700057" cy="523240"/>
            <a:chOff x="3398983" y="3937777"/>
            <a:chExt cx="6700057" cy="523240"/>
          </a:xfrm>
        </p:grpSpPr>
        <p:sp>
          <p:nvSpPr>
            <p:cNvPr id="19" name="椭圆 18"/>
            <p:cNvSpPr/>
            <p:nvPr/>
          </p:nvSpPr>
          <p:spPr>
            <a:xfrm>
              <a:off x="4195273" y="3937777"/>
              <a:ext cx="5090795" cy="52324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0F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rgbClr val="3DC5D5"/>
                  </a:solidFill>
                  <a:latin typeface="字体管家摩羯座" panose="00020600040101010101" pitchFamily="18" charset="-122"/>
                  <a:ea typeface="字体管家摩羯座" panose="00020600040101010101" pitchFamily="18" charset="-122"/>
                </a:rPr>
                <a:t>人音版五年级上册</a:t>
              </a:r>
              <a:r>
                <a:rPr lang="zh-CN" altLang="en-US" sz="2400" b="1" dirty="0">
                  <a:solidFill>
                    <a:srgbClr val="3DC5D5"/>
                  </a:solidFill>
                  <a:latin typeface="字体管家摩羯座" panose="00020600040101010101" pitchFamily="18" charset="-122"/>
                  <a:ea typeface="字体管家摩羯座" panose="00020600040101010101" pitchFamily="18" charset="-122"/>
                </a:rPr>
                <a:t>第七课</a:t>
              </a:r>
              <a:endParaRPr lang="zh-CN" altLang="en-US" sz="2400" b="1" dirty="0">
                <a:solidFill>
                  <a:srgbClr val="3DC5D5"/>
                </a:solidFill>
                <a:latin typeface="字体管家摩羯座" panose="00020600040101010101" pitchFamily="18" charset="-122"/>
                <a:ea typeface="字体管家摩羯座" panose="00020600040101010101" pitchFamily="18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9490075" y="4232910"/>
              <a:ext cx="608965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3398983" y="4233047"/>
              <a:ext cx="592446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" r="61877"/>
          <a:stretch>
            <a:fillRect/>
          </a:stretch>
        </p:blipFill>
        <p:spPr>
          <a:xfrm>
            <a:off x="3561520" y="3305132"/>
            <a:ext cx="2631883" cy="367736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168140" y="1964690"/>
            <a:ext cx="385572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0800" b="1" dirty="0">
                <a:ln w="38100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</a:rPr>
              <a:t>冬天</a:t>
            </a:r>
            <a:endParaRPr lang="zh-CN" altLang="en-US" sz="10800" b="1" dirty="0">
              <a:ln w="38100">
                <a:solidFill>
                  <a:schemeClr val="bg1"/>
                </a:solidFill>
              </a:ln>
              <a:solidFill>
                <a:srgbClr val="3DC5D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管家摩羯座" panose="00020600040101010101" pitchFamily="18" charset="-122"/>
              <a:ea typeface="字体管家摩羯座" panose="00020600040101010101" pitchFamily="18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828155" y="5411470"/>
            <a:ext cx="323469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/>
              <a:t>执教：张依纯</a:t>
            </a:r>
            <a:endParaRPr lang="zh-CN" altLang="en-US" sz="4000" b="1"/>
          </a:p>
        </p:txBody>
      </p:sp>
      <p:sp>
        <p:nvSpPr>
          <p:cNvPr id="30" name="文本框 29"/>
          <p:cNvSpPr txBox="1"/>
          <p:nvPr/>
        </p:nvSpPr>
        <p:spPr>
          <a:xfrm>
            <a:off x="407670" y="995045"/>
            <a:ext cx="472694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000" b="1" dirty="0">
                <a:ln w="38100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</a:rPr>
              <a:t>雪花</a:t>
            </a:r>
            <a:endParaRPr lang="zh-CN" altLang="en-US" sz="9000" b="1" dirty="0">
              <a:ln w="38100">
                <a:solidFill>
                  <a:schemeClr val="bg1"/>
                </a:solidFill>
              </a:ln>
              <a:solidFill>
                <a:srgbClr val="3DC5D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管家摩羯座" panose="00020600040101010101" pitchFamily="18" charset="-122"/>
              <a:ea typeface="字体管家摩羯座" panose="00020600040101010101" pitchFamily="18" charset="-122"/>
            </a:endParaRPr>
          </a:p>
          <a:p>
            <a:pPr algn="ctr"/>
            <a:r>
              <a:rPr lang="zh-CN" altLang="en-US" sz="9000" b="1" dirty="0">
                <a:ln w="38100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</a:rPr>
              <a:t> </a:t>
            </a:r>
            <a:r>
              <a:rPr lang="en-US" altLang="zh-CN" sz="9000" b="1" dirty="0">
                <a:ln w="38100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</a:rPr>
              <a:t>   </a:t>
            </a:r>
            <a:r>
              <a:rPr lang="zh-CN" altLang="en-US" sz="9000" b="1" dirty="0">
                <a:ln w="38100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</a:rPr>
              <a:t>带来</a:t>
            </a:r>
            <a:endParaRPr lang="zh-CN" altLang="en-US" sz="9000" b="1" dirty="0">
              <a:ln w="38100">
                <a:solidFill>
                  <a:schemeClr val="bg1"/>
                </a:solidFill>
              </a:ln>
              <a:solidFill>
                <a:srgbClr val="3DC5D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管家摩羯座" panose="00020600040101010101" pitchFamily="18" charset="-122"/>
              <a:ea typeface="字体管家摩羯座" panose="00020600040101010101" pitchFamily="18" charset="-122"/>
            </a:endParaRPr>
          </a:p>
        </p:txBody>
      </p:sp>
      <p:pic>
        <p:nvPicPr>
          <p:cNvPr id="11" name="20.范唱：雪花带来冬天的梦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0" y="6118225"/>
            <a:ext cx="825500" cy="825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500"/>
                            </p:stCondLst>
                            <p:childTnLst>
                              <p:par>
                                <p:cTn id="66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7" dur="7120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68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10" grpId="0"/>
      <p:bldP spid="14" grpId="0"/>
      <p:bldP spid="15" grpId="0"/>
      <p:bldP spid="8" grpId="0"/>
      <p:bldP spid="30" grpId="0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2781300" y="967979"/>
            <a:ext cx="4922042" cy="4922042"/>
          </a:xfrm>
          <a:prstGeom prst="ellipse">
            <a:avLst/>
          </a:prstGeom>
          <a:solidFill>
            <a:schemeClr val="bg1"/>
          </a:solidFill>
          <a:ln w="19050">
            <a:solidFill>
              <a:srgbClr val="510F0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383" b="1175"/>
          <a:stretch>
            <a:fillRect/>
          </a:stretch>
        </p:blipFill>
        <p:spPr>
          <a:xfrm>
            <a:off x="6856095" y="967740"/>
            <a:ext cx="4285615" cy="566229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70"/>
          <a:stretch>
            <a:fillRect/>
          </a:stretch>
        </p:blipFill>
        <p:spPr>
          <a:xfrm>
            <a:off x="1320347" y="2736971"/>
            <a:ext cx="5298278" cy="505275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119120" y="1609090"/>
            <a:ext cx="399034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0" b="1">
                <a:ln w="76200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</a:defRPr>
            </a:lvl1pPr>
          </a:lstStyle>
          <a:p>
            <a:r>
              <a:rPr lang="zh-CN" altLang="en-US" sz="4800" dirty="0">
                <a:ln w="19050">
                  <a:noFill/>
                </a:ln>
                <a:solidFill>
                  <a:srgbClr val="510F04"/>
                </a:solidFill>
              </a:rPr>
              <a:t>我是</a:t>
            </a:r>
            <a:endParaRPr lang="zh-CN" altLang="en-US" sz="4800" dirty="0">
              <a:ln w="19050">
                <a:noFill/>
              </a:ln>
              <a:solidFill>
                <a:srgbClr val="510F04"/>
              </a:solidFill>
            </a:endParaRPr>
          </a:p>
          <a:p>
            <a:r>
              <a:rPr lang="zh-CN" altLang="en-US" sz="4800" dirty="0">
                <a:ln w="19050">
                  <a:noFill/>
                </a:ln>
                <a:solidFill>
                  <a:srgbClr val="510F04"/>
                </a:solidFill>
              </a:rPr>
              <a:t>漫天飞舞的</a:t>
            </a:r>
            <a:endParaRPr lang="zh-CN" altLang="en-US" sz="4800" dirty="0">
              <a:ln w="19050">
                <a:noFill/>
              </a:ln>
              <a:solidFill>
                <a:srgbClr val="510F04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339809" y="3347440"/>
            <a:ext cx="5805024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7200" b="1" dirty="0">
                <a:ln w="12700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</a:rPr>
              <a:t>❄️小雪花</a:t>
            </a:r>
            <a:r>
              <a:rPr lang="zh-CN" altLang="en-US" sz="7200" b="1" dirty="0">
                <a:ln w="12700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</a:rPr>
              <a:t>❄️</a:t>
            </a:r>
            <a:endParaRPr lang="zh-CN" altLang="en-US" sz="7200" b="1" dirty="0">
              <a:ln w="12700">
                <a:solidFill>
                  <a:schemeClr val="bg1"/>
                </a:solidFill>
              </a:ln>
              <a:solidFill>
                <a:srgbClr val="3DC5D5"/>
              </a:soli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  <a:latin typeface="字体管家摩羯座" panose="00020600040101010101" pitchFamily="18" charset="-122"/>
              <a:ea typeface="字体管家摩羯座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0350" y="-1724025"/>
            <a:ext cx="12712700" cy="101225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96765" y="2646680"/>
            <a:ext cx="5542280" cy="13709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24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    </a:t>
            </a:r>
            <a:r>
              <a:rPr lang="zh-CN" altLang="en-US" sz="32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请你和我一起用长长的气息吹起这漫天飞舞的雪花吧！</a:t>
            </a:r>
            <a:endParaRPr lang="zh-CN" altLang="en-US" sz="3200" dirty="0"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3524250" y="1915795"/>
            <a:ext cx="6462395" cy="730885"/>
          </a:xfrm>
        </p:spPr>
        <p:txBody>
          <a:bodyPr/>
          <a:lstStyle/>
          <a:p>
            <a:r>
              <a:rPr lang="zh-CN" altLang="en-US" dirty="0"/>
              <a:t>气息练习：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9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861310" y="2012315"/>
            <a:ext cx="12776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2800" b="1"/>
              <a:t>wu......</a:t>
            </a:r>
            <a:endParaRPr lang="en-US" altLang="zh-CN" sz="2800" b="1"/>
          </a:p>
        </p:txBody>
      </p:sp>
      <p:sp>
        <p:nvSpPr>
          <p:cNvPr id="8" name="文本框 7"/>
          <p:cNvSpPr txBox="1"/>
          <p:nvPr/>
        </p:nvSpPr>
        <p:spPr>
          <a:xfrm>
            <a:off x="1717040" y="400685"/>
            <a:ext cx="9000490" cy="161163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>
              <a:lnSpc>
                <a:spcPct val="130000"/>
              </a:lnSpc>
            </a:pPr>
            <a:r>
              <a:rPr lang="en-US" altLang="zh-CN" sz="3600" b="1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                            v</a:t>
            </a:r>
            <a:endParaRPr lang="zh-CN" altLang="en-US" sz="3600" b="1" dirty="0"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4/4</a:t>
            </a:r>
            <a:r>
              <a:rPr lang="zh-CN" altLang="en-US" sz="400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: 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5-3-｜4-2-｜</a:t>
            </a:r>
            <a:r>
              <a:rPr lang="en-US" altLang="zh-CN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4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-</a:t>
            </a:r>
            <a:r>
              <a:rPr lang="en-US" altLang="zh-CN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2</a:t>
            </a:r>
            <a:r>
              <a:rPr lang="zh-CN" altLang="en-US" sz="40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-｜1---｜｜</a:t>
            </a:r>
            <a:r>
              <a:rPr lang="en-US" altLang="zh-CN" sz="3600" b="1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 </a:t>
            </a:r>
            <a:r>
              <a:rPr lang="en-US" altLang="zh-CN" sz="3600" dirty="0">
                <a:latin typeface="阿里巴巴普惠体 Medium" panose="00020600040101010101" pitchFamily="18" charset="-122"/>
                <a:ea typeface="阿里巴巴普惠体 Medium" panose="00020600040101010101" pitchFamily="18" charset="-122"/>
                <a:cs typeface="阿里巴巴普惠体 Medium" panose="00020600040101010101" pitchFamily="18" charset="-122"/>
              </a:rPr>
              <a:t>                             </a:t>
            </a:r>
            <a:endParaRPr lang="en-US" altLang="zh-CN" sz="3600" dirty="0">
              <a:latin typeface="阿里巴巴普惠体 Medium" panose="00020600040101010101" pitchFamily="18" charset="-122"/>
              <a:ea typeface="阿里巴巴普惠体 Medium" panose="00020600040101010101" pitchFamily="18" charset="-122"/>
              <a:cs typeface="阿里巴巴普惠体 Medium" panose="00020600040101010101" pitchFamily="18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 flipH="1">
            <a:off x="2708275" y="2331085"/>
            <a:ext cx="81724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6600" b="1" dirty="0">
                <a:ln w="12700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  <a:sym typeface="+mn-ea"/>
              </a:rPr>
              <a:t>❄</a:t>
            </a:r>
            <a:endParaRPr lang="zh-CN" altLang="en-US" sz="6600"/>
          </a:p>
        </p:txBody>
      </p:sp>
      <p:sp>
        <p:nvSpPr>
          <p:cNvPr id="10" name="文本框 9"/>
          <p:cNvSpPr txBox="1"/>
          <p:nvPr/>
        </p:nvSpPr>
        <p:spPr>
          <a:xfrm flipH="1">
            <a:off x="3505835" y="3336290"/>
            <a:ext cx="81724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6600" b="1" dirty="0">
                <a:ln w="12700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  <a:sym typeface="+mn-ea"/>
              </a:rPr>
              <a:t>❄</a:t>
            </a:r>
            <a:endParaRPr lang="zh-CN" altLang="en-US" sz="6600"/>
          </a:p>
        </p:txBody>
      </p:sp>
      <p:sp>
        <p:nvSpPr>
          <p:cNvPr id="11" name="文本框 10"/>
          <p:cNvSpPr txBox="1"/>
          <p:nvPr/>
        </p:nvSpPr>
        <p:spPr>
          <a:xfrm flipH="1">
            <a:off x="5232400" y="3844925"/>
            <a:ext cx="81661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6600" b="1" dirty="0">
                <a:ln w="12700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  <a:sym typeface="+mn-ea"/>
              </a:rPr>
              <a:t>❄</a:t>
            </a:r>
            <a:endParaRPr lang="zh-CN" altLang="en-US" sz="6600"/>
          </a:p>
        </p:txBody>
      </p:sp>
      <p:sp>
        <p:nvSpPr>
          <p:cNvPr id="12" name="文本框 11"/>
          <p:cNvSpPr txBox="1"/>
          <p:nvPr/>
        </p:nvSpPr>
        <p:spPr>
          <a:xfrm flipH="1">
            <a:off x="4415155" y="2635885"/>
            <a:ext cx="81724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6600" b="1" dirty="0">
                <a:ln w="12700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  <a:sym typeface="+mn-ea"/>
              </a:rPr>
              <a:t>❄</a:t>
            </a:r>
            <a:endParaRPr lang="zh-CN" altLang="en-US" sz="6600"/>
          </a:p>
        </p:txBody>
      </p:sp>
      <p:sp>
        <p:nvSpPr>
          <p:cNvPr id="13" name="文本框 12"/>
          <p:cNvSpPr txBox="1"/>
          <p:nvPr/>
        </p:nvSpPr>
        <p:spPr>
          <a:xfrm flipH="1">
            <a:off x="6189980" y="2635885"/>
            <a:ext cx="81661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6600" b="1" dirty="0">
                <a:ln w="12700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  <a:sym typeface="+mn-ea"/>
              </a:rPr>
              <a:t>❄</a:t>
            </a:r>
            <a:endParaRPr lang="zh-CN" altLang="en-US" sz="6600"/>
          </a:p>
        </p:txBody>
      </p:sp>
      <p:sp>
        <p:nvSpPr>
          <p:cNvPr id="14" name="文本框 13"/>
          <p:cNvSpPr txBox="1"/>
          <p:nvPr/>
        </p:nvSpPr>
        <p:spPr>
          <a:xfrm flipH="1">
            <a:off x="6958330" y="3844925"/>
            <a:ext cx="81661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6600" b="1" dirty="0">
                <a:ln w="12700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  <a:sym typeface="+mn-ea"/>
              </a:rPr>
              <a:t>❄</a:t>
            </a:r>
            <a:endParaRPr lang="zh-CN" altLang="en-US" sz="6600"/>
          </a:p>
        </p:txBody>
      </p:sp>
      <p:sp>
        <p:nvSpPr>
          <p:cNvPr id="15" name="文本框 14"/>
          <p:cNvSpPr txBox="1"/>
          <p:nvPr/>
        </p:nvSpPr>
        <p:spPr>
          <a:xfrm flipH="1">
            <a:off x="8063230" y="4443095"/>
            <a:ext cx="817245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zh-CN" altLang="en-US" sz="6600" b="1" dirty="0">
                <a:ln w="12700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  <a:sym typeface="+mn-ea"/>
              </a:rPr>
              <a:t>❄</a:t>
            </a:r>
            <a:endParaRPr lang="zh-CN" altLang="en-US" sz="6600"/>
          </a:p>
        </p:txBody>
      </p:sp>
      <p:sp>
        <p:nvSpPr>
          <p:cNvPr id="18" name="任意多边形 17"/>
          <p:cNvSpPr/>
          <p:nvPr/>
        </p:nvSpPr>
        <p:spPr>
          <a:xfrm>
            <a:off x="2988310" y="2698750"/>
            <a:ext cx="7080885" cy="2532380"/>
          </a:xfrm>
          <a:custGeom>
            <a:avLst/>
            <a:gdLst>
              <a:gd name="connisteX0" fmla="*/ 0 w 7080885"/>
              <a:gd name="connsiteY0" fmla="*/ 0 h 2532610"/>
              <a:gd name="connisteX1" fmla="*/ 899795 w 7080885"/>
              <a:gd name="connsiteY1" fmla="*/ 1544955 h 2532610"/>
              <a:gd name="connisteX2" fmla="*/ 1884680 w 7080885"/>
              <a:gd name="connsiteY2" fmla="*/ 594360 h 2532610"/>
              <a:gd name="connisteX3" fmla="*/ 2648585 w 7080885"/>
              <a:gd name="connsiteY3" fmla="*/ 2020570 h 2532610"/>
              <a:gd name="connisteX4" fmla="*/ 3599815 w 7080885"/>
              <a:gd name="connsiteY4" fmla="*/ 695960 h 2532610"/>
              <a:gd name="connisteX5" fmla="*/ 4194175 w 7080885"/>
              <a:gd name="connsiteY5" fmla="*/ 1884680 h 2532610"/>
              <a:gd name="connisteX6" fmla="*/ 5637530 w 7080885"/>
              <a:gd name="connsiteY6" fmla="*/ 2512695 h 2532610"/>
              <a:gd name="connisteX7" fmla="*/ 7080885 w 7080885"/>
              <a:gd name="connsiteY7" fmla="*/ 2326005 h 2532610"/>
              <a:gd name="connisteX8" fmla="*/ 7080885 w 7080885"/>
              <a:gd name="connsiteY8" fmla="*/ 2292350 h 253261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rect l="l" t="t" r="r" b="b"/>
            <a:pathLst>
              <a:path w="7080885" h="2532610">
                <a:moveTo>
                  <a:pt x="0" y="0"/>
                </a:moveTo>
                <a:cubicBezTo>
                  <a:pt x="160020" y="328295"/>
                  <a:pt x="522605" y="1426210"/>
                  <a:pt x="899795" y="1544955"/>
                </a:cubicBezTo>
                <a:cubicBezTo>
                  <a:pt x="1276985" y="1663700"/>
                  <a:pt x="1534795" y="499110"/>
                  <a:pt x="1884680" y="594360"/>
                </a:cubicBezTo>
                <a:cubicBezTo>
                  <a:pt x="2234565" y="689610"/>
                  <a:pt x="2305685" y="2000250"/>
                  <a:pt x="2648585" y="2020570"/>
                </a:cubicBezTo>
                <a:cubicBezTo>
                  <a:pt x="2991485" y="2040890"/>
                  <a:pt x="3290570" y="723265"/>
                  <a:pt x="3599815" y="695960"/>
                </a:cubicBezTo>
                <a:cubicBezTo>
                  <a:pt x="3909060" y="668655"/>
                  <a:pt x="3786505" y="1521460"/>
                  <a:pt x="4194175" y="1884680"/>
                </a:cubicBezTo>
                <a:cubicBezTo>
                  <a:pt x="4601845" y="2247900"/>
                  <a:pt x="5060315" y="2424430"/>
                  <a:pt x="5637530" y="2512695"/>
                </a:cubicBezTo>
                <a:cubicBezTo>
                  <a:pt x="6214745" y="2600960"/>
                  <a:pt x="6791960" y="2369820"/>
                  <a:pt x="7080885" y="2326005"/>
                </a:cubicBez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标题 18"/>
          <p:cNvSpPr>
            <a:spLocks noGrp="1"/>
          </p:cNvSpPr>
          <p:nvPr>
            <p:ph type="title"/>
          </p:nvPr>
        </p:nvSpPr>
        <p:spPr>
          <a:xfrm>
            <a:off x="2536825" y="168910"/>
            <a:ext cx="6462395" cy="730885"/>
          </a:xfrm>
        </p:spPr>
        <p:txBody>
          <a:bodyPr/>
          <a:p>
            <a:r>
              <a:rPr lang="zh-CN" altLang="en-US" sz="3600" dirty="0">
                <a:solidFill>
                  <a:schemeClr val="tx1"/>
                </a:solidFill>
              </a:rPr>
              <a:t>发声练习：</a:t>
            </a:r>
            <a:endParaRPr lang="zh-CN" altLang="en-US" dirty="0"/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6" r="555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70"/>
          <a:stretch>
            <a:fillRect/>
          </a:stretch>
        </p:blipFill>
        <p:spPr>
          <a:xfrm>
            <a:off x="7860524" y="2168204"/>
            <a:ext cx="3856059" cy="36773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2307" y="3024775"/>
            <a:ext cx="4238872" cy="423887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0601" y="4963886"/>
            <a:ext cx="2064656" cy="2064656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4544337" y="1318541"/>
            <a:ext cx="19860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ln>
                  <a:solidFill>
                    <a:srgbClr val="510F04"/>
                  </a:solidFill>
                </a:ln>
                <a:solidFill>
                  <a:schemeClr val="bg1"/>
                </a:solidFill>
                <a:latin typeface="字体管家摩羯座" panose="00020600040101010101" pitchFamily="18" charset="-122"/>
                <a:ea typeface="字体管家摩羯座" panose="00020600040101010101" pitchFamily="18" charset="-122"/>
              </a:rPr>
              <a:t>WINTER</a:t>
            </a:r>
            <a:endParaRPr lang="zh-CN" altLang="en-US" sz="3600" b="1" dirty="0">
              <a:ln>
                <a:solidFill>
                  <a:srgbClr val="510F04"/>
                </a:solidFill>
              </a:ln>
              <a:solidFill>
                <a:schemeClr val="bg1"/>
              </a:solidFill>
              <a:latin typeface="字体管家摩羯座" panose="00020600040101010101" pitchFamily="18" charset="-122"/>
              <a:ea typeface="字体管家摩羯座" panose="00020600040101010101" pitchFamily="18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60928" y="789579"/>
            <a:ext cx="2600779" cy="2230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900" b="1" dirty="0">
                <a:ln w="76200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</a:rPr>
              <a:t>梦</a:t>
            </a:r>
            <a:endParaRPr lang="zh-CN" altLang="en-US" sz="13900" b="1" dirty="0">
              <a:ln w="76200">
                <a:solidFill>
                  <a:schemeClr val="bg1"/>
                </a:solidFill>
              </a:ln>
              <a:solidFill>
                <a:srgbClr val="3DC5D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管家摩羯座" panose="00020600040101010101" pitchFamily="18" charset="-122"/>
              <a:ea typeface="字体管家摩羯座" panose="00020600040101010101" pitchFamily="18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431333" y="3482271"/>
            <a:ext cx="2994328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>
                <a:ln>
                  <a:solidFill>
                    <a:srgbClr val="510F04"/>
                  </a:solidFill>
                </a:ln>
                <a:solidFill>
                  <a:schemeClr val="bg1"/>
                </a:solidFill>
                <a:latin typeface="字体管家摩羯座" panose="00020600040101010101" pitchFamily="18" charset="-122"/>
                <a:ea typeface="字体管家摩羯座" panose="00020600040101010101" pitchFamily="18" charset="-122"/>
              </a:defRPr>
            </a:lvl1pPr>
          </a:lstStyle>
          <a:p>
            <a:r>
              <a:rPr lang="en-US" altLang="zh-CN" sz="2800" dirty="0"/>
              <a:t>Dream</a:t>
            </a:r>
            <a:endParaRPr lang="en-US" altLang="zh-CN" sz="2800" dirty="0"/>
          </a:p>
        </p:txBody>
      </p:sp>
      <p:grpSp>
        <p:nvGrpSpPr>
          <p:cNvPr id="2" name="组合 1"/>
          <p:cNvGrpSpPr/>
          <p:nvPr/>
        </p:nvGrpSpPr>
        <p:grpSpPr>
          <a:xfrm>
            <a:off x="7431405" y="2467610"/>
            <a:ext cx="1016000" cy="1014730"/>
            <a:chOff x="6285016" y="1439378"/>
            <a:chExt cx="1540928" cy="1596435"/>
          </a:xfrm>
        </p:grpSpPr>
        <p:sp>
          <p:nvSpPr>
            <p:cNvPr id="9" name="椭圆 8"/>
            <p:cNvSpPr/>
            <p:nvPr/>
          </p:nvSpPr>
          <p:spPr>
            <a:xfrm>
              <a:off x="6363679" y="1521741"/>
              <a:ext cx="1384300" cy="1384300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rgbClr val="510F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285016" y="1439378"/>
              <a:ext cx="1540928" cy="15964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6000" b="1" dirty="0">
                  <a:ln w="28575">
                    <a:solidFill>
                      <a:schemeClr val="bg1"/>
                    </a:solidFill>
                  </a:ln>
                  <a:solidFill>
                    <a:srgbClr val="3DC5D5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字体管家摩羯座" panose="00020600040101010101" pitchFamily="18" charset="-122"/>
                  <a:ea typeface="字体管家摩羯座" panose="00020600040101010101" pitchFamily="18" charset="-122"/>
                </a:rPr>
                <a:t>的</a:t>
              </a:r>
              <a:endParaRPr lang="zh-CN" altLang="en-US" sz="6000" b="1" dirty="0">
                <a:ln w="28575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765253" y="3993657"/>
            <a:ext cx="6700057" cy="523240"/>
            <a:chOff x="3398983" y="3937777"/>
            <a:chExt cx="6700057" cy="523240"/>
          </a:xfrm>
        </p:grpSpPr>
        <p:sp>
          <p:nvSpPr>
            <p:cNvPr id="19" name="椭圆 18"/>
            <p:cNvSpPr/>
            <p:nvPr/>
          </p:nvSpPr>
          <p:spPr>
            <a:xfrm>
              <a:off x="4195273" y="3937777"/>
              <a:ext cx="5090795" cy="52324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510F0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400" b="1" dirty="0">
                  <a:solidFill>
                    <a:srgbClr val="3DC5D5"/>
                  </a:solidFill>
                  <a:latin typeface="字体管家摩羯座" panose="00020600040101010101" pitchFamily="18" charset="-122"/>
                  <a:ea typeface="字体管家摩羯座" panose="00020600040101010101" pitchFamily="18" charset="-122"/>
                </a:rPr>
                <a:t>人音版五年级上册</a:t>
              </a:r>
              <a:r>
                <a:rPr lang="zh-CN" altLang="en-US" sz="2400" b="1" dirty="0">
                  <a:solidFill>
                    <a:srgbClr val="3DC5D5"/>
                  </a:solidFill>
                  <a:latin typeface="字体管家摩羯座" panose="00020600040101010101" pitchFamily="18" charset="-122"/>
                  <a:ea typeface="字体管家摩羯座" panose="00020600040101010101" pitchFamily="18" charset="-122"/>
                </a:rPr>
                <a:t>第七课</a:t>
              </a:r>
              <a:endParaRPr lang="zh-CN" altLang="en-US" sz="2400" b="1" dirty="0">
                <a:solidFill>
                  <a:srgbClr val="3DC5D5"/>
                </a:solidFill>
                <a:latin typeface="字体管家摩羯座" panose="00020600040101010101" pitchFamily="18" charset="-122"/>
                <a:ea typeface="字体管家摩羯座" panose="00020600040101010101" pitchFamily="18" charset="-122"/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9490075" y="4232910"/>
              <a:ext cx="608965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3398983" y="4233047"/>
              <a:ext cx="592446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" r="61877"/>
          <a:stretch>
            <a:fillRect/>
          </a:stretch>
        </p:blipFill>
        <p:spPr>
          <a:xfrm>
            <a:off x="3561520" y="3305132"/>
            <a:ext cx="2631883" cy="367736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168140" y="1964690"/>
            <a:ext cx="385572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10800" b="1" dirty="0">
                <a:ln w="38100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</a:rPr>
              <a:t>冬天</a:t>
            </a:r>
            <a:endParaRPr lang="zh-CN" altLang="en-US" sz="10800" b="1" dirty="0">
              <a:ln w="38100">
                <a:solidFill>
                  <a:schemeClr val="bg1"/>
                </a:solidFill>
              </a:ln>
              <a:solidFill>
                <a:srgbClr val="3DC5D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管家摩羯座" panose="00020600040101010101" pitchFamily="18" charset="-122"/>
              <a:ea typeface="字体管家摩羯座" panose="00020600040101010101" pitchFamily="18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828155" y="5411470"/>
            <a:ext cx="323469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4000" b="1"/>
              <a:t>执教：张依纯</a:t>
            </a:r>
            <a:endParaRPr lang="zh-CN" altLang="en-US" sz="4000" b="1"/>
          </a:p>
        </p:txBody>
      </p:sp>
      <p:sp>
        <p:nvSpPr>
          <p:cNvPr id="30" name="文本框 29"/>
          <p:cNvSpPr txBox="1"/>
          <p:nvPr/>
        </p:nvSpPr>
        <p:spPr>
          <a:xfrm>
            <a:off x="407670" y="995045"/>
            <a:ext cx="472694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9000" b="1" dirty="0">
                <a:ln w="38100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</a:rPr>
              <a:t>雪花</a:t>
            </a:r>
            <a:endParaRPr lang="zh-CN" altLang="en-US" sz="9000" b="1" dirty="0">
              <a:ln w="38100">
                <a:solidFill>
                  <a:schemeClr val="bg1"/>
                </a:solidFill>
              </a:ln>
              <a:solidFill>
                <a:srgbClr val="3DC5D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管家摩羯座" panose="00020600040101010101" pitchFamily="18" charset="-122"/>
              <a:ea typeface="字体管家摩羯座" panose="00020600040101010101" pitchFamily="18" charset="-122"/>
            </a:endParaRPr>
          </a:p>
          <a:p>
            <a:pPr algn="ctr"/>
            <a:r>
              <a:rPr lang="zh-CN" altLang="en-US" sz="9000" b="1" dirty="0">
                <a:ln w="38100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</a:rPr>
              <a:t> </a:t>
            </a:r>
            <a:r>
              <a:rPr lang="en-US" altLang="zh-CN" sz="9000" b="1" dirty="0">
                <a:ln w="38100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</a:rPr>
              <a:t>   </a:t>
            </a:r>
            <a:r>
              <a:rPr lang="zh-CN" altLang="en-US" sz="9000" b="1" dirty="0">
                <a:ln w="38100">
                  <a:solidFill>
                    <a:schemeClr val="bg1"/>
                  </a:solidFill>
                </a:ln>
                <a:solidFill>
                  <a:srgbClr val="3DC5D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字体管家摩羯座" panose="00020600040101010101" pitchFamily="18" charset="-122"/>
                <a:ea typeface="字体管家摩羯座" panose="00020600040101010101" pitchFamily="18" charset="-122"/>
              </a:rPr>
              <a:t>带来</a:t>
            </a:r>
            <a:endParaRPr lang="zh-CN" altLang="en-US" sz="9000" b="1" dirty="0">
              <a:ln w="38100">
                <a:solidFill>
                  <a:schemeClr val="bg1"/>
                </a:solidFill>
              </a:ln>
              <a:solidFill>
                <a:srgbClr val="3DC5D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字体管家摩羯座" panose="00020600040101010101" pitchFamily="18" charset="-122"/>
              <a:ea typeface="字体管家摩羯座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/>
      <p:bldP spid="15" grpId="0"/>
      <p:bldP spid="8" grpId="0"/>
      <p:bldP spid="30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雪花带来冬天的梦J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730" t="2212" r="14038" b="3627"/>
          <a:stretch>
            <a:fillRect/>
          </a:stretch>
        </p:blipFill>
        <p:spPr>
          <a:xfrm>
            <a:off x="2294255" y="243840"/>
            <a:ext cx="7565390" cy="62274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70"/>
          <a:stretch>
            <a:fillRect/>
          </a:stretch>
        </p:blipFill>
        <p:spPr>
          <a:xfrm rot="21300000">
            <a:off x="9794240" y="3428365"/>
            <a:ext cx="2125980" cy="202755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" r="61877"/>
          <a:stretch>
            <a:fillRect/>
          </a:stretch>
        </p:blipFill>
        <p:spPr>
          <a:xfrm>
            <a:off x="89975" y="3180672"/>
            <a:ext cx="2631883" cy="36773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0145" y="4613275"/>
            <a:ext cx="1614170" cy="1614170"/>
          </a:xfrm>
          <a:prstGeom prst="rect">
            <a:avLst/>
          </a:prstGeom>
        </p:spPr>
      </p:pic>
      <p:pic>
        <p:nvPicPr>
          <p:cNvPr id="16" name="20.范唱：雪花带来冬天的梦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69325" y="675005"/>
            <a:ext cx="556260" cy="5048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71209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雪花带来冬天的梦J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15730" t="2212" r="14038" b="3627"/>
          <a:stretch>
            <a:fillRect/>
          </a:stretch>
        </p:blipFill>
        <p:spPr>
          <a:xfrm>
            <a:off x="2294255" y="243840"/>
            <a:ext cx="7565390" cy="62274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570"/>
          <a:stretch>
            <a:fillRect/>
          </a:stretch>
        </p:blipFill>
        <p:spPr>
          <a:xfrm rot="21300000">
            <a:off x="9794240" y="3428365"/>
            <a:ext cx="2125980" cy="202755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8" r="61877"/>
          <a:stretch>
            <a:fillRect/>
          </a:stretch>
        </p:blipFill>
        <p:spPr>
          <a:xfrm>
            <a:off x="89975" y="3180672"/>
            <a:ext cx="2631883" cy="36773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0145" y="4613275"/>
            <a:ext cx="1614170" cy="1614170"/>
          </a:xfrm>
          <a:prstGeom prst="rect">
            <a:avLst/>
          </a:prstGeom>
        </p:spPr>
      </p:pic>
      <p:pic>
        <p:nvPicPr>
          <p:cNvPr id="16" name="20.范唱：雪花带来冬天的梦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569325" y="675005"/>
            <a:ext cx="556260" cy="504825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7864475" y="2071370"/>
            <a:ext cx="1672590" cy="977900"/>
          </a:xfrm>
          <a:prstGeom prst="roundRect">
            <a:avLst/>
          </a:prstGeom>
          <a:solidFill>
            <a:schemeClr val="accent1">
              <a:alpha val="27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7743190" y="4259580"/>
            <a:ext cx="1781810" cy="977265"/>
          </a:xfrm>
          <a:prstGeom prst="roundRect">
            <a:avLst/>
          </a:prstGeom>
          <a:solidFill>
            <a:schemeClr val="accent1">
              <a:alpha val="2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71209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2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7440" y="555625"/>
            <a:ext cx="10087610" cy="172339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107440" y="2771775"/>
            <a:ext cx="10087610" cy="704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8075" y="3969385"/>
            <a:ext cx="10086975" cy="69786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8075" y="5273675"/>
            <a:ext cx="10205085" cy="74676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38885" y="2279015"/>
            <a:ext cx="14376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alpha val="40000"/>
                    </a:schemeClr>
                  </a:outerShdw>
                </a:effectLst>
              </a:rPr>
              <a:t>lu···</a:t>
            </a:r>
            <a:endParaRPr lang="zh-CN" altLang="en-US" sz="32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  <a:alpha val="40000"/>
                  </a:schemeClr>
                </a:outerShdw>
              </a:effectLst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ags/tag1.xml><?xml version="1.0" encoding="utf-8"?>
<p:tagLst xmlns:p="http://schemas.openxmlformats.org/presentationml/2006/main">
  <p:tag name="ISLIDE.ICON" val="#373082;"/>
</p:tagLst>
</file>

<file path=ppt/tags/tag2.xml><?xml version="1.0" encoding="utf-8"?>
<p:tagLst xmlns:p="http://schemas.openxmlformats.org/presentationml/2006/main">
  <p:tag name="ISLIDE.ICON" val="#60493;#174520;#393673;#118343;"/>
</p:tagLst>
</file>

<file path=ppt/tags/tag3.xml><?xml version="1.0" encoding="utf-8"?>
<p:tagLst xmlns:p="http://schemas.openxmlformats.org/presentationml/2006/main">
  <p:tag name="ISLIDE.ICON" val="#60493;#174520;#393673;#118343;"/>
</p:tagLst>
</file>

<file path=ppt/tags/tag4.xml><?xml version="1.0" encoding="utf-8"?>
<p:tagLst xmlns:p="http://schemas.openxmlformats.org/presentationml/2006/main">
  <p:tag name="KSO_WM_MEDIACOVER_FLAG" val="1"/>
  <p:tag name="KSO_WM_UNIT_MEDIACOVER_BTN_STATE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483</Words>
  <Application>WPS 演示</Application>
  <PresentationFormat>宽屏</PresentationFormat>
  <Paragraphs>86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字体管家摩羯座</vt:lpstr>
      <vt:lpstr>黑体</vt:lpstr>
      <vt:lpstr>阿里巴巴普惠体 Medium</vt:lpstr>
      <vt:lpstr>微软雅黑</vt:lpstr>
      <vt:lpstr>Arial Unicode MS</vt:lpstr>
      <vt:lpstr>Calibri</vt:lpstr>
      <vt:lpstr>Office 主题</vt:lpstr>
      <vt:lpstr>PowerPoint 演示文稿</vt:lpstr>
      <vt:lpstr>PowerPoint 演示文稿</vt:lpstr>
      <vt:lpstr>气息练习：</vt:lpstr>
      <vt:lpstr>发声练习：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4/4拍强弱规律：  强    弱    次强    弱</vt:lpstr>
      <vt:lpstr>PowerPoint 演示文稿</vt:lpstr>
      <vt:lpstr>哪些小动物在冬眠？请模仿他们发出的声音。</vt:lpstr>
      <vt:lpstr>PowerPoint 演示文稿</vt:lpstr>
      <vt:lpstr>PowerPoint 演示文稿</vt:lpstr>
      <vt:lpstr>PowerPoint 演示文稿</vt:lpstr>
      <vt:lpstr>PowerPoint 演示文稿</vt:lpstr>
      <vt:lpstr>小百科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tw</cp:lastModifiedBy>
  <cp:revision>57</cp:revision>
  <dcterms:created xsi:type="dcterms:W3CDTF">2022-12-06T03:03:00Z</dcterms:created>
  <dcterms:modified xsi:type="dcterms:W3CDTF">2025-01-16T03:11:38Z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AC5149F110BB6702E1028C63EC9D4E0E</vt:lpwstr>
  </property>
  <property fmtid="{D5CDD505-2E9C-101B-9397-08002B2CF9AE}" pid="3" name="KSOProductBuildVer">
    <vt:lpwstr>2052-11.8.2.11542</vt:lpwstr>
  </property>
</Properties>
</file>