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7" r:id="rId2"/>
    <p:sldId id="266" r:id="rId3"/>
    <p:sldId id="258" r:id="rId4"/>
    <p:sldId id="272" r:id="rId5"/>
    <p:sldId id="274" r:id="rId6"/>
    <p:sldId id="280" r:id="rId7"/>
    <p:sldId id="281" r:id="rId8"/>
    <p:sldId id="275" r:id="rId9"/>
    <p:sldId id="282" r:id="rId10"/>
    <p:sldId id="277" r:id="rId11"/>
    <p:sldId id="265" r:id="rId12"/>
    <p:sldId id="271" r:id="rId1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5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2FA6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/>
    <p:restoredTop sz="94660"/>
  </p:normalViewPr>
  <p:slideViewPr>
    <p:cSldViewPr showGuides="1">
      <p:cViewPr varScale="1">
        <p:scale>
          <a:sx n="154" d="100"/>
          <a:sy n="154" d="100"/>
        </p:scale>
        <p:origin x="788" y="108"/>
      </p:cViewPr>
      <p:guideLst>
        <p:guide orient="horz" pos="2160"/>
        <p:guide pos="385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642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2024/11/19</a:t>
            </a:fld>
            <a:endParaRPr lang="zh-CN" altLang="en-US"/>
          </a:p>
        </p:txBody>
      </p:sp>
      <p:sp>
        <p:nvSpPr>
          <p:cNvPr id="1048643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44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645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646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587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104858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58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5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FA90C-03A7-40B1-AA84-4B091601239A}" type="slidenum">
              <a:rPr lang="en-US" altLang="zh-CN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61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486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6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6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7A0-C406-426D-8FCA-7814B7313251}" type="slidenum">
              <a:rPr lang="en-US" altLang="zh-CN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596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4859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59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59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7A0-C406-426D-8FCA-7814B7313251}" type="slidenum">
              <a:rPr lang="en-US" altLang="zh-CN" smtClean="0"/>
              <a:t>‹#›</a:t>
            </a:fld>
            <a:endParaRPr lang="en-US" altLang="zh-CN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60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4860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60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60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7A0-C406-426D-8FCA-7814B7313251}" type="slidenum">
              <a:rPr lang="en-US" altLang="zh-CN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617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61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6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6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48A4C-7C16-4EF8-8F66-386B0F69AF66}" type="slidenum">
              <a:rPr lang="en-US" altLang="zh-CN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622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48623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4862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62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62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7A0-C406-426D-8FCA-7814B7313251}" type="slidenum">
              <a:rPr lang="en-US" altLang="zh-CN" smtClean="0"/>
              <a:t>‹#›</a:t>
            </a:fld>
            <a:endParaRPr lang="en-US" altLang="zh-CN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628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629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4863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631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4863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63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63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7A0-C406-426D-8FCA-7814B7313251}" type="slidenum">
              <a:rPr lang="en-US" altLang="zh-CN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59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59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59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7A0-C406-426D-8FCA-7814B7313251}" type="slidenum">
              <a:rPr lang="en-US" altLang="zh-CN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58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58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0698-EFFC-452B-A64E-16CFD3B058A7}" type="slidenum">
              <a:rPr lang="en-US" altLang="zh-CN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636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48637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63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63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64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0A178-9E8F-49DE-98A5-EEE0907E147B}" type="slidenum">
              <a:rPr lang="en-US" altLang="zh-CN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606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1048607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60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60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486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F6B0C-366B-4D92-8096-F0AA091950AC}" type="slidenum">
              <a:rPr lang="en-US" altLang="zh-CN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427A0-C406-426D-8FCA-7814B7313251}" type="slidenum">
              <a:rPr lang="en-US" altLang="zh-CN" smtClean="0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文本框 1"/>
          <p:cNvSpPr txBox="1"/>
          <p:nvPr/>
        </p:nvSpPr>
        <p:spPr>
          <a:xfrm>
            <a:off x="695400" y="1124585"/>
            <a:ext cx="10245015" cy="2051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北师大版 五年级上册 第五单元 分数的意义</a:t>
            </a:r>
          </a:p>
          <a:p>
            <a:pPr algn="ctr">
              <a:lnSpc>
                <a:spcPct val="150000"/>
              </a:lnSpc>
            </a:pPr>
            <a:endParaRPr lang="zh-CN" altLang="en-US" sz="5400" b="1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3" name="图片 122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8" y="2636912"/>
            <a:ext cx="8177031" cy="230425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37218"/>
          <p:cNvSpPr txBox="1"/>
          <p:nvPr/>
        </p:nvSpPr>
        <p:spPr>
          <a:xfrm>
            <a:off x="539552" y="2132856"/>
            <a:ext cx="9948936" cy="384044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zh-CN" altLang="en-US" sz="4800" dirty="0"/>
          </a:p>
        </p:txBody>
      </p:sp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1774825" y="1484313"/>
            <a:ext cx="56165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412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412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412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412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圈一圈，填一填，再说一说。</a:t>
            </a:r>
          </a:p>
        </p:txBody>
      </p:sp>
      <p:pic>
        <p:nvPicPr>
          <p:cNvPr id="4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2348880"/>
            <a:ext cx="9640888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351088" y="452596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7030A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>
              <a:solidFill>
                <a:srgbClr val="7030A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205413" y="452596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7030A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zh-CN" altLang="en-US">
              <a:solidFill>
                <a:srgbClr val="7030A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040688" y="4525963"/>
            <a:ext cx="3381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7030A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8</a:t>
            </a:r>
            <a:endParaRPr lang="zh-CN" altLang="en-US">
              <a:solidFill>
                <a:srgbClr val="7030A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 descr="17.png">
            <a:extLst>
              <a:ext uri="{FF2B5EF4-FFF2-40B4-BE49-F238E27FC236}">
                <a16:creationId xmlns:a16="http://schemas.microsoft.com/office/drawing/2014/main" id="{4786563A-0908-4BB1-BF31-85ED98D41A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8" y="1214438"/>
            <a:ext cx="1792288" cy="7921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 descr="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484784"/>
            <a:ext cx="1792288" cy="7921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组合 9"/>
          <p:cNvGrpSpPr/>
          <p:nvPr/>
        </p:nvGrpSpPr>
        <p:grpSpPr>
          <a:xfrm>
            <a:off x="696366" y="2750369"/>
            <a:ext cx="9720114" cy="1301318"/>
            <a:chOff x="523535" y="1743199"/>
            <a:chExt cx="9720520" cy="1301597"/>
          </a:xfrm>
        </p:grpSpPr>
        <p:sp>
          <p:nvSpPr>
            <p:cNvPr id="4" name="TextBox 8"/>
            <p:cNvSpPr txBox="1"/>
            <p:nvPr/>
          </p:nvSpPr>
          <p:spPr>
            <a:xfrm>
              <a:off x="523535" y="1743199"/>
              <a:ext cx="9720520" cy="13015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2800" b="1" dirty="0">
                  <a:latin typeface="Arial" panose="020B0604020202020204" pitchFamily="34" charset="0"/>
                  <a:ea typeface="宋体" panose="02010600030101010101" pitchFamily="2" charset="-122"/>
                </a:rPr>
                <a:t>5.</a:t>
              </a:r>
              <a:r>
                <a:rPr lang="zh-CN" altLang="en-US" sz="2800" b="1" dirty="0">
                  <a:latin typeface="Arial" panose="020B0604020202020204" pitchFamily="34" charset="0"/>
                  <a:ea typeface="宋体" panose="02010600030101010101" pitchFamily="2" charset="-122"/>
                </a:rPr>
                <a:t>为帮助灾区人民，奇思捐献了零花钱的      ，妙想捐献了</a:t>
              </a:r>
              <a:endPara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algn="l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2800" b="1" dirty="0">
                  <a:latin typeface="Arial" panose="020B0604020202020204" pitchFamily="34" charset="0"/>
                  <a:ea typeface="宋体" panose="02010600030101010101" pitchFamily="2" charset="-122"/>
                </a:rPr>
                <a:t>   </a:t>
              </a:r>
              <a:r>
                <a:rPr lang="zh-CN" altLang="en-US" sz="2800" b="1" dirty="0">
                  <a:latin typeface="Arial" panose="020B0604020202020204" pitchFamily="34" charset="0"/>
                  <a:ea typeface="宋体" panose="02010600030101010101" pitchFamily="2" charset="-122"/>
                </a:rPr>
                <a:t>零花钱的     ，妙想捐的钱一定比奇思多？请说明理由。</a:t>
              </a:r>
            </a:p>
          </p:txBody>
        </p:sp>
        <p:pic>
          <p:nvPicPr>
            <p:cNvPr id="5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73676" y="1802191"/>
              <a:ext cx="361950" cy="5524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02485" y="2354641"/>
              <a:ext cx="352425" cy="5715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37218"/>
          <p:cNvSpPr txBox="1"/>
          <p:nvPr/>
        </p:nvSpPr>
        <p:spPr>
          <a:xfrm>
            <a:off x="539552" y="2132856"/>
            <a:ext cx="9948936" cy="384044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zh-CN" altLang="en-US" sz="4800" dirty="0"/>
          </a:p>
        </p:txBody>
      </p:sp>
      <p:pic>
        <p:nvPicPr>
          <p:cNvPr id="3" name="Text Box 29"/>
          <p:cNvPicPr/>
          <p:nvPr/>
        </p:nvPicPr>
        <p:blipFill>
          <a:blip r:embed="rId2"/>
          <a:stretch>
            <a:fillRect/>
          </a:stretch>
        </p:blipFill>
        <p:spPr>
          <a:xfrm>
            <a:off x="1703512" y="1340768"/>
            <a:ext cx="8498830" cy="406050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/>
              <p:cNvSpPr txBox="1"/>
              <p:nvPr/>
            </p:nvSpPr>
            <p:spPr>
              <a:xfrm>
                <a:off x="1559496" y="908720"/>
                <a:ext cx="3816424" cy="15091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kern="100" dirty="0">
                    <a:effectLst/>
                    <a:latin typeface="Calibri" panose="020F0502020204030204" pitchFamily="34" charset="0"/>
                    <a:cs typeface="Times New Roman" panose="02020603050405020304" pitchFamily="18" charset="0"/>
                  </a:rPr>
                  <a:t>       </a:t>
                </a:r>
                <a:r>
                  <a:rPr lang="zh-CN" altLang="zh-CN" sz="2800" b="1" kern="100" dirty="0">
                    <a:effectLst/>
                    <a:latin typeface="Calibri" panose="020F0502020204030204" pitchFamily="34" charset="0"/>
                    <a:cs typeface="Times New Roman" panose="02020603050405020304" pitchFamily="18" charset="0"/>
                  </a:rPr>
                  <a:t>一共有</a:t>
                </a:r>
                <a:r>
                  <a:rPr lang="en-US" altLang="zh-CN" sz="2400" b="1" kern="1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16</a:t>
                </a:r>
                <a:r>
                  <a:rPr lang="zh-CN" altLang="zh-CN" sz="2800" b="1" kern="100" dirty="0">
                    <a:effectLst/>
                    <a:latin typeface="Calibri" panose="020F0502020204030204" pitchFamily="34" charset="0"/>
                    <a:cs typeface="Times New Roman" panose="02020603050405020304" pitchFamily="18" charset="0"/>
                  </a:rPr>
                  <a:t>个，</a:t>
                </a:r>
                <a:endParaRPr lang="en-US" altLang="zh-CN" sz="2800" b="1" kern="100" dirty="0">
                  <a:effectLst/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zh-CN" altLang="zh-CN" sz="2800" b="1" kern="100" dirty="0">
                    <a:effectLst/>
                    <a:latin typeface="Calibri" panose="020F0502020204030204" pitchFamily="34" charset="0"/>
                    <a:cs typeface="Times New Roman" panose="02020603050405020304" pitchFamily="18" charset="0"/>
                  </a:rPr>
                  <a:t>你可以取走它的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 kern="100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kern="100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200" b="1" i="1" kern="100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  <m:r>
                      <a:rPr lang="zh-CN" altLang="en-US" sz="3200" b="1" i="1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。</m:t>
                    </m:r>
                  </m:oMath>
                </a14:m>
                <a:endParaRPr lang="zh-CN" altLang="zh-CN" sz="2800" b="1" kern="100" dirty="0">
                  <a:effectLst/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zh-CN" altLang="en-US" b="1" dirty="0"/>
              </a:p>
            </p:txBody>
          </p:sp>
        </mc:Choice>
        <mc:Fallback xmlns=""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496" y="908720"/>
                <a:ext cx="3816424" cy="1509196"/>
              </a:xfrm>
              <a:prstGeom prst="rect">
                <a:avLst/>
              </a:prstGeom>
              <a:blipFill>
                <a:blip r:embed="rId2"/>
                <a:stretch>
                  <a:fillRect l="-3355" t="-56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6888088" y="908720"/>
                <a:ext cx="3096344" cy="1320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zh-CN" sz="2800" b="1" kern="1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它的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sz="2800" b="1" kern="1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2800" b="1" kern="1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9</a:t>
                </a:r>
                <a:r>
                  <a:rPr lang="zh-CN" altLang="zh-CN" sz="2800" b="1" kern="1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个，</a:t>
                </a:r>
                <a:endParaRPr lang="en-US" altLang="zh-CN" sz="2800" b="1" kern="100" dirty="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zh-CN" altLang="zh-CN" sz="2800" b="1" kern="1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你可以全部拿走</a:t>
                </a:r>
                <a:r>
                  <a:rPr lang="zh-CN" altLang="en-US" sz="2800" b="1" kern="1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。</a:t>
                </a:r>
              </a:p>
            </p:txBody>
          </p:sp>
        </mc:Choice>
        <mc:Fallback xmlns=""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8088" y="908720"/>
                <a:ext cx="3096344" cy="1320811"/>
              </a:xfrm>
              <a:prstGeom prst="rect">
                <a:avLst/>
              </a:prstGeom>
              <a:blipFill>
                <a:blip r:embed="rId3"/>
                <a:stretch>
                  <a:fillRect l="-4134" r="-2756" b="-96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3BDA53E0-7BE6-445D-A192-A2D883FCB6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2348880"/>
            <a:ext cx="5148064" cy="38610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75EFFBE-5F55-4382-8FE9-5E28E92BD81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2924944"/>
            <a:ext cx="3888432" cy="29163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367808" y="1880828"/>
            <a:ext cx="3312368" cy="3096344"/>
          </a:xfrm>
          <a:prstGeom prst="ellipse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>
            <a:stCxn id="2" idx="2"/>
            <a:endCxn id="2" idx="6"/>
          </p:cNvCxnSpPr>
          <p:nvPr/>
        </p:nvCxnSpPr>
        <p:spPr>
          <a:xfrm>
            <a:off x="4367808" y="3429000"/>
            <a:ext cx="331236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stCxn id="2" idx="0"/>
            <a:endCxn id="2" idx="4"/>
          </p:cNvCxnSpPr>
          <p:nvPr/>
        </p:nvCxnSpPr>
        <p:spPr>
          <a:xfrm>
            <a:off x="6023992" y="1880828"/>
            <a:ext cx="0" cy="30963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stCxn id="2" idx="1"/>
            <a:endCxn id="2" idx="5"/>
          </p:cNvCxnSpPr>
          <p:nvPr/>
        </p:nvCxnSpPr>
        <p:spPr>
          <a:xfrm>
            <a:off x="4852893" y="2334277"/>
            <a:ext cx="2342198" cy="21894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2" idx="3"/>
            <a:endCxn id="2" idx="7"/>
          </p:cNvCxnSpPr>
          <p:nvPr/>
        </p:nvCxnSpPr>
        <p:spPr>
          <a:xfrm flipV="1">
            <a:off x="4852893" y="2334277"/>
            <a:ext cx="2342198" cy="2189446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767408" y="913860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温故而知新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217738" y="771549"/>
            <a:ext cx="5300662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可以表示什么？举例说一说。</a:t>
            </a:r>
          </a:p>
        </p:txBody>
      </p:sp>
      <p:pic>
        <p:nvPicPr>
          <p:cNvPr id="3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936" b="90610"/>
          <a:stretch>
            <a:fillRect/>
          </a:stretch>
        </p:blipFill>
        <p:spPr bwMode="auto">
          <a:xfrm>
            <a:off x="1881188" y="957287"/>
            <a:ext cx="360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对象 1"/>
          <p:cNvGraphicFramePr>
            <a:graphicFrameLocks noChangeAspect="1"/>
          </p:cNvGraphicFramePr>
          <p:nvPr/>
        </p:nvGraphicFramePr>
        <p:xfrm>
          <a:off x="2351088" y="739799"/>
          <a:ext cx="2667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1" name="Equation" r:id="rId4" imgW="266700" imgH="824865" progId="Equation.DSMT4">
                  <p:embed/>
                </p:oleObj>
              </mc:Choice>
              <mc:Fallback>
                <p:oleObj name="Equation" r:id="rId4" imgW="266700" imgH="824865" progId="Equation.DSMT4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8" y="739799"/>
                        <a:ext cx="2667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1450975" y="2060848"/>
            <a:ext cx="1800225" cy="180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等腰三角形 5"/>
          <p:cNvSpPr/>
          <p:nvPr/>
        </p:nvSpPr>
        <p:spPr>
          <a:xfrm>
            <a:off x="4111626" y="2348881"/>
            <a:ext cx="792162" cy="719137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等腰三角形 6"/>
          <p:cNvSpPr/>
          <p:nvPr/>
        </p:nvSpPr>
        <p:spPr>
          <a:xfrm>
            <a:off x="4943872" y="2348880"/>
            <a:ext cx="792162" cy="719137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等腰三角形 7"/>
          <p:cNvSpPr/>
          <p:nvPr/>
        </p:nvSpPr>
        <p:spPr>
          <a:xfrm>
            <a:off x="5756431" y="2351367"/>
            <a:ext cx="792162" cy="719137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6576321" y="2348880"/>
            <a:ext cx="792162" cy="719137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 descr="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3914" y="1906141"/>
            <a:ext cx="71437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 descr="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1462" y="1934216"/>
            <a:ext cx="71437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 descr="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157" y="1978149"/>
            <a:ext cx="71437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 descr="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224" y="1978149"/>
            <a:ext cx="71437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14"/>
          <p:cNvSpPr txBox="1"/>
          <p:nvPr/>
        </p:nvSpPr>
        <p:spPr>
          <a:xfrm>
            <a:off x="1127448" y="4200327"/>
            <a:ext cx="107291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活动要求</a:t>
            </a:r>
            <a:r>
              <a:rPr lang="zh-CN" altLang="en-US" sz="28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： </a:t>
            </a:r>
            <a:r>
              <a:rPr lang="en-US" altLang="zh-CN" sz="2800" b="1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8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、分一分，涂一涂，分别</a:t>
            </a:r>
            <a:r>
              <a:rPr lang="zh-CN" altLang="zh-CN" sz="2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涂出图形的</a:t>
            </a:r>
            <a:r>
              <a:rPr lang="en-US" altLang="zh-CN" sz="2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</a:t>
            </a:r>
            <a:r>
              <a:rPr lang="en-US" altLang="zh-CN" sz="2800" b="1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kern="100" dirty="0"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8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sz="2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小组内说一说你是怎么</a:t>
            </a:r>
            <a:r>
              <a:rPr lang="zh-CN" altLang="en-US" sz="2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zh-CN" altLang="zh-CN" sz="2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的？</a:t>
            </a:r>
            <a:r>
              <a:rPr lang="zh-CN" altLang="en-US" sz="2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怎么涂的？</a:t>
            </a:r>
            <a:endParaRPr lang="en-US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</a:t>
            </a:r>
            <a:endParaRPr lang="zh-CN" altLang="en-US" sz="28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9727399"/>
              </p:ext>
            </p:extLst>
          </p:nvPr>
        </p:nvGraphicFramePr>
        <p:xfrm>
          <a:off x="9119994" y="3994204"/>
          <a:ext cx="2667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2" name="Equation" r:id="rId7" imgW="266700" imgH="824865" progId="Equation.DSMT4">
                  <p:embed/>
                </p:oleObj>
              </mc:Choice>
              <mc:Fallback>
                <p:oleObj name="Equation" r:id="rId7" imgW="266700" imgH="824865" progId="Equation.DSMT4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19994" y="3994204"/>
                        <a:ext cx="2667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FDE2686C-90BE-4878-BA8D-EEF08A1ABAB7}"/>
              </a:ext>
            </a:extLst>
          </p:cNvPr>
          <p:cNvSpPr txBox="1"/>
          <p:nvPr/>
        </p:nvSpPr>
        <p:spPr>
          <a:xfrm>
            <a:off x="2999656" y="580526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kern="100" dirty="0"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800" kern="100" dirty="0"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en-US" sz="28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比较涂色部分有什么相同和不同。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5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83432" y="1196752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挑战一：巧克力与分数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868767" y="4460073"/>
            <a:ext cx="36186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这盒巧克力的</a:t>
            </a:r>
            <a:r>
              <a:rPr lang="en-US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4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块，</a:t>
            </a:r>
            <a:endParaRPr lang="en-US" altLang="zh-CN" sz="2400" b="1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一共有（</a:t>
            </a:r>
            <a:r>
              <a:rPr lang="en-US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）块</a:t>
            </a:r>
            <a:r>
              <a:rPr lang="zh-CN" altLang="en-US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b="1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对象 1"/>
              <p:cNvSpPr txBox="1"/>
              <p:nvPr/>
            </p:nvSpPr>
            <p:spPr bwMode="auto">
              <a:xfrm>
                <a:off x="5951984" y="4432300"/>
                <a:ext cx="328166" cy="7248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7" name="对象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51984" y="4432300"/>
                <a:ext cx="328166" cy="724892"/>
              </a:xfrm>
              <a:prstGeom prst="rect">
                <a:avLst/>
              </a:prstGeom>
              <a:blipFill rotWithShape="1">
                <a:blip r:embed="rId2"/>
                <a:stretch>
                  <a:fillRect l="-39" b="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组合 4"/>
          <p:cNvGrpSpPr/>
          <p:nvPr/>
        </p:nvGrpSpPr>
        <p:grpSpPr>
          <a:xfrm>
            <a:off x="3863752" y="2369095"/>
            <a:ext cx="3231557" cy="1773341"/>
            <a:chOff x="1127448" y="2348880"/>
            <a:chExt cx="3231557" cy="177334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03" t="8217" r="9030" b="7505"/>
            <a:stretch>
              <a:fillRect/>
            </a:stretch>
          </p:blipFill>
          <p:spPr>
            <a:xfrm>
              <a:off x="1127448" y="2348880"/>
              <a:ext cx="1710007" cy="1773341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45" t="8217" r="9030" b="7505"/>
            <a:stretch>
              <a:fillRect/>
            </a:stretch>
          </p:blipFill>
          <p:spPr>
            <a:xfrm>
              <a:off x="2727742" y="2348880"/>
              <a:ext cx="1631263" cy="1773341"/>
            </a:xfrm>
            <a:prstGeom prst="rect">
              <a:avLst/>
            </a:prstGeom>
          </p:spPr>
        </p:pic>
      </p:grpSp>
      <p:sp>
        <p:nvSpPr>
          <p:cNvPr id="61" name="矩形 60"/>
          <p:cNvSpPr/>
          <p:nvPr/>
        </p:nvSpPr>
        <p:spPr>
          <a:xfrm>
            <a:off x="3942496" y="2401814"/>
            <a:ext cx="796332" cy="170797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4735684" y="2393087"/>
            <a:ext cx="796332" cy="1707977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5542790" y="2393087"/>
            <a:ext cx="796332" cy="17079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6332402" y="2398513"/>
            <a:ext cx="796332" cy="1707977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35" grpId="0" animBg="1"/>
      <p:bldP spid="38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37218"/>
          <p:cNvSpPr txBox="1"/>
          <p:nvPr/>
        </p:nvSpPr>
        <p:spPr>
          <a:xfrm>
            <a:off x="693847" y="1333878"/>
            <a:ext cx="9948936" cy="384044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zh-CN" altLang="en-US" sz="4800" dirty="0"/>
          </a:p>
        </p:txBody>
      </p:sp>
      <p:sp>
        <p:nvSpPr>
          <p:cNvPr id="4" name="矩形 3"/>
          <p:cNvSpPr/>
          <p:nvPr/>
        </p:nvSpPr>
        <p:spPr>
          <a:xfrm>
            <a:off x="4188394" y="2833319"/>
            <a:ext cx="2088232" cy="65416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935760" y="4381662"/>
            <a:ext cx="3528392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这盒巧克力的</a:t>
            </a:r>
            <a:r>
              <a:rPr lang="en-US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400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en-US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400" b="1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块，一共有（</a:t>
            </a:r>
            <a:r>
              <a:rPr lang="en-US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）块</a:t>
            </a:r>
            <a:r>
              <a:rPr lang="zh-CN" altLang="en-US" sz="2400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。</a:t>
            </a:r>
            <a:endParaRPr lang="zh-CN" altLang="zh-CN" sz="2400" b="1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对象 1"/>
              <p:cNvSpPr txBox="1"/>
              <p:nvPr/>
            </p:nvSpPr>
            <p:spPr bwMode="auto">
              <a:xfrm>
                <a:off x="5784495" y="4457426"/>
                <a:ext cx="465196" cy="707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25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en-US" sz="4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48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（</m:t>
                          </m:r>
                          <m:r>
                            <a:rPr lang="en-US" altLang="zh-CN" sz="4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altLang="zh-CN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      </m:t>
                          </m:r>
                          <m:r>
                            <a:rPr lang="zh-CN" altLang="en-US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）</m:t>
                          </m:r>
                        </m:num>
                        <m:den>
                          <m:d>
                            <m:dPr>
                              <m:begChr m:val="（"/>
                              <m:endChr m:val="）"/>
                              <m:ctrlPr>
                                <a:rPr lang="zh-CN" altLang="en-US" sz="48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4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对象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84495" y="4457426"/>
                <a:ext cx="465196" cy="707887"/>
              </a:xfrm>
              <a:prstGeom prst="rect">
                <a:avLst/>
              </a:prstGeom>
              <a:blipFill rotWithShape="1">
                <a:blip r:embed="rId2"/>
                <a:stretch>
                  <a:fillRect l="-60" t="-51" r="-50228" b="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组合 6"/>
          <p:cNvGrpSpPr/>
          <p:nvPr/>
        </p:nvGrpSpPr>
        <p:grpSpPr>
          <a:xfrm>
            <a:off x="4065962" y="1985271"/>
            <a:ext cx="3088272" cy="2343166"/>
            <a:chOff x="4738247" y="1851063"/>
            <a:chExt cx="3088272" cy="2343166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77" t="22522" r="16120" b="28785"/>
            <a:stretch>
              <a:fillRect/>
            </a:stretch>
          </p:blipFill>
          <p:spPr>
            <a:xfrm>
              <a:off x="4738247" y="1851063"/>
              <a:ext cx="3088272" cy="2343166"/>
            </a:xfrm>
            <a:prstGeom prst="ellipse">
              <a:avLst/>
            </a:prstGeom>
          </p:spPr>
        </p:pic>
        <p:grpSp>
          <p:nvGrpSpPr>
            <p:cNvPr id="9" name="组合 8"/>
            <p:cNvGrpSpPr/>
            <p:nvPr/>
          </p:nvGrpSpPr>
          <p:grpSpPr>
            <a:xfrm>
              <a:off x="5186601" y="2424367"/>
              <a:ext cx="974397" cy="729518"/>
              <a:chOff x="5186601" y="2424367"/>
              <a:chExt cx="974397" cy="729518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51" t="20776" r="22966" b="18135"/>
              <a:stretch>
                <a:fillRect/>
              </a:stretch>
            </p:blipFill>
            <p:spPr>
              <a:xfrm>
                <a:off x="5186601" y="2807112"/>
                <a:ext cx="385470" cy="346773"/>
              </a:xfrm>
              <a:prstGeom prst="ellipse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51" t="20776" r="22966" b="18135"/>
              <a:stretch>
                <a:fillRect/>
              </a:stretch>
            </p:blipFill>
            <p:spPr>
              <a:xfrm>
                <a:off x="5424734" y="2535427"/>
                <a:ext cx="385470" cy="346773"/>
              </a:xfrm>
              <a:prstGeom prst="ellipse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51" t="20776" r="22966" b="18135"/>
              <a:stretch>
                <a:fillRect/>
              </a:stretch>
            </p:blipFill>
            <p:spPr>
              <a:xfrm>
                <a:off x="5775528" y="2424367"/>
                <a:ext cx="385470" cy="346773"/>
              </a:xfrm>
              <a:prstGeom prst="ellipse">
                <a:avLst/>
              </a:prstGeom>
            </p:spPr>
          </p:pic>
        </p:grpSp>
        <p:grpSp>
          <p:nvGrpSpPr>
            <p:cNvPr id="10" name="组合 9"/>
            <p:cNvGrpSpPr/>
            <p:nvPr/>
          </p:nvGrpSpPr>
          <p:grpSpPr>
            <a:xfrm>
              <a:off x="6595811" y="2467111"/>
              <a:ext cx="896952" cy="693546"/>
              <a:chOff x="6595811" y="2467111"/>
              <a:chExt cx="896952" cy="693546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51" t="20776" r="22966" b="18135"/>
              <a:stretch>
                <a:fillRect/>
              </a:stretch>
            </p:blipFill>
            <p:spPr>
              <a:xfrm>
                <a:off x="6595811" y="2467111"/>
                <a:ext cx="385470" cy="346773"/>
              </a:xfrm>
              <a:prstGeom prst="ellipse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51" t="20776" r="22966" b="18135"/>
              <a:stretch>
                <a:fillRect/>
              </a:stretch>
            </p:blipFill>
            <p:spPr>
              <a:xfrm>
                <a:off x="6889130" y="2585562"/>
                <a:ext cx="385470" cy="346773"/>
              </a:xfrm>
              <a:prstGeom prst="ellipse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51" t="20776" r="22966" b="18135"/>
              <a:stretch>
                <a:fillRect/>
              </a:stretch>
            </p:blipFill>
            <p:spPr>
              <a:xfrm>
                <a:off x="7107293" y="2813884"/>
                <a:ext cx="385470" cy="346773"/>
              </a:xfrm>
              <a:prstGeom prst="ellipse">
                <a:avLst/>
              </a:prstGeom>
            </p:spPr>
          </p:pic>
        </p:grpSp>
        <p:grpSp>
          <p:nvGrpSpPr>
            <p:cNvPr id="11" name="组合 10"/>
            <p:cNvGrpSpPr/>
            <p:nvPr/>
          </p:nvGrpSpPr>
          <p:grpSpPr>
            <a:xfrm>
              <a:off x="5766642" y="3458208"/>
              <a:ext cx="1141370" cy="432210"/>
              <a:chOff x="5766642" y="3458208"/>
              <a:chExt cx="1141370" cy="432210"/>
            </a:xfrm>
          </p:grpSpPr>
          <p:pic>
            <p:nvPicPr>
              <p:cNvPr id="12" name="图片 11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51" t="20776" r="22966" b="18135"/>
              <a:stretch>
                <a:fillRect/>
              </a:stretch>
            </p:blipFill>
            <p:spPr>
              <a:xfrm>
                <a:off x="5766642" y="3543645"/>
                <a:ext cx="385470" cy="346773"/>
              </a:xfrm>
              <a:prstGeom prst="ellipse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51" t="20776" r="22966" b="18135"/>
              <a:stretch>
                <a:fillRect/>
              </a:stretch>
            </p:blipFill>
            <p:spPr>
              <a:xfrm>
                <a:off x="6147865" y="3518023"/>
                <a:ext cx="385470" cy="346773"/>
              </a:xfrm>
              <a:prstGeom prst="ellipse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51" t="20776" r="22966" b="18135"/>
              <a:stretch>
                <a:fillRect/>
              </a:stretch>
            </p:blipFill>
            <p:spPr>
              <a:xfrm>
                <a:off x="6522542" y="3458208"/>
                <a:ext cx="385470" cy="346773"/>
              </a:xfrm>
              <a:prstGeom prst="ellipse">
                <a:avLst/>
              </a:prstGeom>
            </p:spPr>
          </p:pic>
        </p:grpSp>
      </p:grpSp>
      <p:sp>
        <p:nvSpPr>
          <p:cNvPr id="22" name="不完整圆 21"/>
          <p:cNvSpPr/>
          <p:nvPr/>
        </p:nvSpPr>
        <p:spPr>
          <a:xfrm>
            <a:off x="4015105" y="1907626"/>
            <a:ext cx="3139129" cy="2444044"/>
          </a:xfrm>
          <a:prstGeom prst="pie">
            <a:avLst>
              <a:gd name="adj1" fmla="val 9268189"/>
              <a:gd name="adj2" fmla="val 1686214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不完整圆 24"/>
          <p:cNvSpPr/>
          <p:nvPr/>
        </p:nvSpPr>
        <p:spPr>
          <a:xfrm>
            <a:off x="4015105" y="1909219"/>
            <a:ext cx="3139129" cy="2444044"/>
          </a:xfrm>
          <a:prstGeom prst="pie">
            <a:avLst>
              <a:gd name="adj1" fmla="val 16871584"/>
              <a:gd name="adj2" fmla="val 1180156"/>
            </a:avLst>
          </a:prstGeom>
          <a:solidFill>
            <a:schemeClr val="accent2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不完整圆 25"/>
          <p:cNvSpPr/>
          <p:nvPr/>
        </p:nvSpPr>
        <p:spPr>
          <a:xfrm>
            <a:off x="4015104" y="1921826"/>
            <a:ext cx="3139129" cy="2444044"/>
          </a:xfrm>
          <a:prstGeom prst="pie">
            <a:avLst>
              <a:gd name="adj1" fmla="val 1110702"/>
              <a:gd name="adj2" fmla="val 9259926"/>
            </a:avLst>
          </a:prstGeom>
          <a:solidFill>
            <a:schemeClr val="accent4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37218"/>
          <p:cNvSpPr txBox="1"/>
          <p:nvPr/>
        </p:nvSpPr>
        <p:spPr>
          <a:xfrm>
            <a:off x="539552" y="2132856"/>
            <a:ext cx="9948936" cy="384044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zh-CN" altLang="en-US" sz="4800" dirty="0"/>
          </a:p>
        </p:txBody>
      </p:sp>
      <p:sp>
        <p:nvSpPr>
          <p:cNvPr id="3" name="文本框 2"/>
          <p:cNvSpPr txBox="1"/>
          <p:nvPr/>
        </p:nvSpPr>
        <p:spPr>
          <a:xfrm>
            <a:off x="4133487" y="4762232"/>
            <a:ext cx="3618697" cy="1691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画一画，我画的是这盒巧克力的</a:t>
            </a:r>
            <a:r>
              <a:rPr lang="en-US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en-US" sz="2400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是</a:t>
            </a:r>
            <a:r>
              <a:rPr lang="zh-CN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）块，一共有（</a:t>
            </a:r>
            <a:r>
              <a:rPr lang="en-US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）块</a:t>
            </a:r>
            <a:r>
              <a:rPr lang="zh-CN" altLang="en-US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b="1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对象 1"/>
              <p:cNvSpPr txBox="1"/>
              <p:nvPr/>
            </p:nvSpPr>
            <p:spPr bwMode="auto">
              <a:xfrm>
                <a:off x="5211863" y="5401919"/>
                <a:ext cx="454913" cy="7609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25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en-US" sz="4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48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（</m:t>
                          </m:r>
                          <m:r>
                            <a:rPr lang="en-US" altLang="zh-CN" sz="4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altLang="zh-CN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      </m:t>
                          </m:r>
                          <m:r>
                            <a:rPr lang="zh-CN" altLang="en-US" sz="48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）</m:t>
                          </m:r>
                        </m:num>
                        <m:den>
                          <m:d>
                            <m:dPr>
                              <m:begChr m:val="（"/>
                              <m:endChr m:val="）"/>
                              <m:ctrlPr>
                                <a:rPr lang="zh-CN" altLang="en-US" sz="48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4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" name="对象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11863" y="5401919"/>
                <a:ext cx="454913" cy="760984"/>
              </a:xfrm>
              <a:prstGeom prst="rect">
                <a:avLst/>
              </a:prstGeom>
              <a:blipFill rotWithShape="1">
                <a:blip r:embed="rId2"/>
                <a:stretch>
                  <a:fillRect l="-92" t="-80" r="-53594" b="3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组合 4"/>
          <p:cNvGrpSpPr/>
          <p:nvPr/>
        </p:nvGrpSpPr>
        <p:grpSpPr>
          <a:xfrm>
            <a:off x="4899519" y="1476838"/>
            <a:ext cx="2088233" cy="3117220"/>
            <a:chOff x="9192344" y="887845"/>
            <a:chExt cx="2088233" cy="311722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/>
            <a:srcRect t="7477" b="5664"/>
            <a:stretch>
              <a:fillRect/>
            </a:stretch>
          </p:blipFill>
          <p:spPr>
            <a:xfrm rot="5400000">
              <a:off x="8987618" y="1092571"/>
              <a:ext cx="2497685" cy="2088233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4"/>
            <a:srcRect t="6909" r="5172" b="1883"/>
            <a:stretch>
              <a:fillRect/>
            </a:stretch>
          </p:blipFill>
          <p:spPr>
            <a:xfrm rot="5400000">
              <a:off x="9900749" y="2626836"/>
              <a:ext cx="669824" cy="2086634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/>
        </p:nvSpPr>
        <p:spPr>
          <a:xfrm>
            <a:off x="4899519" y="1476838"/>
            <a:ext cx="2086634" cy="31172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ABB5600-179E-4F0B-B516-160842D00271}"/>
              </a:ext>
            </a:extLst>
          </p:cNvPr>
          <p:cNvSpPr txBox="1"/>
          <p:nvPr/>
        </p:nvSpPr>
        <p:spPr>
          <a:xfrm>
            <a:off x="2207568" y="836712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画一画，请你画出图形的一部分，考考你的同桌。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83432" y="1196752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挑战二：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/>
              <p:cNvSpPr txBox="1"/>
              <p:nvPr/>
            </p:nvSpPr>
            <p:spPr>
              <a:xfrm>
                <a:off x="2135560" y="2060848"/>
                <a:ext cx="7560840" cy="1255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altLang="zh-CN" sz="2400" b="1" kern="1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sz="4000" b="1" kern="1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取出信封里小棒的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40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40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40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zh-CN" sz="2400" b="1" kern="100" dirty="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zh-CN" altLang="en-US" dirty="0"/>
              </a:p>
            </p:txBody>
          </p:sp>
        </mc:Choice>
        <mc:Fallback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560" y="2060848"/>
                <a:ext cx="7560840" cy="1255537"/>
              </a:xfrm>
              <a:prstGeom prst="rect">
                <a:avLst/>
              </a:prstGeom>
              <a:blipFill>
                <a:blip r:embed="rId2"/>
                <a:stretch>
                  <a:fillRect t="-9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/>
          <p:cNvSpPr txBox="1"/>
          <p:nvPr/>
        </p:nvSpPr>
        <p:spPr>
          <a:xfrm>
            <a:off x="3048345" y="3245368"/>
            <a:ext cx="60966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/>
              <p:cNvSpPr txBox="1"/>
              <p:nvPr/>
            </p:nvSpPr>
            <p:spPr>
              <a:xfrm>
                <a:off x="1559496" y="908720"/>
                <a:ext cx="3816424" cy="17750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kern="100" dirty="0">
                    <a:effectLst/>
                    <a:latin typeface="Calibri" panose="020F0502020204030204" pitchFamily="34" charset="0"/>
                    <a:cs typeface="Times New Roman" panose="02020603050405020304" pitchFamily="18" charset="0"/>
                  </a:rPr>
                  <a:t>         </a:t>
                </a:r>
                <a:r>
                  <a:rPr lang="zh-CN" altLang="zh-CN" sz="2800" b="1" kern="100" dirty="0">
                    <a:effectLst/>
                    <a:latin typeface="Calibri" panose="020F0502020204030204" pitchFamily="34" charset="0"/>
                    <a:cs typeface="Times New Roman" panose="02020603050405020304" pitchFamily="18" charset="0"/>
                  </a:rPr>
                  <a:t>一共有</a:t>
                </a:r>
                <a:r>
                  <a:rPr lang="en-US" altLang="zh-CN" sz="2800" b="1" kern="1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16</a:t>
                </a:r>
                <a:r>
                  <a:rPr lang="zh-CN" altLang="zh-CN" sz="2800" b="1" kern="100" dirty="0">
                    <a:effectLst/>
                    <a:latin typeface="Calibri" panose="020F0502020204030204" pitchFamily="34" charset="0"/>
                    <a:cs typeface="Times New Roman" panose="02020603050405020304" pitchFamily="18" charset="0"/>
                  </a:rPr>
                  <a:t>个，</a:t>
                </a:r>
                <a:endParaRPr lang="en-US" altLang="zh-CN" sz="2800" b="1" kern="100" dirty="0">
                  <a:effectLst/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zh-CN" altLang="zh-CN" sz="2800" b="1" kern="100" dirty="0">
                    <a:effectLst/>
                    <a:latin typeface="Calibri" panose="020F0502020204030204" pitchFamily="34" charset="0"/>
                    <a:cs typeface="Times New Roman" panose="02020603050405020304" pitchFamily="18" charset="0"/>
                  </a:rPr>
                  <a:t>你可以取走它的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4400" b="1" i="1" kern="100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4400" b="1" i="1" kern="100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4400" b="1" i="1" kern="100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lang="zh-CN" altLang="zh-CN" sz="2800" b="1" kern="100" dirty="0">
                  <a:effectLst/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zh-CN" altLang="en-US" b="1" dirty="0"/>
              </a:p>
            </p:txBody>
          </p:sp>
        </mc:Choice>
        <mc:Fallback xmlns=""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496" y="908720"/>
                <a:ext cx="3816424" cy="1775038"/>
              </a:xfrm>
              <a:prstGeom prst="rect">
                <a:avLst/>
              </a:prstGeom>
              <a:blipFill>
                <a:blip r:embed="rId2"/>
                <a:stretch>
                  <a:fillRect l="-3355" t="-48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6888088" y="908720"/>
                <a:ext cx="3096344" cy="1320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zh-CN" sz="2800" b="1" kern="1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它的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sz="2800" b="1" kern="1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2800" b="1" kern="1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9</a:t>
                </a:r>
                <a:r>
                  <a:rPr lang="zh-CN" altLang="zh-CN" sz="2800" b="1" kern="1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个，</a:t>
                </a:r>
                <a:endParaRPr lang="en-US" altLang="zh-CN" sz="2800" b="1" kern="100" dirty="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zh-CN" altLang="zh-CN" sz="2800" b="1" kern="1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你可以全部拿走</a:t>
                </a:r>
                <a:r>
                  <a:rPr lang="zh-CN" altLang="en-US" sz="2800" b="1" kern="1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。</a:t>
                </a:r>
              </a:p>
            </p:txBody>
          </p:sp>
        </mc:Choice>
        <mc:Fallback xmlns=""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8088" y="908720"/>
                <a:ext cx="3096344" cy="1320811"/>
              </a:xfrm>
              <a:prstGeom prst="rect">
                <a:avLst/>
              </a:prstGeom>
              <a:blipFill>
                <a:blip r:embed="rId3"/>
                <a:stretch>
                  <a:fillRect l="-4134" r="-2756" b="-96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3BDA53E0-7BE6-445D-A192-A2D883FCB6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2348880"/>
            <a:ext cx="5148064" cy="38610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75EFFBE-5F55-4382-8FE9-5E28E92BD81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2924944"/>
            <a:ext cx="3888432" cy="29163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970190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</p:bldLst>
  </p:timing>
</p:sld>
</file>

<file path=ppt/theme/theme1.xml><?xml version="1.0" encoding="utf-8"?>
<a:theme xmlns:a="http://schemas.openxmlformats.org/drawingml/2006/main" name="波形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246</Words>
  <Application>Microsoft Office PowerPoint</Application>
  <PresentationFormat>宽屏</PresentationFormat>
  <Paragraphs>35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黑体</vt:lpstr>
      <vt:lpstr>华文楷体</vt:lpstr>
      <vt:lpstr>宋体</vt:lpstr>
      <vt:lpstr>Arial</vt:lpstr>
      <vt:lpstr>Calibri</vt:lpstr>
      <vt:lpstr>Calibri Light</vt:lpstr>
      <vt:lpstr>Cambria Math</vt:lpstr>
      <vt:lpstr>Times New Roman</vt:lpstr>
      <vt:lpstr>波形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语文备课大师【全免费】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语文备课大师【全免费】</dc:title>
  <dc:creator>语文备课大师【全免费】</dc:creator>
  <cp:lastModifiedBy>xyx</cp:lastModifiedBy>
  <cp:revision>42</cp:revision>
  <dcterms:created xsi:type="dcterms:W3CDTF">2017-09-29T07:18:00Z</dcterms:created>
  <dcterms:modified xsi:type="dcterms:W3CDTF">2024-11-19T14:14:16Z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2052-11.8.6.11825</vt:lpwstr>
  </property>
  <property fmtid="{D5CDD505-2E9C-101B-9397-08002B2CF9AE}" pid="3" name="ICV">
    <vt:lpwstr>5B56AC6B6C194F92B6FA38342BE61021</vt:lpwstr>
  </property>
</Properties>
</file>