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854" r:id="rId2"/>
    <p:sldId id="811" r:id="rId3"/>
    <p:sldId id="852" r:id="rId4"/>
    <p:sldId id="259" r:id="rId5"/>
    <p:sldId id="849" r:id="rId6"/>
    <p:sldId id="257" r:id="rId7"/>
    <p:sldId id="740" r:id="rId8"/>
    <p:sldId id="769" r:id="rId9"/>
    <p:sldId id="262" r:id="rId10"/>
    <p:sldId id="853" r:id="rId11"/>
    <p:sldId id="817" r:id="rId12"/>
    <p:sldId id="748" r:id="rId13"/>
    <p:sldId id="731" r:id="rId14"/>
    <p:sldId id="749" r:id="rId15"/>
    <p:sldId id="763" r:id="rId16"/>
    <p:sldId id="851" r:id="rId17"/>
    <p:sldId id="85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D2A436"/>
    <a:srgbClr val="CA9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1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AA61D-1630-409E-B9EB-DA88580C9934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6655A-FC43-4901-BFC4-F638F9F354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63B05-ADF4-90C7-9E57-14097C354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1322AB-0B3E-5CE2-6384-27CAE7A165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F259D82-B31E-38D1-5BC9-F663463E2D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F147E3-F1D2-74A5-3221-9215EC8262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F6655A-FC43-4901-BFC4-F638F9F354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383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F6655A-FC43-4901-BFC4-F638F9F3549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fld id="{88A16B12-4E68-4FAE-8111-4B2EA90853B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F4C62-F26D-4F14-ABAA-9C9B49F19D63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52D87-EDF1-4E8C-ABF3-1181413E69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C065E8-7167-6ABA-3988-021838FA0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665" y="871042"/>
            <a:ext cx="6639296" cy="1325563"/>
          </a:xfrm>
        </p:spPr>
        <p:txBody>
          <a:bodyPr/>
          <a:lstStyle/>
          <a:p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课前准备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595070-63D8-AB0D-8A71-472BE7A0F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2597" y="2382384"/>
            <a:ext cx="5913912" cy="209323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4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文具</a:t>
            </a:r>
            <a:endParaRPr lang="en-US" altLang="zh-CN" sz="4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4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数学书</a:t>
            </a:r>
            <a:endParaRPr lang="en-US" altLang="zh-CN" sz="4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4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草稿本</a:t>
            </a:r>
            <a:endParaRPr lang="en-US" altLang="zh-CN" sz="4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19113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093720" y="2389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活动二</a:t>
            </a:r>
            <a:r>
              <a:rPr lang="en-US" altLang="zh-CN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:</a:t>
            </a:r>
            <a:r>
              <a:rPr lang="zh-CN" altLang="en-US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摸球游戏</a:t>
            </a:r>
          </a:p>
        </p:txBody>
      </p:sp>
      <p:pic>
        <p:nvPicPr>
          <p:cNvPr id="5" name="图片 23" descr="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727" y="2630623"/>
            <a:ext cx="9799595" cy="3021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969352" y="5481626"/>
            <a:ext cx="160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A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2668" y="5481625"/>
            <a:ext cx="160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B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9930" y="5481624"/>
            <a:ext cx="160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C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7795" y="4762887"/>
            <a:ext cx="1964690" cy="81407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4435" y="4762887"/>
            <a:ext cx="1897380" cy="81407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1520" y="4762252"/>
            <a:ext cx="1926590" cy="81470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7235" y="1283783"/>
            <a:ext cx="9799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A</a:t>
            </a:r>
            <a:r>
              <a:rPr lang="zh-CN" altLang="en-US" sz="3200" dirty="0"/>
              <a:t>、</a:t>
            </a:r>
            <a:r>
              <a:rPr lang="en-US" altLang="zh-CN" sz="3200" dirty="0"/>
              <a:t>B</a:t>
            </a:r>
            <a:r>
              <a:rPr lang="zh-CN" altLang="en-US" sz="3200" dirty="0"/>
              <a:t>、</a:t>
            </a:r>
            <a:r>
              <a:rPr lang="en-US" altLang="zh-CN" sz="3200" dirty="0"/>
              <a:t>C</a:t>
            </a:r>
            <a:r>
              <a:rPr lang="zh-CN" altLang="en-US" sz="3200" dirty="0"/>
              <a:t>三个盒子里各有</a:t>
            </a:r>
            <a:r>
              <a:rPr lang="en-US" altLang="zh-CN" sz="3200" dirty="0"/>
              <a:t>10</a:t>
            </a:r>
            <a:r>
              <a:rPr lang="zh-CN" altLang="en-US" sz="3200" dirty="0"/>
              <a:t>个球（颜色：黄、白）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EF0EBF-05CA-CB15-24F1-A0EBADC2C4F4}"/>
              </a:ext>
            </a:extLst>
          </p:cNvPr>
          <p:cNvSpPr txBox="1"/>
          <p:nvPr/>
        </p:nvSpPr>
        <p:spPr>
          <a:xfrm>
            <a:off x="1016564" y="1987980"/>
            <a:ext cx="9690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游戏规则：任意摸出一个球，谁摸到</a:t>
            </a:r>
            <a:r>
              <a:rPr lang="zh-CN" altLang="en-US" sz="2800" dirty="0">
                <a:solidFill>
                  <a:schemeClr val="accent2"/>
                </a:solidFill>
              </a:rPr>
              <a:t>黄球</a:t>
            </a:r>
            <a:r>
              <a:rPr lang="zh-CN" altLang="en-US" sz="2800" dirty="0"/>
              <a:t>谁就获胜。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  <p:bldP spid="2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3" descr="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39" y="1497894"/>
            <a:ext cx="9799595" cy="3021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442623" y="4205428"/>
            <a:ext cx="160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A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4199" y="4272997"/>
            <a:ext cx="160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B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2214" y="4272996"/>
            <a:ext cx="160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C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0284" y="3651735"/>
            <a:ext cx="1964690" cy="81407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2847" y="3651735"/>
            <a:ext cx="1897380" cy="81407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21855" y="3651100"/>
            <a:ext cx="1926590" cy="81470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05728" y="913119"/>
            <a:ext cx="9799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A</a:t>
            </a:r>
            <a:r>
              <a:rPr lang="zh-CN" altLang="en-US" sz="3200" dirty="0"/>
              <a:t>、</a:t>
            </a:r>
            <a:r>
              <a:rPr lang="en-US" altLang="zh-CN" sz="3200" dirty="0"/>
              <a:t>B</a:t>
            </a:r>
            <a:r>
              <a:rPr lang="zh-CN" altLang="en-US" sz="3200" dirty="0"/>
              <a:t>、</a:t>
            </a:r>
            <a:r>
              <a:rPr lang="en-US" altLang="zh-CN" sz="3200" dirty="0"/>
              <a:t>C</a:t>
            </a:r>
            <a:r>
              <a:rPr lang="zh-CN" altLang="en-US" sz="3200" dirty="0"/>
              <a:t>三个盒子里各有</a:t>
            </a:r>
            <a:r>
              <a:rPr lang="en-US" altLang="zh-CN" sz="3200" dirty="0"/>
              <a:t>10</a:t>
            </a:r>
            <a:r>
              <a:rPr lang="zh-CN" altLang="en-US" sz="3200" dirty="0"/>
              <a:t>个球（颜色：黄、白）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62629" y="5473325"/>
            <a:ext cx="8625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你能给这三个盒子贴个标签吗？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32840" y="1499295"/>
            <a:ext cx="72036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、我妹妹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的身高比我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高。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(        )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3580" y="988060"/>
            <a:ext cx="10330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用</a:t>
            </a:r>
            <a:r>
              <a:rPr lang="en-US" altLang="zh-CN" sz="3200" b="1">
                <a:solidFill>
                  <a:srgbClr val="0000FF"/>
                </a:solidFill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可能</a:t>
            </a:r>
            <a:r>
              <a:rPr lang="en-US" altLang="zh-CN" sz="3200" b="1">
                <a:solidFill>
                  <a:srgbClr val="0000FF"/>
                </a:solidFill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、</a:t>
            </a:r>
            <a:r>
              <a:rPr lang="en-US" altLang="zh-CN" sz="3200" b="1">
                <a:solidFill>
                  <a:srgbClr val="0000FF"/>
                </a:solidFill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不可能</a:t>
            </a:r>
            <a:r>
              <a:rPr lang="en-US" altLang="zh-CN" sz="3200" b="1">
                <a:solidFill>
                  <a:srgbClr val="0000FF"/>
                </a:solidFill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、</a:t>
            </a:r>
            <a:r>
              <a:rPr lang="en-US" altLang="zh-CN" sz="3200" b="1">
                <a:solidFill>
                  <a:srgbClr val="0000FF"/>
                </a:solidFill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一定</a:t>
            </a:r>
            <a:r>
              <a:rPr lang="en-US" altLang="zh-CN" sz="3200" b="1">
                <a:solidFill>
                  <a:srgbClr val="0000FF"/>
                </a:solidFill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描述下面事件发生的情况。</a:t>
            </a:r>
          </a:p>
        </p:txBody>
      </p:sp>
      <p:sp>
        <p:nvSpPr>
          <p:cNvPr id="2" name="矩形 1"/>
          <p:cNvSpPr/>
          <p:nvPr/>
        </p:nvSpPr>
        <p:spPr>
          <a:xfrm>
            <a:off x="1144714" y="1990132"/>
            <a:ext cx="6930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、淘气跑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米用了</a:t>
            </a:r>
            <a:r>
              <a:rPr 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秒。   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 )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2840" y="2450682"/>
            <a:ext cx="61861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、旭日东升。           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</a:t>
            </a:r>
          </a:p>
        </p:txBody>
      </p:sp>
      <p:sp>
        <p:nvSpPr>
          <p:cNvPr id="6" name="矩形 5"/>
          <p:cNvSpPr/>
          <p:nvPr/>
        </p:nvSpPr>
        <p:spPr>
          <a:xfrm>
            <a:off x="1120968" y="2924773"/>
            <a:ext cx="72155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、小刚前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个单元考试都是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多分，第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单元检测也得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多分。（      ）</a:t>
            </a:r>
          </a:p>
        </p:txBody>
      </p:sp>
      <p:sp>
        <p:nvSpPr>
          <p:cNvPr id="10" name="矩形 9"/>
          <p:cNvSpPr/>
          <p:nvPr/>
        </p:nvSpPr>
        <p:spPr>
          <a:xfrm>
            <a:off x="6907530" y="1499295"/>
            <a:ext cx="1285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</a:p>
        </p:txBody>
      </p:sp>
      <p:sp>
        <p:nvSpPr>
          <p:cNvPr id="11" name="矩形 10"/>
          <p:cNvSpPr/>
          <p:nvPr/>
        </p:nvSpPr>
        <p:spPr>
          <a:xfrm>
            <a:off x="6319776" y="1965991"/>
            <a:ext cx="1285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不可能</a:t>
            </a:r>
          </a:p>
        </p:txBody>
      </p:sp>
      <p:sp>
        <p:nvSpPr>
          <p:cNvPr id="12" name="矩形 11"/>
          <p:cNvSpPr/>
          <p:nvPr/>
        </p:nvSpPr>
        <p:spPr>
          <a:xfrm>
            <a:off x="5712698" y="4609670"/>
            <a:ext cx="1285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</a:p>
        </p:txBody>
      </p:sp>
      <p:sp>
        <p:nvSpPr>
          <p:cNvPr id="13" name="矩形 12"/>
          <p:cNvSpPr/>
          <p:nvPr/>
        </p:nvSpPr>
        <p:spPr>
          <a:xfrm>
            <a:off x="4430166" y="3339699"/>
            <a:ext cx="1285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46A6A5A-FB73-A949-3E3E-71B061874BDA}"/>
              </a:ext>
            </a:extLst>
          </p:cNvPr>
          <p:cNvSpPr/>
          <p:nvPr/>
        </p:nvSpPr>
        <p:spPr>
          <a:xfrm>
            <a:off x="1144714" y="3928303"/>
            <a:ext cx="733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、水中捞月。     （      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F3DBB3B-C07F-31A7-552D-20D889F06867}"/>
              </a:ext>
            </a:extLst>
          </p:cNvPr>
          <p:cNvSpPr/>
          <p:nvPr/>
        </p:nvSpPr>
        <p:spPr>
          <a:xfrm>
            <a:off x="4655250" y="3928302"/>
            <a:ext cx="1686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不可能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2E7DBE-6338-9621-EE00-7DA949F3E759}"/>
              </a:ext>
            </a:extLst>
          </p:cNvPr>
          <p:cNvSpPr/>
          <p:nvPr/>
        </p:nvSpPr>
        <p:spPr>
          <a:xfrm>
            <a:off x="1075570" y="4599600"/>
            <a:ext cx="733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、地球每天都在转动。   （      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A4E3766-C28D-B845-1EB8-12AF3EE100F1}"/>
              </a:ext>
            </a:extLst>
          </p:cNvPr>
          <p:cNvSpPr/>
          <p:nvPr/>
        </p:nvSpPr>
        <p:spPr>
          <a:xfrm>
            <a:off x="6033135" y="2487961"/>
            <a:ext cx="1285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A0BBBB-7317-F476-29F8-A5BB1D351285}"/>
              </a:ext>
            </a:extLst>
          </p:cNvPr>
          <p:cNvSpPr/>
          <p:nvPr/>
        </p:nvSpPr>
        <p:spPr>
          <a:xfrm>
            <a:off x="1107615" y="5347970"/>
            <a:ext cx="8201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、垂直（      ）相交。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110BAEA-BAC5-7609-B73A-E93417FC55D0}"/>
              </a:ext>
            </a:extLst>
          </p:cNvPr>
          <p:cNvSpPr/>
          <p:nvPr/>
        </p:nvSpPr>
        <p:spPr>
          <a:xfrm>
            <a:off x="2873681" y="5347970"/>
            <a:ext cx="1285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324036" y="711119"/>
            <a:ext cx="5955476" cy="733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eaLnBrk="0" hangingPunct="0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3735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下面城市的冬天会下雪吗？</a:t>
            </a:r>
          </a:p>
        </p:txBody>
      </p:sp>
      <p:pic>
        <p:nvPicPr>
          <p:cNvPr id="40" name="图片 7" descr="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638" y="2155618"/>
            <a:ext cx="5909428" cy="390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7721601" y="1600200"/>
            <a:ext cx="3318087" cy="124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哈尔滨的冬天一定会下雪。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6705600" y="3530601"/>
            <a:ext cx="523578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郑州的冬天可能会下雪。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038522" y="5684767"/>
            <a:ext cx="588010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三亚的冬天不可能会下雪。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5615" y="1733550"/>
            <a:ext cx="630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“随机现象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必然现象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</a:p>
        </p:txBody>
      </p:sp>
      <p:sp>
        <p:nvSpPr>
          <p:cNvPr id="3" name="箭头: 左右 2">
            <a:extLst>
              <a:ext uri="{FF2B5EF4-FFF2-40B4-BE49-F238E27FC236}">
                <a16:creationId xmlns:a16="http://schemas.microsoft.com/office/drawing/2014/main" id="{F835236B-804E-E31C-1FB8-06EDB32313E1}"/>
              </a:ext>
            </a:extLst>
          </p:cNvPr>
          <p:cNvSpPr/>
          <p:nvPr/>
        </p:nvSpPr>
        <p:spPr>
          <a:xfrm>
            <a:off x="2594132" y="1852553"/>
            <a:ext cx="1122845" cy="356259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4710" y="1031875"/>
            <a:ext cx="10993755" cy="50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将下面这些卡片混在一起，从中任意选取一张卡片</a:t>
            </a:r>
          </a:p>
        </p:txBody>
      </p:sp>
      <p:pic>
        <p:nvPicPr>
          <p:cNvPr id="3" name="图片 8" descr="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465" y="1536065"/>
            <a:ext cx="5891530" cy="183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31520" y="3599180"/>
            <a:ext cx="7043420" cy="1784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淘气希望抽到一张熊猫，笑笑希望抽到一张大象。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谁的愿望更容易实现？</a:t>
            </a:r>
          </a:p>
          <a:p>
            <a:pPr marL="457200" indent="-457200" eaLnBrk="0" hangingPunct="0">
              <a:lnSpc>
                <a:spcPct val="130000"/>
              </a:lnSpc>
              <a:spcBef>
                <a:spcPct val="0"/>
              </a:spcBef>
              <a:defRPr/>
            </a:pP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520" y="5224780"/>
            <a:ext cx="8138795" cy="84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熊猫的张数比大象多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1" y="2632075"/>
            <a:ext cx="2659063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矩形 4"/>
          <p:cNvSpPr>
            <a:spLocks noChangeArrowheads="1"/>
          </p:cNvSpPr>
          <p:nvPr/>
        </p:nvSpPr>
        <p:spPr bwMode="auto">
          <a:xfrm>
            <a:off x="3181900" y="1557597"/>
            <a:ext cx="5827236" cy="707886"/>
          </a:xfrm>
          <a:prstGeom prst="rect">
            <a:avLst/>
          </a:prstGeom>
          <a:noFill/>
          <a:ln w="9525">
            <a:solidFill>
              <a:srgbClr val="92D050"/>
            </a:solidFill>
            <a:round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4000" b="1" dirty="0">
                <a:latin typeface="宋体" panose="02010600030101010101" pitchFamily="2" charset="-122"/>
              </a:rPr>
              <a:t>本节课，你有哪些收获？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44E808F-A2B6-89BD-EADA-4561BEFD0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8" t="3661" r="551" b="8492"/>
          <a:stretch/>
        </p:blipFill>
        <p:spPr>
          <a:xfrm>
            <a:off x="2113808" y="783771"/>
            <a:ext cx="9785267" cy="584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57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418B3B-A6E5-C130-C842-2B957F323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821" y="1567543"/>
            <a:ext cx="10515600" cy="1999447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思考题：</a:t>
            </a:r>
            <a:b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盒子里有红、黄、蓝、黑四种颜色的球各</a:t>
            </a:r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15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个，它们大小质地完全相同，一次至少摸出多少个球，才能保证摸出的小球中至少有</a:t>
            </a:r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个颜色相同？</a:t>
            </a:r>
          </a:p>
        </p:txBody>
      </p:sp>
    </p:spTree>
    <p:extLst>
      <p:ext uri="{BB962C8B-B14F-4D97-AF65-F5344CB8AC3E}">
        <p14:creationId xmlns:p14="http://schemas.microsoft.com/office/powerpoint/2010/main" val="4160123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9A27AD6-9341-B2FD-4D7B-C09CA28FD13F}"/>
              </a:ext>
            </a:extLst>
          </p:cNvPr>
          <p:cNvSpPr txBox="1"/>
          <p:nvPr/>
        </p:nvSpPr>
        <p:spPr>
          <a:xfrm>
            <a:off x="2244436" y="2054432"/>
            <a:ext cx="85027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用</a:t>
            </a:r>
            <a:r>
              <a:rPr lang="zh-CN" altLang="en-US" sz="4800" dirty="0">
                <a:solidFill>
                  <a:srgbClr val="0000FF"/>
                </a:solidFill>
              </a:rPr>
              <a:t>数学的眼光</a:t>
            </a:r>
            <a:r>
              <a:rPr lang="zh-CN" altLang="en-US" sz="4800" dirty="0">
                <a:solidFill>
                  <a:srgbClr val="FF0000"/>
                </a:solidFill>
              </a:rPr>
              <a:t>观察</a:t>
            </a:r>
            <a:r>
              <a:rPr lang="zh-CN" altLang="en-US" sz="4800" dirty="0"/>
              <a:t>现实世界</a:t>
            </a:r>
            <a:endParaRPr lang="en-US" altLang="zh-CN" sz="4800" dirty="0"/>
          </a:p>
          <a:p>
            <a:r>
              <a:rPr lang="zh-CN" altLang="en-US" sz="4800" dirty="0"/>
              <a:t>用</a:t>
            </a:r>
            <a:r>
              <a:rPr lang="zh-CN" altLang="en-US" sz="4800" dirty="0">
                <a:solidFill>
                  <a:srgbClr val="0000FF"/>
                </a:solidFill>
              </a:rPr>
              <a:t>数学的语言</a:t>
            </a:r>
            <a:r>
              <a:rPr lang="zh-CN" altLang="en-US" sz="4800" dirty="0">
                <a:solidFill>
                  <a:srgbClr val="FF0000"/>
                </a:solidFill>
              </a:rPr>
              <a:t>表达</a:t>
            </a:r>
            <a:r>
              <a:rPr lang="zh-CN" altLang="en-US" sz="4800" dirty="0"/>
              <a:t>现实世界</a:t>
            </a:r>
            <a:endParaRPr lang="en-US" altLang="zh-CN" sz="4800" dirty="0"/>
          </a:p>
          <a:p>
            <a:r>
              <a:rPr lang="zh-CN" altLang="en-US" sz="4800" dirty="0"/>
              <a:t>用</a:t>
            </a:r>
            <a:r>
              <a:rPr lang="zh-CN" altLang="en-US" sz="4800" dirty="0">
                <a:solidFill>
                  <a:srgbClr val="0000FF"/>
                </a:solidFill>
              </a:rPr>
              <a:t>数学的思维</a:t>
            </a:r>
            <a:r>
              <a:rPr lang="zh-CN" altLang="en-US" sz="4800" dirty="0">
                <a:solidFill>
                  <a:srgbClr val="FF0000"/>
                </a:solidFill>
              </a:rPr>
              <a:t>思考</a:t>
            </a:r>
            <a:r>
              <a:rPr lang="zh-CN" altLang="en-US" sz="4800" dirty="0"/>
              <a:t>现实世界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48BB09-383F-676B-3F05-177A3803DB4D}"/>
              </a:ext>
            </a:extLst>
          </p:cNvPr>
          <p:cNvSpPr txBox="1"/>
          <p:nvPr/>
        </p:nvSpPr>
        <p:spPr>
          <a:xfrm>
            <a:off x="4251366" y="681602"/>
            <a:ext cx="36694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“三会”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354D57-04D3-74E8-DD30-33A041EC7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f3a935e73a9918953ff9d7c913cd22c5">
            <a:hlinkClick r:id="" action="ppaction://media"/>
            <a:extLst>
              <a:ext uri="{FF2B5EF4-FFF2-40B4-BE49-F238E27FC236}">
                <a16:creationId xmlns:a16="http://schemas.microsoft.com/office/drawing/2014/main" id="{4520F845-A203-7ED7-D257-3C8F0D5B435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602" y="365125"/>
            <a:ext cx="9904795" cy="5849535"/>
          </a:xfrm>
        </p:spPr>
      </p:pic>
    </p:spTree>
    <p:extLst>
      <p:ext uri="{BB962C8B-B14F-4D97-AF65-F5344CB8AC3E}">
        <p14:creationId xmlns:p14="http://schemas.microsoft.com/office/powerpoint/2010/main" val="162264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e6ac0024660da769810db43579075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" y="1365250"/>
            <a:ext cx="1307465" cy="129921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927350" y="494030"/>
            <a:ext cx="4324350" cy="1143000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活动一：掷硬币</a:t>
            </a:r>
          </a:p>
        </p:txBody>
      </p:sp>
      <p:pic>
        <p:nvPicPr>
          <p:cNvPr id="6" name="图片 5" descr="f6cd1149aa780442a0b7b534861ed40a"/>
          <p:cNvPicPr>
            <a:picLocks noChangeAspect="1"/>
          </p:cNvPicPr>
          <p:nvPr/>
        </p:nvPicPr>
        <p:blipFill>
          <a:blip r:embed="rId5"/>
          <a:srcRect l="51170"/>
          <a:stretch>
            <a:fillRect/>
          </a:stretch>
        </p:blipFill>
        <p:spPr>
          <a:xfrm>
            <a:off x="593090" y="3422650"/>
            <a:ext cx="1346835" cy="1397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0260" y="2623820"/>
            <a:ext cx="95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正面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0575" y="4819650"/>
            <a:ext cx="95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反面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846705" y="3636010"/>
            <a:ext cx="8659495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/>
          <p:nvPr/>
        </p:nvSpPr>
        <p:spPr>
          <a:xfrm>
            <a:off x="3030855" y="2257425"/>
            <a:ext cx="787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1.</a:t>
            </a:r>
            <a:r>
              <a:rPr lang="zh-CN" altLang="en-US" sz="2800" dirty="0"/>
              <a:t>两人一组，一人掷、一人记，先猜后掷。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30855" y="2940957"/>
            <a:ext cx="7158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2.</a:t>
            </a:r>
            <a:r>
              <a:rPr lang="zh-CN" altLang="en-US" sz="2800" dirty="0"/>
              <a:t>两人轮流操作，各掷</a:t>
            </a:r>
            <a:r>
              <a:rPr lang="en-US" altLang="zh-CN" sz="2800" dirty="0"/>
              <a:t>5</a:t>
            </a:r>
            <a:r>
              <a:rPr lang="zh-CN" altLang="en-US" sz="2800" dirty="0"/>
              <a:t>次。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46705" y="1637030"/>
            <a:ext cx="2479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合作要求</a:t>
            </a:r>
            <a:r>
              <a:rPr lang="zh-CN" sz="2800" b="1" dirty="0">
                <a:solidFill>
                  <a:srgbClr val="0000FF"/>
                </a:solidFill>
              </a:rPr>
              <a:t>：</a:t>
            </a:r>
          </a:p>
        </p:txBody>
      </p:sp>
      <p:pic>
        <p:nvPicPr>
          <p:cNvPr id="3" name="a1bd69cdfe0f5dd8e8ec9a143405dc3d">
            <a:hlinkClick r:id="" action="ppaction://media"/>
            <a:extLst>
              <a:ext uri="{FF2B5EF4-FFF2-40B4-BE49-F238E27FC236}">
                <a16:creationId xmlns:a16="http://schemas.microsoft.com/office/drawing/2014/main" id="{43B2214F-BC3A-E617-8363-7EB293F717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34252" y="958850"/>
            <a:ext cx="31242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1" grpId="1"/>
      <p:bldP spid="11" grpId="2"/>
      <p:bldP spid="14" grpId="1"/>
      <p:bldP spid="14" grpId="2"/>
      <p:bldP spid="15" grpId="1"/>
      <p:bldP spid="15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067EA-E399-17C4-5239-254316505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\Desktop\BS四年级教学课件修订文件\新画人物图\熊01 拷贝.png熊01 拷贝">
            <a:extLst>
              <a:ext uri="{FF2B5EF4-FFF2-40B4-BE49-F238E27FC236}">
                <a16:creationId xmlns:a16="http://schemas.microsoft.com/office/drawing/2014/main" id="{FA524C1C-E1A0-57F9-C0F2-C65975824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542" y="4589341"/>
            <a:ext cx="1192107" cy="1501140"/>
          </a:xfrm>
          <a:prstGeom prst="snip2Same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2651F0-9858-CB2C-BBBA-DF82F2B0AC19}"/>
              </a:ext>
            </a:extLst>
          </p:cNvPr>
          <p:cNvSpPr txBox="1"/>
          <p:nvPr/>
        </p:nvSpPr>
        <p:spPr>
          <a:xfrm>
            <a:off x="691245" y="952355"/>
            <a:ext cx="112578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实验结果</a:t>
            </a:r>
            <a:r>
              <a:rPr lang="zh-CN" altLang="en-US" sz="3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汇报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</a:p>
          <a:p>
            <a:pPr algn="just"/>
            <a:r>
              <a:rPr lang="en-US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、我们一共掷出了（</a:t>
            </a:r>
            <a:r>
              <a:rPr lang="en-US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）次正面</a:t>
            </a:r>
            <a:r>
              <a:rPr lang="zh-CN" altLang="en-US" sz="32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朝上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，（</a:t>
            </a:r>
            <a:r>
              <a:rPr lang="en-US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）次反面</a:t>
            </a:r>
            <a:r>
              <a:rPr lang="zh-CN" altLang="en-US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朝上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algn="just"/>
            <a:r>
              <a:rPr lang="en-US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、我们一共猜对了（</a:t>
            </a:r>
            <a:r>
              <a:rPr lang="en-US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）次，猜错了（</a:t>
            </a:r>
            <a:r>
              <a:rPr lang="en-US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）次。</a:t>
            </a:r>
          </a:p>
          <a:p>
            <a:endParaRPr lang="zh-CN" altLang="en-US" dirty="0"/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A613895A-81AE-2D7D-4525-AB26DF0EC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519740"/>
              </p:ext>
            </p:extLst>
          </p:nvPr>
        </p:nvGraphicFramePr>
        <p:xfrm>
          <a:off x="1935678" y="2542863"/>
          <a:ext cx="6543304" cy="1151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7700">
                  <a:extLst>
                    <a:ext uri="{9D8B030D-6E8A-4147-A177-3AD203B41FA5}">
                      <a16:colId xmlns:a16="http://schemas.microsoft.com/office/drawing/2014/main" val="3326588543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3162917897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2340618270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3882013852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2765332990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70213425"/>
                    </a:ext>
                  </a:extLst>
                </a:gridCol>
                <a:gridCol w="1073429">
                  <a:extLst>
                    <a:ext uri="{9D8B030D-6E8A-4147-A177-3AD203B41FA5}">
                      <a16:colId xmlns:a16="http://schemas.microsoft.com/office/drawing/2014/main" val="921976634"/>
                    </a:ext>
                  </a:extLst>
                </a:gridCol>
              </a:tblGrid>
              <a:tr h="5756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正面朝上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920223"/>
                  </a:ext>
                </a:extLst>
              </a:tr>
              <a:tr h="5756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反面朝上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6429952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90F22225-C50E-2907-1308-C9FE7606F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279976"/>
              </p:ext>
            </p:extLst>
          </p:nvPr>
        </p:nvGraphicFramePr>
        <p:xfrm>
          <a:off x="1921821" y="4058987"/>
          <a:ext cx="6557161" cy="97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7700">
                  <a:extLst>
                    <a:ext uri="{9D8B030D-6E8A-4147-A177-3AD203B41FA5}">
                      <a16:colId xmlns:a16="http://schemas.microsoft.com/office/drawing/2014/main" val="3326588543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3162917897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2340618270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3882013852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2765332990"/>
                    </a:ext>
                  </a:extLst>
                </a:gridCol>
                <a:gridCol w="832435">
                  <a:extLst>
                    <a:ext uri="{9D8B030D-6E8A-4147-A177-3AD203B41FA5}">
                      <a16:colId xmlns:a16="http://schemas.microsoft.com/office/drawing/2014/main" val="70213425"/>
                    </a:ext>
                  </a:extLst>
                </a:gridCol>
                <a:gridCol w="1087286">
                  <a:extLst>
                    <a:ext uri="{9D8B030D-6E8A-4147-A177-3AD203B41FA5}">
                      <a16:colId xmlns:a16="http://schemas.microsoft.com/office/drawing/2014/main" val="921976634"/>
                    </a:ext>
                  </a:extLst>
                </a:gridCol>
              </a:tblGrid>
              <a:tr h="48876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猜对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920223"/>
                  </a:ext>
                </a:extLst>
              </a:tr>
              <a:tr h="488768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猜错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6429952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DF12081F-3E05-90BC-79D8-C45D58FB73CF}"/>
              </a:ext>
            </a:extLst>
          </p:cNvPr>
          <p:cNvSpPr txBox="1"/>
          <p:nvPr/>
        </p:nvSpPr>
        <p:spPr>
          <a:xfrm>
            <a:off x="2125683" y="5219278"/>
            <a:ext cx="811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solidFill>
                  <a:srgbClr val="FF0000"/>
                </a:solidFill>
              </a:rPr>
              <a:t>同样的事情，每次</a:t>
            </a:r>
            <a:r>
              <a:rPr lang="zh-CN" altLang="en-US" sz="3200" b="1" dirty="0">
                <a:solidFill>
                  <a:srgbClr val="FF0000"/>
                </a:solidFill>
              </a:rPr>
              <a:t>收</a:t>
            </a:r>
            <a:r>
              <a:rPr lang="zh-CN" sz="3200" b="1" dirty="0">
                <a:solidFill>
                  <a:srgbClr val="FF0000"/>
                </a:solidFill>
              </a:rPr>
              <a:t>集到的</a:t>
            </a:r>
            <a:r>
              <a:rPr lang="zh-CN" altLang="en-US" sz="3200" b="1" dirty="0">
                <a:solidFill>
                  <a:srgbClr val="FF0000"/>
                </a:solidFill>
              </a:rPr>
              <a:t>数据</a:t>
            </a:r>
            <a:r>
              <a:rPr lang="zh-CN" sz="3200" b="1" dirty="0">
                <a:solidFill>
                  <a:srgbClr val="FF0000"/>
                </a:solidFill>
              </a:rPr>
              <a:t>可能不同。</a:t>
            </a:r>
          </a:p>
        </p:txBody>
      </p:sp>
    </p:spTree>
    <p:extLst>
      <p:ext uri="{BB962C8B-B14F-4D97-AF65-F5344CB8AC3E}">
        <p14:creationId xmlns:p14="http://schemas.microsoft.com/office/powerpoint/2010/main" val="31962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\Desktop\BS四年级教学课件修订文件\新画人物图\熊01 拷贝.png熊01 拷贝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999893" y="5270109"/>
            <a:ext cx="1192107" cy="1501140"/>
          </a:xfrm>
          <a:prstGeom prst="snip2Same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15415" y="1232823"/>
            <a:ext cx="1416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预测：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5643" y="1978666"/>
            <a:ext cx="4766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、第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次掷硬币的情况</a:t>
            </a:r>
          </a:p>
        </p:txBody>
      </p:sp>
      <p:pic>
        <p:nvPicPr>
          <p:cNvPr id="9" name="图片 8" descr="ce6ac0024660da769810db43579075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220" y="1333506"/>
            <a:ext cx="828675" cy="823595"/>
          </a:xfrm>
          <a:prstGeom prst="rect">
            <a:avLst/>
          </a:prstGeom>
        </p:spPr>
      </p:pic>
      <p:pic>
        <p:nvPicPr>
          <p:cNvPr id="10" name="图片 9" descr="f6cd1149aa780442a0b7b534861ed40a"/>
          <p:cNvPicPr>
            <a:picLocks noChangeAspect="1"/>
          </p:cNvPicPr>
          <p:nvPr/>
        </p:nvPicPr>
        <p:blipFill>
          <a:blip r:embed="rId5"/>
          <a:srcRect l="51170"/>
          <a:stretch>
            <a:fillRect/>
          </a:stretch>
        </p:blipFill>
        <p:spPr>
          <a:xfrm>
            <a:off x="5824220" y="2157101"/>
            <a:ext cx="944880" cy="981075"/>
          </a:xfrm>
          <a:prstGeom prst="rect">
            <a:avLst/>
          </a:prstGeom>
        </p:spPr>
      </p:pic>
      <p:sp>
        <p:nvSpPr>
          <p:cNvPr id="11" name="上箭头 10"/>
          <p:cNvSpPr/>
          <p:nvPr/>
        </p:nvSpPr>
        <p:spPr>
          <a:xfrm rot="4020000">
            <a:off x="5387340" y="1743081"/>
            <a:ext cx="254635" cy="56451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上箭头 11"/>
          <p:cNvSpPr/>
          <p:nvPr/>
        </p:nvSpPr>
        <p:spPr>
          <a:xfrm rot="7080000">
            <a:off x="5387975" y="2119636"/>
            <a:ext cx="254635" cy="56451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105015" y="1547548"/>
            <a:ext cx="41821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是正面朝上，</a:t>
            </a: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是反面朝上。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4D1BD9-E2E8-36CC-0D9E-16E6D97AF7C2}"/>
              </a:ext>
            </a:extLst>
          </p:cNvPr>
          <p:cNvSpPr txBox="1"/>
          <p:nvPr/>
        </p:nvSpPr>
        <p:spPr>
          <a:xfrm>
            <a:off x="605643" y="3357048"/>
            <a:ext cx="6047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、第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次掷的结果你猜得准吗？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DC9BB9-2C33-202B-E324-2BEC4207644F}"/>
              </a:ext>
            </a:extLst>
          </p:cNvPr>
          <p:cNvSpPr txBox="1"/>
          <p:nvPr/>
        </p:nvSpPr>
        <p:spPr>
          <a:xfrm>
            <a:off x="7221219" y="3111272"/>
            <a:ext cx="41821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猜得准，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猜不准。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BEF003-3A6F-ACF7-7945-B8B9E7134F5A}"/>
              </a:ext>
            </a:extLst>
          </p:cNvPr>
          <p:cNvSpPr txBox="1"/>
          <p:nvPr/>
        </p:nvSpPr>
        <p:spPr>
          <a:xfrm>
            <a:off x="648546" y="4674022"/>
            <a:ext cx="10074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</a:rPr>
              <a:t>3</a:t>
            </a:r>
            <a:r>
              <a:rPr lang="zh-CN" altLang="en-US" sz="3200" dirty="0">
                <a:solidFill>
                  <a:srgbClr val="0000FF"/>
                </a:solidFill>
              </a:rPr>
              <a:t>、淘气前五次掷硬币的结果都是正面朝上，第六次呢？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DEA9BC-8A1D-67CD-D59C-3A1A96BD630A}"/>
              </a:ext>
            </a:extLst>
          </p:cNvPr>
          <p:cNvSpPr txBox="1"/>
          <p:nvPr/>
        </p:nvSpPr>
        <p:spPr>
          <a:xfrm>
            <a:off x="2060021" y="5406221"/>
            <a:ext cx="7232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是正面朝上，也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是反面朝上。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 animBg="1"/>
      <p:bldP spid="11" grpId="1" animBg="1"/>
      <p:bldP spid="12" grpId="0" animBg="1"/>
      <p:bldP spid="12" grpId="1" animBg="1"/>
      <p:bldP spid="13" grpId="0"/>
      <p:bldP spid="6" grpId="0"/>
      <p:bldP spid="8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71798" y="2163707"/>
            <a:ext cx="5088565" cy="1959825"/>
            <a:chOff x="2580928" y="1692799"/>
            <a:chExt cx="3816424" cy="1469869"/>
          </a:xfrm>
          <a:noFill/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2796952" y="1707654"/>
              <a:ext cx="3600400" cy="13617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733" b="1" dirty="0">
                  <a:latin typeface="楷体" panose="02010609060101010101" charset="-122"/>
                  <a:ea typeface="楷体" panose="02010609060101010101" charset="-122"/>
                  <a:cs typeface="+mn-ea"/>
                </a:rPr>
                <a:t>像掷硬币这样，对结果不能事前确定的现象就是</a:t>
              </a:r>
              <a:r>
                <a:rPr lang="zh-CN" altLang="en-US" sz="3733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</a:rPr>
                <a:t>随机现象</a:t>
              </a:r>
              <a:r>
                <a:rPr lang="zh-CN" altLang="en-US" sz="3733" b="1" dirty="0">
                  <a:latin typeface="楷体" panose="02010609060101010101" charset="-122"/>
                  <a:ea typeface="楷体" panose="02010609060101010101" charset="-122"/>
                  <a:cs typeface="+mn-ea"/>
                </a:rPr>
                <a:t>。</a:t>
              </a:r>
            </a:p>
          </p:txBody>
        </p:sp>
        <p:sp>
          <p:nvSpPr>
            <p:cNvPr id="5" name="圆角矩形标注 1"/>
            <p:cNvSpPr/>
            <p:nvPr/>
          </p:nvSpPr>
          <p:spPr>
            <a:xfrm>
              <a:off x="2580928" y="1692799"/>
              <a:ext cx="3816424" cy="1469869"/>
            </a:xfrm>
            <a:prstGeom prst="wedgeRoundRectCallout">
              <a:avLst>
                <a:gd name="adj1" fmla="val -56913"/>
                <a:gd name="adj2" fmla="val 40320"/>
                <a:gd name="adj3" fmla="val 16667"/>
              </a:avLst>
            </a:prstGeom>
            <a:grpFill/>
            <a:ln w="25400">
              <a:solidFill>
                <a:srgbClr val="00A3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33" b="1">
                <a:ea typeface="楷体" panose="02010609060101010101" charset="-122"/>
              </a:endParaRPr>
            </a:p>
          </p:txBody>
        </p:sp>
      </p:grpSp>
      <p:pic>
        <p:nvPicPr>
          <p:cNvPr id="8" name="图片 7" descr="C:\Users\admin\Desktop\BS四年级教学课件修订文件\新画人物图\书本02 拷贝.png书本02 拷贝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03173" y="2111965"/>
            <a:ext cx="3048000" cy="38364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761212-5934-F693-5ABE-8C49431B40FE}"/>
              </a:ext>
            </a:extLst>
          </p:cNvPr>
          <p:cNvSpPr txBox="1"/>
          <p:nvPr/>
        </p:nvSpPr>
        <p:spPr>
          <a:xfrm>
            <a:off x="4952010" y="4589341"/>
            <a:ext cx="3129243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3551" y="1589773"/>
            <a:ext cx="66255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2030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年的儿童节会下雨吗？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606392" y="1326475"/>
            <a:ext cx="5236845" cy="934085"/>
            <a:chOff x="8439" y="2313"/>
            <a:chExt cx="9447" cy="1590"/>
          </a:xfrm>
        </p:grpSpPr>
        <p:pic>
          <p:nvPicPr>
            <p:cNvPr id="2" name="图片 1" descr="819e9e9728ebc67ad45fd215532865bf"/>
            <p:cNvPicPr>
              <a:picLocks noChangeAspect="1"/>
            </p:cNvPicPr>
            <p:nvPr/>
          </p:nvPicPr>
          <p:blipFill>
            <a:blip r:embed="rId2"/>
            <a:srcRect t="50010"/>
            <a:stretch>
              <a:fillRect/>
            </a:stretch>
          </p:blipFill>
          <p:spPr>
            <a:xfrm>
              <a:off x="13072" y="2313"/>
              <a:ext cx="4815" cy="1591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3" name="图片 2" descr="819e9e9728ebc67ad45fd215532865bf"/>
            <p:cNvPicPr>
              <a:picLocks noChangeAspect="1"/>
            </p:cNvPicPr>
            <p:nvPr/>
          </p:nvPicPr>
          <p:blipFill>
            <a:blip r:embed="rId2"/>
            <a:srcRect b="50180"/>
            <a:stretch>
              <a:fillRect/>
            </a:stretch>
          </p:blipFill>
          <p:spPr>
            <a:xfrm>
              <a:off x="8439" y="2333"/>
              <a:ext cx="4719" cy="155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</p:grpSp>
      <p:sp>
        <p:nvSpPr>
          <p:cNvPr id="7" name="文本框 6"/>
          <p:cNvSpPr txBox="1"/>
          <p:nvPr/>
        </p:nvSpPr>
        <p:spPr>
          <a:xfrm>
            <a:off x="593767" y="2261195"/>
            <a:ext cx="5880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2030</a:t>
            </a:r>
            <a:r>
              <a:rPr lang="zh-CN" altLang="en-US" sz="3200" b="1" dirty="0">
                <a:solidFill>
                  <a:srgbClr val="0000FF"/>
                </a:solidFill>
              </a:rPr>
              <a:t>年的儿童节</a:t>
            </a:r>
            <a:r>
              <a:rPr lang="zh-CN" altLang="en-US" sz="3200" b="1" dirty="0">
                <a:solidFill>
                  <a:srgbClr val="FF0000"/>
                </a:solidFill>
              </a:rPr>
              <a:t>可能</a:t>
            </a:r>
            <a:r>
              <a:rPr lang="zh-CN" altLang="en-US" sz="3200" b="1" dirty="0">
                <a:solidFill>
                  <a:srgbClr val="0000FF"/>
                </a:solidFill>
              </a:rPr>
              <a:t>会下雨。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38910" y="3909060"/>
            <a:ext cx="4479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</a:rPr>
              <a:t>可能</a:t>
            </a:r>
            <a:r>
              <a:rPr lang="zh-CN" altLang="en-US" sz="3200" b="1" dirty="0">
                <a:solidFill>
                  <a:srgbClr val="0000FF"/>
                </a:solidFill>
              </a:rPr>
              <a:t>中一等奖。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4506" y="2338976"/>
            <a:ext cx="2668415" cy="274605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77950" y="5590540"/>
            <a:ext cx="662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下一个路口我</a:t>
            </a:r>
            <a:r>
              <a:rPr lang="zh-CN" altLang="en-US" sz="3200" b="1" dirty="0">
                <a:solidFill>
                  <a:srgbClr val="FF0000"/>
                </a:solidFill>
              </a:rPr>
              <a:t>可能</a:t>
            </a:r>
            <a:r>
              <a:rPr lang="zh-CN" altLang="en-US" sz="3200" b="1" dirty="0">
                <a:solidFill>
                  <a:srgbClr val="0000FF"/>
                </a:solidFill>
              </a:rPr>
              <a:t>会遇到红灯。</a:t>
            </a:r>
          </a:p>
        </p:txBody>
      </p:sp>
      <p:pic>
        <p:nvPicPr>
          <p:cNvPr id="11" name="图片 10" descr="9c3b424b946739d65491db557b0e8a88"/>
          <p:cNvPicPr>
            <a:picLocks noChangeAspect="1"/>
          </p:cNvPicPr>
          <p:nvPr/>
        </p:nvPicPr>
        <p:blipFill>
          <a:blip r:embed="rId4"/>
          <a:srcRect l="11439" t="13836" r="11881" b="12229"/>
          <a:stretch>
            <a:fillRect/>
          </a:stretch>
        </p:blipFill>
        <p:spPr>
          <a:xfrm>
            <a:off x="8910955" y="4660265"/>
            <a:ext cx="2502535" cy="18014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12825" y="747395"/>
            <a:ext cx="6504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</a:rPr>
              <a:t>说说下面事情发生的情况。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40989C-D8D6-8AFE-E7C0-81A3D52B5200}"/>
              </a:ext>
            </a:extLst>
          </p:cNvPr>
          <p:cNvSpPr txBox="1"/>
          <p:nvPr/>
        </p:nvSpPr>
        <p:spPr>
          <a:xfrm>
            <a:off x="183551" y="3188841"/>
            <a:ext cx="66255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、我能中一等奖吗？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6A855F-983F-CE83-1507-F0B232DEA5DB}"/>
              </a:ext>
            </a:extLst>
          </p:cNvPr>
          <p:cNvSpPr txBox="1"/>
          <p:nvPr/>
        </p:nvSpPr>
        <p:spPr>
          <a:xfrm>
            <a:off x="183551" y="4761867"/>
            <a:ext cx="66255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、下一个路口我会遇到红灯吗？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5620" y="1924050"/>
            <a:ext cx="10426065" cy="64516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生活中还有哪些事情可以用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可能”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来描述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7926" y="3257558"/>
            <a:ext cx="5997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可能                                   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790ABA0-A76B-6231-6EC2-D18F6877D3A9}"/>
              </a:ext>
            </a:extLst>
          </p:cNvPr>
          <p:cNvCxnSpPr>
            <a:cxnSpLocks/>
          </p:cNvCxnSpPr>
          <p:nvPr/>
        </p:nvCxnSpPr>
        <p:spPr>
          <a:xfrm>
            <a:off x="1211283" y="3783965"/>
            <a:ext cx="14012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A017372-7101-B487-1343-996B0D7EDCC3}"/>
              </a:ext>
            </a:extLst>
          </p:cNvPr>
          <p:cNvCxnSpPr>
            <a:cxnSpLocks/>
          </p:cNvCxnSpPr>
          <p:nvPr/>
        </p:nvCxnSpPr>
        <p:spPr>
          <a:xfrm>
            <a:off x="4061361" y="3783965"/>
            <a:ext cx="392875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</TotalTime>
  <Words>627</Words>
  <Application>Microsoft Office PowerPoint</Application>
  <PresentationFormat>宽屏</PresentationFormat>
  <Paragraphs>81</Paragraphs>
  <Slides>17</Slides>
  <Notes>6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华文新魏</vt:lpstr>
      <vt:lpstr>华文行楷</vt:lpstr>
      <vt:lpstr>华文中宋</vt:lpstr>
      <vt:lpstr>楷体</vt:lpstr>
      <vt:lpstr>宋体</vt:lpstr>
      <vt:lpstr>Arial</vt:lpstr>
      <vt:lpstr>Calibri</vt:lpstr>
      <vt:lpstr>Wingdings</vt:lpstr>
      <vt:lpstr>Office 主题​​</vt:lpstr>
      <vt:lpstr>课前准备</vt:lpstr>
      <vt:lpstr>PowerPoint 演示文稿</vt:lpstr>
      <vt:lpstr>PowerPoint 演示文稿</vt:lpstr>
      <vt:lpstr>活动一：掷硬币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活动二:摸球游戏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思考题： 盒子里有红、黄、蓝、黑四种颜色的球各15个，它们大小质地完全相同，一次至少摸出多少个球，才能保证摸出的小球中至少有5个颜色相同？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咏 李</dc:creator>
  <cp:lastModifiedBy>咏 李</cp:lastModifiedBy>
  <cp:revision>52</cp:revision>
  <dcterms:created xsi:type="dcterms:W3CDTF">2024-10-10T00:21:00Z</dcterms:created>
  <dcterms:modified xsi:type="dcterms:W3CDTF">2024-12-19T08:50:13Z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D7CEE571E7814B60B9E73F34DE8EC215</vt:lpwstr>
  </property>
  <property fmtid="{D5CDD505-2E9C-101B-9397-08002B2CF9AE}" pid="3" name="KSOProductBuildVer">
    <vt:lpwstr>2052-11.8.2.8411</vt:lpwstr>
  </property>
</Properties>
</file>