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2"/>
    <p:sldMasterId id="2147483660" r:id="rId3"/>
    <p:sldMasterId id="2147483672" r:id="rId4"/>
    <p:sldMasterId id="2147483684" r:id="rId5"/>
  </p:sldMasterIdLst>
  <p:notesMasterIdLst>
    <p:notesMasterId r:id="rId6"/>
  </p:notesMasterIdLst>
  <p:sldIdLst>
    <p:sldId id="256" r:id="rId7"/>
    <p:sldId id="624" r:id="rId8"/>
    <p:sldId id="320" r:id="rId9"/>
    <p:sldId id="446" r:id="rId10"/>
    <p:sldId id="625" r:id="rId11"/>
    <p:sldId id="510" r:id="rId12"/>
    <p:sldId id="626" r:id="rId13"/>
    <p:sldId id="567" r:id="rId14"/>
    <p:sldId id="627" r:id="rId15"/>
    <p:sldId id="321" r:id="rId16"/>
    <p:sldId id="569" r:id="rId17"/>
    <p:sldId id="628" r:id="rId18"/>
    <p:sldId id="520" r:id="rId19"/>
    <p:sldId id="629" r:id="rId20"/>
    <p:sldId id="585" r:id="rId21"/>
    <p:sldId id="631" r:id="rId22"/>
    <p:sldId id="630" r:id="rId23"/>
    <p:sldId id="632" r:id="rId24"/>
    <p:sldId id="633" r:id="rId25"/>
    <p:sldId id="516" r:id="rId26"/>
    <p:sldId id="586" r:id="rId27"/>
    <p:sldId id="634" r:id="rId28"/>
    <p:sldId id="635" r:id="rId29"/>
    <p:sldId id="581" r:id="rId30"/>
    <p:sldId id="636" r:id="rId31"/>
    <p:sldId id="637" r:id="rId32"/>
    <p:sldId id="526" r:id="rId33"/>
    <p:sldId id="638" r:id="rId34"/>
    <p:sldId id="498" r:id="rId35"/>
    <p:sldId id="271" r:id="rId36"/>
    <p:sldId id="532" r:id="rId37"/>
    <p:sldId id="639" r:id="rId38"/>
    <p:sldId id="400" r:id="rId39"/>
    <p:sldId id="640" r:id="rId40"/>
    <p:sldId id="391" r:id="rId41"/>
    <p:sldId id="641" r:id="rId42"/>
    <p:sldId id="533" r:id="rId43"/>
    <p:sldId id="642" r:id="rId44"/>
    <p:sldId id="593" r:id="rId45"/>
    <p:sldId id="643" r:id="rId46"/>
    <p:sldId id="535" r:id="rId47"/>
    <p:sldId id="280" r:id="rId48"/>
    <p:sldId id="401" r:id="rId49"/>
    <p:sldId id="644" r:id="rId50"/>
    <p:sldId id="430" r:id="rId51"/>
    <p:sldId id="598" r:id="rId52"/>
    <p:sldId id="431" r:id="rId53"/>
    <p:sldId id="402" r:id="rId54"/>
    <p:sldId id="508" r:id="rId55"/>
    <p:sldId id="599" r:id="rId56"/>
  </p:sldIdLst>
  <p:sldSz cx="9144000" cy="6858000" type="screen4x3"/>
  <p:notesSz cx="6858000" cy="9144000"/>
  <p:custDataLst>
    <p:tags r:id="rId5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思源黑体 CN Regular" panose="020b0500000000000000" pitchFamily="34" charset="-122"/>
        <a:ea typeface="思源黑体 CN Regular" panose="020b0500000000000000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思源黑体 CN Regular" panose="020b0500000000000000" pitchFamily="34" charset="-122"/>
        <a:ea typeface="思源黑体 CN Regular" panose="020b0500000000000000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思源黑体 CN Regular" panose="020b0500000000000000" pitchFamily="34" charset="-122"/>
        <a:ea typeface="思源黑体 CN Regular" panose="020b0500000000000000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思源黑体 CN Regular" panose="020b0500000000000000" pitchFamily="34" charset="-122"/>
        <a:ea typeface="思源黑体 CN Regular" panose="020b0500000000000000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思源黑体 CN Regular" panose="020b0500000000000000" pitchFamily="34" charset="-122"/>
        <a:ea typeface="思源黑体 CN Regular" panose="020b0500000000000000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思源黑体 CN Regular" panose="020b0500000000000000" pitchFamily="34" charset="-122"/>
        <a:ea typeface="思源黑体 CN Regular" panose="020b0500000000000000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思源黑体 CN Regular" panose="020b0500000000000000" pitchFamily="34" charset="-122"/>
        <a:ea typeface="思源黑体 CN Regular" panose="020b0500000000000000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思源黑体 CN Regular" panose="020b0500000000000000" pitchFamily="34" charset="-122"/>
        <a:ea typeface="思源黑体 CN Regular" panose="020b0500000000000000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思源黑体 CN Regular" panose="020b0500000000000000" pitchFamily="34" charset="-122"/>
        <a:ea typeface="思源黑体 CN Regular" panose="020b0500000000000000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2">
          <p15:clr>
            <a:srgbClr val="A4A3A4"/>
          </p15:clr>
        </p15:guide>
        <p15:guide id="2" pos="2871">
          <p15:clr>
            <a:srgbClr val="A4A3A4"/>
          </p15:clr>
        </p15:guide>
      </p15:sldGuideLst>
    </p:ext>
  </p:extLst>
</p:presentation>
</file>

<file path=ppt/commentAuthors.xml><?xml version="1.0" encoding="utf-8"?>
<p:cmAuthorLst xmlns:p="http://schemas.openxmlformats.org/presentationml/2006/main">
  <p:cmAuthor id="1" name="User" initials="U" lastIdx="0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1" d="100"/>
          <a:sy n="81" d="100"/>
        </p:scale>
        <p:origin x="1596" y="102"/>
      </p:cViewPr>
      <p:guideLst>
        <p:guide orient="horz" pos="2172"/>
        <p:guide pos="287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5" cy="72005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4.xml" /><Relationship Id="rId11" Type="http://schemas.openxmlformats.org/officeDocument/2006/relationships/slide" Target="slides/slide5.xml" /><Relationship Id="rId12" Type="http://schemas.openxmlformats.org/officeDocument/2006/relationships/slide" Target="slides/slide6.xml" /><Relationship Id="rId13" Type="http://schemas.openxmlformats.org/officeDocument/2006/relationships/slide" Target="slides/slide7.xml" /><Relationship Id="rId14" Type="http://schemas.openxmlformats.org/officeDocument/2006/relationships/slide" Target="slides/slide8.xml" /><Relationship Id="rId15" Type="http://schemas.openxmlformats.org/officeDocument/2006/relationships/slide" Target="slides/slide9.xml" /><Relationship Id="rId16" Type="http://schemas.openxmlformats.org/officeDocument/2006/relationships/slide" Target="slides/slide10.xml" /><Relationship Id="rId17" Type="http://schemas.openxmlformats.org/officeDocument/2006/relationships/slide" Target="slides/slide11.xml" /><Relationship Id="rId18" Type="http://schemas.openxmlformats.org/officeDocument/2006/relationships/slide" Target="slides/slide12.xml" /><Relationship Id="rId19" Type="http://schemas.openxmlformats.org/officeDocument/2006/relationships/slide" Target="slides/slide13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4.xml" /><Relationship Id="rId21" Type="http://schemas.openxmlformats.org/officeDocument/2006/relationships/slide" Target="slides/slide15.xml" /><Relationship Id="rId22" Type="http://schemas.openxmlformats.org/officeDocument/2006/relationships/slide" Target="slides/slide16.xml" /><Relationship Id="rId23" Type="http://schemas.openxmlformats.org/officeDocument/2006/relationships/slide" Target="slides/slide17.xml" /><Relationship Id="rId24" Type="http://schemas.openxmlformats.org/officeDocument/2006/relationships/slide" Target="slides/slide18.xml" /><Relationship Id="rId25" Type="http://schemas.openxmlformats.org/officeDocument/2006/relationships/slide" Target="slides/slide19.xml" /><Relationship Id="rId26" Type="http://schemas.openxmlformats.org/officeDocument/2006/relationships/slide" Target="slides/slide20.xml" /><Relationship Id="rId27" Type="http://schemas.openxmlformats.org/officeDocument/2006/relationships/slide" Target="slides/slide21.xml" /><Relationship Id="rId28" Type="http://schemas.openxmlformats.org/officeDocument/2006/relationships/slide" Target="slides/slide22.xml" /><Relationship Id="rId29" Type="http://schemas.openxmlformats.org/officeDocument/2006/relationships/slide" Target="slides/slide23.xml" /><Relationship Id="rId3" Type="http://schemas.openxmlformats.org/officeDocument/2006/relationships/slideMaster" Target="slideMasters/slideMaster2.xml" /><Relationship Id="rId30" Type="http://schemas.openxmlformats.org/officeDocument/2006/relationships/slide" Target="slides/slide24.xml" /><Relationship Id="rId31" Type="http://schemas.openxmlformats.org/officeDocument/2006/relationships/slide" Target="slides/slide25.xml" /><Relationship Id="rId32" Type="http://schemas.openxmlformats.org/officeDocument/2006/relationships/slide" Target="slides/slide26.xml" /><Relationship Id="rId33" Type="http://schemas.openxmlformats.org/officeDocument/2006/relationships/slide" Target="slides/slide27.xml" /><Relationship Id="rId34" Type="http://schemas.openxmlformats.org/officeDocument/2006/relationships/slide" Target="slides/slide28.xml" /><Relationship Id="rId35" Type="http://schemas.openxmlformats.org/officeDocument/2006/relationships/slide" Target="slides/slide29.xml" /><Relationship Id="rId36" Type="http://schemas.openxmlformats.org/officeDocument/2006/relationships/slide" Target="slides/slide30.xml" /><Relationship Id="rId37" Type="http://schemas.openxmlformats.org/officeDocument/2006/relationships/slide" Target="slides/slide31.xml" /><Relationship Id="rId38" Type="http://schemas.openxmlformats.org/officeDocument/2006/relationships/slide" Target="slides/slide32.xml" /><Relationship Id="rId39" Type="http://schemas.openxmlformats.org/officeDocument/2006/relationships/slide" Target="slides/slide33.xml" /><Relationship Id="rId4" Type="http://schemas.openxmlformats.org/officeDocument/2006/relationships/slideMaster" Target="slideMasters/slideMaster3.xml" /><Relationship Id="rId40" Type="http://schemas.openxmlformats.org/officeDocument/2006/relationships/slide" Target="slides/slide34.xml" /><Relationship Id="rId41" Type="http://schemas.openxmlformats.org/officeDocument/2006/relationships/slide" Target="slides/slide35.xml" /><Relationship Id="rId42" Type="http://schemas.openxmlformats.org/officeDocument/2006/relationships/slide" Target="slides/slide36.xml" /><Relationship Id="rId43" Type="http://schemas.openxmlformats.org/officeDocument/2006/relationships/slide" Target="slides/slide37.xml" /><Relationship Id="rId44" Type="http://schemas.openxmlformats.org/officeDocument/2006/relationships/slide" Target="slides/slide38.xml" /><Relationship Id="rId45" Type="http://schemas.openxmlformats.org/officeDocument/2006/relationships/slide" Target="slides/slide39.xml" /><Relationship Id="rId46" Type="http://schemas.openxmlformats.org/officeDocument/2006/relationships/slide" Target="slides/slide40.xml" /><Relationship Id="rId47" Type="http://schemas.openxmlformats.org/officeDocument/2006/relationships/slide" Target="slides/slide41.xml" /><Relationship Id="rId48" Type="http://schemas.openxmlformats.org/officeDocument/2006/relationships/slide" Target="slides/slide42.xml" /><Relationship Id="rId49" Type="http://schemas.openxmlformats.org/officeDocument/2006/relationships/slide" Target="slides/slide43.xml" /><Relationship Id="rId5" Type="http://schemas.openxmlformats.org/officeDocument/2006/relationships/slideMaster" Target="slideMasters/slideMaster4.xml" /><Relationship Id="rId50" Type="http://schemas.openxmlformats.org/officeDocument/2006/relationships/slide" Target="slides/slide44.xml" /><Relationship Id="rId51" Type="http://schemas.openxmlformats.org/officeDocument/2006/relationships/slide" Target="slides/slide45.xml" /><Relationship Id="rId52" Type="http://schemas.openxmlformats.org/officeDocument/2006/relationships/slide" Target="slides/slide46.xml" /><Relationship Id="rId53" Type="http://schemas.openxmlformats.org/officeDocument/2006/relationships/slide" Target="slides/slide47.xml" /><Relationship Id="rId54" Type="http://schemas.openxmlformats.org/officeDocument/2006/relationships/slide" Target="slides/slide48.xml" /><Relationship Id="rId55" Type="http://schemas.openxmlformats.org/officeDocument/2006/relationships/slide" Target="slides/slide49.xml" /><Relationship Id="rId56" Type="http://schemas.openxmlformats.org/officeDocument/2006/relationships/slide" Target="slides/slide50.xml" /><Relationship Id="rId57" Type="http://schemas.openxmlformats.org/officeDocument/2006/relationships/tags" Target="tags/tag1.xml" /><Relationship Id="rId58" Type="http://schemas.openxmlformats.org/officeDocument/2006/relationships/presProps" Target="presProps.xml" /><Relationship Id="rId59" Type="http://schemas.openxmlformats.org/officeDocument/2006/relationships/viewProps" Target="viewProps.xml" /><Relationship Id="rId6" Type="http://schemas.openxmlformats.org/officeDocument/2006/relationships/notesMaster" Target="notesMasters/notesMaster1.xml" /><Relationship Id="rId60" Type="http://schemas.openxmlformats.org/officeDocument/2006/relationships/theme" Target="theme/theme1.xml" /><Relationship Id="rId61" Type="http://schemas.openxmlformats.org/officeDocument/2006/relationships/tableStyles" Target="tableStyles.xml" /><Relationship Id="rId7" Type="http://schemas.openxmlformats.org/officeDocument/2006/relationships/slide" Target="slides/slide1.xml" /><Relationship Id="rId8" Type="http://schemas.openxmlformats.org/officeDocument/2006/relationships/slide" Target="slides/slide2.xml" /><Relationship Id="rId9" Type="http://schemas.openxmlformats.org/officeDocument/2006/relationships/slide" Target="slides/slide3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5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D2A48B96-639E-45A3-A0BA-2464DFDB1FAA}" type="datetimeFigureOut">
              <a:rPr lang="zh-CN" altLang="en-US"/>
              <a:t>2021/12/15</a:t>
            </a:fld>
            <a:endParaRPr lang="zh-CN" altLang="en-US"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614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备注占位符 4"/>
          <p:cNvSpPr>
            <a:spLocks noGrp="1" noChangeArrowheads="1"/>
          </p:cNvSpPr>
          <p:nvPr>
            <p:ph type="body" sz="quarter" idx="6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21FC31E5-2828-427D-A9C4-2826A804394C}" type="slidenum">
              <a:rPr lang="zh-CN" altLang="en-US"/>
              <a:t>‹#›</a:t>
            </a:fld>
            <a:endParaRPr lang="zh-CN" altLang="en-US"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58575-DD22-4863-B098-9DDC74E7631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221570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6CA64-0659-43F9-8CF9-197FFA79D29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290106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EC826-038B-464F-9EB9-D63C00012E2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659504"/>
      </p:ext>
    </p:extLst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9F665-C43F-475A-AB66-6E6C573E8E1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182484"/>
      </p:ext>
    </p:extLst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B94D9-A78A-4C6C-9BAE-73C7D68BBF0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422830"/>
      </p:ext>
    </p:extLst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10C61-0356-4117-8A34-58369C1B824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663964"/>
      </p:ext>
    </p:extLst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4D846-FC57-42D9-950F-14EFEBE49771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377906"/>
      </p:ext>
    </p:extLst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7C480-9A44-49C7-BDAE-5B53B444C66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208700"/>
      </p:ext>
    </p:extLst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01C3C-4BB0-4F42-8DCC-358E3273DED2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062982"/>
      </p:ext>
    </p:extLst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F90D6-63F6-42DE-9133-467BBEACB1D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946945"/>
      </p:ext>
    </p:extLst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299B4-2C58-4379-B875-3FF55AB998F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87231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58E9D-128B-476C-BAA6-42A8E51C7D6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962777"/>
      </p:ext>
    </p:extLst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4B695-3409-4384-9049-8BC9A6C5DB5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369482"/>
      </p:ext>
    </p:extLst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98CBB-1FD2-4CA2-8E1C-D40794429F0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806851"/>
      </p:ext>
    </p:extLst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1128F-615F-44E3-BD31-CAE8B982836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880595"/>
      </p:ext>
    </p:extLst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3C521-4E7A-47E2-B3C5-317328B3994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506496"/>
      </p:ext>
    </p:extLst>
  </p:cSld>
  <p:clrMapOvr>
    <a:masterClrMapping/>
  </p:clrMapOvr>
  <p:transition/>
  <p:timing/>
</p:sldLayout>
</file>

<file path=ppt/slideLayouts/slideLayout2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ABAC61-8019-4F56-B063-8C5F88B19F1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599266"/>
      </p:ext>
    </p:extLst>
  </p:cSld>
  <p:clrMapOvr>
    <a:masterClrMapping/>
  </p:clrMapOvr>
  <p:transition/>
  <p:timing/>
</p:sldLayout>
</file>

<file path=ppt/slideLayouts/slideLayout2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6527B-EC52-4F1C-B675-31E605EDC8F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134977"/>
      </p:ext>
    </p:extLst>
  </p:cSld>
  <p:clrMapOvr>
    <a:masterClrMapping/>
  </p:clrMapOvr>
  <p:transition/>
  <p:timing/>
</p:sldLayout>
</file>

<file path=ppt/slideLayouts/slideLayout2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E32CB-AE3A-48B5-A6D8-0CE31CF7FE01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973874"/>
      </p:ext>
    </p:extLst>
  </p:cSld>
  <p:clrMapOvr>
    <a:masterClrMapping/>
  </p:clrMapOvr>
  <p:transition/>
  <p:timing/>
</p:sldLayout>
</file>

<file path=ppt/slideLayouts/slideLayout2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F2444-C350-4F6D-80B3-F0D935F867E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911168"/>
      </p:ext>
    </p:extLst>
  </p:cSld>
  <p:clrMapOvr>
    <a:masterClrMapping/>
  </p:clrMapOvr>
  <p:transition/>
  <p:timing/>
</p:sldLayout>
</file>

<file path=ppt/slideLayouts/slideLayout2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1FD3C-CD65-4DA2-97AA-34C20FFCC9D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800907"/>
      </p:ext>
    </p:extLst>
  </p:cSld>
  <p:clrMapOvr>
    <a:masterClrMapping/>
  </p:clrMapOvr>
  <p:transition/>
  <p:timing/>
</p:sldLayout>
</file>

<file path=ppt/slideLayouts/slideLayout2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AB0CC-B8B7-4D37-9C41-D2D7E9F573B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955089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3B213-A721-463B-8F12-88332BFA41F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689691"/>
      </p:ext>
    </p:extLst>
  </p:cSld>
  <p:clrMapOvr>
    <a:masterClrMapping/>
  </p:clrMapOvr>
  <p:transition/>
  <p:timing/>
</p:sldLayout>
</file>

<file path=ppt/slideLayouts/slideLayout3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0AD73-3BA4-4132-A524-A011BDC7CD7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795461"/>
      </p:ext>
    </p:extLst>
  </p:cSld>
  <p:clrMapOvr>
    <a:masterClrMapping/>
  </p:clrMapOvr>
  <p:transition/>
  <p:timing/>
</p:sldLayout>
</file>

<file path=ppt/slideLayouts/slideLayout3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18577-AAF2-47D4-AF40-C1AD718FD92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73622"/>
      </p:ext>
    </p:extLst>
  </p:cSld>
  <p:clrMapOvr>
    <a:masterClrMapping/>
  </p:clrMapOvr>
  <p:transition/>
  <p:timing/>
</p:sldLayout>
</file>

<file path=ppt/slideLayouts/slideLayout3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16EF7-58AF-4A3E-94A8-8F171841EE1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142113"/>
      </p:ext>
    </p:extLst>
  </p:cSld>
  <p:clrMapOvr>
    <a:masterClrMapping/>
  </p:clrMapOvr>
  <p:transition/>
  <p:timing/>
</p:sldLayout>
</file>

<file path=ppt/slideLayouts/slideLayout3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8D1A3-A634-4025-B49D-55A494A46E51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166877"/>
      </p:ext>
    </p:extLst>
  </p:cSld>
  <p:clrMapOvr>
    <a:masterClrMapping/>
  </p:clrMapOvr>
  <p:transition/>
  <p:timing/>
</p:sldLayout>
</file>

<file path=ppt/slideLayouts/slideLayout3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9F197-72B2-4F2A-9248-AED301C607A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221566"/>
      </p:ext>
    </p:extLst>
  </p:cSld>
  <p:clrMapOvr>
    <a:masterClrMapping/>
  </p:clrMapOvr>
  <p:transition/>
  <p:timing/>
</p:sldLayout>
</file>

<file path=ppt/slideLayouts/slideLayout3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56DF0-6BF9-46FD-8559-6F2C2D9C4D8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498526"/>
      </p:ext>
    </p:extLst>
  </p:cSld>
  <p:clrMapOvr>
    <a:masterClrMapping/>
  </p:clrMapOvr>
  <p:transition/>
  <p:timing/>
</p:sldLayout>
</file>

<file path=ppt/slideLayouts/slideLayout3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CBD10-E560-4647-A9EE-76613ABC749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684052"/>
      </p:ext>
    </p:extLst>
  </p:cSld>
  <p:clrMapOvr>
    <a:masterClrMapping/>
  </p:clrMapOvr>
  <p:transition/>
  <p:timing/>
</p:sldLayout>
</file>

<file path=ppt/slideLayouts/slideLayout3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8AFFF-E7CB-40AC-8A5D-62DA5C67FEB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855307"/>
      </p:ext>
    </p:extLst>
  </p:cSld>
  <p:clrMapOvr>
    <a:masterClrMapping/>
  </p:clrMapOvr>
  <p:transition/>
  <p:timing/>
</p:sldLayout>
</file>

<file path=ppt/slideLayouts/slideLayout3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45934-A6E2-4456-B109-1EA190E382B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74734"/>
      </p:ext>
    </p:extLst>
  </p:cSld>
  <p:clrMapOvr>
    <a:masterClrMapping/>
  </p:clrMapOvr>
  <p:transition/>
  <p:timing/>
</p:sldLayout>
</file>

<file path=ppt/slideLayouts/slideLayout3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D4DCF-6507-46EC-858B-1402728B477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756461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B7828-B1A5-4FEC-AEE5-F2A51ED687D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513103"/>
      </p:ext>
    </p:extLst>
  </p:cSld>
  <p:clrMapOvr>
    <a:masterClrMapping/>
  </p:clrMapOvr>
  <p:transition/>
  <p:timing/>
</p:sldLayout>
</file>

<file path=ppt/slideLayouts/slideLayout4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46673-0356-4A04-8A96-E4114D268D8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479638"/>
      </p:ext>
    </p:extLst>
  </p:cSld>
  <p:clrMapOvr>
    <a:masterClrMapping/>
  </p:clrMapOvr>
  <p:transition/>
  <p:timing/>
</p:sldLayout>
</file>

<file path=ppt/slideLayouts/slideLayout4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4C1B-D238-447F-9733-66BE76CA6BA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997449"/>
      </p:ext>
    </p:extLst>
  </p:cSld>
  <p:clrMapOvr>
    <a:masterClrMapping/>
  </p:clrMapOvr>
  <p:transition/>
  <p:timing/>
</p:sldLayout>
</file>

<file path=ppt/slideLayouts/slideLayout4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35DC8-567B-4435-9847-E4A0F07E724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429024"/>
      </p:ext>
    </p:extLst>
  </p:cSld>
  <p:clrMapOvr>
    <a:masterClrMapping/>
  </p:clrMapOvr>
  <p:transition/>
  <p:timing/>
</p:sldLayout>
</file>

<file path=ppt/slideLayouts/slideLayout4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9F18B-E6C8-4D33-83A9-E4445AA1D78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660448"/>
      </p:ext>
    </p:extLst>
  </p:cSld>
  <p:clrMapOvr>
    <a:masterClrMapping/>
  </p:clrMapOvr>
  <p:transition/>
  <p:timing/>
</p:sldLayout>
</file>

<file path=ppt/slideLayouts/slideLayout4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66D16-013B-433D-B085-33F1809CC85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14723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9734F-1011-4A96-896C-2BCE4E62C57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552169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E32FE-B64E-4237-A24B-974214B0403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841253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65A82-04C8-418A-A8A9-045C47CB201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381614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CF92F-ABE9-4AD5-A8FD-8E45FEF1B9E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870333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AA33FC-3C14-425A-BBD9-A740C2B8CCD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31806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1.png" /><Relationship Id="rId13" Type="http://schemas.openxmlformats.org/officeDocument/2006/relationships/image" Target="../media/image2.png" /><Relationship Id="rId14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10" Type="http://schemas.openxmlformats.org/officeDocument/2006/relationships/slideLayout" Target="../slideLayouts/slideLayout21.xml" /><Relationship Id="rId11" Type="http://schemas.openxmlformats.org/officeDocument/2006/relationships/slideLayout" Target="../slideLayouts/slideLayout22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14.xml" /><Relationship Id="rId4" Type="http://schemas.openxmlformats.org/officeDocument/2006/relationships/slideLayout" Target="../slideLayouts/slideLayout15.xml" /><Relationship Id="rId5" Type="http://schemas.openxmlformats.org/officeDocument/2006/relationships/slideLayout" Target="../slideLayouts/slideLayout16.xml" /><Relationship Id="rId6" Type="http://schemas.openxmlformats.org/officeDocument/2006/relationships/slideLayout" Target="../slideLayouts/slideLayout17.xml" /><Relationship Id="rId7" Type="http://schemas.openxmlformats.org/officeDocument/2006/relationships/slideLayout" Target="../slideLayouts/slideLayout18.xml" /><Relationship Id="rId8" Type="http://schemas.openxmlformats.org/officeDocument/2006/relationships/slideLayout" Target="../slideLayouts/slideLayout19.xml" /><Relationship Id="rId9" Type="http://schemas.openxmlformats.org/officeDocument/2006/relationships/slideLayout" Target="../slideLayouts/slideLayout20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.xml" /><Relationship Id="rId10" Type="http://schemas.openxmlformats.org/officeDocument/2006/relationships/slideLayout" Target="../slideLayouts/slideLayout32.xml" /><Relationship Id="rId11" Type="http://schemas.openxmlformats.org/officeDocument/2006/relationships/slideLayout" Target="../slideLayouts/slideLayout33.xml" /><Relationship Id="rId12" Type="http://schemas.openxmlformats.org/officeDocument/2006/relationships/theme" Target="../theme/theme3.xml" /><Relationship Id="rId2" Type="http://schemas.openxmlformats.org/officeDocument/2006/relationships/slideLayout" Target="../slideLayouts/slideLayout24.xml" /><Relationship Id="rId3" Type="http://schemas.openxmlformats.org/officeDocument/2006/relationships/slideLayout" Target="../slideLayouts/slideLayout25.xml" /><Relationship Id="rId4" Type="http://schemas.openxmlformats.org/officeDocument/2006/relationships/slideLayout" Target="../slideLayouts/slideLayout26.xml" /><Relationship Id="rId5" Type="http://schemas.openxmlformats.org/officeDocument/2006/relationships/slideLayout" Target="../slideLayouts/slideLayout27.xml" /><Relationship Id="rId6" Type="http://schemas.openxmlformats.org/officeDocument/2006/relationships/slideLayout" Target="../slideLayouts/slideLayout28.xml" /><Relationship Id="rId7" Type="http://schemas.openxmlformats.org/officeDocument/2006/relationships/slideLayout" Target="../slideLayouts/slideLayout29.xml" /><Relationship Id="rId8" Type="http://schemas.openxmlformats.org/officeDocument/2006/relationships/slideLayout" Target="../slideLayouts/slideLayout30.xml" /><Relationship Id="rId9" Type="http://schemas.openxmlformats.org/officeDocument/2006/relationships/slideLayout" Target="../slideLayouts/slideLayout31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 /><Relationship Id="rId10" Type="http://schemas.openxmlformats.org/officeDocument/2006/relationships/slideLayout" Target="../slideLayouts/slideLayout43.xml" /><Relationship Id="rId11" Type="http://schemas.openxmlformats.org/officeDocument/2006/relationships/slideLayout" Target="../slideLayouts/slideLayout44.xml" /><Relationship Id="rId12" Type="http://schemas.openxmlformats.org/officeDocument/2006/relationships/theme" Target="../theme/theme4.xml" /><Relationship Id="rId2" Type="http://schemas.openxmlformats.org/officeDocument/2006/relationships/slideLayout" Target="../slideLayouts/slideLayout35.xml" /><Relationship Id="rId3" Type="http://schemas.openxmlformats.org/officeDocument/2006/relationships/slideLayout" Target="../slideLayouts/slideLayout36.xml" /><Relationship Id="rId4" Type="http://schemas.openxmlformats.org/officeDocument/2006/relationships/slideLayout" Target="../slideLayouts/slideLayout37.xml" /><Relationship Id="rId5" Type="http://schemas.openxmlformats.org/officeDocument/2006/relationships/slideLayout" Target="../slideLayouts/slideLayout38.xml" /><Relationship Id="rId6" Type="http://schemas.openxmlformats.org/officeDocument/2006/relationships/slideLayout" Target="../slideLayouts/slideLayout39.xml" /><Relationship Id="rId7" Type="http://schemas.openxmlformats.org/officeDocument/2006/relationships/slideLayout" Target="../slideLayouts/slideLayout40.xml" /><Relationship Id="rId8" Type="http://schemas.openxmlformats.org/officeDocument/2006/relationships/slideLayout" Target="../slideLayouts/slideLayout41.xml" /><Relationship Id="rId9" Type="http://schemas.openxmlformats.org/officeDocument/2006/relationships/slideLayout" Target="../slideLayouts/slideLayout4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Arial Unicode MS" pitchFamily="34" charset="-122"/>
              </a:defRPr>
            </a:lvl1pPr>
          </a:lstStyle>
          <a:p>
            <a:fld id="{530820CF-B880-4189-942D-D702A7CBA730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  <a:ea typeface="Arial Unicode MS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Arial Unicode MS" pitchFamily="34" charset="-122"/>
              </a:defRPr>
            </a:lvl1pPr>
          </a:lstStyle>
          <a:p>
            <a:fld id="{D15981F3-EA07-4046-895B-7B015DC419DC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F2DF237-EFD6-4BA4-943F-35D91A176308}"/>
              </a:ext>
            </a:extLst>
          </p:cNvPr>
          <p:cNvSpPr/>
          <p:nvPr userDrawn="1"/>
        </p:nvSpPr>
        <p:spPr>
          <a:xfrm>
            <a:off x="-8638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175743DF-0CEA-46EA-AF87-E71E8E4C4DE3}"/>
              </a:ext>
            </a:extLst>
          </p:cNvPr>
          <p:cNvSpPr/>
          <p:nvPr userDrawn="1"/>
        </p:nvSpPr>
        <p:spPr>
          <a:xfrm>
            <a:off x="52149" y="52478"/>
            <a:ext cx="103517" cy="10351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3C5DD577-CC92-49E8-A001-F05CBC56A9C2}"/>
              </a:ext>
            </a:extLst>
          </p:cNvPr>
          <p:cNvSpPr/>
          <p:nvPr userDrawn="1"/>
        </p:nvSpPr>
        <p:spPr>
          <a:xfrm>
            <a:off x="8975784" y="52478"/>
            <a:ext cx="103517" cy="10351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20CF181F-B861-49BC-B6E9-48530B23F454}"/>
              </a:ext>
            </a:extLst>
          </p:cNvPr>
          <p:cNvSpPr/>
          <p:nvPr userDrawn="1"/>
        </p:nvSpPr>
        <p:spPr>
          <a:xfrm>
            <a:off x="99859" y="145565"/>
            <a:ext cx="8910695" cy="6603159"/>
          </a:xfrm>
          <a:prstGeom prst="roundRect">
            <a:avLst>
              <a:gd name="adj" fmla="val 3186"/>
            </a:avLst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B4C93CFC-C63C-4D24-A49F-6471818731A2}"/>
              </a:ext>
            </a:extLst>
          </p:cNvPr>
          <p:cNvSpPr/>
          <p:nvPr userDrawn="1"/>
        </p:nvSpPr>
        <p:spPr>
          <a:xfrm>
            <a:off x="2956075" y="2291549"/>
            <a:ext cx="708395" cy="70839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25400" dist="254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秋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DD560B50-2A99-490B-B5A2-D8BD996FB8BA}"/>
              </a:ext>
            </a:extLst>
          </p:cNvPr>
          <p:cNvSpPr/>
          <p:nvPr userDrawn="1"/>
        </p:nvSpPr>
        <p:spPr>
          <a:xfrm>
            <a:off x="3811172" y="2291549"/>
            <a:ext cx="708395" cy="70839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25400" dist="254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季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BE0D8487-DE26-4A1F-BDFF-1DD6F229ACC8}"/>
              </a:ext>
            </a:extLst>
          </p:cNvPr>
          <p:cNvSpPr/>
          <p:nvPr userDrawn="1"/>
        </p:nvSpPr>
        <p:spPr>
          <a:xfrm>
            <a:off x="4666270" y="2291549"/>
            <a:ext cx="708395" cy="70839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25400" dist="254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课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C6D0B5D5-D0FE-459C-9C10-BCB1DDEC5A5B}"/>
              </a:ext>
            </a:extLst>
          </p:cNvPr>
          <p:cNvSpPr/>
          <p:nvPr userDrawn="1"/>
        </p:nvSpPr>
        <p:spPr>
          <a:xfrm>
            <a:off x="5521367" y="2291549"/>
            <a:ext cx="708395" cy="70839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25400" dist="254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>
                <a:solidFill>
                  <a:schemeClr val="tx1">
                    <a:lumMod val="85000"/>
                    <a:lumOff val="15000"/>
                  </a:schemeClr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件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05834581-2F67-4374-AAE4-4E739B0B66D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72" t="11132" r="3175" b="9637"/>
          <a:stretch>
            <a:fillRect/>
          </a:stretch>
        </p:blipFill>
        <p:spPr>
          <a:xfrm>
            <a:off x="6178004" y="-276340"/>
            <a:ext cx="3026072" cy="298526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28DB046-DBFC-422D-BC2C-C02D72886A9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t="20769" r="50097"/>
          <a:stretch>
            <a:fillRect/>
          </a:stretch>
        </p:blipFill>
        <p:spPr>
          <a:xfrm>
            <a:off x="64476" y="4616623"/>
            <a:ext cx="2424796" cy="23920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transition/>
  <p:timing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Arial Unicode MS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Arial Unicode MS" pitchFamily="34" charset="-122"/>
              </a:defRPr>
            </a:lvl1pPr>
          </a:lstStyle>
          <a:p>
            <a:fld id="{58BBDFF5-F3F8-4D17-AF38-2ECD2CF1C677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  <a:ea typeface="Arial Unicode MS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Arial Unicode MS" pitchFamily="34" charset="-122"/>
              </a:defRPr>
            </a:lvl1pPr>
          </a:lstStyle>
          <a:p>
            <a:fld id="{3F38CAF7-487B-460A-95B7-1295B46C1116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29A87E8-C7C9-4BB5-B95E-6818218D34DF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C483DBAA-8C33-42F6-AC59-5911B2C325B5}"/>
              </a:ext>
            </a:extLst>
          </p:cNvPr>
          <p:cNvSpPr/>
          <p:nvPr userDrawn="1"/>
        </p:nvSpPr>
        <p:spPr>
          <a:xfrm>
            <a:off x="121160" y="274638"/>
            <a:ext cx="8910695" cy="6446837"/>
          </a:xfrm>
          <a:prstGeom prst="roundRect">
            <a:avLst>
              <a:gd name="adj" fmla="val 3186"/>
            </a:avLst>
          </a:prstGeom>
          <a:solidFill>
            <a:schemeClr val="bg1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4" r:id="rId3"/>
    <p:sldLayoutId id="2147483703" r:id="rId4"/>
    <p:sldLayoutId id="2147483702" r:id="rId5"/>
    <p:sldLayoutId id="2147483701" r:id="rId6"/>
    <p:sldLayoutId id="2147483700" r:id="rId7"/>
    <p:sldLayoutId id="2147483699" r:id="rId8"/>
    <p:sldLayoutId id="2147483698" r:id="rId9"/>
    <p:sldLayoutId id="2147483697" r:id="rId10"/>
    <p:sldLayoutId id="2147483696" r:id="rId11"/>
  </p:sldLayoutIdLst>
  <p:transition/>
  <p:timing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Arial Unicode MS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Arial Unicode MS" pitchFamily="34" charset="-122"/>
              </a:defRPr>
            </a:lvl1pPr>
          </a:lstStyle>
          <a:p>
            <a:fld id="{3C5EE1EE-A37A-4096-BE4E-14EC37CF62C8}" type="datetimeFigureOut">
              <a:rPr lang="zh-CN" altLang="en-US"/>
              <a:t>2021/12/15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  <a:ea typeface="Arial Unicode MS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Arial Unicode MS" pitchFamily="34" charset="-122"/>
              </a:defRPr>
            </a:lvl1pPr>
          </a:lstStyle>
          <a:p>
            <a:fld id="{6425F71E-31A3-40F0-B3F5-3A332ECDB15F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97F939C-E58F-464C-8DED-83D9966973F2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1F79D7F4-8638-4850-8BC2-557319296CA4}"/>
              </a:ext>
            </a:extLst>
          </p:cNvPr>
          <p:cNvSpPr/>
          <p:nvPr userDrawn="1"/>
        </p:nvSpPr>
        <p:spPr>
          <a:xfrm>
            <a:off x="121160" y="274638"/>
            <a:ext cx="8910695" cy="6446837"/>
          </a:xfrm>
          <a:prstGeom prst="roundRect">
            <a:avLst>
              <a:gd name="adj" fmla="val 3186"/>
            </a:avLst>
          </a:prstGeom>
          <a:solidFill>
            <a:schemeClr val="bg1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6" r:id="rId2"/>
    <p:sldLayoutId id="2147483715" r:id="rId3"/>
    <p:sldLayoutId id="2147483714" r:id="rId4"/>
    <p:sldLayoutId id="2147483713" r:id="rId5"/>
    <p:sldLayoutId id="2147483712" r:id="rId6"/>
    <p:sldLayoutId id="2147483711" r:id="rId7"/>
    <p:sldLayoutId id="2147483710" r:id="rId8"/>
    <p:sldLayoutId id="2147483709" r:id="rId9"/>
    <p:sldLayoutId id="2147483708" r:id="rId10"/>
    <p:sldLayoutId id="2147483707" r:id="rId11"/>
  </p:sldLayoutIdLst>
  <p:transition/>
  <p:timing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Arial Unicode MS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思源黑体 CN Regular" panose="020b0500000000000000" pitchFamily="34" charset="-122"/>
          <a:ea typeface="Arial Unicode MS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Arial Unicode MS" pitchFamily="34" charset="-122"/>
              </a:defRPr>
            </a:lvl1pPr>
          </a:lstStyle>
          <a:p>
            <a:fld id="{5824B2C9-04C7-4251-A2EC-9604E5BD3065}" type="datetimeFigureOut">
              <a:rPr lang="zh-CN" altLang="en-US"/>
              <a:t>2021/12/15</a:t>
            </a:fld>
            <a:endParaRPr lang="zh-CN" altLang="en-US">
              <a:latin typeface="思源黑体 CN Regular" panose="020b0500000000000000" pitchFamily="34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  <a:ea typeface="Arial Unicode MS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Arial Unicode MS" pitchFamily="34" charset="-122"/>
              </a:defRPr>
            </a:lvl1pPr>
          </a:lstStyle>
          <a:p>
            <a:fld id="{5D1210B4-0D85-4E3D-8D45-451E5A73739B}" type="slidenum">
              <a:rPr lang="zh-CN" altLang="en-US"/>
              <a:t>‹#›</a:t>
            </a:fld>
            <a:endParaRPr lang="zh-CN" altLang="en-US">
              <a:latin typeface="思源黑体 CN Regular" panose="020b0500000000000000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1E83A548-C0B6-4D89-8D14-A1E6C0821B36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6E556A46-9B03-4560-88FF-131EDD48478A}"/>
              </a:ext>
            </a:extLst>
          </p:cNvPr>
          <p:cNvSpPr/>
          <p:nvPr userDrawn="1"/>
        </p:nvSpPr>
        <p:spPr>
          <a:xfrm>
            <a:off x="121160" y="274638"/>
            <a:ext cx="8910695" cy="6446837"/>
          </a:xfrm>
          <a:prstGeom prst="roundRect">
            <a:avLst>
              <a:gd name="adj" fmla="val 3186"/>
            </a:avLst>
          </a:prstGeom>
          <a:solidFill>
            <a:schemeClr val="bg1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7" r:id="rId2"/>
    <p:sldLayoutId id="2147483726" r:id="rId3"/>
    <p:sldLayoutId id="2147483725" r:id="rId4"/>
    <p:sldLayoutId id="2147483724" r:id="rId5"/>
    <p:sldLayoutId id="2147483723" r:id="rId6"/>
    <p:sldLayoutId id="2147483722" r:id="rId7"/>
    <p:sldLayoutId id="2147483721" r:id="rId8"/>
    <p:sldLayoutId id="2147483720" r:id="rId9"/>
    <p:sldLayoutId id="2147483719" r:id="rId10"/>
    <p:sldLayoutId id="2147483718" r:id="rId11"/>
  </p:sldLayoutIdLst>
  <p:transition/>
  <p:timing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Arial Unicode MS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Arial Unicode MS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Arial Unicode MS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Arial Unicode MS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Arial Unicode MS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Arial Unicode MS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Arial Unicode MS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Arial Unicode MS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Arial Unicode MS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Arial Unicode MS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6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7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8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9.pn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10.pn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11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12.png" /></Relationships>
</file>

<file path=ppt/slides/_rels/slide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13.jpeg" /></Relationships>
</file>

<file path=ppt/slides/_rels/slide4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14.jpeg" /></Relationships>
</file>

<file path=ppt/slides/_rels/slide4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4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/Relationships>
</file>

<file path=ppt/slides/_rels/slide5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1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4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4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5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.xml" /><Relationship Id="rId2" Type="http://schemas.openxmlformats.org/officeDocument/2006/relationships/image" Target="../media/image3.png" /><Relationship Id="rId3" Type="http://schemas.openxmlformats.org/officeDocument/2006/relationships/image" Target="../media/image5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5">
            <a:extLst>
              <a:ext uri="{FF2B5EF4-FFF2-40B4-BE49-F238E27FC236}">
                <a16:creationId xmlns:a16="http://schemas.microsoft.com/office/drawing/2014/main" id="{EC6232C9-C76C-4C4C-ADEA-F814C1A38D2E}"/>
              </a:ext>
            </a:extLst>
          </p:cNvPr>
          <p:cNvSpPr txBox="1"/>
          <p:nvPr/>
        </p:nvSpPr>
        <p:spPr>
          <a:xfrm>
            <a:off x="2425700" y="3284990"/>
            <a:ext cx="42926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/>
            <a:r>
              <a:rPr lang="zh-CN" altLang="en-US" sz="2400" b="1" noProof="1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第三章      乘法</a:t>
            </a:r>
            <a:endParaRPr lang="zh-CN" altLang="en-US" sz="2400" b="1" noProof="1">
              <a:solidFill>
                <a:schemeClr val="accent6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094806-8FBB-4461-8E23-8F75D46E7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0716" y="3933035"/>
            <a:ext cx="4582567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/>
              <a:t>主题：三位数乘两位数的笔算及估算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CBDC0906-8B58-4408-A846-FAC9322A1EC0}"/>
              </a:ext>
            </a:extLst>
          </p:cNvPr>
          <p:cNvGrpSpPr/>
          <p:nvPr/>
        </p:nvGrpSpPr>
        <p:grpSpPr>
          <a:xfrm>
            <a:off x="2340856" y="2568521"/>
            <a:ext cx="4462287" cy="1720957"/>
            <a:chOff x="291444" y="2223943"/>
            <a:chExt cx="4462287" cy="1720957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62A1397F-40BB-4544-BC4F-A860AAF5E860}"/>
                </a:ext>
              </a:extLst>
            </p:cNvPr>
            <p:cNvGrpSpPr/>
            <p:nvPr/>
          </p:nvGrpSpPr>
          <p:grpSpPr>
            <a:xfrm>
              <a:off x="291444" y="2223943"/>
              <a:ext cx="4462287" cy="1720957"/>
              <a:chOff x="2395712" y="1845203"/>
              <a:chExt cx="4462287" cy="1720957"/>
            </a:xfrm>
          </p:grpSpPr>
          <p:sp>
            <p:nvSpPr>
              <p:cNvPr id="8" name="矩形: 圆角 7">
                <a:extLst>
                  <a:ext uri="{FF2B5EF4-FFF2-40B4-BE49-F238E27FC236}">
                    <a16:creationId xmlns:a16="http://schemas.microsoft.com/office/drawing/2014/main" id="{F4B58C28-6C9A-49A3-979C-57B5CD43880C}"/>
                  </a:ext>
                </a:extLst>
              </p:cNvPr>
              <p:cNvSpPr/>
              <p:nvPr userDrawn="1"/>
            </p:nvSpPr>
            <p:spPr>
              <a:xfrm>
                <a:off x="3363900" y="1852280"/>
                <a:ext cx="2340000" cy="14400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0283A2B1-9549-4CAF-943B-C52D70307FC8}"/>
                  </a:ext>
                </a:extLst>
              </p:cNvPr>
              <p:cNvSpPr/>
              <p:nvPr userDrawn="1"/>
            </p:nvSpPr>
            <p:spPr>
              <a:xfrm>
                <a:off x="5696280" y="1845203"/>
                <a:ext cx="144000" cy="144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2ECA4B29-D085-4212-9895-986CD41EC5C9}"/>
                  </a:ext>
                </a:extLst>
              </p:cNvPr>
              <p:cNvSpPr/>
              <p:nvPr userDrawn="1"/>
            </p:nvSpPr>
            <p:spPr>
              <a:xfrm>
                <a:off x="3235140" y="1851081"/>
                <a:ext cx="144000" cy="144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id="{AB3EBCF4-89A5-43D7-957B-0396E64004DD}"/>
                  </a:ext>
                </a:extLst>
              </p:cNvPr>
              <p:cNvSpPr/>
              <p:nvPr userDrawn="1"/>
            </p:nvSpPr>
            <p:spPr>
              <a:xfrm>
                <a:off x="2395712" y="1995081"/>
                <a:ext cx="4462287" cy="1571079"/>
              </a:xfrm>
              <a:prstGeom prst="roundRect">
                <a:avLst>
                  <a:gd name="adj" fmla="val 8546"/>
                </a:avLst>
              </a:prstGeom>
              <a:solidFill>
                <a:schemeClr val="accent6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: 圆角 11">
                <a:extLst>
                  <a:ext uri="{FF2B5EF4-FFF2-40B4-BE49-F238E27FC236}">
                    <a16:creationId xmlns:a16="http://schemas.microsoft.com/office/drawing/2014/main" id="{9CBD5A31-78FA-4EE4-848E-0B5F91855DF3}"/>
                  </a:ext>
                </a:extLst>
              </p:cNvPr>
              <p:cNvSpPr/>
              <p:nvPr userDrawn="1"/>
            </p:nvSpPr>
            <p:spPr>
              <a:xfrm>
                <a:off x="2566802" y="2139861"/>
                <a:ext cx="4120107" cy="1281519"/>
              </a:xfrm>
              <a:prstGeom prst="roundRect">
                <a:avLst>
                  <a:gd name="adj" fmla="val 8546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11">
              <a:extLst>
                <a:ext uri="{FF2B5EF4-FFF2-40B4-BE49-F238E27FC236}">
                  <a16:creationId xmlns:a16="http://schemas.microsoft.com/office/drawing/2014/main" id="{392B8B9E-3CEB-4345-A9AB-5C04BB9D659E}"/>
                </a:ext>
              </a:extLst>
            </p:cNvPr>
            <p:cNvSpPr txBox="1"/>
            <p:nvPr/>
          </p:nvSpPr>
          <p:spPr>
            <a:xfrm>
              <a:off x="955564" y="2866972"/>
              <a:ext cx="33077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3200" b="1">
                  <a:solidFill>
                    <a:srgbClr val="78261D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微软雅黑" panose="020b0503020204020204" pitchFamily="34" charset="-122"/>
                </a:rPr>
                <a:t>II.</a:t>
              </a:r>
              <a:r>
                <a:rPr lang="zh-CN" altLang="en-US" sz="3200" b="1">
                  <a:solidFill>
                    <a:srgbClr val="78261D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微软雅黑" panose="020b0503020204020204" pitchFamily="34" charset="-122"/>
                </a:rPr>
                <a:t>经典例题点拨</a:t>
              </a:r>
            </a:p>
          </p:txBody>
        </p:sp>
      </p:grp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457" name="TextBox 8"/>
          <p:cNvSpPr txBox="1">
            <a:spLocks noChangeArrowheads="1"/>
          </p:cNvSpPr>
          <p:nvPr/>
        </p:nvSpPr>
        <p:spPr bwMode="auto">
          <a:xfrm>
            <a:off x="1691800" y="1423270"/>
            <a:ext cx="506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/>
              <a:t>笔算下面各题。</a:t>
            </a:r>
          </a:p>
        </p:txBody>
      </p:sp>
      <p:pic>
        <p:nvPicPr>
          <p:cNvPr id="1945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19460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9"/>
          </a:xfrm>
        </p:grpSpPr>
        <p:sp>
          <p:nvSpPr>
            <p:cNvPr id="13" name="圆角矩形 12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9463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1</a:t>
              </a:r>
            </a:p>
          </p:txBody>
        </p:sp>
      </p:grp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5076034" y="1960563"/>
            <a:ext cx="223215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713×26=</a:t>
            </a: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132×19=</a:t>
            </a: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457" name="TextBox 8"/>
          <p:cNvSpPr txBox="1">
            <a:spLocks noChangeArrowheads="1"/>
          </p:cNvSpPr>
          <p:nvPr/>
        </p:nvSpPr>
        <p:spPr bwMode="auto">
          <a:xfrm>
            <a:off x="1691800" y="1423270"/>
            <a:ext cx="506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/>
              <a:t>笔算下面各题。</a:t>
            </a:r>
          </a:p>
        </p:txBody>
      </p:sp>
      <p:pic>
        <p:nvPicPr>
          <p:cNvPr id="1945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19460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9"/>
          </a:xfrm>
        </p:grpSpPr>
        <p:sp>
          <p:nvSpPr>
            <p:cNvPr id="13" name="圆角矩形 12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9463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1</a:t>
              </a:r>
            </a:p>
          </p:txBody>
        </p:sp>
      </p:grp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5076034" y="1960563"/>
            <a:ext cx="223215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713×26=</a:t>
            </a:r>
            <a:r>
              <a:rPr lang="en-US" altLang="zh-CN" sz="2000">
                <a:solidFill>
                  <a:srgbClr val="FF0000"/>
                </a:solidFill>
              </a:rPr>
              <a:t>18538</a:t>
            </a:r>
            <a:endParaRPr lang="en-US" altLang="zh-CN" sz="2000"/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132×19=</a:t>
            </a:r>
            <a:r>
              <a:rPr lang="en-US" altLang="zh-CN" sz="2000">
                <a:solidFill>
                  <a:srgbClr val="FF0000"/>
                </a:solidFill>
              </a:rPr>
              <a:t>2508</a:t>
            </a:r>
            <a:endParaRPr lang="en-US" altLang="zh-CN" sz="2000"/>
          </a:p>
        </p:txBody>
      </p:sp>
      <p:sp>
        <p:nvSpPr>
          <p:cNvPr id="12" name="文本框 11"/>
          <p:cNvSpPr txBox="1"/>
          <p:nvPr/>
        </p:nvSpPr>
        <p:spPr>
          <a:xfrm>
            <a:off x="1858963" y="2780955"/>
            <a:ext cx="163296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1  3  2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×         1  9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1  1  8  8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1  3  2   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2  5  0  8</a:t>
            </a:r>
          </a:p>
          <a:p>
            <a:pPr algn="r"/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95619" y="2780955"/>
            <a:ext cx="180139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7  1  3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×          2  6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4  2  7  8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1  4  2  6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1  8  5  3  8</a:t>
            </a:r>
          </a:p>
          <a:p>
            <a:pPr algn="r"/>
            <a:endParaRPr lang="zh-CN" altLang="en-US" sz="2000"/>
          </a:p>
        </p:txBody>
      </p:sp>
      <p:cxnSp>
        <p:nvCxnSpPr>
          <p:cNvPr id="16" name="直接连接符 15"/>
          <p:cNvCxnSpPr/>
          <p:nvPr/>
        </p:nvCxnSpPr>
        <p:spPr>
          <a:xfrm>
            <a:off x="1979820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979820" y="4639494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364055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364055" y="4639494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文本框 1"/>
          <p:cNvSpPr txBox="1">
            <a:spLocks noChangeArrowheads="1"/>
          </p:cNvSpPr>
          <p:nvPr/>
        </p:nvSpPr>
        <p:spPr bwMode="auto">
          <a:xfrm rot="20960912">
            <a:off x="467442" y="4737236"/>
            <a:ext cx="710518" cy="39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</p:spTree>
    <p:extLst>
      <p:ext uri="{BB962C8B-B14F-4D97-AF65-F5344CB8AC3E}">
        <p14:creationId xmlns:p14="http://schemas.microsoft.com/office/powerpoint/2010/main" val="1735004759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gradFill rotWithShape="0">
          <a:gsLst>
            <a:gs pos="0">
              <a:srgbClr val="FE4444"/>
            </a:gs>
            <a:gs pos="100000">
              <a:srgbClr val="832B2B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1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22533" name="组合 11"/>
          <p:cNvGrpSpPr/>
          <p:nvPr/>
        </p:nvGrpSpPr>
        <p:grpSpPr>
          <a:xfrm>
            <a:off x="835025" y="1398588"/>
            <a:ext cx="704850" cy="434975"/>
            <a:chOff x="1782741" y="1488685"/>
            <a:chExt cx="568716" cy="512631"/>
          </a:xfrm>
        </p:grpSpPr>
        <p:sp>
          <p:nvSpPr>
            <p:cNvPr id="13" name="圆角矩形 12"/>
            <p:cNvSpPr/>
            <p:nvPr/>
          </p:nvSpPr>
          <p:spPr>
            <a:xfrm>
              <a:off x="1841662" y="1488685"/>
              <a:ext cx="504671" cy="50327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22536" name="文本框 14"/>
            <p:cNvSpPr txBox="1">
              <a:spLocks noChangeArrowheads="1"/>
            </p:cNvSpPr>
            <p:nvPr/>
          </p:nvSpPr>
          <p:spPr bwMode="auto">
            <a:xfrm>
              <a:off x="1782741" y="1531209"/>
              <a:ext cx="568716" cy="470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变式</a:t>
              </a:r>
              <a:endParaRPr lang="en-US" altLang="zh-CN" sz="2000" b="1">
                <a:solidFill>
                  <a:srgbClr val="FFFF00"/>
                </a:solidFill>
              </a:endParaRPr>
            </a:p>
          </p:txBody>
        </p:sp>
      </p:grp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1691800" y="1423270"/>
            <a:ext cx="506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/>
              <a:t>笔算下面各题。</a:t>
            </a: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5076034" y="1960563"/>
            <a:ext cx="223215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213×18=</a:t>
            </a:r>
          </a:p>
        </p:txBody>
      </p: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178×22=</a:t>
            </a: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1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22533" name="组合 11"/>
          <p:cNvGrpSpPr/>
          <p:nvPr/>
        </p:nvGrpSpPr>
        <p:grpSpPr>
          <a:xfrm>
            <a:off x="835025" y="1398588"/>
            <a:ext cx="704850" cy="434975"/>
            <a:chOff x="1782741" y="1488685"/>
            <a:chExt cx="568716" cy="512631"/>
          </a:xfrm>
        </p:grpSpPr>
        <p:sp>
          <p:nvSpPr>
            <p:cNvPr id="13" name="圆角矩形 12"/>
            <p:cNvSpPr/>
            <p:nvPr/>
          </p:nvSpPr>
          <p:spPr>
            <a:xfrm>
              <a:off x="1841662" y="1488685"/>
              <a:ext cx="504671" cy="50327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22536" name="文本框 14"/>
            <p:cNvSpPr txBox="1">
              <a:spLocks noChangeArrowheads="1"/>
            </p:cNvSpPr>
            <p:nvPr/>
          </p:nvSpPr>
          <p:spPr bwMode="auto">
            <a:xfrm>
              <a:off x="1782741" y="1531209"/>
              <a:ext cx="568716" cy="470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变式</a:t>
              </a:r>
              <a:endParaRPr lang="en-US" altLang="zh-CN" sz="2000" b="1">
                <a:solidFill>
                  <a:srgbClr val="FFFF00"/>
                </a:solidFill>
              </a:endParaRPr>
            </a:p>
          </p:txBody>
        </p:sp>
      </p:grp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1691800" y="1423270"/>
            <a:ext cx="506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/>
              <a:t>笔算下面各题。</a:t>
            </a: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5076034" y="1960563"/>
            <a:ext cx="223215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213×18=</a:t>
            </a:r>
            <a:r>
              <a:rPr lang="en-US" altLang="zh-CN" sz="2000">
                <a:solidFill>
                  <a:srgbClr val="FF0000"/>
                </a:solidFill>
              </a:rPr>
              <a:t>3834</a:t>
            </a:r>
            <a:endParaRPr lang="en-US" altLang="zh-CN" sz="2000"/>
          </a:p>
        </p:txBody>
      </p: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178×22=</a:t>
            </a:r>
            <a:r>
              <a:rPr lang="en-US" altLang="zh-CN" sz="2000">
                <a:solidFill>
                  <a:srgbClr val="FF0000"/>
                </a:solidFill>
              </a:rPr>
              <a:t>3916</a:t>
            </a:r>
            <a:endParaRPr lang="en-US" altLang="zh-CN" sz="2000"/>
          </a:p>
        </p:txBody>
      </p:sp>
      <p:sp>
        <p:nvSpPr>
          <p:cNvPr id="18" name="文本框 17"/>
          <p:cNvSpPr txBox="1"/>
          <p:nvPr/>
        </p:nvSpPr>
        <p:spPr>
          <a:xfrm>
            <a:off x="1858963" y="2780955"/>
            <a:ext cx="163296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1  7  8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×         2  2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3  5  6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3  5  6   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3  9  1  6</a:t>
            </a:r>
          </a:p>
          <a:p>
            <a:pPr algn="r"/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195619" y="2780955"/>
            <a:ext cx="180139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2  1  3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×          1  8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1  7  0  4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   2  1  3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3  8  3  4</a:t>
            </a:r>
          </a:p>
          <a:p>
            <a:pPr algn="r"/>
            <a:endParaRPr lang="zh-CN" altLang="en-US" sz="2000"/>
          </a:p>
        </p:txBody>
      </p:sp>
      <p:cxnSp>
        <p:nvCxnSpPr>
          <p:cNvPr id="20" name="直接连接符 19"/>
          <p:cNvCxnSpPr/>
          <p:nvPr/>
        </p:nvCxnSpPr>
        <p:spPr>
          <a:xfrm>
            <a:off x="1979820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979820" y="4639494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364055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364055" y="4639494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文本框 1"/>
          <p:cNvSpPr txBox="1">
            <a:spLocks noChangeArrowheads="1"/>
          </p:cNvSpPr>
          <p:nvPr/>
        </p:nvSpPr>
        <p:spPr bwMode="auto">
          <a:xfrm rot="20960912">
            <a:off x="467442" y="4737236"/>
            <a:ext cx="710518" cy="39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</p:spTree>
    <p:extLst>
      <p:ext uri="{BB962C8B-B14F-4D97-AF65-F5344CB8AC3E}">
        <p14:creationId xmlns:p14="http://schemas.microsoft.com/office/powerpoint/2010/main" val="16171591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id="{FDE96F42-31C7-45B9-9929-355BD24657DD}"/>
              </a:ext>
            </a:extLst>
          </p:cNvPr>
          <p:cNvGrpSpPr/>
          <p:nvPr/>
        </p:nvGrpSpPr>
        <p:grpSpPr>
          <a:xfrm>
            <a:off x="1416470" y="1124744"/>
            <a:ext cx="6311060" cy="4486055"/>
            <a:chOff x="1416470" y="680383"/>
            <a:chExt cx="6311060" cy="4486055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E10106D9-D0E3-4B86-8F9B-402311B4C278}"/>
                </a:ext>
              </a:extLst>
            </p:cNvPr>
            <p:cNvSpPr/>
            <p:nvPr userDrawn="1"/>
          </p:nvSpPr>
          <p:spPr>
            <a:xfrm>
              <a:off x="6037258" y="681579"/>
              <a:ext cx="230890" cy="64805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CCD9807D-2CF7-4BE4-BD70-5E132B896558}"/>
                </a:ext>
              </a:extLst>
            </p:cNvPr>
            <p:cNvSpPr/>
            <p:nvPr userDrawn="1"/>
          </p:nvSpPr>
          <p:spPr>
            <a:xfrm>
              <a:off x="2612918" y="680383"/>
              <a:ext cx="230890" cy="6551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: 圆角 17">
              <a:extLst>
                <a:ext uri="{FF2B5EF4-FFF2-40B4-BE49-F238E27FC236}">
                  <a16:creationId xmlns:a16="http://schemas.microsoft.com/office/drawing/2014/main" id="{9CDDDA12-741D-4FF5-BB9A-B5DB9ACC1EDE}"/>
                </a:ext>
              </a:extLst>
            </p:cNvPr>
            <p:cNvSpPr/>
            <p:nvPr userDrawn="1"/>
          </p:nvSpPr>
          <p:spPr>
            <a:xfrm>
              <a:off x="1416470" y="1418638"/>
              <a:ext cx="6311060" cy="3747800"/>
            </a:xfrm>
            <a:prstGeom prst="roundRect">
              <a:avLst>
                <a:gd name="adj" fmla="val 8546"/>
              </a:avLst>
            </a:pr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id="{A2E94F3B-DD09-437A-B990-F7BFCD67C202}"/>
                </a:ext>
              </a:extLst>
            </p:cNvPr>
            <p:cNvSpPr/>
            <p:nvPr userDrawn="1"/>
          </p:nvSpPr>
          <p:spPr>
            <a:xfrm>
              <a:off x="1519956" y="1535796"/>
              <a:ext cx="6120680" cy="3549388"/>
            </a:xfrm>
            <a:prstGeom prst="roundRect">
              <a:avLst>
                <a:gd name="adj" fmla="val 5423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id="{04ACEDE6-8F4C-4633-92E3-6DF562645840}"/>
                </a:ext>
              </a:extLst>
            </p:cNvPr>
            <p:cNvSpPr/>
            <p:nvPr userDrawn="1"/>
          </p:nvSpPr>
          <p:spPr>
            <a:xfrm>
              <a:off x="2785790" y="681580"/>
              <a:ext cx="3309487" cy="6551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技巧点拨</a:t>
              </a:r>
            </a:p>
          </p:txBody>
        </p:sp>
      </p:grpSp>
      <p:sp>
        <p:nvSpPr>
          <p:cNvPr id="24579" name="矩形 14"/>
          <p:cNvSpPr>
            <a:spLocks noChangeArrowheads="1"/>
          </p:cNvSpPr>
          <p:nvPr/>
        </p:nvSpPr>
        <p:spPr bwMode="auto">
          <a:xfrm>
            <a:off x="2068067" y="1916527"/>
            <a:ext cx="4968479" cy="50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endParaRPr lang="en-US" altLang="zh-CN" sz="2000">
              <a:sym typeface="思源黑体 CN Regular" panose="020b0500000000000000" pitchFamily="34" charset="-122"/>
            </a:endParaRPr>
          </a:p>
        </p:txBody>
      </p:sp>
      <p:sp>
        <p:nvSpPr>
          <p:cNvPr id="24585" name="TextBox 2"/>
          <p:cNvSpPr txBox="1">
            <a:spLocks noChangeArrowheads="1"/>
          </p:cNvSpPr>
          <p:nvPr/>
        </p:nvSpPr>
        <p:spPr bwMode="auto">
          <a:xfrm>
            <a:off x="2068067" y="2276920"/>
            <a:ext cx="5130206" cy="28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用竖式计算三位数乘两位数的方法：相同数位对齐，先用两位数个位上的数字去乘三位数，得数的末尾与两位数的个位对齐；再用两位数十位上的数字去乘三位数，得数的末位与两位数的十位对齐；最后把两次乘得的积相加。</a:t>
            </a:r>
            <a:endParaRPr lang="en-US" altLang="zh-CN" sz="2000"/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457" name="TextBox 8"/>
          <p:cNvSpPr txBox="1">
            <a:spLocks noChangeArrowheads="1"/>
          </p:cNvSpPr>
          <p:nvPr/>
        </p:nvSpPr>
        <p:spPr bwMode="auto">
          <a:xfrm>
            <a:off x="1691800" y="1423270"/>
            <a:ext cx="506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/>
              <a:t>笔算下面各题。</a:t>
            </a:r>
          </a:p>
        </p:txBody>
      </p:sp>
      <p:pic>
        <p:nvPicPr>
          <p:cNvPr id="1945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19460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9"/>
          </a:xfrm>
        </p:grpSpPr>
        <p:sp>
          <p:nvSpPr>
            <p:cNvPr id="13" name="圆角矩形 12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9463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2</a:t>
              </a:r>
            </a:p>
          </p:txBody>
        </p:sp>
      </p:grp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5076034" y="1960563"/>
            <a:ext cx="223215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220×13=</a:t>
            </a: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403×29=</a:t>
            </a:r>
          </a:p>
        </p:txBody>
      </p:sp>
    </p:spTree>
    <p:extLst>
      <p:ext uri="{BB962C8B-B14F-4D97-AF65-F5344CB8AC3E}">
        <p14:creationId xmlns:p14="http://schemas.microsoft.com/office/powerpoint/2010/main" val="2989962838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457" name="TextBox 8"/>
          <p:cNvSpPr txBox="1">
            <a:spLocks noChangeArrowheads="1"/>
          </p:cNvSpPr>
          <p:nvPr/>
        </p:nvSpPr>
        <p:spPr bwMode="auto">
          <a:xfrm>
            <a:off x="1691800" y="1423270"/>
            <a:ext cx="506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/>
              <a:t>笔算下面各题。</a:t>
            </a:r>
          </a:p>
        </p:txBody>
      </p:sp>
      <p:pic>
        <p:nvPicPr>
          <p:cNvPr id="1945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19460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9"/>
          </a:xfrm>
        </p:grpSpPr>
        <p:sp>
          <p:nvSpPr>
            <p:cNvPr id="13" name="圆角矩形 12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9463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2</a:t>
              </a:r>
            </a:p>
          </p:txBody>
        </p:sp>
      </p:grp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5076034" y="1960563"/>
            <a:ext cx="223215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220×13=</a:t>
            </a:r>
            <a:r>
              <a:rPr lang="en-US" altLang="zh-CN" sz="2000">
                <a:solidFill>
                  <a:srgbClr val="FF0000"/>
                </a:solidFill>
              </a:rPr>
              <a:t>2860</a:t>
            </a:r>
            <a:endParaRPr lang="en-US" altLang="zh-CN" sz="2000"/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403×29=</a:t>
            </a:r>
            <a:r>
              <a:rPr lang="en-US" altLang="zh-CN" sz="2000">
                <a:solidFill>
                  <a:srgbClr val="FF0000"/>
                </a:solidFill>
              </a:rPr>
              <a:t>11687</a:t>
            </a:r>
            <a:endParaRPr lang="en-US" altLang="zh-CN" sz="2000"/>
          </a:p>
        </p:txBody>
      </p:sp>
      <p:sp>
        <p:nvSpPr>
          <p:cNvPr id="12" name="文本框 11"/>
          <p:cNvSpPr txBox="1"/>
          <p:nvPr/>
        </p:nvSpPr>
        <p:spPr>
          <a:xfrm>
            <a:off x="1858963" y="2780955"/>
            <a:ext cx="163296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4  0  3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×         2  9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3  6  2  7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8  0  6   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1  1  6  8  7</a:t>
            </a:r>
          </a:p>
          <a:p>
            <a:pPr algn="r"/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95619" y="2780955"/>
            <a:ext cx="18013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2  2  0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×          1  3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        6  6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   2  2</a:t>
            </a:r>
          </a:p>
          <a:p>
            <a:pPr algn="r"/>
            <a:r>
              <a:rPr lang="en-US" altLang="zh-CN" sz="2000">
                <a:solidFill>
                  <a:srgbClr val="FF0000"/>
                </a:solidFill>
              </a:rPr>
              <a:t>   2  8  6  0</a:t>
            </a:r>
            <a:endParaRPr lang="zh-CN" altLang="en-US" sz="2000">
              <a:solidFill>
                <a:srgbClr val="FF0000"/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979820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979820" y="4639494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364055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364055" y="4639494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文本框 1"/>
          <p:cNvSpPr txBox="1">
            <a:spLocks noChangeArrowheads="1"/>
          </p:cNvSpPr>
          <p:nvPr/>
        </p:nvSpPr>
        <p:spPr bwMode="auto">
          <a:xfrm rot="20960912">
            <a:off x="467442" y="4737236"/>
            <a:ext cx="710518" cy="39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</p:spTree>
    <p:extLst>
      <p:ext uri="{BB962C8B-B14F-4D97-AF65-F5344CB8AC3E}">
        <p14:creationId xmlns:p14="http://schemas.microsoft.com/office/powerpoint/2010/main" val="2128927626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1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22533" name="组合 11"/>
          <p:cNvGrpSpPr/>
          <p:nvPr/>
        </p:nvGrpSpPr>
        <p:grpSpPr>
          <a:xfrm>
            <a:off x="835025" y="1398588"/>
            <a:ext cx="704850" cy="434975"/>
            <a:chOff x="1782741" y="1488685"/>
            <a:chExt cx="568716" cy="512631"/>
          </a:xfrm>
        </p:grpSpPr>
        <p:sp>
          <p:nvSpPr>
            <p:cNvPr id="13" name="圆角矩形 12"/>
            <p:cNvSpPr/>
            <p:nvPr/>
          </p:nvSpPr>
          <p:spPr>
            <a:xfrm>
              <a:off x="1841662" y="1488685"/>
              <a:ext cx="504671" cy="50327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22536" name="文本框 14"/>
            <p:cNvSpPr txBox="1">
              <a:spLocks noChangeArrowheads="1"/>
            </p:cNvSpPr>
            <p:nvPr/>
          </p:nvSpPr>
          <p:spPr bwMode="auto">
            <a:xfrm>
              <a:off x="1782741" y="1531209"/>
              <a:ext cx="568716" cy="470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变式</a:t>
              </a:r>
              <a:endParaRPr lang="en-US" altLang="zh-CN" sz="2000" b="1">
                <a:solidFill>
                  <a:srgbClr val="FFFF00"/>
                </a:solidFill>
              </a:endParaRPr>
            </a:p>
          </p:txBody>
        </p:sp>
      </p:grp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1691800" y="1423270"/>
            <a:ext cx="506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/>
              <a:t>笔算下面各题。</a:t>
            </a: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5076034" y="1960563"/>
            <a:ext cx="223215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260×60=</a:t>
            </a:r>
          </a:p>
        </p:txBody>
      </p: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102×40=</a:t>
            </a:r>
          </a:p>
        </p:txBody>
      </p:sp>
    </p:spTree>
    <p:extLst>
      <p:ext uri="{BB962C8B-B14F-4D97-AF65-F5344CB8AC3E}">
        <p14:creationId xmlns:p14="http://schemas.microsoft.com/office/powerpoint/2010/main" val="984782661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1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22533" name="组合 11"/>
          <p:cNvGrpSpPr/>
          <p:nvPr/>
        </p:nvGrpSpPr>
        <p:grpSpPr>
          <a:xfrm>
            <a:off x="835025" y="1398588"/>
            <a:ext cx="704850" cy="434975"/>
            <a:chOff x="1782741" y="1488685"/>
            <a:chExt cx="568716" cy="512631"/>
          </a:xfrm>
        </p:grpSpPr>
        <p:sp>
          <p:nvSpPr>
            <p:cNvPr id="13" name="圆角矩形 12"/>
            <p:cNvSpPr/>
            <p:nvPr/>
          </p:nvSpPr>
          <p:spPr>
            <a:xfrm>
              <a:off x="1841662" y="1488685"/>
              <a:ext cx="504671" cy="50327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22536" name="文本框 14"/>
            <p:cNvSpPr txBox="1">
              <a:spLocks noChangeArrowheads="1"/>
            </p:cNvSpPr>
            <p:nvPr/>
          </p:nvSpPr>
          <p:spPr bwMode="auto">
            <a:xfrm>
              <a:off x="1782741" y="1531209"/>
              <a:ext cx="568716" cy="470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变式</a:t>
              </a:r>
              <a:endParaRPr lang="en-US" altLang="zh-CN" sz="2000" b="1">
                <a:solidFill>
                  <a:srgbClr val="FFFF00"/>
                </a:solidFill>
              </a:endParaRPr>
            </a:p>
          </p:txBody>
        </p:sp>
      </p:grp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1691800" y="1423270"/>
            <a:ext cx="506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/>
              <a:t>笔算下面各题。</a:t>
            </a: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5076034" y="1960563"/>
            <a:ext cx="223215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260×60=</a:t>
            </a:r>
            <a:r>
              <a:rPr lang="en-US" altLang="zh-CN" sz="2000">
                <a:solidFill>
                  <a:srgbClr val="FF0000"/>
                </a:solidFill>
              </a:rPr>
              <a:t>15600</a:t>
            </a:r>
            <a:endParaRPr lang="en-US" altLang="zh-CN" sz="2000"/>
          </a:p>
        </p:txBody>
      </p: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102×40=</a:t>
            </a:r>
            <a:r>
              <a:rPr lang="en-US" altLang="zh-CN" sz="2000">
                <a:solidFill>
                  <a:srgbClr val="FF0000"/>
                </a:solidFill>
              </a:rPr>
              <a:t>4080</a:t>
            </a:r>
            <a:endParaRPr lang="en-US" altLang="zh-CN" sz="2000"/>
          </a:p>
        </p:txBody>
      </p:sp>
      <p:sp>
        <p:nvSpPr>
          <p:cNvPr id="18" name="文本框 17"/>
          <p:cNvSpPr txBox="1"/>
          <p:nvPr/>
        </p:nvSpPr>
        <p:spPr>
          <a:xfrm>
            <a:off x="1858963" y="2780955"/>
            <a:ext cx="16329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 1  0  2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×         4  0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4  0  8  0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195619" y="2780955"/>
            <a:ext cx="180139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    2  6  0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×          6  0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1  5  6  0  0</a:t>
            </a:r>
          </a:p>
          <a:p>
            <a:pPr algn="r"/>
            <a:endParaRPr lang="zh-CN" altLang="en-US" sz="2000"/>
          </a:p>
        </p:txBody>
      </p:sp>
      <p:cxnSp>
        <p:nvCxnSpPr>
          <p:cNvPr id="20" name="直接连接符 19"/>
          <p:cNvCxnSpPr/>
          <p:nvPr/>
        </p:nvCxnSpPr>
        <p:spPr>
          <a:xfrm>
            <a:off x="1979820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364055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文本框 1"/>
          <p:cNvSpPr txBox="1">
            <a:spLocks noChangeArrowheads="1"/>
          </p:cNvSpPr>
          <p:nvPr/>
        </p:nvSpPr>
        <p:spPr bwMode="auto">
          <a:xfrm rot="20960912">
            <a:off x="371427" y="4741581"/>
            <a:ext cx="710518" cy="39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</p:spTree>
    <p:extLst>
      <p:ext uri="{BB962C8B-B14F-4D97-AF65-F5344CB8AC3E}">
        <p14:creationId xmlns:p14="http://schemas.microsoft.com/office/powerpoint/2010/main" val="3553366857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9217" name="组合 1"/>
          <p:cNvGrpSpPr/>
          <p:nvPr/>
        </p:nvGrpSpPr>
        <p:grpSpPr>
          <a:xfrm>
            <a:off x="409575" y="520700"/>
            <a:ext cx="2185988" cy="996950"/>
            <a:chOff x="456709" y="485467"/>
            <a:chExt cx="2185670" cy="996950"/>
          </a:xfrm>
        </p:grpSpPr>
        <p:pic>
          <p:nvPicPr>
            <p:cNvPr id="9218" name="图片 10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456709" y="485467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19" name="文本框 17"/>
            <p:cNvSpPr txBox="1">
              <a:spLocks noChangeArrowheads="1"/>
            </p:cNvSpPr>
            <p:nvPr/>
          </p:nvSpPr>
          <p:spPr bwMode="auto">
            <a:xfrm>
              <a:off x="799708" y="753110"/>
              <a:ext cx="113204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</a:rPr>
                <a:t>知识树</a:t>
              </a:r>
            </a:p>
          </p:txBody>
        </p:sp>
      </p:grpSp>
      <p:sp>
        <p:nvSpPr>
          <p:cNvPr id="6" name="流程图: 可选过程 5"/>
          <p:cNvSpPr/>
          <p:nvPr/>
        </p:nvSpPr>
        <p:spPr>
          <a:xfrm>
            <a:off x="827088" y="2852737"/>
            <a:ext cx="2911475" cy="1089026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9221" name="文本框 6"/>
          <p:cNvSpPr txBox="1">
            <a:spLocks noChangeArrowheads="1"/>
          </p:cNvSpPr>
          <p:nvPr/>
        </p:nvSpPr>
        <p:spPr bwMode="auto">
          <a:xfrm>
            <a:off x="827088" y="2951163"/>
            <a:ext cx="2911475" cy="967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000"/>
              <a:t>三位数乘两位数的笔算及估算</a:t>
            </a:r>
          </a:p>
        </p:txBody>
      </p:sp>
      <p:cxnSp>
        <p:nvCxnSpPr>
          <p:cNvPr id="14" name="肘形连接符 13"/>
          <p:cNvCxnSpPr>
            <a:stCxn id="6" idx="0"/>
          </p:cNvCxnSpPr>
          <p:nvPr/>
        </p:nvCxnSpPr>
        <p:spPr>
          <a:xfrm rot="5400000" flipH="1" flipV="1">
            <a:off x="2557466" y="1858965"/>
            <a:ext cx="719132" cy="1268413"/>
          </a:xfrm>
          <a:prstGeom prst="bentConnector2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流程图: 可选过程 14"/>
          <p:cNvSpPr/>
          <p:nvPr/>
        </p:nvSpPr>
        <p:spPr>
          <a:xfrm>
            <a:off x="3551239" y="1788968"/>
            <a:ext cx="3986235" cy="633413"/>
          </a:xfrm>
          <a:prstGeom prst="flowChartAlternateProcess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9224" name="文本框 15"/>
          <p:cNvSpPr txBox="1">
            <a:spLocks noChangeArrowheads="1"/>
          </p:cNvSpPr>
          <p:nvPr/>
        </p:nvSpPr>
        <p:spPr bwMode="auto">
          <a:xfrm>
            <a:off x="3551239" y="1917020"/>
            <a:ext cx="47513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/>
              <a:t>用竖式计算三位数乘两位数的方法</a:t>
            </a:r>
          </a:p>
        </p:txBody>
      </p:sp>
      <p:cxnSp>
        <p:nvCxnSpPr>
          <p:cNvPr id="21" name="肘形连接符 20"/>
          <p:cNvCxnSpPr>
            <a:stCxn id="6" idx="2"/>
            <a:endCxn id="43" idx="1"/>
          </p:cNvCxnSpPr>
          <p:nvPr/>
        </p:nvCxnSpPr>
        <p:spPr>
          <a:xfrm rot="16200000" flipH="1">
            <a:off x="2540303" y="3684285"/>
            <a:ext cx="864788" cy="1379743"/>
          </a:xfrm>
          <a:prstGeom prst="bentConnector2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流程图: 可选过程 36"/>
          <p:cNvSpPr/>
          <p:nvPr/>
        </p:nvSpPr>
        <p:spPr>
          <a:xfrm>
            <a:off x="4434681" y="2922350"/>
            <a:ext cx="3252270" cy="848041"/>
          </a:xfrm>
          <a:prstGeom prst="flowChartAlternateProcess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9" name="矩形 28"/>
          <p:cNvSpPr/>
          <p:nvPr/>
        </p:nvSpPr>
        <p:spPr>
          <a:xfrm>
            <a:off x="4427990" y="2827331"/>
            <a:ext cx="3258961" cy="967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/>
              <a:t>乘数中间或末尾有</a:t>
            </a:r>
            <a:r>
              <a:rPr lang="en-US" altLang="zh-CN" sz="2000"/>
              <a:t>0</a:t>
            </a:r>
            <a:r>
              <a:rPr lang="zh-CN" altLang="en-US" sz="2000"/>
              <a:t>的三位数乘两位数的方法</a:t>
            </a:r>
          </a:p>
        </p:txBody>
      </p:sp>
      <p:cxnSp>
        <p:nvCxnSpPr>
          <p:cNvPr id="41" name="肘形连接符 40"/>
          <p:cNvCxnSpPr/>
          <p:nvPr/>
        </p:nvCxnSpPr>
        <p:spPr>
          <a:xfrm>
            <a:off x="3745254" y="3335163"/>
            <a:ext cx="682736" cy="22417"/>
          </a:xfrm>
          <a:prstGeom prst="bentConnector3">
            <a:avLst>
              <a:gd name="adj1" fmla="val 574"/>
            </a:avLst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流程图: 可选过程 41"/>
          <p:cNvSpPr/>
          <p:nvPr/>
        </p:nvSpPr>
        <p:spPr>
          <a:xfrm>
            <a:off x="3731372" y="4465637"/>
            <a:ext cx="3396925" cy="633413"/>
          </a:xfrm>
          <a:prstGeom prst="flowChartAlternateProcess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43" name="矩形 42"/>
          <p:cNvSpPr/>
          <p:nvPr/>
        </p:nvSpPr>
        <p:spPr>
          <a:xfrm>
            <a:off x="3662569" y="4606496"/>
            <a:ext cx="35189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/>
              <a:t>正确、合理地对大数进行估算</a:t>
            </a: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id="{7313A7C7-6B88-410D-B9F1-1CAD5C6C748D}"/>
              </a:ext>
            </a:extLst>
          </p:cNvPr>
          <p:cNvGrpSpPr/>
          <p:nvPr/>
        </p:nvGrpSpPr>
        <p:grpSpPr>
          <a:xfrm>
            <a:off x="1416470" y="1124744"/>
            <a:ext cx="6311060" cy="4486055"/>
            <a:chOff x="1416470" y="680383"/>
            <a:chExt cx="6311060" cy="4486055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963903A3-3AAE-473B-B336-F56ACA3C054F}"/>
                </a:ext>
              </a:extLst>
            </p:cNvPr>
            <p:cNvSpPr/>
            <p:nvPr userDrawn="1"/>
          </p:nvSpPr>
          <p:spPr>
            <a:xfrm>
              <a:off x="6037258" y="681579"/>
              <a:ext cx="230890" cy="64805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0FA2B3D6-4FC4-4AE7-942F-22FD21BE7DDE}"/>
                </a:ext>
              </a:extLst>
            </p:cNvPr>
            <p:cNvSpPr/>
            <p:nvPr userDrawn="1"/>
          </p:nvSpPr>
          <p:spPr>
            <a:xfrm>
              <a:off x="2612918" y="680383"/>
              <a:ext cx="230890" cy="6551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: 圆角 17">
              <a:extLst>
                <a:ext uri="{FF2B5EF4-FFF2-40B4-BE49-F238E27FC236}">
                  <a16:creationId xmlns:a16="http://schemas.microsoft.com/office/drawing/2014/main" id="{FCCCF0A0-BCDA-410B-A3AC-A3A04568EA9E}"/>
                </a:ext>
              </a:extLst>
            </p:cNvPr>
            <p:cNvSpPr/>
            <p:nvPr userDrawn="1"/>
          </p:nvSpPr>
          <p:spPr>
            <a:xfrm>
              <a:off x="1416470" y="1418638"/>
              <a:ext cx="6311060" cy="3747800"/>
            </a:xfrm>
            <a:prstGeom prst="roundRect">
              <a:avLst>
                <a:gd name="adj" fmla="val 8546"/>
              </a:avLst>
            </a:pr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id="{4E923ABC-788C-4377-8634-3CA48B293960}"/>
                </a:ext>
              </a:extLst>
            </p:cNvPr>
            <p:cNvSpPr/>
            <p:nvPr userDrawn="1"/>
          </p:nvSpPr>
          <p:spPr>
            <a:xfrm>
              <a:off x="1519956" y="1535796"/>
              <a:ext cx="6120680" cy="3549388"/>
            </a:xfrm>
            <a:prstGeom prst="roundRect">
              <a:avLst>
                <a:gd name="adj" fmla="val 5423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id="{7274BFFA-3C65-4BD1-BDCF-35F84A9AEDE7}"/>
                </a:ext>
              </a:extLst>
            </p:cNvPr>
            <p:cNvSpPr/>
            <p:nvPr userDrawn="1"/>
          </p:nvSpPr>
          <p:spPr>
            <a:xfrm>
              <a:off x="2785790" y="681580"/>
              <a:ext cx="3309487" cy="6551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技巧点拨</a:t>
              </a:r>
            </a:p>
          </p:txBody>
        </p:sp>
      </p:grpSp>
      <p:sp>
        <p:nvSpPr>
          <p:cNvPr id="30723" name="矩形 14"/>
          <p:cNvSpPr>
            <a:spLocks noChangeArrowheads="1"/>
          </p:cNvSpPr>
          <p:nvPr/>
        </p:nvSpPr>
        <p:spPr bwMode="auto">
          <a:xfrm>
            <a:off x="2068067" y="1916527"/>
            <a:ext cx="4968479" cy="50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endParaRPr lang="en-US" altLang="zh-CN" sz="2000">
              <a:sym typeface="思源黑体 CN Regular" panose="020b0500000000000000" pitchFamily="34" charset="-122"/>
            </a:endParaRPr>
          </a:p>
        </p:txBody>
      </p:sp>
      <p:sp>
        <p:nvSpPr>
          <p:cNvPr id="30729" name="TextBox 2"/>
          <p:cNvSpPr txBox="1">
            <a:spLocks noChangeArrowheads="1"/>
          </p:cNvSpPr>
          <p:nvPr/>
        </p:nvSpPr>
        <p:spPr bwMode="auto">
          <a:xfrm>
            <a:off x="2107454" y="2305738"/>
            <a:ext cx="5200736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1.</a:t>
            </a:r>
            <a:r>
              <a:rPr lang="zh-CN" altLang="en-US" sz="2000"/>
              <a:t>乘数中间有</a:t>
            </a:r>
            <a:r>
              <a:rPr lang="en-US" altLang="zh-CN" sz="2000"/>
              <a:t>0</a:t>
            </a:r>
            <a:r>
              <a:rPr lang="zh-CN" altLang="en-US" sz="2000"/>
              <a:t>时，这个</a:t>
            </a:r>
            <a:r>
              <a:rPr lang="en-US" altLang="zh-CN" sz="2000"/>
              <a:t>0</a:t>
            </a:r>
            <a:r>
              <a:rPr lang="zh-CN" altLang="en-US" sz="2000"/>
              <a:t>也要乘，与</a:t>
            </a:r>
            <a:r>
              <a:rPr lang="en-US" altLang="zh-CN" sz="2000"/>
              <a:t>0</a:t>
            </a:r>
            <a:r>
              <a:rPr lang="zh-CN" altLang="en-US" sz="2000"/>
              <a:t>相乘时，如果有进位数一定要加上进位数，如果没有进位数，就写</a:t>
            </a:r>
            <a:r>
              <a:rPr lang="en-US" altLang="zh-CN" sz="2000"/>
              <a:t>0</a:t>
            </a:r>
            <a:r>
              <a:rPr lang="zh-CN" altLang="en-US" sz="2000"/>
              <a:t>占位。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en-US" altLang="zh-CN" sz="2000"/>
              <a:t>2.</a:t>
            </a:r>
            <a:r>
              <a:rPr lang="zh-CN" altLang="en-US" sz="2000"/>
              <a:t>乘数末尾有</a:t>
            </a:r>
            <a:r>
              <a:rPr lang="en-US" altLang="zh-CN" sz="2000"/>
              <a:t>0</a:t>
            </a:r>
            <a:r>
              <a:rPr lang="zh-CN" altLang="en-US" sz="2000"/>
              <a:t>时，可以先把</a:t>
            </a:r>
            <a:r>
              <a:rPr lang="en-US" altLang="zh-CN" sz="2000"/>
              <a:t>0</a:t>
            </a:r>
            <a:r>
              <a:rPr lang="zh-CN" altLang="en-US" sz="2000"/>
              <a:t>前面的数相乘，再看乘数末尾一共有几个</a:t>
            </a:r>
            <a:r>
              <a:rPr lang="en-US" altLang="zh-CN" sz="2000"/>
              <a:t>0</a:t>
            </a:r>
            <a:r>
              <a:rPr lang="zh-CN" altLang="en-US" sz="2000"/>
              <a:t>，就在积的末尾加上几个</a:t>
            </a:r>
            <a:r>
              <a:rPr lang="en-US" altLang="zh-CN" sz="2000"/>
              <a:t>0</a:t>
            </a:r>
            <a:r>
              <a:rPr lang="zh-CN" altLang="en-US" sz="2000"/>
              <a:t>。</a:t>
            </a:r>
          </a:p>
        </p:txBody>
      </p: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1745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31747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8"/>
          </a:xfrm>
        </p:grpSpPr>
        <p:sp>
          <p:nvSpPr>
            <p:cNvPr id="13" name="圆角矩形 12"/>
            <p:cNvSpPr/>
            <p:nvPr/>
          </p:nvSpPr>
          <p:spPr>
            <a:xfrm>
              <a:off x="1841919" y="1488685"/>
              <a:ext cx="503920" cy="50360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31750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3</a:t>
              </a:r>
            </a:p>
          </p:txBody>
        </p:sp>
      </p:grpSp>
      <p:sp>
        <p:nvSpPr>
          <p:cNvPr id="31751" name="矩形 3"/>
          <p:cNvSpPr>
            <a:spLocks noChangeArrowheads="1"/>
          </p:cNvSpPr>
          <p:nvPr/>
        </p:nvSpPr>
        <p:spPr bwMode="auto">
          <a:xfrm>
            <a:off x="1475331" y="1358992"/>
            <a:ext cx="67643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小亮去体育场看足球比赛，他的座位是</a:t>
            </a:r>
            <a:r>
              <a:rPr lang="en-US" altLang="zh-CN" sz="2000"/>
              <a:t>19</a:t>
            </a:r>
            <a:r>
              <a:rPr lang="zh-CN" altLang="en-US" sz="2000"/>
              <a:t>看台的</a:t>
            </a:r>
            <a:r>
              <a:rPr lang="en-US" altLang="zh-CN" sz="2000"/>
              <a:t>21</a:t>
            </a:r>
            <a:r>
              <a:rPr lang="zh-CN" altLang="en-US" sz="2000"/>
              <a:t>排</a:t>
            </a:r>
            <a:r>
              <a:rPr lang="en-US" altLang="zh-CN" sz="2000"/>
              <a:t>32</a:t>
            </a:r>
            <a:r>
              <a:rPr lang="zh-CN" altLang="en-US" sz="2000"/>
              <a:t>座，是这个体育场的最后一个看台，也是最后一排的最后一个座位。如果每个看台的座位数都是相同的。你能估计出这个体育场大约有多少个座位吗？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20" y="4725090"/>
            <a:ext cx="2251721" cy="1282552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1745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31747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8"/>
          </a:xfrm>
        </p:grpSpPr>
        <p:sp>
          <p:nvSpPr>
            <p:cNvPr id="13" name="圆角矩形 12"/>
            <p:cNvSpPr/>
            <p:nvPr/>
          </p:nvSpPr>
          <p:spPr>
            <a:xfrm>
              <a:off x="1841919" y="1488685"/>
              <a:ext cx="503920" cy="50360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31750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3</a:t>
              </a:r>
            </a:p>
          </p:txBody>
        </p:sp>
      </p:grpSp>
      <p:sp>
        <p:nvSpPr>
          <p:cNvPr id="31751" name="矩形 3"/>
          <p:cNvSpPr>
            <a:spLocks noChangeArrowheads="1"/>
          </p:cNvSpPr>
          <p:nvPr/>
        </p:nvSpPr>
        <p:spPr bwMode="auto">
          <a:xfrm>
            <a:off x="1475331" y="1358992"/>
            <a:ext cx="67643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小亮去体育场看足球比赛，他的座位是</a:t>
            </a:r>
            <a:r>
              <a:rPr lang="en-US" altLang="zh-CN" sz="2000"/>
              <a:t>19</a:t>
            </a:r>
            <a:r>
              <a:rPr lang="zh-CN" altLang="en-US" sz="2000"/>
              <a:t>看台的</a:t>
            </a:r>
            <a:r>
              <a:rPr lang="en-US" altLang="zh-CN" sz="2000"/>
              <a:t>21</a:t>
            </a:r>
            <a:r>
              <a:rPr lang="zh-CN" altLang="en-US" sz="2000"/>
              <a:t>排</a:t>
            </a:r>
            <a:r>
              <a:rPr lang="en-US" altLang="zh-CN" sz="2000"/>
              <a:t>32</a:t>
            </a:r>
            <a:r>
              <a:rPr lang="zh-CN" altLang="en-US" sz="2000"/>
              <a:t>座，是这个体育场的最后一个看台，也是最后一排的最后一个座位。如果每个看台的座位数都是相同的。你能估计出这个体育场大约有多少个座位吗？</a:t>
            </a: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 rot="20960912">
            <a:off x="467475" y="4737084"/>
            <a:ext cx="7104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解析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691800" y="3384412"/>
            <a:ext cx="6547868" cy="235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分析：由题意可以知道这个体育场有</a:t>
            </a:r>
            <a:r>
              <a:rPr lang="en-US" altLang="zh-CN" sz="2000">
                <a:solidFill>
                  <a:srgbClr val="FF0000"/>
                </a:solidFill>
              </a:rPr>
              <a:t>19</a:t>
            </a:r>
            <a:r>
              <a:rPr lang="zh-CN" altLang="en-US" sz="2000">
                <a:solidFill>
                  <a:srgbClr val="FF0000"/>
                </a:solidFill>
              </a:rPr>
              <a:t>个看台，每个看台有</a:t>
            </a:r>
            <a:r>
              <a:rPr lang="en-US" altLang="zh-CN" sz="2000">
                <a:solidFill>
                  <a:srgbClr val="FF0000"/>
                </a:solidFill>
              </a:rPr>
              <a:t>21</a:t>
            </a:r>
            <a:r>
              <a:rPr lang="zh-CN" altLang="en-US" sz="2000">
                <a:solidFill>
                  <a:srgbClr val="FF0000"/>
                </a:solidFill>
              </a:rPr>
              <a:t>排，每排有</a:t>
            </a:r>
            <a:r>
              <a:rPr lang="en-US" altLang="zh-CN" sz="2000">
                <a:solidFill>
                  <a:srgbClr val="FF0000"/>
                </a:solidFill>
              </a:rPr>
              <a:t>32</a:t>
            </a:r>
            <a:r>
              <a:rPr lang="zh-CN" altLang="en-US" sz="2000">
                <a:solidFill>
                  <a:srgbClr val="FF0000"/>
                </a:solidFill>
              </a:rPr>
              <a:t>个座位。计算</a:t>
            </a:r>
            <a:r>
              <a:rPr lang="en-US" altLang="zh-CN" sz="2000">
                <a:solidFill>
                  <a:srgbClr val="FF0000"/>
                </a:solidFill>
              </a:rPr>
              <a:t>19×21×32</a:t>
            </a:r>
            <a:r>
              <a:rPr lang="zh-CN" altLang="en-US" sz="2000">
                <a:solidFill>
                  <a:srgbClr val="FF0000"/>
                </a:solidFill>
              </a:rPr>
              <a:t>得到的结果就是这个体育场拥有的座位，而</a:t>
            </a:r>
            <a:r>
              <a:rPr lang="en-US" altLang="zh-CN" sz="2000">
                <a:solidFill>
                  <a:srgbClr val="FF0000"/>
                </a:solidFill>
              </a:rPr>
              <a:t>19</a:t>
            </a:r>
            <a:r>
              <a:rPr lang="zh-CN" altLang="en-US" sz="2000">
                <a:solidFill>
                  <a:srgbClr val="FF0000"/>
                </a:solidFill>
              </a:rPr>
              <a:t>≈</a:t>
            </a:r>
            <a:r>
              <a:rPr lang="en-US" altLang="zh-CN" sz="2000">
                <a:solidFill>
                  <a:srgbClr val="FF0000"/>
                </a:solidFill>
              </a:rPr>
              <a:t>20</a:t>
            </a:r>
            <a:r>
              <a:rPr lang="zh-CN" altLang="en-US" sz="2000">
                <a:solidFill>
                  <a:srgbClr val="FF0000"/>
                </a:solidFill>
              </a:rPr>
              <a:t>；</a:t>
            </a:r>
            <a:r>
              <a:rPr lang="en-US" altLang="zh-CN" sz="2000">
                <a:solidFill>
                  <a:srgbClr val="FF0000"/>
                </a:solidFill>
              </a:rPr>
              <a:t>21</a:t>
            </a:r>
            <a:r>
              <a:rPr lang="zh-CN" altLang="en-US" sz="2000">
                <a:solidFill>
                  <a:srgbClr val="FF0000"/>
                </a:solidFill>
              </a:rPr>
              <a:t>≈</a:t>
            </a:r>
            <a:r>
              <a:rPr lang="en-US" altLang="zh-CN" sz="2000">
                <a:solidFill>
                  <a:srgbClr val="FF0000"/>
                </a:solidFill>
              </a:rPr>
              <a:t>20</a:t>
            </a:r>
            <a:r>
              <a:rPr lang="zh-CN" altLang="en-US" sz="2000">
                <a:solidFill>
                  <a:srgbClr val="FF0000"/>
                </a:solidFill>
              </a:rPr>
              <a:t>；</a:t>
            </a:r>
            <a:r>
              <a:rPr lang="en-US" altLang="zh-CN" sz="2000">
                <a:solidFill>
                  <a:srgbClr val="FF0000"/>
                </a:solidFill>
              </a:rPr>
              <a:t>32</a:t>
            </a:r>
            <a:r>
              <a:rPr lang="zh-CN" altLang="en-US" sz="2000">
                <a:solidFill>
                  <a:srgbClr val="FF0000"/>
                </a:solidFill>
              </a:rPr>
              <a:t>≈</a:t>
            </a:r>
            <a:r>
              <a:rPr lang="en-US" altLang="zh-CN" sz="2000">
                <a:solidFill>
                  <a:srgbClr val="FF0000"/>
                </a:solidFill>
              </a:rPr>
              <a:t>30</a:t>
            </a:r>
            <a:r>
              <a:rPr lang="zh-CN" altLang="en-US" sz="2000">
                <a:solidFill>
                  <a:srgbClr val="FF0000"/>
                </a:solidFill>
              </a:rPr>
              <a:t>，所以我们只用计算</a:t>
            </a:r>
            <a:r>
              <a:rPr lang="en-US" altLang="zh-CN" sz="2000">
                <a:solidFill>
                  <a:srgbClr val="FF0000"/>
                </a:solidFill>
              </a:rPr>
              <a:t>20×20×30</a:t>
            </a:r>
            <a:r>
              <a:rPr lang="zh-CN" altLang="en-US" sz="2000">
                <a:solidFill>
                  <a:srgbClr val="FF0000"/>
                </a:solidFill>
              </a:rPr>
              <a:t>得到的结果就是体育场大约拥有的座位。</a:t>
            </a:r>
          </a:p>
        </p:txBody>
      </p:sp>
    </p:spTree>
    <p:extLst>
      <p:ext uri="{BB962C8B-B14F-4D97-AF65-F5344CB8AC3E}">
        <p14:creationId xmlns:p14="http://schemas.microsoft.com/office/powerpoint/2010/main" val="526179723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1745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31747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8"/>
          </a:xfrm>
        </p:grpSpPr>
        <p:sp>
          <p:nvSpPr>
            <p:cNvPr id="13" name="圆角矩形 12"/>
            <p:cNvSpPr/>
            <p:nvPr/>
          </p:nvSpPr>
          <p:spPr>
            <a:xfrm>
              <a:off x="1841919" y="1488685"/>
              <a:ext cx="503920" cy="50360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31750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3</a:t>
              </a:r>
            </a:p>
          </p:txBody>
        </p:sp>
      </p:grpSp>
      <p:sp>
        <p:nvSpPr>
          <p:cNvPr id="31751" name="矩形 3"/>
          <p:cNvSpPr>
            <a:spLocks noChangeArrowheads="1"/>
          </p:cNvSpPr>
          <p:nvPr/>
        </p:nvSpPr>
        <p:spPr bwMode="auto">
          <a:xfrm>
            <a:off x="1475331" y="1358992"/>
            <a:ext cx="67643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小亮去体育场看足球比赛，他的座位是</a:t>
            </a:r>
            <a:r>
              <a:rPr lang="en-US" altLang="zh-CN" sz="2000"/>
              <a:t>19</a:t>
            </a:r>
            <a:r>
              <a:rPr lang="zh-CN" altLang="en-US" sz="2000"/>
              <a:t>看台的</a:t>
            </a:r>
            <a:r>
              <a:rPr lang="en-US" altLang="zh-CN" sz="2000"/>
              <a:t>21</a:t>
            </a:r>
            <a:r>
              <a:rPr lang="zh-CN" altLang="en-US" sz="2000"/>
              <a:t>排</a:t>
            </a:r>
            <a:r>
              <a:rPr lang="en-US" altLang="zh-CN" sz="2000"/>
              <a:t>32</a:t>
            </a:r>
            <a:r>
              <a:rPr lang="zh-CN" altLang="en-US" sz="2000"/>
              <a:t>座，是这个体育场的最后一个看台，也是最后一排的最后一个座位。如果每个看台的座位数都是相同的。你能估计出这个体育场大约有多少个座位吗？</a:t>
            </a: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 rot="20960912">
            <a:off x="467475" y="4737084"/>
            <a:ext cx="7104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691799" y="3384412"/>
            <a:ext cx="43923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19</a:t>
            </a:r>
            <a:r>
              <a:rPr lang="zh-CN" altLang="en-US" sz="2000">
                <a:solidFill>
                  <a:srgbClr val="FF0000"/>
                </a:solidFill>
              </a:rPr>
              <a:t>≈</a:t>
            </a:r>
            <a:r>
              <a:rPr lang="en-US" altLang="zh-CN" sz="2000">
                <a:solidFill>
                  <a:srgbClr val="FF0000"/>
                </a:solidFill>
              </a:rPr>
              <a:t>20     21</a:t>
            </a:r>
            <a:r>
              <a:rPr lang="zh-CN" altLang="en-US" sz="2000">
                <a:solidFill>
                  <a:srgbClr val="FF0000"/>
                </a:solidFill>
              </a:rPr>
              <a:t>≈</a:t>
            </a:r>
            <a:r>
              <a:rPr lang="en-US" altLang="zh-CN" sz="2000">
                <a:solidFill>
                  <a:srgbClr val="FF0000"/>
                </a:solidFill>
              </a:rPr>
              <a:t>20     32</a:t>
            </a:r>
            <a:r>
              <a:rPr lang="zh-CN" altLang="en-US" sz="2000">
                <a:solidFill>
                  <a:srgbClr val="FF0000"/>
                </a:solidFill>
              </a:rPr>
              <a:t>≈</a:t>
            </a:r>
            <a:r>
              <a:rPr lang="en-US" altLang="zh-CN" sz="2000">
                <a:solidFill>
                  <a:srgbClr val="FF0000"/>
                </a:solidFill>
              </a:rPr>
              <a:t>30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20×20×30=12000</a:t>
            </a:r>
            <a:r>
              <a:rPr lang="zh-CN" altLang="en-US" sz="2000">
                <a:solidFill>
                  <a:srgbClr val="FF0000"/>
                </a:solidFill>
              </a:rPr>
              <a:t>（个）</a:t>
            </a: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答：这个体育场大约有</a:t>
            </a:r>
            <a:r>
              <a:rPr lang="en-US" altLang="zh-CN" sz="2000">
                <a:solidFill>
                  <a:srgbClr val="FF0000"/>
                </a:solidFill>
              </a:rPr>
              <a:t>12000</a:t>
            </a:r>
            <a:r>
              <a:rPr lang="zh-CN" altLang="en-US" sz="2000">
                <a:solidFill>
                  <a:srgbClr val="FF0000"/>
                </a:solidFill>
              </a:rPr>
              <a:t>个座位。</a:t>
            </a:r>
          </a:p>
        </p:txBody>
      </p:sp>
    </p:spTree>
    <p:extLst>
      <p:ext uri="{BB962C8B-B14F-4D97-AF65-F5344CB8AC3E}">
        <p14:creationId xmlns:p14="http://schemas.microsoft.com/office/powerpoint/2010/main" val="523793898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3793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33795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9"/>
          </a:xfrm>
        </p:grpSpPr>
        <p:sp>
          <p:nvSpPr>
            <p:cNvPr id="13" name="圆角矩形 12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33798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4</a:t>
              </a:r>
            </a:p>
          </p:txBody>
        </p:sp>
      </p:grpSp>
      <p:sp>
        <p:nvSpPr>
          <p:cNvPr id="33799" name="矩形 3"/>
          <p:cNvSpPr>
            <a:spLocks noChangeArrowheads="1"/>
          </p:cNvSpPr>
          <p:nvPr/>
        </p:nvSpPr>
        <p:spPr bwMode="auto">
          <a:xfrm>
            <a:off x="1506538" y="1282700"/>
            <a:ext cx="6764337" cy="967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晓晓超市六月份前三天的营业额分别是</a:t>
            </a:r>
            <a:r>
              <a:rPr lang="en-US" altLang="zh-CN" sz="2000"/>
              <a:t>597</a:t>
            </a:r>
            <a:r>
              <a:rPr lang="zh-CN" altLang="en-US" sz="2000"/>
              <a:t>元，</a:t>
            </a:r>
            <a:r>
              <a:rPr lang="en-US" altLang="zh-CN" sz="2000"/>
              <a:t>615</a:t>
            </a:r>
            <a:r>
              <a:rPr lang="zh-CN" altLang="en-US" sz="2000"/>
              <a:t>元，</a:t>
            </a:r>
            <a:r>
              <a:rPr lang="en-US" altLang="zh-CN" sz="2000"/>
              <a:t>588</a:t>
            </a:r>
            <a:r>
              <a:rPr lang="zh-CN" altLang="en-US" sz="2000"/>
              <a:t>元，这个月的营业额大约是多少？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15" y="4725090"/>
            <a:ext cx="2448170" cy="133577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3793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33795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9"/>
          </a:xfrm>
        </p:grpSpPr>
        <p:sp>
          <p:nvSpPr>
            <p:cNvPr id="13" name="圆角矩形 12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33798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4</a:t>
              </a:r>
            </a:p>
          </p:txBody>
        </p:sp>
      </p:grpSp>
      <p:sp>
        <p:nvSpPr>
          <p:cNvPr id="33799" name="矩形 3"/>
          <p:cNvSpPr>
            <a:spLocks noChangeArrowheads="1"/>
          </p:cNvSpPr>
          <p:nvPr/>
        </p:nvSpPr>
        <p:spPr bwMode="auto">
          <a:xfrm>
            <a:off x="1506538" y="1282700"/>
            <a:ext cx="6764337" cy="967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晓晓超市六月份前三天的营业额分别是</a:t>
            </a:r>
            <a:r>
              <a:rPr lang="en-US" altLang="zh-CN" sz="2000"/>
              <a:t>597</a:t>
            </a:r>
            <a:r>
              <a:rPr lang="zh-CN" altLang="en-US" sz="2000"/>
              <a:t>元，</a:t>
            </a:r>
            <a:r>
              <a:rPr lang="en-US" altLang="zh-CN" sz="2000"/>
              <a:t>615</a:t>
            </a:r>
            <a:r>
              <a:rPr lang="zh-CN" altLang="en-US" sz="2000"/>
              <a:t>元，</a:t>
            </a:r>
            <a:r>
              <a:rPr lang="en-US" altLang="zh-CN" sz="2000"/>
              <a:t>588</a:t>
            </a:r>
            <a:r>
              <a:rPr lang="zh-CN" altLang="en-US" sz="2000"/>
              <a:t>元，这个月的营业额大约是多少？</a:t>
            </a: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 rot="20960912">
            <a:off x="467442" y="4737236"/>
            <a:ext cx="692215" cy="39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解析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88919" y="2538624"/>
            <a:ext cx="65478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分析：（</a:t>
            </a:r>
            <a:r>
              <a:rPr lang="en-US" altLang="zh-CN" sz="2000">
                <a:solidFill>
                  <a:srgbClr val="FF0000"/>
                </a:solidFill>
              </a:rPr>
              <a:t>597+615+588</a:t>
            </a:r>
            <a:r>
              <a:rPr lang="zh-CN" altLang="en-US" sz="2000">
                <a:solidFill>
                  <a:srgbClr val="FF0000"/>
                </a:solidFill>
              </a:rPr>
              <a:t>）</a:t>
            </a:r>
            <a:r>
              <a:rPr lang="en-US" altLang="zh-CN" sz="2000">
                <a:solidFill>
                  <a:srgbClr val="FF0000"/>
                </a:solidFill>
              </a:rPr>
              <a:t>÷3=600</a:t>
            </a:r>
            <a:r>
              <a:rPr lang="zh-CN" altLang="en-US" sz="2000">
                <a:solidFill>
                  <a:srgbClr val="FF0000"/>
                </a:solidFill>
              </a:rPr>
              <a:t>（元）求出前三天营业额的平均值是</a:t>
            </a:r>
            <a:r>
              <a:rPr lang="en-US" altLang="zh-CN" sz="2000">
                <a:solidFill>
                  <a:srgbClr val="FF0000"/>
                </a:solidFill>
              </a:rPr>
              <a:t>600</a:t>
            </a:r>
            <a:r>
              <a:rPr lang="zh-CN" altLang="en-US" sz="2000">
                <a:solidFill>
                  <a:srgbClr val="FF0000"/>
                </a:solidFill>
              </a:rPr>
              <a:t>元，把平均值大约当做六月分的每天的营业额，六月份每天</a:t>
            </a:r>
            <a:r>
              <a:rPr lang="en-US" altLang="zh-CN" sz="2000">
                <a:solidFill>
                  <a:srgbClr val="FF0000"/>
                </a:solidFill>
              </a:rPr>
              <a:t>30</a:t>
            </a:r>
            <a:r>
              <a:rPr lang="zh-CN" altLang="en-US" sz="2000">
                <a:solidFill>
                  <a:srgbClr val="FF0000"/>
                </a:solidFill>
              </a:rPr>
              <a:t>天，</a:t>
            </a:r>
            <a:r>
              <a:rPr lang="en-US" altLang="zh-CN" sz="2000">
                <a:solidFill>
                  <a:srgbClr val="FF0000"/>
                </a:solidFill>
              </a:rPr>
              <a:t>600×30</a:t>
            </a:r>
            <a:r>
              <a:rPr lang="zh-CN" altLang="en-US" sz="2000">
                <a:solidFill>
                  <a:srgbClr val="FF0000"/>
                </a:solidFill>
              </a:rPr>
              <a:t>得出这个月的营业额。</a:t>
            </a:r>
          </a:p>
        </p:txBody>
      </p:sp>
    </p:spTree>
    <p:extLst>
      <p:ext uri="{BB962C8B-B14F-4D97-AF65-F5344CB8AC3E}">
        <p14:creationId xmlns:p14="http://schemas.microsoft.com/office/powerpoint/2010/main" val="4259339276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3793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33795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9"/>
          </a:xfrm>
        </p:grpSpPr>
        <p:sp>
          <p:nvSpPr>
            <p:cNvPr id="13" name="圆角矩形 12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33798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4</a:t>
              </a:r>
            </a:p>
          </p:txBody>
        </p:sp>
      </p:grpSp>
      <p:sp>
        <p:nvSpPr>
          <p:cNvPr id="33799" name="矩形 3"/>
          <p:cNvSpPr>
            <a:spLocks noChangeArrowheads="1"/>
          </p:cNvSpPr>
          <p:nvPr/>
        </p:nvSpPr>
        <p:spPr bwMode="auto">
          <a:xfrm>
            <a:off x="1506538" y="1282700"/>
            <a:ext cx="6764337" cy="967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晓晓超市六月份前三天的营业额分别是</a:t>
            </a:r>
            <a:r>
              <a:rPr lang="en-US" altLang="zh-CN" sz="2000"/>
              <a:t>597</a:t>
            </a:r>
            <a:r>
              <a:rPr lang="zh-CN" altLang="en-US" sz="2000"/>
              <a:t>元，</a:t>
            </a:r>
            <a:r>
              <a:rPr lang="en-US" altLang="zh-CN" sz="2000"/>
              <a:t>615</a:t>
            </a:r>
            <a:r>
              <a:rPr lang="zh-CN" altLang="en-US" sz="2000"/>
              <a:t>元，</a:t>
            </a:r>
            <a:r>
              <a:rPr lang="en-US" altLang="zh-CN" sz="2000"/>
              <a:t>588</a:t>
            </a:r>
            <a:r>
              <a:rPr lang="zh-CN" altLang="en-US" sz="2000"/>
              <a:t>元，这个月的营业额大约是多少？</a:t>
            </a: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 rot="20960912">
            <a:off x="458324" y="4736420"/>
            <a:ext cx="7104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16450" y="2638083"/>
            <a:ext cx="65478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（</a:t>
            </a:r>
            <a:r>
              <a:rPr lang="en-US" altLang="zh-CN" sz="2000">
                <a:solidFill>
                  <a:srgbClr val="FF0000"/>
                </a:solidFill>
              </a:rPr>
              <a:t>597+615+588</a:t>
            </a:r>
            <a:r>
              <a:rPr lang="zh-CN" altLang="en-US" sz="2000">
                <a:solidFill>
                  <a:srgbClr val="FF0000"/>
                </a:solidFill>
              </a:rPr>
              <a:t>）</a:t>
            </a:r>
            <a:r>
              <a:rPr lang="en-US" altLang="zh-CN" sz="2000">
                <a:solidFill>
                  <a:srgbClr val="FF0000"/>
                </a:solidFill>
              </a:rPr>
              <a:t>÷3=600</a:t>
            </a:r>
            <a:r>
              <a:rPr lang="zh-CN" altLang="en-US" sz="2000">
                <a:solidFill>
                  <a:srgbClr val="FF0000"/>
                </a:solidFill>
              </a:rPr>
              <a:t>（元）</a:t>
            </a: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600×30=18000</a:t>
            </a:r>
            <a:r>
              <a:rPr lang="zh-CN" altLang="en-US" sz="2000">
                <a:solidFill>
                  <a:srgbClr val="FF0000"/>
                </a:solidFill>
              </a:rPr>
              <a:t>（元）</a:t>
            </a: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答：这个月的营业额大约是</a:t>
            </a:r>
            <a:r>
              <a:rPr lang="en-US" altLang="zh-CN" sz="2000">
                <a:solidFill>
                  <a:srgbClr val="FF0000"/>
                </a:solidFill>
              </a:rPr>
              <a:t>18000</a:t>
            </a:r>
            <a:r>
              <a:rPr lang="zh-CN" altLang="en-US" sz="2000">
                <a:solidFill>
                  <a:srgbClr val="FF0000"/>
                </a:solidFill>
              </a:rPr>
              <a:t>元。</a:t>
            </a:r>
          </a:p>
        </p:txBody>
      </p:sp>
    </p:spTree>
    <p:extLst>
      <p:ext uri="{BB962C8B-B14F-4D97-AF65-F5344CB8AC3E}">
        <p14:creationId xmlns:p14="http://schemas.microsoft.com/office/powerpoint/2010/main" val="1953279521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6865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36867" name="组合 11"/>
          <p:cNvGrpSpPr/>
          <p:nvPr/>
        </p:nvGrpSpPr>
        <p:grpSpPr>
          <a:xfrm>
            <a:off x="835025" y="1398588"/>
            <a:ext cx="730250" cy="434975"/>
            <a:chOff x="1782740" y="1488685"/>
            <a:chExt cx="589174" cy="512631"/>
          </a:xfrm>
        </p:grpSpPr>
        <p:sp>
          <p:nvSpPr>
            <p:cNvPr id="13" name="圆角矩形 12"/>
            <p:cNvSpPr/>
            <p:nvPr/>
          </p:nvSpPr>
          <p:spPr>
            <a:xfrm>
              <a:off x="1841657" y="1488685"/>
              <a:ext cx="504640" cy="50327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36870" name="文本框 14"/>
            <p:cNvSpPr txBox="1">
              <a:spLocks noChangeArrowheads="1"/>
            </p:cNvSpPr>
            <p:nvPr/>
          </p:nvSpPr>
          <p:spPr bwMode="auto">
            <a:xfrm>
              <a:off x="1782740" y="1531209"/>
              <a:ext cx="589174" cy="470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变式</a:t>
              </a:r>
              <a:endParaRPr lang="en-US" altLang="zh-CN" sz="2000" b="1">
                <a:solidFill>
                  <a:srgbClr val="FFFF00"/>
                </a:solidFill>
              </a:endParaRPr>
            </a:p>
          </p:txBody>
        </p:sp>
      </p:grpSp>
      <p:sp>
        <p:nvSpPr>
          <p:cNvPr id="36871" name="矩形 3"/>
          <p:cNvSpPr>
            <a:spLocks noChangeArrowheads="1"/>
          </p:cNvSpPr>
          <p:nvPr/>
        </p:nvSpPr>
        <p:spPr bwMode="auto">
          <a:xfrm>
            <a:off x="1506538" y="1282700"/>
            <a:ext cx="67643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李大娘家准备建两个蔬菜大棚，一个蔬菜大棚的面积是</a:t>
            </a:r>
            <a:r>
              <a:rPr lang="en-US" altLang="zh-CN" sz="2000"/>
              <a:t>325</a:t>
            </a:r>
            <a:r>
              <a:rPr lang="zh-CN" altLang="en-US" sz="2000"/>
              <a:t>平方米，另一个蔬菜大棚的面积是</a:t>
            </a:r>
            <a:r>
              <a:rPr lang="en-US" altLang="zh-CN" sz="2000"/>
              <a:t>272</a:t>
            </a:r>
            <a:r>
              <a:rPr lang="zh-CN" altLang="en-US" sz="2000"/>
              <a:t>平方米。一直蔬菜大棚每平方米的造价师</a:t>
            </a:r>
            <a:r>
              <a:rPr lang="en-US" altLang="zh-CN" sz="2000"/>
              <a:t>49</a:t>
            </a:r>
            <a:r>
              <a:rPr lang="zh-CN" altLang="en-US" sz="2000"/>
              <a:t>元，求李大娘建这两个蔬菜大棚大约需要准备多少钱？</a:t>
            </a:r>
            <a:endParaRPr lang="en-US" altLang="zh-CN" sz="20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130" y="4437070"/>
            <a:ext cx="2186771" cy="163801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6865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经典例题</a:t>
            </a:r>
          </a:p>
        </p:txBody>
      </p:sp>
      <p:grpSp>
        <p:nvGrpSpPr>
          <p:cNvPr id="36867" name="组合 11"/>
          <p:cNvGrpSpPr/>
          <p:nvPr/>
        </p:nvGrpSpPr>
        <p:grpSpPr>
          <a:xfrm>
            <a:off x="835025" y="1398588"/>
            <a:ext cx="730250" cy="434975"/>
            <a:chOff x="1782740" y="1488685"/>
            <a:chExt cx="589174" cy="512631"/>
          </a:xfrm>
        </p:grpSpPr>
        <p:sp>
          <p:nvSpPr>
            <p:cNvPr id="13" name="圆角矩形 12"/>
            <p:cNvSpPr/>
            <p:nvPr/>
          </p:nvSpPr>
          <p:spPr>
            <a:xfrm>
              <a:off x="1841657" y="1488685"/>
              <a:ext cx="504640" cy="50327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36870" name="文本框 14"/>
            <p:cNvSpPr txBox="1">
              <a:spLocks noChangeArrowheads="1"/>
            </p:cNvSpPr>
            <p:nvPr/>
          </p:nvSpPr>
          <p:spPr bwMode="auto">
            <a:xfrm>
              <a:off x="1782740" y="1531209"/>
              <a:ext cx="589174" cy="470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变式</a:t>
              </a:r>
              <a:endParaRPr lang="en-US" altLang="zh-CN" sz="2000" b="1">
                <a:solidFill>
                  <a:srgbClr val="FFFF00"/>
                </a:solidFill>
              </a:endParaRPr>
            </a:p>
          </p:txBody>
        </p:sp>
      </p:grpSp>
      <p:sp>
        <p:nvSpPr>
          <p:cNvPr id="36871" name="矩形 3"/>
          <p:cNvSpPr>
            <a:spLocks noChangeArrowheads="1"/>
          </p:cNvSpPr>
          <p:nvPr/>
        </p:nvSpPr>
        <p:spPr bwMode="auto">
          <a:xfrm>
            <a:off x="1506538" y="1282700"/>
            <a:ext cx="67643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李大娘家准备建两个蔬菜大棚，一个蔬菜大棚的面积是</a:t>
            </a:r>
            <a:r>
              <a:rPr lang="en-US" altLang="zh-CN" sz="2000"/>
              <a:t>325</a:t>
            </a:r>
            <a:r>
              <a:rPr lang="zh-CN" altLang="en-US" sz="2000"/>
              <a:t>平方米，另一个蔬菜大棚的面积是</a:t>
            </a:r>
            <a:r>
              <a:rPr lang="en-US" altLang="zh-CN" sz="2000"/>
              <a:t>272</a:t>
            </a:r>
            <a:r>
              <a:rPr lang="zh-CN" altLang="en-US" sz="2000"/>
              <a:t>平方米。一直蔬菜大棚每平方米的造价师</a:t>
            </a:r>
            <a:r>
              <a:rPr lang="en-US" altLang="zh-CN" sz="2000"/>
              <a:t>49</a:t>
            </a:r>
            <a:r>
              <a:rPr lang="zh-CN" altLang="en-US" sz="2000"/>
              <a:t>元，求李大娘建这两个蔬菜大棚大约需要准备多少钱？</a:t>
            </a:r>
            <a:endParaRPr lang="en-US" altLang="zh-CN" sz="2000"/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 rot="20960912">
            <a:off x="467442" y="4737236"/>
            <a:ext cx="710518" cy="39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1691800" y="3385238"/>
            <a:ext cx="633644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325</a:t>
            </a:r>
            <a:r>
              <a:rPr lang="zh-CN" altLang="en-US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＋</a:t>
            </a:r>
            <a:r>
              <a:rPr lang="en-US" altLang="zh-CN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272</a:t>
            </a:r>
            <a:r>
              <a:rPr lang="zh-CN" altLang="en-US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≈</a:t>
            </a:r>
            <a:r>
              <a:rPr lang="en-US" altLang="zh-CN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300</a:t>
            </a:r>
            <a:r>
              <a:rPr lang="zh-CN" altLang="en-US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＋</a:t>
            </a:r>
            <a:r>
              <a:rPr lang="en-US" altLang="zh-CN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300=600</a:t>
            </a:r>
            <a:r>
              <a:rPr lang="zh-CN" altLang="en-US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（平方米）</a:t>
            </a:r>
            <a:endParaRPr lang="en-US" altLang="zh-CN" sz="2000">
              <a:solidFill>
                <a:srgbClr val="FF0000"/>
              </a:solidFill>
              <a:sym typeface="思源黑体 CN Regular" panose="020b05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600×49</a:t>
            </a:r>
            <a:r>
              <a:rPr lang="zh-CN" altLang="en-US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≈</a:t>
            </a:r>
            <a:r>
              <a:rPr lang="en-US" altLang="zh-CN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600×50=30000</a:t>
            </a:r>
            <a:r>
              <a:rPr lang="zh-CN" altLang="en-US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（元）</a:t>
            </a:r>
            <a:endParaRPr lang="en-US" altLang="zh-CN" sz="2000">
              <a:solidFill>
                <a:srgbClr val="FF0000"/>
              </a:solidFill>
              <a:sym typeface="思源黑体 CN Regular" panose="020b05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答：</a:t>
            </a:r>
            <a:r>
              <a:rPr lang="zh-CN" altLang="en-US" sz="2000">
                <a:solidFill>
                  <a:srgbClr val="FF0000"/>
                </a:solidFill>
              </a:rPr>
              <a:t>李大娘建这两个蔬菜大棚大约需要准备</a:t>
            </a:r>
            <a:r>
              <a:rPr lang="en-US" altLang="zh-CN" sz="2000">
                <a:solidFill>
                  <a:srgbClr val="FF0000"/>
                </a:solidFill>
              </a:rPr>
              <a:t>30000</a:t>
            </a:r>
            <a:r>
              <a:rPr lang="zh-CN" altLang="en-US" sz="2000">
                <a:solidFill>
                  <a:srgbClr val="FF0000"/>
                </a:solidFill>
              </a:rPr>
              <a:t>元钱。</a:t>
            </a:r>
            <a:endParaRPr lang="zh-CN" altLang="en-US" sz="2000">
              <a:solidFill>
                <a:srgbClr val="FF0000"/>
              </a:solidFill>
              <a:sym typeface="思源黑体 CN Regular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4759284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id="{622E9E5F-DD8A-41CA-A08E-DA8F1C340D31}"/>
              </a:ext>
            </a:extLst>
          </p:cNvPr>
          <p:cNvGrpSpPr/>
          <p:nvPr/>
        </p:nvGrpSpPr>
        <p:grpSpPr>
          <a:xfrm>
            <a:off x="1416470" y="1124744"/>
            <a:ext cx="6311060" cy="3384331"/>
            <a:chOff x="1416470" y="680383"/>
            <a:chExt cx="6311060" cy="3384331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A0672E74-E9B8-4D46-BC2E-F8C367865EE0}"/>
                </a:ext>
              </a:extLst>
            </p:cNvPr>
            <p:cNvSpPr/>
            <p:nvPr userDrawn="1"/>
          </p:nvSpPr>
          <p:spPr>
            <a:xfrm>
              <a:off x="6037258" y="681579"/>
              <a:ext cx="230890" cy="64805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60B4EAC8-AC8F-4506-9CCF-187326709AC6}"/>
                </a:ext>
              </a:extLst>
            </p:cNvPr>
            <p:cNvSpPr/>
            <p:nvPr userDrawn="1"/>
          </p:nvSpPr>
          <p:spPr>
            <a:xfrm>
              <a:off x="2612918" y="680383"/>
              <a:ext cx="230890" cy="6551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: 圆角 17">
              <a:extLst>
                <a:ext uri="{FF2B5EF4-FFF2-40B4-BE49-F238E27FC236}">
                  <a16:creationId xmlns:a16="http://schemas.microsoft.com/office/drawing/2014/main" id="{A8575FBC-F090-4974-973C-1737D8591CEA}"/>
                </a:ext>
              </a:extLst>
            </p:cNvPr>
            <p:cNvSpPr/>
            <p:nvPr userDrawn="1"/>
          </p:nvSpPr>
          <p:spPr>
            <a:xfrm>
              <a:off x="1416470" y="1418638"/>
              <a:ext cx="6311060" cy="2646076"/>
            </a:xfrm>
            <a:prstGeom prst="roundRect">
              <a:avLst>
                <a:gd name="adj" fmla="val 8546"/>
              </a:avLst>
            </a:pr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id="{6DEDBD85-1970-440A-9AAB-D3354ADB6A2C}"/>
                </a:ext>
              </a:extLst>
            </p:cNvPr>
            <p:cNvSpPr/>
            <p:nvPr userDrawn="1"/>
          </p:nvSpPr>
          <p:spPr>
            <a:xfrm>
              <a:off x="1519956" y="1535796"/>
              <a:ext cx="6120680" cy="2455184"/>
            </a:xfrm>
            <a:prstGeom prst="roundRect">
              <a:avLst>
                <a:gd name="adj" fmla="val 5423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id="{CC408996-E64E-403D-A90C-D3E7F58C47D2}"/>
                </a:ext>
              </a:extLst>
            </p:cNvPr>
            <p:cNvSpPr/>
            <p:nvPr userDrawn="1"/>
          </p:nvSpPr>
          <p:spPr>
            <a:xfrm>
              <a:off x="2785790" y="681580"/>
              <a:ext cx="3309487" cy="6551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技巧点拨</a:t>
              </a:r>
            </a:p>
          </p:txBody>
        </p:sp>
      </p:grpSp>
      <p:sp>
        <p:nvSpPr>
          <p:cNvPr id="38915" name="矩形 14"/>
          <p:cNvSpPr>
            <a:spLocks noChangeArrowheads="1"/>
          </p:cNvSpPr>
          <p:nvPr/>
        </p:nvSpPr>
        <p:spPr bwMode="auto">
          <a:xfrm>
            <a:off x="2068067" y="1916527"/>
            <a:ext cx="4968479" cy="50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endParaRPr lang="en-US" altLang="zh-CN" sz="2000">
              <a:sym typeface="思源黑体 CN Regular" panose="020b0500000000000000" pitchFamily="34" charset="-122"/>
            </a:endParaRPr>
          </a:p>
        </p:txBody>
      </p:sp>
      <p:sp>
        <p:nvSpPr>
          <p:cNvPr id="38921" name="TextBox 2"/>
          <p:cNvSpPr txBox="1">
            <a:spLocks noChangeArrowheads="1"/>
          </p:cNvSpPr>
          <p:nvPr/>
        </p:nvSpPr>
        <p:spPr bwMode="auto">
          <a:xfrm>
            <a:off x="2276855" y="2560715"/>
            <a:ext cx="480853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估计具体事物的数量时，如果这个数量比较大，可以把它分成相等的若干份，先估计一份的数量，再乘份数估计出总数量。</a:t>
            </a:r>
            <a:endParaRPr lang="en-US" altLang="zh-CN" sz="2000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062DD908-A878-48F5-918C-D736E180F76B}"/>
              </a:ext>
            </a:extLst>
          </p:cNvPr>
          <p:cNvGrpSpPr/>
          <p:nvPr/>
        </p:nvGrpSpPr>
        <p:grpSpPr>
          <a:xfrm>
            <a:off x="2340856" y="2532239"/>
            <a:ext cx="4462287" cy="1793521"/>
            <a:chOff x="291444" y="107964"/>
            <a:chExt cx="4462287" cy="1793521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BD15905D-7F08-427C-BE06-F8743018A0C5}"/>
                </a:ext>
              </a:extLst>
            </p:cNvPr>
            <p:cNvSpPr/>
            <p:nvPr/>
          </p:nvSpPr>
          <p:spPr>
            <a:xfrm>
              <a:off x="1259632" y="116632"/>
              <a:ext cx="2340000" cy="21600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89F0CC96-2018-47A2-B522-FDAF4814DA5F}"/>
                </a:ext>
              </a:extLst>
            </p:cNvPr>
            <p:cNvSpPr/>
            <p:nvPr/>
          </p:nvSpPr>
          <p:spPr>
            <a:xfrm>
              <a:off x="3586062" y="107964"/>
              <a:ext cx="216000" cy="2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F326422-FB94-4B2C-9826-EEF7C6636BC0}"/>
                </a:ext>
              </a:extLst>
            </p:cNvPr>
            <p:cNvSpPr/>
            <p:nvPr/>
          </p:nvSpPr>
          <p:spPr>
            <a:xfrm>
              <a:off x="1064732" y="107964"/>
              <a:ext cx="216000" cy="2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8B0CABF2-BC9F-49AD-8E3F-08478FD9FBB0}"/>
                </a:ext>
              </a:extLst>
            </p:cNvPr>
            <p:cNvSpPr/>
            <p:nvPr/>
          </p:nvSpPr>
          <p:spPr>
            <a:xfrm>
              <a:off x="291444" y="330406"/>
              <a:ext cx="4462287" cy="1571079"/>
            </a:xfrm>
            <a:prstGeom prst="roundRect">
              <a:avLst>
                <a:gd name="adj" fmla="val 8546"/>
              </a:avLst>
            </a:prstGeom>
            <a:solidFill>
              <a:schemeClr val="accent6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B6C66A1F-D2AB-4200-A8ED-CEB9BF3A3DEC}"/>
                </a:ext>
              </a:extLst>
            </p:cNvPr>
            <p:cNvSpPr/>
            <p:nvPr/>
          </p:nvSpPr>
          <p:spPr>
            <a:xfrm>
              <a:off x="462534" y="475186"/>
              <a:ext cx="4120107" cy="1281519"/>
            </a:xfrm>
            <a:prstGeom prst="roundRect">
              <a:avLst>
                <a:gd name="adj" fmla="val 8546"/>
              </a:avLst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1">
              <a:extLst>
                <a:ext uri="{FF2B5EF4-FFF2-40B4-BE49-F238E27FC236}">
                  <a16:creationId xmlns:a16="http://schemas.microsoft.com/office/drawing/2014/main" id="{67108895-F443-4DD9-B8C4-0CE0A8AE5EF8}"/>
                </a:ext>
              </a:extLst>
            </p:cNvPr>
            <p:cNvSpPr txBox="1"/>
            <p:nvPr/>
          </p:nvSpPr>
          <p:spPr>
            <a:xfrm>
              <a:off x="1259632" y="823557"/>
              <a:ext cx="2990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3200" b="1">
                  <a:solidFill>
                    <a:srgbClr val="78261D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微软雅黑" panose="020b0503020204020204" pitchFamily="34" charset="-122"/>
                </a:rPr>
                <a:t>Ⅰ.</a:t>
              </a:r>
              <a:r>
                <a:rPr lang="zh-CN" altLang="en-US" sz="3200" b="1">
                  <a:solidFill>
                    <a:srgbClr val="78261D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微软雅黑" panose="020b0503020204020204" pitchFamily="34" charset="-122"/>
                </a:rPr>
                <a:t>同步检测</a:t>
              </a:r>
            </a:p>
          </p:txBody>
        </p:sp>
      </p:grpSp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3DCED13B-EBE6-492A-857B-37564F64D950}"/>
              </a:ext>
            </a:extLst>
          </p:cNvPr>
          <p:cNvGrpSpPr/>
          <p:nvPr/>
        </p:nvGrpSpPr>
        <p:grpSpPr>
          <a:xfrm>
            <a:off x="2340856" y="2568521"/>
            <a:ext cx="4462287" cy="1720957"/>
            <a:chOff x="290731" y="4276594"/>
            <a:chExt cx="4462287" cy="1720957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C80208DC-0283-49D2-AD29-F837A3950073}"/>
                </a:ext>
              </a:extLst>
            </p:cNvPr>
            <p:cNvGrpSpPr/>
            <p:nvPr/>
          </p:nvGrpSpPr>
          <p:grpSpPr>
            <a:xfrm>
              <a:off x="290731" y="4276594"/>
              <a:ext cx="4462287" cy="1720957"/>
              <a:chOff x="2395712" y="1845203"/>
              <a:chExt cx="4462287" cy="1720957"/>
            </a:xfrm>
          </p:grpSpPr>
          <p:sp>
            <p:nvSpPr>
              <p:cNvPr id="8" name="矩形: 圆角 7">
                <a:extLst>
                  <a:ext uri="{FF2B5EF4-FFF2-40B4-BE49-F238E27FC236}">
                    <a16:creationId xmlns:a16="http://schemas.microsoft.com/office/drawing/2014/main" id="{C28E1363-EE20-4DCB-B25A-8D8A01798A4E}"/>
                  </a:ext>
                </a:extLst>
              </p:cNvPr>
              <p:cNvSpPr/>
              <p:nvPr userDrawn="1"/>
            </p:nvSpPr>
            <p:spPr>
              <a:xfrm>
                <a:off x="3363900" y="1852280"/>
                <a:ext cx="2340000" cy="14400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9A15DCBA-123C-4C7F-9DE3-F1CFDB223633}"/>
                  </a:ext>
                </a:extLst>
              </p:cNvPr>
              <p:cNvSpPr/>
              <p:nvPr userDrawn="1"/>
            </p:nvSpPr>
            <p:spPr>
              <a:xfrm>
                <a:off x="5696280" y="1845203"/>
                <a:ext cx="144000" cy="144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BFABEABA-3CBD-46AB-8328-7E4C19B914AF}"/>
                  </a:ext>
                </a:extLst>
              </p:cNvPr>
              <p:cNvSpPr/>
              <p:nvPr userDrawn="1"/>
            </p:nvSpPr>
            <p:spPr>
              <a:xfrm>
                <a:off x="3235140" y="1851081"/>
                <a:ext cx="144000" cy="144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id="{87A383D2-0A52-4542-8789-B2F2A73571F2}"/>
                  </a:ext>
                </a:extLst>
              </p:cNvPr>
              <p:cNvSpPr/>
              <p:nvPr userDrawn="1"/>
            </p:nvSpPr>
            <p:spPr>
              <a:xfrm>
                <a:off x="2395712" y="1995081"/>
                <a:ext cx="4462287" cy="1571079"/>
              </a:xfrm>
              <a:prstGeom prst="roundRect">
                <a:avLst>
                  <a:gd name="adj" fmla="val 8546"/>
                </a:avLst>
              </a:prstGeom>
              <a:solidFill>
                <a:schemeClr val="accent6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: 圆角 11">
                <a:extLst>
                  <a:ext uri="{FF2B5EF4-FFF2-40B4-BE49-F238E27FC236}">
                    <a16:creationId xmlns:a16="http://schemas.microsoft.com/office/drawing/2014/main" id="{6E4457DA-044F-49F1-BA0F-BEBE518C720D}"/>
                  </a:ext>
                </a:extLst>
              </p:cNvPr>
              <p:cNvSpPr/>
              <p:nvPr userDrawn="1"/>
            </p:nvSpPr>
            <p:spPr>
              <a:xfrm>
                <a:off x="2566802" y="2139861"/>
                <a:ext cx="4120107" cy="1281519"/>
              </a:xfrm>
              <a:prstGeom prst="roundRect">
                <a:avLst>
                  <a:gd name="adj" fmla="val 8546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11">
              <a:extLst>
                <a:ext uri="{FF2B5EF4-FFF2-40B4-BE49-F238E27FC236}">
                  <a16:creationId xmlns:a16="http://schemas.microsoft.com/office/drawing/2014/main" id="{1454E601-8FE4-4D83-AC73-873A9466B6F6}"/>
                </a:ext>
              </a:extLst>
            </p:cNvPr>
            <p:cNvSpPr txBox="1"/>
            <p:nvPr/>
          </p:nvSpPr>
          <p:spPr>
            <a:xfrm>
              <a:off x="1130159" y="4919623"/>
              <a:ext cx="2990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3200" b="1">
                  <a:solidFill>
                    <a:srgbClr val="78261D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微软雅黑" panose="020b0503020204020204" pitchFamily="34" charset="-122"/>
                </a:rPr>
                <a:t>III.</a:t>
              </a:r>
              <a:r>
                <a:rPr lang="zh-CN" altLang="en-US" sz="3200" b="1">
                  <a:solidFill>
                    <a:srgbClr val="78261D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微软雅黑" panose="020b0503020204020204" pitchFamily="34" charset="-122"/>
                </a:rPr>
                <a:t>终极突破</a:t>
              </a:r>
            </a:p>
          </p:txBody>
        </p:sp>
      </p:grpSp>
    </p:spTree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0962" name="组合 15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2631"/>
          </a:xfrm>
        </p:grpSpPr>
        <p:sp>
          <p:nvSpPr>
            <p:cNvPr id="17" name="圆角矩形 16"/>
            <p:cNvSpPr/>
            <p:nvPr/>
          </p:nvSpPr>
          <p:spPr>
            <a:xfrm>
              <a:off x="1841919" y="1488685"/>
              <a:ext cx="503920" cy="50327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40965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70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1</a:t>
              </a:r>
            </a:p>
          </p:txBody>
        </p:sp>
      </p:grpSp>
      <p:pic>
        <p:nvPicPr>
          <p:cNvPr id="40966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  <a:latin typeface="Arial Unicode MS" pitchFamily="34" charset="-122"/>
              </a:rPr>
              <a:t>提高训练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835810" y="1412051"/>
            <a:ext cx="4536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判断对错。（</a:t>
            </a:r>
            <a:r>
              <a:rPr lang="zh-CN" altLang="en-US" sz="2000">
                <a:sym typeface="思源黑体 CN Regular" panose="020b0500000000000000" pitchFamily="34" charset="-122"/>
              </a:rPr>
              <a:t>★★</a:t>
            </a:r>
            <a:r>
              <a:rPr lang="zh-CN" altLang="en-US" sz="2000"/>
              <a:t>）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89050" y="2083412"/>
            <a:ext cx="609114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/>
              <a:t>（</a:t>
            </a:r>
            <a:r>
              <a:rPr lang="en-US" altLang="zh-CN" sz="2000"/>
              <a:t>1</a:t>
            </a:r>
            <a:r>
              <a:rPr lang="zh-CN" altLang="en-US" sz="2000"/>
              <a:t>）</a:t>
            </a:r>
            <a:r>
              <a:rPr lang="en-US" altLang="zh-CN" sz="2000"/>
              <a:t>180×50</a:t>
            </a:r>
            <a:r>
              <a:rPr lang="zh-CN" altLang="en-US" sz="2000"/>
              <a:t>的积的末尾共有两个</a:t>
            </a:r>
            <a:r>
              <a:rPr lang="en-US" altLang="zh-CN" sz="2000"/>
              <a:t>0</a:t>
            </a:r>
            <a:r>
              <a:rPr lang="zh-CN" altLang="en-US" sz="2000"/>
              <a:t>。（      ）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zh-CN" altLang="en-US" sz="2000"/>
              <a:t>（</a:t>
            </a:r>
            <a:r>
              <a:rPr lang="en-US" altLang="zh-CN" sz="2000"/>
              <a:t>2</a:t>
            </a:r>
            <a:r>
              <a:rPr lang="zh-CN" altLang="en-US" sz="2000"/>
              <a:t>）一个三位数乘</a:t>
            </a:r>
            <a:r>
              <a:rPr lang="en-US" altLang="zh-CN" sz="2000"/>
              <a:t>0</a:t>
            </a:r>
            <a:r>
              <a:rPr lang="zh-CN" altLang="en-US" sz="2000"/>
              <a:t>，积也是三位数。（      ）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zh-CN" altLang="en-US" sz="2000"/>
              <a:t>（</a:t>
            </a:r>
            <a:r>
              <a:rPr lang="en-US" altLang="zh-CN" sz="2000"/>
              <a:t>3</a:t>
            </a:r>
            <a:r>
              <a:rPr lang="zh-CN" altLang="en-US" sz="2000"/>
              <a:t>）积的中间有</a:t>
            </a:r>
            <a:r>
              <a:rPr lang="en-US" altLang="zh-CN" sz="2000"/>
              <a:t>0</a:t>
            </a:r>
            <a:r>
              <a:rPr lang="zh-CN" altLang="en-US" sz="2000"/>
              <a:t>，应为因数的中间有</a:t>
            </a:r>
            <a:r>
              <a:rPr lang="en-US" altLang="zh-CN" sz="2000"/>
              <a:t>0</a:t>
            </a:r>
            <a:r>
              <a:rPr lang="zh-CN" altLang="en-US" sz="2000"/>
              <a:t>。（      ）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zh-CN" altLang="en-US" sz="2000"/>
              <a:t>（</a:t>
            </a:r>
            <a:r>
              <a:rPr lang="en-US" altLang="zh-CN" sz="2000"/>
              <a:t>4</a:t>
            </a:r>
            <a:r>
              <a:rPr lang="zh-CN" altLang="en-US" sz="2000"/>
              <a:t>）两个因数末尾一共有几个</a:t>
            </a:r>
            <a:r>
              <a:rPr lang="en-US" altLang="zh-CN" sz="2000"/>
              <a:t>0</a:t>
            </a:r>
            <a:r>
              <a:rPr lang="zh-CN" altLang="en-US" sz="2000"/>
              <a:t>，则积的末尾至少也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en-US" altLang="zh-CN" sz="2000"/>
              <a:t>           </a:t>
            </a:r>
            <a:r>
              <a:rPr lang="zh-CN" altLang="en-US" sz="2000"/>
              <a:t>有几个</a:t>
            </a:r>
            <a:r>
              <a:rPr lang="en-US" altLang="zh-CN" sz="2000"/>
              <a:t>0</a:t>
            </a:r>
            <a:r>
              <a:rPr lang="zh-CN" altLang="en-US" sz="2000"/>
              <a:t>。（      ）</a:t>
            </a:r>
            <a:endParaRPr lang="en-US" altLang="zh-CN" sz="2000"/>
          </a:p>
        </p:txBody>
      </p:sp>
    </p:spTree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0962" name="组合 15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2631"/>
          </a:xfrm>
        </p:grpSpPr>
        <p:sp>
          <p:nvSpPr>
            <p:cNvPr id="17" name="圆角矩形 16"/>
            <p:cNvSpPr/>
            <p:nvPr/>
          </p:nvSpPr>
          <p:spPr>
            <a:xfrm>
              <a:off x="1841919" y="1488685"/>
              <a:ext cx="503920" cy="50327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40965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70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1</a:t>
              </a:r>
            </a:p>
          </p:txBody>
        </p:sp>
      </p:grpSp>
      <p:pic>
        <p:nvPicPr>
          <p:cNvPr id="40966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  <a:latin typeface="Arial Unicode MS" pitchFamily="34" charset="-122"/>
              </a:rPr>
              <a:t>提高训练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835810" y="1412051"/>
            <a:ext cx="4042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判断对错。（</a:t>
            </a:r>
            <a:r>
              <a:rPr lang="zh-CN" altLang="en-US" sz="2000">
                <a:sym typeface="思源黑体 CN Regular" panose="020b0500000000000000" pitchFamily="34" charset="-122"/>
              </a:rPr>
              <a:t>★★</a:t>
            </a:r>
            <a:r>
              <a:rPr lang="zh-CN" altLang="en-US" sz="2000"/>
              <a:t>）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89050" y="2083412"/>
            <a:ext cx="623515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/>
              <a:t>（</a:t>
            </a:r>
            <a:r>
              <a:rPr lang="en-US" altLang="zh-CN" sz="2000"/>
              <a:t>1</a:t>
            </a:r>
            <a:r>
              <a:rPr lang="zh-CN" altLang="en-US" sz="2000"/>
              <a:t>）</a:t>
            </a:r>
            <a:r>
              <a:rPr lang="en-US" altLang="zh-CN" sz="2000"/>
              <a:t>180×50</a:t>
            </a:r>
            <a:r>
              <a:rPr lang="zh-CN" altLang="en-US" sz="2000"/>
              <a:t>的积的末尾共有两个</a:t>
            </a:r>
            <a:r>
              <a:rPr lang="en-US" altLang="zh-CN" sz="2000"/>
              <a:t>0</a:t>
            </a:r>
            <a:r>
              <a:rPr lang="zh-CN" altLang="en-US" sz="2000"/>
              <a:t>。（ </a:t>
            </a:r>
            <a:r>
              <a:rPr lang="en-US" altLang="zh-CN" sz="2000">
                <a:solidFill>
                  <a:srgbClr val="FF0000"/>
                </a:solidFill>
              </a:rPr>
              <a:t>×</a:t>
            </a:r>
            <a:r>
              <a:rPr lang="zh-CN" altLang="en-US" sz="2000"/>
              <a:t> ）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zh-CN" altLang="en-US" sz="2000"/>
              <a:t>（</a:t>
            </a:r>
            <a:r>
              <a:rPr lang="en-US" altLang="zh-CN" sz="2000"/>
              <a:t>2</a:t>
            </a:r>
            <a:r>
              <a:rPr lang="zh-CN" altLang="en-US" sz="2000"/>
              <a:t>）一个三位数乘</a:t>
            </a:r>
            <a:r>
              <a:rPr lang="en-US" altLang="zh-CN" sz="2000"/>
              <a:t>0</a:t>
            </a:r>
            <a:r>
              <a:rPr lang="zh-CN" altLang="en-US" sz="2000"/>
              <a:t>，积也是三位数。（ </a:t>
            </a:r>
            <a:r>
              <a:rPr lang="en-US" altLang="zh-CN" sz="2000">
                <a:solidFill>
                  <a:srgbClr val="FF0000"/>
                </a:solidFill>
              </a:rPr>
              <a:t>×</a:t>
            </a:r>
            <a:r>
              <a:rPr lang="zh-CN" altLang="en-US" sz="2000"/>
              <a:t> ）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zh-CN" altLang="en-US" sz="2000"/>
              <a:t>（</a:t>
            </a:r>
            <a:r>
              <a:rPr lang="en-US" altLang="zh-CN" sz="2000"/>
              <a:t>3</a:t>
            </a:r>
            <a:r>
              <a:rPr lang="zh-CN" altLang="en-US" sz="2000"/>
              <a:t>）积的中间有</a:t>
            </a:r>
            <a:r>
              <a:rPr lang="en-US" altLang="zh-CN" sz="2000"/>
              <a:t>0</a:t>
            </a:r>
            <a:r>
              <a:rPr lang="zh-CN" altLang="en-US" sz="2000"/>
              <a:t>，应为因数的中间有</a:t>
            </a:r>
            <a:r>
              <a:rPr lang="en-US" altLang="zh-CN" sz="2000"/>
              <a:t>0</a:t>
            </a:r>
            <a:r>
              <a:rPr lang="zh-CN" altLang="en-US" sz="2000"/>
              <a:t>。（ </a:t>
            </a:r>
            <a:r>
              <a:rPr lang="en-US" altLang="zh-CN" sz="2000">
                <a:solidFill>
                  <a:srgbClr val="FF0000"/>
                </a:solidFill>
              </a:rPr>
              <a:t>×</a:t>
            </a:r>
            <a:r>
              <a:rPr lang="zh-CN" altLang="en-US" sz="2000"/>
              <a:t> ）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zh-CN" altLang="en-US" sz="2000"/>
              <a:t>（</a:t>
            </a:r>
            <a:r>
              <a:rPr lang="en-US" altLang="zh-CN" sz="2000"/>
              <a:t>4</a:t>
            </a:r>
            <a:r>
              <a:rPr lang="zh-CN" altLang="en-US" sz="2000"/>
              <a:t>）两个因数末尾一共有几个</a:t>
            </a:r>
            <a:r>
              <a:rPr lang="en-US" altLang="zh-CN" sz="2000"/>
              <a:t>0</a:t>
            </a:r>
            <a:r>
              <a:rPr lang="zh-CN" altLang="en-US" sz="2000"/>
              <a:t>，则积的末尾至少也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en-US" altLang="zh-CN" sz="2000"/>
              <a:t>            </a:t>
            </a:r>
            <a:r>
              <a:rPr lang="zh-CN" altLang="en-US" sz="2000"/>
              <a:t>有几个</a:t>
            </a:r>
            <a:r>
              <a:rPr lang="en-US" altLang="zh-CN" sz="2000"/>
              <a:t>0</a:t>
            </a:r>
            <a:r>
              <a:rPr lang="zh-CN" altLang="en-US" sz="2000"/>
              <a:t>。（</a:t>
            </a:r>
            <a:r>
              <a:rPr lang="zh-CN" altLang="en-US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r>
              <a:rPr lang="zh-CN" altLang="en-US" sz="2000"/>
              <a:t> ）</a:t>
            </a:r>
            <a:endParaRPr lang="en-US" altLang="zh-CN" sz="2000"/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 rot="20960912">
            <a:off x="545230" y="4791211"/>
            <a:ext cx="710518" cy="39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</p:spTree>
    <p:extLst>
      <p:ext uri="{BB962C8B-B14F-4D97-AF65-F5344CB8AC3E}">
        <p14:creationId xmlns:p14="http://schemas.microsoft.com/office/powerpoint/2010/main" val="3264244626"/>
      </p:ext>
    </p:extLst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3014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  <a:latin typeface="Arial Unicode MS" pitchFamily="34" charset="-122"/>
              </a:rPr>
              <a:t>提高训练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691800" y="1423270"/>
            <a:ext cx="506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/>
              <a:t>笔算下面各题。 （</a:t>
            </a:r>
            <a:r>
              <a:rPr lang="zh-CN" altLang="en-US" sz="2000">
                <a:sym typeface="思源黑体 CN Regular" panose="020b0500000000000000" pitchFamily="34" charset="-122"/>
              </a:rPr>
              <a:t>★★</a:t>
            </a:r>
            <a:r>
              <a:rPr lang="zh-CN" altLang="en-US" sz="2000"/>
              <a:t>） </a:t>
            </a:r>
          </a:p>
        </p:txBody>
      </p:sp>
      <p:grpSp>
        <p:nvGrpSpPr>
          <p:cNvPr id="11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9"/>
          </a:xfrm>
        </p:grpSpPr>
        <p:sp>
          <p:nvSpPr>
            <p:cNvPr id="12" name="圆角矩形 11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2</a:t>
              </a:r>
            </a:p>
          </p:txBody>
        </p:sp>
      </p:grp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076034" y="1960563"/>
            <a:ext cx="223215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809×52=</a:t>
            </a: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911×13=</a:t>
            </a:r>
          </a:p>
        </p:txBody>
      </p:sp>
    </p:spTree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3014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  <a:latin typeface="Arial Unicode MS" pitchFamily="34" charset="-122"/>
              </a:rPr>
              <a:t>提高训练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691800" y="1423270"/>
            <a:ext cx="50657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/>
              <a:t>笔算下面各题。 （</a:t>
            </a:r>
            <a:r>
              <a:rPr lang="zh-CN" altLang="en-US" sz="2000">
                <a:sym typeface="思源黑体 CN Regular" panose="020b0500000000000000" pitchFamily="34" charset="-122"/>
              </a:rPr>
              <a:t>★★</a:t>
            </a:r>
            <a:r>
              <a:rPr lang="zh-CN" altLang="en-US" sz="2000"/>
              <a:t>） </a:t>
            </a:r>
          </a:p>
        </p:txBody>
      </p:sp>
      <p:grpSp>
        <p:nvGrpSpPr>
          <p:cNvPr id="11" name="组合 11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9"/>
          </a:xfrm>
        </p:grpSpPr>
        <p:sp>
          <p:nvSpPr>
            <p:cNvPr id="12" name="圆角矩形 11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14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2</a:t>
              </a:r>
            </a:p>
          </p:txBody>
        </p:sp>
      </p:grp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076034" y="1960563"/>
            <a:ext cx="223215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809×52=</a:t>
            </a:r>
            <a:r>
              <a:rPr lang="en-US" altLang="zh-CN" sz="2000">
                <a:solidFill>
                  <a:srgbClr val="FF0000"/>
                </a:solidFill>
              </a:rPr>
              <a:t>42068</a:t>
            </a:r>
            <a:endParaRPr lang="en-US" altLang="zh-CN" sz="2000"/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911×13=</a:t>
            </a:r>
            <a:r>
              <a:rPr lang="en-US" altLang="zh-CN" sz="2000">
                <a:solidFill>
                  <a:srgbClr val="FF0000"/>
                </a:solidFill>
              </a:rPr>
              <a:t>11843</a:t>
            </a:r>
            <a:endParaRPr lang="en-US" altLang="zh-CN" sz="2000"/>
          </a:p>
        </p:txBody>
      </p:sp>
      <p:sp>
        <p:nvSpPr>
          <p:cNvPr id="19" name="文本框 18"/>
          <p:cNvSpPr txBox="1"/>
          <p:nvPr/>
        </p:nvSpPr>
        <p:spPr>
          <a:xfrm>
            <a:off x="1858963" y="2780955"/>
            <a:ext cx="163296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9  1  1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×         1  3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2  7  3  3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9  1  1   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1  1  8  4  3</a:t>
            </a:r>
          </a:p>
          <a:p>
            <a:pPr algn="r"/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95619" y="2780955"/>
            <a:ext cx="18013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8  0  9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×          5  2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  1  6  1  8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4  0  4  5</a:t>
            </a:r>
          </a:p>
          <a:p>
            <a:pPr algn="r"/>
            <a:r>
              <a:rPr lang="en-US" altLang="zh-CN" sz="2000">
                <a:solidFill>
                  <a:srgbClr val="FF0000"/>
                </a:solidFill>
              </a:rPr>
              <a:t>   4  2  0  6  8</a:t>
            </a:r>
            <a:endParaRPr lang="zh-CN" altLang="en-US" sz="2000">
              <a:solidFill>
                <a:srgbClr val="FF0000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979820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979820" y="4639494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364055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364055" y="4639494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文本框 1"/>
          <p:cNvSpPr txBox="1">
            <a:spLocks noChangeArrowheads="1"/>
          </p:cNvSpPr>
          <p:nvPr/>
        </p:nvSpPr>
        <p:spPr bwMode="auto">
          <a:xfrm rot="20960912">
            <a:off x="545230" y="4791211"/>
            <a:ext cx="710518" cy="39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</p:spTree>
    <p:extLst>
      <p:ext uri="{BB962C8B-B14F-4D97-AF65-F5344CB8AC3E}">
        <p14:creationId xmlns:p14="http://schemas.microsoft.com/office/powerpoint/2010/main" val="2669316308"/>
      </p:ext>
    </p:extLst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5057" name="组合 3"/>
          <p:cNvGrpSpPr/>
          <p:nvPr/>
        </p:nvGrpSpPr>
        <p:grpSpPr>
          <a:xfrm>
            <a:off x="860425" y="1438275"/>
            <a:ext cx="673100" cy="436563"/>
            <a:chOff x="1803549" y="1488685"/>
            <a:chExt cx="542290" cy="512631"/>
          </a:xfrm>
        </p:grpSpPr>
        <p:sp>
          <p:nvSpPr>
            <p:cNvPr id="5" name="圆角矩形 4"/>
            <p:cNvSpPr/>
            <p:nvPr/>
          </p:nvSpPr>
          <p:spPr>
            <a:xfrm>
              <a:off x="1841919" y="1488685"/>
              <a:ext cx="503920" cy="50331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45060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70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3</a:t>
              </a:r>
            </a:p>
          </p:txBody>
        </p:sp>
      </p:grpSp>
      <p:pic>
        <p:nvPicPr>
          <p:cNvPr id="45061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  <a:latin typeface="Arial Unicode MS" pitchFamily="34" charset="-122"/>
              </a:rPr>
              <a:t>提高训练</a:t>
            </a:r>
          </a:p>
        </p:txBody>
      </p:sp>
      <p:sp>
        <p:nvSpPr>
          <p:cNvPr id="45063" name="TextBox 9"/>
          <p:cNvSpPr txBox="1">
            <a:spLocks noChangeArrowheads="1"/>
          </p:cNvSpPr>
          <p:nvPr/>
        </p:nvSpPr>
        <p:spPr bwMode="auto">
          <a:xfrm>
            <a:off x="1589088" y="1344613"/>
            <a:ext cx="66421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甲、乙两辆汽车同时从车站出发，向相反的方向行驶，甲</a:t>
            </a:r>
            <a:r>
              <a:rPr lang="en-US" altLang="zh-CN" sz="2000"/>
              <a:t>250m/</a:t>
            </a:r>
            <a:r>
              <a:rPr lang="zh-CN" altLang="en-US" sz="2000"/>
              <a:t>分，乙</a:t>
            </a:r>
            <a:r>
              <a:rPr lang="en-US" altLang="zh-CN" sz="2000"/>
              <a:t>466m/</a:t>
            </a:r>
            <a:r>
              <a:rPr lang="zh-CN" altLang="en-US" sz="2000"/>
              <a:t>分。两车开出</a:t>
            </a:r>
            <a:r>
              <a:rPr lang="en-US" altLang="zh-CN" sz="2000"/>
              <a:t>32</a:t>
            </a:r>
            <a:r>
              <a:rPr lang="zh-CN" altLang="en-US" sz="2000"/>
              <a:t>分钟相距多少米？（</a:t>
            </a:r>
            <a:r>
              <a:rPr lang="zh-CN" altLang="en-US" sz="2000">
                <a:sym typeface="思源黑体 CN Regular" panose="020b0500000000000000" pitchFamily="34" charset="-122"/>
              </a:rPr>
              <a:t>★★</a:t>
            </a:r>
            <a:r>
              <a:rPr lang="zh-CN" altLang="en-US" sz="2000"/>
              <a:t>）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185" y="4749194"/>
            <a:ext cx="1355028" cy="1248959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5057" name="组合 3"/>
          <p:cNvGrpSpPr/>
          <p:nvPr/>
        </p:nvGrpSpPr>
        <p:grpSpPr>
          <a:xfrm>
            <a:off x="860425" y="1438275"/>
            <a:ext cx="673100" cy="436563"/>
            <a:chOff x="1803549" y="1488685"/>
            <a:chExt cx="542290" cy="512631"/>
          </a:xfrm>
        </p:grpSpPr>
        <p:sp>
          <p:nvSpPr>
            <p:cNvPr id="5" name="圆角矩形 4"/>
            <p:cNvSpPr/>
            <p:nvPr/>
          </p:nvSpPr>
          <p:spPr>
            <a:xfrm>
              <a:off x="1841919" y="1488685"/>
              <a:ext cx="503920" cy="50331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45060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70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3</a:t>
              </a:r>
            </a:p>
          </p:txBody>
        </p:sp>
      </p:grpSp>
      <p:pic>
        <p:nvPicPr>
          <p:cNvPr id="45061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  <a:latin typeface="Arial Unicode MS" pitchFamily="34" charset="-122"/>
              </a:rPr>
              <a:t>提高训练</a:t>
            </a:r>
          </a:p>
        </p:txBody>
      </p:sp>
      <p:sp>
        <p:nvSpPr>
          <p:cNvPr id="45063" name="TextBox 9"/>
          <p:cNvSpPr txBox="1">
            <a:spLocks noChangeArrowheads="1"/>
          </p:cNvSpPr>
          <p:nvPr/>
        </p:nvSpPr>
        <p:spPr bwMode="auto">
          <a:xfrm>
            <a:off x="1589088" y="1344613"/>
            <a:ext cx="66421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甲、乙两辆汽车同时从车站出发，向相反的方向行驶，甲</a:t>
            </a:r>
            <a:r>
              <a:rPr lang="en-US" altLang="zh-CN" sz="2000"/>
              <a:t>250m/</a:t>
            </a:r>
            <a:r>
              <a:rPr lang="zh-CN" altLang="en-US" sz="2000"/>
              <a:t>分，乙</a:t>
            </a:r>
            <a:r>
              <a:rPr lang="en-US" altLang="zh-CN" sz="2000"/>
              <a:t>466m/</a:t>
            </a:r>
            <a:r>
              <a:rPr lang="zh-CN" altLang="en-US" sz="2000"/>
              <a:t>分。两车开出</a:t>
            </a:r>
            <a:r>
              <a:rPr lang="en-US" altLang="zh-CN" sz="2000"/>
              <a:t>32</a:t>
            </a:r>
            <a:r>
              <a:rPr lang="zh-CN" altLang="en-US" sz="2000"/>
              <a:t>分钟相距多少米？（</a:t>
            </a:r>
            <a:r>
              <a:rPr lang="zh-CN" altLang="en-US" sz="2000">
                <a:sym typeface="思源黑体 CN Regular" panose="020b0500000000000000" pitchFamily="34" charset="-122"/>
              </a:rPr>
              <a:t>★★</a:t>
            </a:r>
            <a:r>
              <a:rPr lang="zh-CN" altLang="en-US" sz="2000"/>
              <a:t>） </a:t>
            </a: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 rot="20960912">
            <a:off x="545230" y="4791211"/>
            <a:ext cx="710518" cy="39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2592602" y="3501005"/>
            <a:ext cx="46148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（</a:t>
            </a:r>
            <a:r>
              <a:rPr lang="en-US" altLang="zh-CN" sz="2000">
                <a:solidFill>
                  <a:srgbClr val="FF0000"/>
                </a:solidFill>
              </a:rPr>
              <a:t>250</a:t>
            </a:r>
            <a:r>
              <a:rPr lang="zh-CN" altLang="en-US" sz="2000">
                <a:solidFill>
                  <a:srgbClr val="FF0000"/>
                </a:solidFill>
              </a:rPr>
              <a:t>＋</a:t>
            </a:r>
            <a:r>
              <a:rPr lang="en-US" altLang="zh-CN" sz="2000">
                <a:solidFill>
                  <a:srgbClr val="FF0000"/>
                </a:solidFill>
              </a:rPr>
              <a:t>466</a:t>
            </a:r>
            <a:r>
              <a:rPr lang="zh-CN" altLang="en-US" sz="2000">
                <a:solidFill>
                  <a:srgbClr val="FF0000"/>
                </a:solidFill>
              </a:rPr>
              <a:t>）</a:t>
            </a:r>
            <a:r>
              <a:rPr lang="en-US" altLang="zh-CN" sz="2000">
                <a:solidFill>
                  <a:srgbClr val="FF0000"/>
                </a:solidFill>
              </a:rPr>
              <a:t>×32=23072</a:t>
            </a:r>
            <a:r>
              <a:rPr lang="zh-CN" altLang="en-US" sz="2000">
                <a:solidFill>
                  <a:srgbClr val="FF0000"/>
                </a:solidFill>
              </a:rPr>
              <a:t>（米）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答：两车开出</a:t>
            </a:r>
            <a:r>
              <a:rPr lang="en-US" altLang="zh-CN" sz="2000">
                <a:solidFill>
                  <a:srgbClr val="FF0000"/>
                </a:solidFill>
              </a:rPr>
              <a:t>32</a:t>
            </a:r>
            <a:r>
              <a:rPr lang="zh-CN" altLang="en-US" sz="2000">
                <a:solidFill>
                  <a:srgbClr val="FF0000"/>
                </a:solidFill>
              </a:rPr>
              <a:t>分钟相距</a:t>
            </a:r>
            <a:r>
              <a:rPr lang="en-US" altLang="zh-CN" sz="2000">
                <a:solidFill>
                  <a:srgbClr val="FF0000"/>
                </a:solidFill>
              </a:rPr>
              <a:t>23072</a:t>
            </a:r>
            <a:r>
              <a:rPr lang="zh-CN" altLang="en-US" sz="2000">
                <a:solidFill>
                  <a:srgbClr val="FF0000"/>
                </a:solidFill>
              </a:rPr>
              <a:t>米。</a:t>
            </a:r>
          </a:p>
        </p:txBody>
      </p:sp>
    </p:spTree>
    <p:extLst>
      <p:ext uri="{BB962C8B-B14F-4D97-AF65-F5344CB8AC3E}">
        <p14:creationId xmlns:p14="http://schemas.microsoft.com/office/powerpoint/2010/main" val="2909611548"/>
      </p:ext>
    </p:extLst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7105" name="组合 3"/>
          <p:cNvGrpSpPr/>
          <p:nvPr/>
        </p:nvGrpSpPr>
        <p:grpSpPr>
          <a:xfrm>
            <a:off x="860425" y="1438275"/>
            <a:ext cx="673100" cy="434975"/>
            <a:chOff x="1803549" y="1488685"/>
            <a:chExt cx="542290" cy="511069"/>
          </a:xfrm>
        </p:grpSpPr>
        <p:sp>
          <p:nvSpPr>
            <p:cNvPr id="5" name="圆角矩形 4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47108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4</a:t>
              </a:r>
            </a:p>
          </p:txBody>
        </p:sp>
      </p:grpSp>
      <p:pic>
        <p:nvPicPr>
          <p:cNvPr id="47109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  <a:latin typeface="Arial Unicode MS" pitchFamily="34" charset="-122"/>
              </a:rPr>
              <a:t>提高训练</a:t>
            </a:r>
          </a:p>
        </p:txBody>
      </p:sp>
      <p:sp>
        <p:nvSpPr>
          <p:cNvPr id="47111" name="TextBox 9"/>
          <p:cNvSpPr txBox="1">
            <a:spLocks noChangeArrowheads="1"/>
          </p:cNvSpPr>
          <p:nvPr/>
        </p:nvSpPr>
        <p:spPr bwMode="auto">
          <a:xfrm>
            <a:off x="1589088" y="1344613"/>
            <a:ext cx="66421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育才小学有</a:t>
            </a:r>
            <a:r>
              <a:rPr lang="en-US" altLang="zh-CN" sz="2000"/>
              <a:t>254</a:t>
            </a:r>
            <a:r>
              <a:rPr lang="zh-CN" altLang="en-US" sz="2000"/>
              <a:t>位夏令营学员。学校组织学员到博物馆参观，学生门票每人</a:t>
            </a:r>
            <a:r>
              <a:rPr lang="en-US" altLang="zh-CN" sz="2000"/>
              <a:t>25</a:t>
            </a:r>
            <a:r>
              <a:rPr lang="zh-CN" altLang="en-US" sz="2000"/>
              <a:t>元。学校准备</a:t>
            </a:r>
            <a:r>
              <a:rPr lang="en-US" altLang="zh-CN" sz="2000"/>
              <a:t>6500</a:t>
            </a:r>
            <a:r>
              <a:rPr lang="zh-CN" altLang="en-US" sz="2000"/>
              <a:t>元够买门票吗？ （</a:t>
            </a:r>
            <a:r>
              <a:rPr lang="zh-CN" altLang="en-US" sz="2000">
                <a:sym typeface="思源黑体 CN Regular" panose="020b0500000000000000" pitchFamily="34" charset="-122"/>
              </a:rPr>
              <a:t>★★</a:t>
            </a:r>
            <a:r>
              <a:rPr lang="zh-CN" altLang="en-US" sz="2000"/>
              <a:t>）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145" y="4936995"/>
            <a:ext cx="2005107" cy="1152783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7105" name="组合 3"/>
          <p:cNvGrpSpPr/>
          <p:nvPr/>
        </p:nvGrpSpPr>
        <p:grpSpPr>
          <a:xfrm>
            <a:off x="860425" y="1438275"/>
            <a:ext cx="673100" cy="434975"/>
            <a:chOff x="1803549" y="1488685"/>
            <a:chExt cx="542290" cy="511069"/>
          </a:xfrm>
        </p:grpSpPr>
        <p:sp>
          <p:nvSpPr>
            <p:cNvPr id="5" name="圆角矩形 4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47108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4</a:t>
              </a:r>
            </a:p>
          </p:txBody>
        </p:sp>
      </p:grpSp>
      <p:pic>
        <p:nvPicPr>
          <p:cNvPr id="47109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文本框 9"/>
          <p:cNvSpPr txBox="1">
            <a:spLocks noChangeArrowheads="1"/>
          </p:cNvSpPr>
          <p:nvPr/>
        </p:nvSpPr>
        <p:spPr bwMode="auto">
          <a:xfrm>
            <a:off x="565150" y="752475"/>
            <a:ext cx="1447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  <a:latin typeface="Arial Unicode MS" pitchFamily="34" charset="-122"/>
              </a:rPr>
              <a:t>提高训练</a:t>
            </a:r>
          </a:p>
        </p:txBody>
      </p:sp>
      <p:sp>
        <p:nvSpPr>
          <p:cNvPr id="47111" name="TextBox 9"/>
          <p:cNvSpPr txBox="1">
            <a:spLocks noChangeArrowheads="1"/>
          </p:cNvSpPr>
          <p:nvPr/>
        </p:nvSpPr>
        <p:spPr bwMode="auto">
          <a:xfrm>
            <a:off x="1589088" y="1344613"/>
            <a:ext cx="66421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育才小学有</a:t>
            </a:r>
            <a:r>
              <a:rPr lang="en-US" altLang="zh-CN" sz="2000"/>
              <a:t>254</a:t>
            </a:r>
            <a:r>
              <a:rPr lang="zh-CN" altLang="en-US" sz="2000"/>
              <a:t>位夏令营学员。学校组织学员到博物馆参观，学生门票每人</a:t>
            </a:r>
            <a:r>
              <a:rPr lang="en-US" altLang="zh-CN" sz="2000"/>
              <a:t>25</a:t>
            </a:r>
            <a:r>
              <a:rPr lang="zh-CN" altLang="en-US" sz="2000"/>
              <a:t>元。学校准备</a:t>
            </a:r>
            <a:r>
              <a:rPr lang="en-US" altLang="zh-CN" sz="2000"/>
              <a:t>6500</a:t>
            </a:r>
            <a:r>
              <a:rPr lang="zh-CN" altLang="en-US" sz="2000"/>
              <a:t>元够买门票吗？ （</a:t>
            </a:r>
            <a:r>
              <a:rPr lang="zh-CN" altLang="en-US" sz="2000">
                <a:sym typeface="思源黑体 CN Regular" panose="020b0500000000000000" pitchFamily="34" charset="-122"/>
              </a:rPr>
              <a:t>★★</a:t>
            </a:r>
            <a:r>
              <a:rPr lang="zh-CN" altLang="en-US" sz="2000"/>
              <a:t>） </a:t>
            </a:r>
          </a:p>
        </p:txBody>
      </p: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2592602" y="3501005"/>
            <a:ext cx="46148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254×25=6350</a:t>
            </a:r>
            <a:r>
              <a:rPr lang="zh-CN" altLang="en-US" sz="2000">
                <a:solidFill>
                  <a:srgbClr val="FF0000"/>
                </a:solidFill>
              </a:rPr>
              <a:t>（元）</a:t>
            </a: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6350</a:t>
            </a:r>
            <a:r>
              <a:rPr lang="zh-CN" altLang="en-US" sz="2000">
                <a:solidFill>
                  <a:srgbClr val="FF0000"/>
                </a:solidFill>
              </a:rPr>
              <a:t>（元）＜</a:t>
            </a:r>
            <a:r>
              <a:rPr lang="en-US" altLang="zh-CN" sz="2000">
                <a:solidFill>
                  <a:srgbClr val="FF0000"/>
                </a:solidFill>
              </a:rPr>
              <a:t>6500</a:t>
            </a:r>
            <a:r>
              <a:rPr lang="zh-CN" altLang="en-US" sz="2000">
                <a:solidFill>
                  <a:srgbClr val="FF0000"/>
                </a:solidFill>
              </a:rPr>
              <a:t>（元）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答：学校准备</a:t>
            </a:r>
            <a:r>
              <a:rPr lang="en-US" altLang="zh-CN" sz="2000">
                <a:solidFill>
                  <a:srgbClr val="FF0000"/>
                </a:solidFill>
              </a:rPr>
              <a:t>6500</a:t>
            </a:r>
            <a:r>
              <a:rPr lang="zh-CN" altLang="en-US" sz="2000">
                <a:solidFill>
                  <a:srgbClr val="FF0000"/>
                </a:solidFill>
              </a:rPr>
              <a:t>元够买门票。</a:t>
            </a: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 rot="20960912">
            <a:off x="545230" y="4791211"/>
            <a:ext cx="710518" cy="39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</p:spTree>
    <p:extLst>
      <p:ext uri="{BB962C8B-B14F-4D97-AF65-F5344CB8AC3E}">
        <p14:creationId xmlns:p14="http://schemas.microsoft.com/office/powerpoint/2010/main" val="3611630215"/>
      </p:ext>
    </p:extLst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0177" name="组合 3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9"/>
          </a:xfrm>
        </p:grpSpPr>
        <p:sp>
          <p:nvSpPr>
            <p:cNvPr id="5" name="圆角矩形 4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50180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5</a:t>
              </a:r>
            </a:p>
          </p:txBody>
        </p:sp>
      </p:grpSp>
      <p:grpSp>
        <p:nvGrpSpPr>
          <p:cNvPr id="50181" name="组合 7"/>
          <p:cNvGrpSpPr/>
          <p:nvPr/>
        </p:nvGrpSpPr>
        <p:grpSpPr>
          <a:xfrm>
            <a:off x="354013" y="496888"/>
            <a:ext cx="2185987" cy="996950"/>
            <a:chOff x="354330" y="496570"/>
            <a:chExt cx="2185670" cy="996950"/>
          </a:xfrm>
        </p:grpSpPr>
        <p:pic>
          <p:nvPicPr>
            <p:cNvPr id="50182" name="图片 8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354330" y="496570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3" name="文本框 9"/>
            <p:cNvSpPr txBox="1">
              <a:spLocks noChangeArrowheads="1"/>
            </p:cNvSpPr>
            <p:nvPr/>
          </p:nvSpPr>
          <p:spPr bwMode="auto">
            <a:xfrm>
              <a:off x="565840" y="753110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</a:rPr>
                <a:t>提高训练</a:t>
              </a:r>
            </a:p>
          </p:txBody>
        </p:sp>
      </p:grpSp>
      <p:sp>
        <p:nvSpPr>
          <p:cNvPr id="50184" name="TextBox 12"/>
          <p:cNvSpPr txBox="1">
            <a:spLocks noChangeArrowheads="1"/>
          </p:cNvSpPr>
          <p:nvPr/>
        </p:nvSpPr>
        <p:spPr bwMode="auto">
          <a:xfrm>
            <a:off x="1601788" y="1303338"/>
            <a:ext cx="6570662" cy="235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某图书馆有</a:t>
            </a:r>
            <a:r>
              <a:rPr lang="en-US" altLang="zh-CN" sz="2000"/>
              <a:t>293</a:t>
            </a:r>
            <a:r>
              <a:rPr lang="zh-CN" altLang="en-US" sz="2000"/>
              <a:t>个装满了书的书架，每个书架有</a:t>
            </a:r>
            <a:r>
              <a:rPr lang="en-US" altLang="zh-CN" sz="2000"/>
              <a:t>4</a:t>
            </a:r>
            <a:r>
              <a:rPr lang="zh-CN" altLang="en-US" sz="2000"/>
              <a:t>层。其中一个书架第一层有</a:t>
            </a:r>
            <a:r>
              <a:rPr lang="en-US" altLang="zh-CN" sz="2000"/>
              <a:t>52</a:t>
            </a:r>
            <a:r>
              <a:rPr lang="zh-CN" altLang="en-US" sz="2000"/>
              <a:t>本书，第二层有</a:t>
            </a:r>
            <a:r>
              <a:rPr lang="en-US" altLang="zh-CN" sz="2000"/>
              <a:t>49</a:t>
            </a:r>
            <a:r>
              <a:rPr lang="zh-CN" altLang="en-US" sz="2000"/>
              <a:t>本书，第三层有</a:t>
            </a:r>
            <a:r>
              <a:rPr lang="en-US" altLang="zh-CN" sz="2000"/>
              <a:t>54</a:t>
            </a:r>
            <a:r>
              <a:rPr lang="zh-CN" altLang="en-US" sz="2000"/>
              <a:t>本书，第四层有</a:t>
            </a:r>
            <a:r>
              <a:rPr lang="en-US" altLang="zh-CN" sz="2000"/>
              <a:t>50</a:t>
            </a:r>
            <a:r>
              <a:rPr lang="zh-CN" altLang="en-US" sz="2000"/>
              <a:t>本书，这个图书馆大约有多少本书？（</a:t>
            </a:r>
            <a:r>
              <a:rPr lang="zh-CN" altLang="en-US" sz="2000">
                <a:sym typeface="思源黑体 CN Regular" panose="020b0500000000000000" pitchFamily="34" charset="-122"/>
              </a:rPr>
              <a:t>★★</a:t>
            </a:r>
            <a:r>
              <a:rPr lang="zh-CN" altLang="en-US" sz="2000"/>
              <a:t>） </a:t>
            </a:r>
          </a:p>
          <a:p>
            <a:pPr>
              <a:lnSpc>
                <a:spcPct val="150000"/>
              </a:lnSpc>
            </a:pPr>
            <a:endParaRPr lang="zh-CN" altLang="en-US" sz="20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170" y="4869100"/>
            <a:ext cx="1568176" cy="118887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2289" name="组合 3"/>
          <p:cNvGrpSpPr/>
          <p:nvPr/>
        </p:nvGrpSpPr>
        <p:grpSpPr>
          <a:xfrm>
            <a:off x="409575" y="520700"/>
            <a:ext cx="2185988" cy="996950"/>
            <a:chOff x="456709" y="485467"/>
            <a:chExt cx="2185670" cy="996950"/>
          </a:xfrm>
        </p:grpSpPr>
        <p:pic>
          <p:nvPicPr>
            <p:cNvPr id="12290" name="图片 4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456709" y="485467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1" name="文本框 17"/>
            <p:cNvSpPr txBox="1">
              <a:spLocks noChangeArrowheads="1"/>
            </p:cNvSpPr>
            <p:nvPr/>
          </p:nvSpPr>
          <p:spPr bwMode="auto">
            <a:xfrm>
              <a:off x="672708" y="753110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</a:rPr>
                <a:t>知识回顾</a:t>
              </a:r>
            </a:p>
          </p:txBody>
        </p:sp>
      </p:grpSp>
      <p:sp>
        <p:nvSpPr>
          <p:cNvPr id="12292" name="TextBox 6"/>
          <p:cNvSpPr txBox="1">
            <a:spLocks noChangeArrowheads="1"/>
          </p:cNvSpPr>
          <p:nvPr/>
        </p:nvSpPr>
        <p:spPr bwMode="auto">
          <a:xfrm>
            <a:off x="1411288" y="1560513"/>
            <a:ext cx="5681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en-US" altLang="zh-CN" sz="2000"/>
              <a:t>1.</a:t>
            </a:r>
            <a:r>
              <a:rPr lang="zh-CN" altLang="en-US" sz="2000"/>
              <a:t>笔算下面各题。</a:t>
            </a:r>
          </a:p>
        </p:txBody>
      </p:sp>
      <p:sp>
        <p:nvSpPr>
          <p:cNvPr id="12293" name="TextBox 2"/>
          <p:cNvSpPr txBox="1">
            <a:spLocks noChangeArrowheads="1"/>
          </p:cNvSpPr>
          <p:nvPr/>
        </p:nvSpPr>
        <p:spPr bwMode="auto">
          <a:xfrm>
            <a:off x="5076035" y="1960563"/>
            <a:ext cx="1872130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54×312</a:t>
            </a: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135×74</a:t>
            </a:r>
          </a:p>
        </p:txBody>
      </p:sp>
    </p:spTree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0177" name="组合 3"/>
          <p:cNvGrpSpPr/>
          <p:nvPr/>
        </p:nvGrpSpPr>
        <p:grpSpPr>
          <a:xfrm>
            <a:off x="860425" y="1398588"/>
            <a:ext cx="673100" cy="434975"/>
            <a:chOff x="1803549" y="1488685"/>
            <a:chExt cx="542290" cy="511069"/>
          </a:xfrm>
        </p:grpSpPr>
        <p:sp>
          <p:nvSpPr>
            <p:cNvPr id="5" name="圆角矩形 4"/>
            <p:cNvSpPr/>
            <p:nvPr/>
          </p:nvSpPr>
          <p:spPr>
            <a:xfrm>
              <a:off x="1841919" y="1488685"/>
              <a:ext cx="503920" cy="50360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000" noProof="1"/>
            </a:p>
          </p:txBody>
        </p:sp>
        <p:sp>
          <p:nvSpPr>
            <p:cNvPr id="50180" name="文本框 14"/>
            <p:cNvSpPr txBox="1">
              <a:spLocks noChangeArrowheads="1"/>
            </p:cNvSpPr>
            <p:nvPr/>
          </p:nvSpPr>
          <p:spPr bwMode="auto">
            <a:xfrm>
              <a:off x="1826062" y="1531209"/>
              <a:ext cx="510570" cy="468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000" b="1">
                  <a:solidFill>
                    <a:srgbClr val="FFFF00"/>
                  </a:solidFill>
                </a:rPr>
                <a:t>例</a:t>
              </a:r>
              <a:r>
                <a:rPr lang="en-US" altLang="zh-CN" sz="2000" b="1">
                  <a:solidFill>
                    <a:srgbClr val="FFFF00"/>
                  </a:solidFill>
                </a:rPr>
                <a:t>5</a:t>
              </a:r>
            </a:p>
          </p:txBody>
        </p:sp>
      </p:grpSp>
      <p:grpSp>
        <p:nvGrpSpPr>
          <p:cNvPr id="50181" name="组合 7"/>
          <p:cNvGrpSpPr/>
          <p:nvPr/>
        </p:nvGrpSpPr>
        <p:grpSpPr>
          <a:xfrm>
            <a:off x="354013" y="496888"/>
            <a:ext cx="2185987" cy="996950"/>
            <a:chOff x="354330" y="496570"/>
            <a:chExt cx="2185670" cy="996950"/>
          </a:xfrm>
        </p:grpSpPr>
        <p:pic>
          <p:nvPicPr>
            <p:cNvPr id="50182" name="图片 8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354330" y="496570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3" name="文本框 9"/>
            <p:cNvSpPr txBox="1">
              <a:spLocks noChangeArrowheads="1"/>
            </p:cNvSpPr>
            <p:nvPr/>
          </p:nvSpPr>
          <p:spPr bwMode="auto">
            <a:xfrm>
              <a:off x="565840" y="753110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</a:rPr>
                <a:t>提高训练</a:t>
              </a:r>
            </a:p>
          </p:txBody>
        </p:sp>
      </p:grpSp>
      <p:sp>
        <p:nvSpPr>
          <p:cNvPr id="50184" name="TextBox 12"/>
          <p:cNvSpPr txBox="1">
            <a:spLocks noChangeArrowheads="1"/>
          </p:cNvSpPr>
          <p:nvPr/>
        </p:nvSpPr>
        <p:spPr bwMode="auto">
          <a:xfrm>
            <a:off x="1601788" y="1303338"/>
            <a:ext cx="6570662" cy="189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某图书馆有</a:t>
            </a:r>
            <a:r>
              <a:rPr lang="en-US" altLang="zh-CN" sz="2000"/>
              <a:t>293</a:t>
            </a:r>
            <a:r>
              <a:rPr lang="zh-CN" altLang="en-US" sz="2000"/>
              <a:t>个装满了书的书架，每个书架有</a:t>
            </a:r>
            <a:r>
              <a:rPr lang="en-US" altLang="zh-CN" sz="2000"/>
              <a:t>4</a:t>
            </a:r>
            <a:r>
              <a:rPr lang="zh-CN" altLang="en-US" sz="2000"/>
              <a:t>层。其中一个书架第一层有</a:t>
            </a:r>
            <a:r>
              <a:rPr lang="en-US" altLang="zh-CN" sz="2000"/>
              <a:t>52</a:t>
            </a:r>
            <a:r>
              <a:rPr lang="zh-CN" altLang="en-US" sz="2000"/>
              <a:t>本书，第二层有</a:t>
            </a:r>
            <a:r>
              <a:rPr lang="en-US" altLang="zh-CN" sz="2000"/>
              <a:t>49</a:t>
            </a:r>
            <a:r>
              <a:rPr lang="zh-CN" altLang="en-US" sz="2000"/>
              <a:t>本书，第三层有</a:t>
            </a:r>
            <a:r>
              <a:rPr lang="en-US" altLang="zh-CN" sz="2000"/>
              <a:t>54</a:t>
            </a:r>
            <a:r>
              <a:rPr lang="zh-CN" altLang="en-US" sz="2000"/>
              <a:t>本书，第四层有</a:t>
            </a:r>
            <a:r>
              <a:rPr lang="en-US" altLang="zh-CN" sz="2000"/>
              <a:t>50</a:t>
            </a:r>
            <a:r>
              <a:rPr lang="zh-CN" altLang="en-US" sz="2000"/>
              <a:t>本书，这个图书馆大约有多少本书？（</a:t>
            </a:r>
            <a:r>
              <a:rPr lang="zh-CN" altLang="en-US" sz="2000">
                <a:sym typeface="思源黑体 CN Regular" panose="020b0500000000000000" pitchFamily="34" charset="-122"/>
              </a:rPr>
              <a:t>★★</a:t>
            </a:r>
            <a:r>
              <a:rPr lang="zh-CN" altLang="en-US" sz="2000"/>
              <a:t>） </a:t>
            </a: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2483855" y="3456808"/>
            <a:ext cx="461486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（</a:t>
            </a:r>
            <a:r>
              <a:rPr lang="en-US" altLang="zh-CN" sz="2000">
                <a:solidFill>
                  <a:srgbClr val="FF0000"/>
                </a:solidFill>
              </a:rPr>
              <a:t>52</a:t>
            </a:r>
            <a:r>
              <a:rPr lang="zh-CN" altLang="en-US" sz="2000">
                <a:solidFill>
                  <a:srgbClr val="FF0000"/>
                </a:solidFill>
              </a:rPr>
              <a:t>＋</a:t>
            </a:r>
            <a:r>
              <a:rPr lang="en-US" altLang="zh-CN" sz="2000">
                <a:solidFill>
                  <a:srgbClr val="FF0000"/>
                </a:solidFill>
              </a:rPr>
              <a:t>49</a:t>
            </a:r>
            <a:r>
              <a:rPr lang="zh-CN" altLang="en-US" sz="2000">
                <a:solidFill>
                  <a:srgbClr val="FF0000"/>
                </a:solidFill>
              </a:rPr>
              <a:t>＋</a:t>
            </a:r>
            <a:r>
              <a:rPr lang="en-US" altLang="zh-CN" sz="2000">
                <a:solidFill>
                  <a:srgbClr val="FF0000"/>
                </a:solidFill>
              </a:rPr>
              <a:t>54</a:t>
            </a:r>
            <a:r>
              <a:rPr lang="zh-CN" altLang="en-US" sz="2000">
                <a:solidFill>
                  <a:srgbClr val="FF0000"/>
                </a:solidFill>
              </a:rPr>
              <a:t>＋</a:t>
            </a:r>
            <a:r>
              <a:rPr lang="en-US" altLang="zh-CN" sz="2000">
                <a:solidFill>
                  <a:srgbClr val="FF0000"/>
                </a:solidFill>
              </a:rPr>
              <a:t>50</a:t>
            </a:r>
            <a:r>
              <a:rPr lang="zh-CN" altLang="en-US" sz="2000">
                <a:solidFill>
                  <a:srgbClr val="FF0000"/>
                </a:solidFill>
              </a:rPr>
              <a:t>）</a:t>
            </a:r>
            <a:r>
              <a:rPr lang="en-US" altLang="zh-CN" sz="2000">
                <a:solidFill>
                  <a:srgbClr val="FF0000"/>
                </a:solidFill>
              </a:rPr>
              <a:t>÷4</a:t>
            </a:r>
            <a:r>
              <a:rPr lang="zh-CN" altLang="en-US" sz="2000">
                <a:solidFill>
                  <a:srgbClr val="FF0000"/>
                </a:solidFill>
              </a:rPr>
              <a:t>≈</a:t>
            </a:r>
            <a:r>
              <a:rPr lang="en-US" altLang="zh-CN" sz="2000">
                <a:solidFill>
                  <a:srgbClr val="FF0000"/>
                </a:solidFill>
              </a:rPr>
              <a:t>50</a:t>
            </a:r>
            <a:r>
              <a:rPr lang="zh-CN" altLang="en-US" sz="2000">
                <a:solidFill>
                  <a:srgbClr val="FF0000"/>
                </a:solidFill>
              </a:rPr>
              <a:t>（本）</a:t>
            </a: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293</a:t>
            </a:r>
            <a:r>
              <a:rPr lang="zh-CN" altLang="en-US" sz="2000">
                <a:solidFill>
                  <a:srgbClr val="FF0000"/>
                </a:solidFill>
              </a:rPr>
              <a:t>≈</a:t>
            </a:r>
            <a:r>
              <a:rPr lang="en-US" altLang="zh-CN" sz="2000">
                <a:solidFill>
                  <a:srgbClr val="FF0000"/>
                </a:solidFill>
              </a:rPr>
              <a:t>300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300×50×4=60000</a:t>
            </a:r>
            <a:r>
              <a:rPr lang="zh-CN" altLang="en-US" sz="2000">
                <a:solidFill>
                  <a:srgbClr val="FF0000"/>
                </a:solidFill>
              </a:rPr>
              <a:t>（本）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答：这个图书馆大约有</a:t>
            </a:r>
            <a:r>
              <a:rPr lang="en-US" altLang="zh-CN" sz="2000">
                <a:solidFill>
                  <a:srgbClr val="FF0000"/>
                </a:solidFill>
              </a:rPr>
              <a:t>60000</a:t>
            </a:r>
            <a:r>
              <a:rPr lang="zh-CN" altLang="en-US" sz="2000">
                <a:solidFill>
                  <a:srgbClr val="FF0000"/>
                </a:solidFill>
              </a:rPr>
              <a:t>本书。</a:t>
            </a: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 rot="20960912">
            <a:off x="545230" y="4791211"/>
            <a:ext cx="710518" cy="39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</p:spTree>
    <p:extLst>
      <p:ext uri="{BB962C8B-B14F-4D97-AF65-F5344CB8AC3E}">
        <p14:creationId xmlns:p14="http://schemas.microsoft.com/office/powerpoint/2010/main" val="3260611961"/>
      </p:ext>
    </p:extLst>
  </p:cSld>
  <p:clrMapOvr>
    <a:masterClrMapping/>
  </p:clrMapOvr>
  <p:transition/>
  <p:timing/>
</p:sld>
</file>

<file path=ppt/slides/slide4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3249" name="组合 4"/>
          <p:cNvGrpSpPr/>
          <p:nvPr/>
        </p:nvGrpSpPr>
        <p:grpSpPr>
          <a:xfrm>
            <a:off x="1803400" y="1524000"/>
            <a:ext cx="450850" cy="449263"/>
            <a:chOff x="1803549" y="1488685"/>
            <a:chExt cx="542290" cy="504190"/>
          </a:xfrm>
        </p:grpSpPr>
        <p:sp>
          <p:nvSpPr>
            <p:cNvPr id="18" name="圆角矩形 17"/>
            <p:cNvSpPr/>
            <p:nvPr/>
          </p:nvSpPr>
          <p:spPr>
            <a:xfrm>
              <a:off x="1841738" y="1488685"/>
              <a:ext cx="504101" cy="50419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2000" noProof="1"/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2000" noProof="1"/>
            </a:p>
          </p:txBody>
        </p:sp>
        <p:sp>
          <p:nvSpPr>
            <p:cNvPr id="53252" name="文本框 19"/>
            <p:cNvSpPr txBox="1">
              <a:spLocks noChangeArrowheads="1"/>
            </p:cNvSpPr>
            <p:nvPr/>
          </p:nvSpPr>
          <p:spPr bwMode="auto">
            <a:xfrm>
              <a:off x="1870224" y="1531210"/>
              <a:ext cx="359101" cy="403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en-US" altLang="zh-CN" sz="2000" b="1">
                  <a:solidFill>
                    <a:srgbClr val="FFFF00"/>
                  </a:solidFill>
                </a:rPr>
                <a:t>1</a:t>
              </a:r>
            </a:p>
          </p:txBody>
        </p:sp>
      </p:grpSp>
      <p:pic>
        <p:nvPicPr>
          <p:cNvPr id="53253" name="图片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文本框 12"/>
          <p:cNvSpPr txBox="1">
            <a:spLocks noChangeArrowheads="1"/>
          </p:cNvSpPr>
          <p:nvPr/>
        </p:nvSpPr>
        <p:spPr bwMode="auto">
          <a:xfrm>
            <a:off x="677863" y="752475"/>
            <a:ext cx="8937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</a:rPr>
              <a:t>总 结</a:t>
            </a:r>
          </a:p>
        </p:txBody>
      </p:sp>
      <p:sp>
        <p:nvSpPr>
          <p:cNvPr id="53255" name="矩形 30"/>
          <p:cNvSpPr>
            <a:spLocks noChangeArrowheads="1"/>
          </p:cNvSpPr>
          <p:nvPr/>
        </p:nvSpPr>
        <p:spPr bwMode="auto">
          <a:xfrm>
            <a:off x="2290763" y="1425575"/>
            <a:ext cx="6164262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掌握用竖式计算三位数乘两位数的方法。</a:t>
            </a:r>
            <a:endParaRPr lang="en-US" altLang="zh-CN" sz="2000"/>
          </a:p>
        </p:txBody>
      </p:sp>
      <p:grpSp>
        <p:nvGrpSpPr>
          <p:cNvPr id="53256" name="组合 35"/>
          <p:cNvGrpSpPr/>
          <p:nvPr/>
        </p:nvGrpSpPr>
        <p:grpSpPr>
          <a:xfrm>
            <a:off x="1827537" y="2348282"/>
            <a:ext cx="450850" cy="449262"/>
            <a:chOff x="1803549" y="1488685"/>
            <a:chExt cx="542290" cy="504190"/>
          </a:xfrm>
        </p:grpSpPr>
        <p:sp>
          <p:nvSpPr>
            <p:cNvPr id="37" name="圆角矩形 36"/>
            <p:cNvSpPr/>
            <p:nvPr/>
          </p:nvSpPr>
          <p:spPr>
            <a:xfrm>
              <a:off x="1841738" y="1488685"/>
              <a:ext cx="504101" cy="50419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2000" noProof="1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2000" noProof="1"/>
            </a:p>
          </p:txBody>
        </p:sp>
        <p:sp>
          <p:nvSpPr>
            <p:cNvPr id="53259" name="文本框 38"/>
            <p:cNvSpPr txBox="1">
              <a:spLocks noChangeArrowheads="1"/>
            </p:cNvSpPr>
            <p:nvPr/>
          </p:nvSpPr>
          <p:spPr bwMode="auto">
            <a:xfrm>
              <a:off x="1870224" y="1531209"/>
              <a:ext cx="402194" cy="448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en-US" altLang="zh-CN" sz="2000" b="1">
                  <a:solidFill>
                    <a:srgbClr val="FFFF00"/>
                  </a:solidFill>
                </a:rPr>
                <a:t>2</a:t>
              </a:r>
            </a:p>
          </p:txBody>
        </p:sp>
      </p:grpSp>
      <p:sp>
        <p:nvSpPr>
          <p:cNvPr id="53273" name="矩形 2"/>
          <p:cNvSpPr>
            <a:spLocks noChangeArrowheads="1"/>
          </p:cNvSpPr>
          <p:nvPr/>
        </p:nvSpPr>
        <p:spPr bwMode="auto">
          <a:xfrm>
            <a:off x="2268538" y="2288307"/>
            <a:ext cx="6186487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学会乘数中间或末尾有</a:t>
            </a:r>
            <a:r>
              <a:rPr lang="en-US" altLang="zh-CN" sz="2000"/>
              <a:t>0</a:t>
            </a:r>
            <a:r>
              <a:rPr lang="zh-CN" altLang="en-US" sz="2000"/>
              <a:t>的三位数乘两位数的计算方法。</a:t>
            </a:r>
          </a:p>
        </p:txBody>
      </p:sp>
      <p:grpSp>
        <p:nvGrpSpPr>
          <p:cNvPr id="53274" name="组合 35"/>
          <p:cNvGrpSpPr/>
          <p:nvPr/>
        </p:nvGrpSpPr>
        <p:grpSpPr>
          <a:xfrm>
            <a:off x="1847687" y="3234759"/>
            <a:ext cx="450850" cy="449262"/>
            <a:chOff x="1803549" y="1488685"/>
            <a:chExt cx="542290" cy="504190"/>
          </a:xfrm>
        </p:grpSpPr>
        <p:sp>
          <p:nvSpPr>
            <p:cNvPr id="29" name="圆角矩形 28"/>
            <p:cNvSpPr/>
            <p:nvPr/>
          </p:nvSpPr>
          <p:spPr>
            <a:xfrm>
              <a:off x="1841738" y="1488685"/>
              <a:ext cx="504101" cy="50419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2000" noProof="1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1803549" y="1488685"/>
              <a:ext cx="504190" cy="504190"/>
            </a:xfrm>
            <a:prstGeom prst="roundRect">
              <a:avLst/>
            </a:prstGeom>
            <a:solidFill>
              <a:srgbClr val="B4D176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innerShdw blurRad="1524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2000" noProof="1"/>
            </a:p>
          </p:txBody>
        </p:sp>
        <p:sp>
          <p:nvSpPr>
            <p:cNvPr id="53277" name="文本框 38"/>
            <p:cNvSpPr txBox="1">
              <a:spLocks noChangeArrowheads="1"/>
            </p:cNvSpPr>
            <p:nvPr/>
          </p:nvSpPr>
          <p:spPr bwMode="auto">
            <a:xfrm>
              <a:off x="1870224" y="1531209"/>
              <a:ext cx="401435" cy="449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en-US" altLang="zh-CN" sz="2000" b="1">
                  <a:solidFill>
                    <a:srgbClr val="FFFF00"/>
                  </a:solidFill>
                </a:rPr>
                <a:t>3</a:t>
              </a:r>
            </a:p>
          </p:txBody>
        </p:sp>
      </p:grpSp>
      <p:sp>
        <p:nvSpPr>
          <p:cNvPr id="53278" name="矩形 26"/>
          <p:cNvSpPr>
            <a:spLocks noChangeArrowheads="1"/>
          </p:cNvSpPr>
          <p:nvPr/>
        </p:nvSpPr>
        <p:spPr bwMode="auto">
          <a:xfrm>
            <a:off x="2308225" y="3116881"/>
            <a:ext cx="6146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能正确、合理地对大数进行估计，理解由部分估计整体的方法。</a:t>
            </a:r>
          </a:p>
        </p:txBody>
      </p:sp>
    </p:spTree>
  </p:cSld>
  <p:clrMapOvr>
    <a:masterClrMapping/>
  </p:clrMapOvr>
  <p:transition/>
  <p:timing/>
</p:sld>
</file>

<file path=ppt/slides/slide4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0FA36378-A7C1-445B-88A7-27A3240C3058}"/>
              </a:ext>
            </a:extLst>
          </p:cNvPr>
          <p:cNvGrpSpPr/>
          <p:nvPr/>
        </p:nvGrpSpPr>
        <p:grpSpPr>
          <a:xfrm>
            <a:off x="2340856" y="2568521"/>
            <a:ext cx="4462287" cy="1720957"/>
            <a:chOff x="251520" y="6158081"/>
            <a:chExt cx="4462287" cy="1720957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FB4EA834-2763-4DA7-80FE-375361E1526E}"/>
                </a:ext>
              </a:extLst>
            </p:cNvPr>
            <p:cNvGrpSpPr/>
            <p:nvPr/>
          </p:nvGrpSpPr>
          <p:grpSpPr>
            <a:xfrm>
              <a:off x="251520" y="6158081"/>
              <a:ext cx="4462287" cy="1720957"/>
              <a:chOff x="2395712" y="1845203"/>
              <a:chExt cx="4462287" cy="1720957"/>
            </a:xfrm>
          </p:grpSpPr>
          <p:sp>
            <p:nvSpPr>
              <p:cNvPr id="8" name="矩形: 圆角 7">
                <a:extLst>
                  <a:ext uri="{FF2B5EF4-FFF2-40B4-BE49-F238E27FC236}">
                    <a16:creationId xmlns:a16="http://schemas.microsoft.com/office/drawing/2014/main" id="{C8090758-0C5E-405E-AC54-E853FA66274C}"/>
                  </a:ext>
                </a:extLst>
              </p:cNvPr>
              <p:cNvSpPr/>
              <p:nvPr userDrawn="1"/>
            </p:nvSpPr>
            <p:spPr>
              <a:xfrm>
                <a:off x="3363900" y="1852280"/>
                <a:ext cx="2340000" cy="14400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401456FC-82CB-4DC6-BEB7-B814320D0EB7}"/>
                  </a:ext>
                </a:extLst>
              </p:cNvPr>
              <p:cNvSpPr/>
              <p:nvPr userDrawn="1"/>
            </p:nvSpPr>
            <p:spPr>
              <a:xfrm>
                <a:off x="5696280" y="1845203"/>
                <a:ext cx="144000" cy="144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F2A4443B-4752-4249-9E6C-47604A043ABA}"/>
                  </a:ext>
                </a:extLst>
              </p:cNvPr>
              <p:cNvSpPr/>
              <p:nvPr userDrawn="1"/>
            </p:nvSpPr>
            <p:spPr>
              <a:xfrm>
                <a:off x="3235140" y="1851081"/>
                <a:ext cx="144000" cy="144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id="{D3641DF5-704A-48EF-89E7-CA3C5C5209A1}"/>
                  </a:ext>
                </a:extLst>
              </p:cNvPr>
              <p:cNvSpPr/>
              <p:nvPr userDrawn="1"/>
            </p:nvSpPr>
            <p:spPr>
              <a:xfrm>
                <a:off x="2395712" y="1995081"/>
                <a:ext cx="4462287" cy="1571079"/>
              </a:xfrm>
              <a:prstGeom prst="roundRect">
                <a:avLst>
                  <a:gd name="adj" fmla="val 8546"/>
                </a:avLst>
              </a:prstGeom>
              <a:solidFill>
                <a:schemeClr val="accent6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: 圆角 11">
                <a:extLst>
                  <a:ext uri="{FF2B5EF4-FFF2-40B4-BE49-F238E27FC236}">
                    <a16:creationId xmlns:a16="http://schemas.microsoft.com/office/drawing/2014/main" id="{CC71D6FE-2225-4071-80EC-E48C748C203E}"/>
                  </a:ext>
                </a:extLst>
              </p:cNvPr>
              <p:cNvSpPr/>
              <p:nvPr userDrawn="1"/>
            </p:nvSpPr>
            <p:spPr>
              <a:xfrm>
                <a:off x="2566802" y="2139861"/>
                <a:ext cx="4120107" cy="1281519"/>
              </a:xfrm>
              <a:prstGeom prst="roundRect">
                <a:avLst>
                  <a:gd name="adj" fmla="val 8546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11">
              <a:extLst>
                <a:ext uri="{FF2B5EF4-FFF2-40B4-BE49-F238E27FC236}">
                  <a16:creationId xmlns:a16="http://schemas.microsoft.com/office/drawing/2014/main" id="{496F44EA-EF65-4DDB-8BE2-1193368536AA}"/>
                </a:ext>
              </a:extLst>
            </p:cNvPr>
            <p:cNvSpPr txBox="1"/>
            <p:nvPr/>
          </p:nvSpPr>
          <p:spPr>
            <a:xfrm>
              <a:off x="1162948" y="6801110"/>
              <a:ext cx="2990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3200" b="1">
                  <a:solidFill>
                    <a:srgbClr val="78261D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微软雅黑" panose="020b0503020204020204" pitchFamily="34" charset="-122"/>
                </a:rPr>
                <a:t>IV.</a:t>
              </a:r>
              <a:r>
                <a:rPr lang="zh-CN" altLang="en-US" sz="3200" b="1">
                  <a:solidFill>
                    <a:srgbClr val="78261D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微软雅黑" panose="020b0503020204020204" pitchFamily="34" charset="-122"/>
                </a:rPr>
                <a:t>课后作业</a:t>
              </a:r>
            </a:p>
          </p:txBody>
        </p:sp>
      </p:grpSp>
    </p:spTree>
  </p:cSld>
  <p:clrMapOvr>
    <a:masterClrMapping/>
  </p:clrMapOvr>
  <p:transition/>
  <p:timing/>
</p:sld>
</file>

<file path=ppt/slides/slide4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5297" name="TextBox 2"/>
          <p:cNvSpPr txBox="1">
            <a:spLocks noChangeArrowheads="1"/>
          </p:cNvSpPr>
          <p:nvPr/>
        </p:nvSpPr>
        <p:spPr bwMode="auto">
          <a:xfrm>
            <a:off x="1411288" y="1412875"/>
            <a:ext cx="6483350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1.</a:t>
            </a:r>
            <a:r>
              <a:rPr lang="zh-CN" altLang="en-US" sz="2000"/>
              <a:t>判断正误。</a:t>
            </a:r>
            <a:endParaRPr lang="en-US" altLang="zh-CN" sz="2000"/>
          </a:p>
        </p:txBody>
      </p:sp>
      <p:pic>
        <p:nvPicPr>
          <p:cNvPr id="55298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文本框 16"/>
          <p:cNvSpPr txBox="1">
            <a:spLocks noChangeArrowheads="1"/>
          </p:cNvSpPr>
          <p:nvPr/>
        </p:nvSpPr>
        <p:spPr bwMode="auto">
          <a:xfrm>
            <a:off x="566738" y="738188"/>
            <a:ext cx="1447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  <a:latin typeface="Arial Unicode MS" pitchFamily="34" charset="-122"/>
                <a:sym typeface="Calibri" panose="020f0502020204030204" pitchFamily="34" charset="0"/>
              </a:rPr>
              <a:t>课后检测</a:t>
            </a:r>
          </a:p>
        </p:txBody>
      </p:sp>
      <p:sp>
        <p:nvSpPr>
          <p:cNvPr id="55300" name="矩形 1"/>
          <p:cNvSpPr>
            <a:spLocks noChangeArrowheads="1"/>
          </p:cNvSpPr>
          <p:nvPr/>
        </p:nvSpPr>
        <p:spPr bwMode="auto">
          <a:xfrm>
            <a:off x="1447006" y="2134868"/>
            <a:ext cx="58547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/>
              <a:t>（</a:t>
            </a:r>
            <a:r>
              <a:rPr lang="en-US" altLang="zh-CN" sz="2000"/>
              <a:t>1</a:t>
            </a:r>
            <a:r>
              <a:rPr lang="zh-CN" altLang="en-US" sz="2000"/>
              <a:t>）两个乘数的末尾一共有几个</a:t>
            </a:r>
            <a:r>
              <a:rPr lang="en-US" altLang="zh-CN" sz="2000"/>
              <a:t>0</a:t>
            </a:r>
            <a:r>
              <a:rPr lang="zh-CN" altLang="en-US" sz="2000"/>
              <a:t>，积的末尾就至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en-US" altLang="zh-CN" sz="2000"/>
              <a:t>           </a:t>
            </a:r>
            <a:r>
              <a:rPr lang="zh-CN" altLang="en-US" sz="2000"/>
              <a:t>少有几个</a:t>
            </a:r>
            <a:r>
              <a:rPr lang="en-US" altLang="zh-CN" sz="2000"/>
              <a:t>0</a:t>
            </a:r>
            <a:r>
              <a:rPr lang="zh-CN" altLang="en-US" sz="2000"/>
              <a:t>。（      ）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zh-CN" altLang="en-US" sz="2000"/>
              <a:t>（</a:t>
            </a:r>
            <a:r>
              <a:rPr lang="en-US" altLang="zh-CN" sz="2000"/>
              <a:t>2</a:t>
            </a:r>
            <a:r>
              <a:rPr lang="zh-CN" altLang="en-US" sz="2000"/>
              <a:t>）计算</a:t>
            </a:r>
            <a:r>
              <a:rPr lang="en-US" altLang="zh-CN" sz="2000"/>
              <a:t>302×87</a:t>
            </a:r>
            <a:r>
              <a:rPr lang="zh-CN" altLang="en-US" sz="2000"/>
              <a:t>时，</a:t>
            </a:r>
            <a:r>
              <a:rPr lang="en-US" altLang="zh-CN" sz="2000"/>
              <a:t>7×302</a:t>
            </a:r>
            <a:r>
              <a:rPr lang="zh-CN" altLang="en-US" sz="2000"/>
              <a:t>的积是</a:t>
            </a:r>
            <a:r>
              <a:rPr lang="en-US" altLang="zh-CN" sz="2000"/>
              <a:t>2104</a:t>
            </a:r>
            <a:r>
              <a:rPr lang="zh-CN" altLang="en-US" sz="2000"/>
              <a:t>。（      ）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zh-CN" altLang="en-US" sz="2000"/>
              <a:t>（</a:t>
            </a:r>
            <a:r>
              <a:rPr lang="en-US" altLang="zh-CN" sz="2000"/>
              <a:t>3</a:t>
            </a:r>
            <a:r>
              <a:rPr lang="zh-CN" altLang="en-US" sz="2000"/>
              <a:t>）</a:t>
            </a:r>
            <a:r>
              <a:rPr lang="en-US" altLang="zh-CN" sz="2000"/>
              <a:t>240×50</a:t>
            </a:r>
            <a:r>
              <a:rPr lang="zh-CN" altLang="en-US" sz="2000"/>
              <a:t>的积的末尾一共有</a:t>
            </a:r>
            <a:r>
              <a:rPr lang="en-US" altLang="zh-CN" sz="2000"/>
              <a:t>2</a:t>
            </a:r>
            <a:r>
              <a:rPr lang="zh-CN" altLang="en-US" sz="2000"/>
              <a:t>个</a:t>
            </a:r>
            <a:r>
              <a:rPr lang="en-US" altLang="zh-CN" sz="2000"/>
              <a:t>0</a:t>
            </a:r>
            <a:r>
              <a:rPr lang="zh-CN" altLang="en-US" sz="2000"/>
              <a:t>。（      ）</a:t>
            </a:r>
            <a:endParaRPr lang="en-US" altLang="zh-CN" sz="2000"/>
          </a:p>
        </p:txBody>
      </p:sp>
    </p:spTree>
  </p:cSld>
  <p:clrMapOvr>
    <a:masterClrMapping/>
  </p:clrMapOvr>
  <p:transition/>
  <p:timing/>
</p:sld>
</file>

<file path=ppt/slides/slide4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6321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2" name="文本框 16"/>
          <p:cNvSpPr txBox="1">
            <a:spLocks noChangeArrowheads="1"/>
          </p:cNvSpPr>
          <p:nvPr/>
        </p:nvSpPr>
        <p:spPr bwMode="auto">
          <a:xfrm>
            <a:off x="566738" y="738188"/>
            <a:ext cx="1447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  <a:latin typeface="Arial Unicode MS" pitchFamily="34" charset="-122"/>
                <a:sym typeface="Calibri" panose="020f0502020204030204" pitchFamily="34" charset="0"/>
              </a:rPr>
              <a:t>课后检测</a:t>
            </a:r>
          </a:p>
        </p:txBody>
      </p:sp>
      <p:sp>
        <p:nvSpPr>
          <p:cNvPr id="56323" name="TextBox 2"/>
          <p:cNvSpPr txBox="1">
            <a:spLocks noChangeArrowheads="1"/>
          </p:cNvSpPr>
          <p:nvPr/>
        </p:nvSpPr>
        <p:spPr bwMode="auto">
          <a:xfrm>
            <a:off x="1450975" y="1435100"/>
            <a:ext cx="643413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2.</a:t>
            </a:r>
            <a:r>
              <a:rPr lang="zh-CN" altLang="en-US" sz="2000">
                <a:sym typeface="思源黑体 CN Regular" panose="020b0500000000000000" pitchFamily="34" charset="-122"/>
              </a:rPr>
              <a:t> 笔算下面各题。</a:t>
            </a:r>
            <a:endParaRPr lang="en-US" altLang="zh-CN" sz="2000"/>
          </a:p>
        </p:txBody>
      </p:sp>
      <p:sp>
        <p:nvSpPr>
          <p:cNvPr id="3" name="文本框 2"/>
          <p:cNvSpPr txBox="1"/>
          <p:nvPr/>
        </p:nvSpPr>
        <p:spPr>
          <a:xfrm>
            <a:off x="1756782" y="2067794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/>
              <a:t>244×87=</a:t>
            </a:r>
            <a:endParaRPr lang="zh-CN" altLang="en-US" sz="2000"/>
          </a:p>
        </p:txBody>
      </p:sp>
      <p:sp>
        <p:nvSpPr>
          <p:cNvPr id="8" name="文本框 7"/>
          <p:cNvSpPr txBox="1"/>
          <p:nvPr/>
        </p:nvSpPr>
        <p:spPr>
          <a:xfrm>
            <a:off x="5436060" y="2067794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/>
              <a:t>967×39=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959589836"/>
      </p:ext>
    </p:extLst>
  </p:cSld>
  <p:clrMapOvr>
    <a:masterClrMapping/>
  </p:clrMapOvr>
  <p:transition/>
  <p:timing/>
</p:sld>
</file>

<file path=ppt/slides/slide4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7345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0000">
            <a:off x="354013" y="496888"/>
            <a:ext cx="21859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6" name="文本框 16"/>
          <p:cNvSpPr txBox="1">
            <a:spLocks noChangeArrowheads="1"/>
          </p:cNvSpPr>
          <p:nvPr/>
        </p:nvSpPr>
        <p:spPr bwMode="auto">
          <a:xfrm>
            <a:off x="566738" y="738188"/>
            <a:ext cx="1447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400" b="1">
                <a:solidFill>
                  <a:srgbClr val="632523"/>
                </a:solidFill>
                <a:latin typeface="Arial Unicode MS" pitchFamily="34" charset="-122"/>
                <a:sym typeface="Calibri" panose="020f0502020204030204" pitchFamily="34" charset="0"/>
              </a:rPr>
              <a:t>课后检测</a:t>
            </a:r>
          </a:p>
        </p:txBody>
      </p:sp>
      <p:sp>
        <p:nvSpPr>
          <p:cNvPr id="57347" name="TextBox 2"/>
          <p:cNvSpPr txBox="1">
            <a:spLocks noChangeArrowheads="1"/>
          </p:cNvSpPr>
          <p:nvPr/>
        </p:nvSpPr>
        <p:spPr bwMode="auto">
          <a:xfrm>
            <a:off x="1438275" y="1341438"/>
            <a:ext cx="65897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3.</a:t>
            </a:r>
            <a:r>
              <a:rPr lang="zh-CN" altLang="en-US" sz="2000"/>
              <a:t>学校新购进</a:t>
            </a:r>
            <a:r>
              <a:rPr lang="en-US" altLang="zh-CN" sz="2000"/>
              <a:t>85</a:t>
            </a:r>
            <a:r>
              <a:rPr lang="zh-CN" altLang="en-US" sz="2000"/>
              <a:t>套课桌椅，每张桌子</a:t>
            </a:r>
            <a:r>
              <a:rPr lang="en-US" altLang="zh-CN" sz="2000"/>
              <a:t>135</a:t>
            </a:r>
            <a:r>
              <a:rPr lang="zh-CN" altLang="en-US" sz="2000"/>
              <a:t>元，每把椅子</a:t>
            </a:r>
            <a:r>
              <a:rPr lang="en-US" altLang="zh-CN" sz="2000"/>
              <a:t>105</a:t>
            </a:r>
            <a:r>
              <a:rPr lang="zh-CN" altLang="en-US" sz="2000"/>
              <a:t>元，学校一共要付多少元？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155" y="4581080"/>
            <a:ext cx="1826355" cy="146040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8369" name="组合 1"/>
          <p:cNvGrpSpPr/>
          <p:nvPr/>
        </p:nvGrpSpPr>
        <p:grpSpPr>
          <a:xfrm>
            <a:off x="354013" y="496888"/>
            <a:ext cx="2185987" cy="996950"/>
            <a:chOff x="354330" y="496570"/>
            <a:chExt cx="2185670" cy="996950"/>
          </a:xfrm>
        </p:grpSpPr>
        <p:pic>
          <p:nvPicPr>
            <p:cNvPr id="58370" name="图片 3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354330" y="496570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371" name="文本框 16"/>
            <p:cNvSpPr txBox="1">
              <a:spLocks noChangeArrowheads="1"/>
            </p:cNvSpPr>
            <p:nvPr/>
          </p:nvSpPr>
          <p:spPr bwMode="auto">
            <a:xfrm>
              <a:off x="566573" y="738636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  <a:sym typeface="Calibri" panose="020f0502020204030204" pitchFamily="34" charset="0"/>
                </a:rPr>
                <a:t>课后检测</a:t>
              </a:r>
            </a:p>
          </p:txBody>
        </p:sp>
      </p:grpSp>
      <p:sp>
        <p:nvSpPr>
          <p:cNvPr id="58372" name="TextBox 2"/>
          <p:cNvSpPr txBox="1">
            <a:spLocks noChangeArrowheads="1"/>
          </p:cNvSpPr>
          <p:nvPr/>
        </p:nvSpPr>
        <p:spPr bwMode="auto">
          <a:xfrm>
            <a:off x="1450975" y="1341438"/>
            <a:ext cx="69532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4.</a:t>
            </a:r>
            <a:r>
              <a:rPr lang="zh-CN" altLang="en-US" sz="2000"/>
              <a:t>新月小区有</a:t>
            </a:r>
            <a:r>
              <a:rPr lang="en-US" altLang="zh-CN" sz="2000"/>
              <a:t>24</a:t>
            </a:r>
            <a:r>
              <a:rPr lang="zh-CN" altLang="en-US" sz="2000"/>
              <a:t>栋居民楼，每栋居民楼有</a:t>
            </a:r>
            <a:r>
              <a:rPr lang="en-US" altLang="zh-CN" sz="2000"/>
              <a:t>502</a:t>
            </a:r>
            <a:r>
              <a:rPr lang="zh-CN" altLang="en-US" sz="2000"/>
              <a:t>户人家，新月小区一共有多少户人家？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150" y="4149050"/>
            <a:ext cx="1946323" cy="18073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9393" name="组合 1"/>
          <p:cNvGrpSpPr/>
          <p:nvPr/>
        </p:nvGrpSpPr>
        <p:grpSpPr>
          <a:xfrm>
            <a:off x="354013" y="496888"/>
            <a:ext cx="2185987" cy="996950"/>
            <a:chOff x="354330" y="496570"/>
            <a:chExt cx="2185670" cy="996950"/>
          </a:xfrm>
        </p:grpSpPr>
        <p:pic>
          <p:nvPicPr>
            <p:cNvPr id="59394" name="图片 3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354330" y="496570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395" name="文本框 16"/>
            <p:cNvSpPr txBox="1">
              <a:spLocks noChangeArrowheads="1"/>
            </p:cNvSpPr>
            <p:nvPr/>
          </p:nvSpPr>
          <p:spPr bwMode="auto">
            <a:xfrm>
              <a:off x="566573" y="738636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  <a:sym typeface="Calibri" panose="020f0502020204030204" pitchFamily="34" charset="0"/>
                </a:rPr>
                <a:t>课后检测</a:t>
              </a:r>
            </a:p>
          </p:txBody>
        </p:sp>
      </p:grpSp>
      <p:sp>
        <p:nvSpPr>
          <p:cNvPr id="59396" name="TextBox 2"/>
          <p:cNvSpPr txBox="1">
            <a:spLocks noChangeArrowheads="1"/>
          </p:cNvSpPr>
          <p:nvPr/>
        </p:nvSpPr>
        <p:spPr bwMode="auto">
          <a:xfrm>
            <a:off x="1450975" y="1341438"/>
            <a:ext cx="69532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5.</a:t>
            </a:r>
            <a:r>
              <a:rPr lang="zh-CN" altLang="en-US" sz="2000"/>
              <a:t>一个粮店</a:t>
            </a:r>
            <a:r>
              <a:rPr lang="en-US" altLang="zh-CN" sz="2000"/>
              <a:t>3</a:t>
            </a:r>
            <a:r>
              <a:rPr lang="zh-CN" altLang="en-US" sz="2000"/>
              <a:t>天售出大米的数量分别是</a:t>
            </a:r>
            <a:r>
              <a:rPr lang="en-US" altLang="zh-CN" sz="2000"/>
              <a:t>416</a:t>
            </a:r>
            <a:r>
              <a:rPr lang="zh-CN" altLang="en-US" sz="2000"/>
              <a:t>千克、</a:t>
            </a:r>
            <a:r>
              <a:rPr lang="en-US" altLang="zh-CN" sz="2000"/>
              <a:t>380</a:t>
            </a:r>
            <a:r>
              <a:rPr lang="zh-CN" altLang="en-US" sz="2000"/>
              <a:t>千克、</a:t>
            </a:r>
            <a:r>
              <a:rPr lang="en-US" altLang="zh-CN" sz="2000"/>
              <a:t>407</a:t>
            </a:r>
            <a:r>
              <a:rPr lang="zh-CN" altLang="en-US" sz="2000"/>
              <a:t>千克，这个粮店</a:t>
            </a:r>
            <a:r>
              <a:rPr lang="en-US" altLang="zh-CN" sz="2000"/>
              <a:t>30</a:t>
            </a:r>
            <a:r>
              <a:rPr lang="zh-CN" altLang="en-US" sz="2000"/>
              <a:t>天大约能售出大米多少千克？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140" y="4533121"/>
            <a:ext cx="2077414" cy="1571639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0417" name="TextBox 2"/>
          <p:cNvSpPr txBox="1">
            <a:spLocks noChangeArrowheads="1"/>
          </p:cNvSpPr>
          <p:nvPr/>
        </p:nvSpPr>
        <p:spPr bwMode="auto">
          <a:xfrm>
            <a:off x="827088" y="1341438"/>
            <a:ext cx="11874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b="1">
                <a:solidFill>
                  <a:srgbClr val="C00000"/>
                </a:solidFill>
                <a:sym typeface="Calibri" panose="020f0502020204030204" pitchFamily="34" charset="0"/>
              </a:rPr>
              <a:t>【</a:t>
            </a:r>
            <a:r>
              <a:rPr lang="zh-CN" altLang="en-US" sz="2000" b="1">
                <a:solidFill>
                  <a:srgbClr val="C00000"/>
                </a:solidFill>
                <a:sym typeface="Calibri" panose="020f0502020204030204" pitchFamily="34" charset="0"/>
              </a:rPr>
              <a:t>答案</a:t>
            </a:r>
            <a:r>
              <a:rPr lang="en-US" altLang="zh-CN" sz="2000" b="1">
                <a:solidFill>
                  <a:srgbClr val="C00000"/>
                </a:solidFill>
                <a:sym typeface="Calibri" panose="020f0502020204030204" pitchFamily="34" charset="0"/>
              </a:rPr>
              <a:t>】</a:t>
            </a:r>
          </a:p>
        </p:txBody>
      </p:sp>
      <p:grpSp>
        <p:nvGrpSpPr>
          <p:cNvPr id="60418" name="组合 5"/>
          <p:cNvGrpSpPr/>
          <p:nvPr/>
        </p:nvGrpSpPr>
        <p:grpSpPr>
          <a:xfrm>
            <a:off x="354013" y="496888"/>
            <a:ext cx="2185987" cy="996950"/>
            <a:chOff x="354330" y="496570"/>
            <a:chExt cx="2185670" cy="996950"/>
          </a:xfrm>
        </p:grpSpPr>
        <p:pic>
          <p:nvPicPr>
            <p:cNvPr id="60419" name="图片 6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354330" y="496570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20" name="文本框 16"/>
            <p:cNvSpPr txBox="1">
              <a:spLocks noChangeArrowheads="1"/>
            </p:cNvSpPr>
            <p:nvPr/>
          </p:nvSpPr>
          <p:spPr bwMode="auto">
            <a:xfrm>
              <a:off x="566573" y="738636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  <a:sym typeface="Calibri" panose="020f0502020204030204" pitchFamily="34" charset="0"/>
                </a:rPr>
                <a:t>课后检测</a:t>
              </a:r>
            </a:p>
          </p:txBody>
        </p:sp>
      </p:grpSp>
      <p:sp>
        <p:nvSpPr>
          <p:cNvPr id="60421" name="文本框 3"/>
          <p:cNvSpPr txBox="1">
            <a:spLocks noChangeArrowheads="1"/>
          </p:cNvSpPr>
          <p:nvPr/>
        </p:nvSpPr>
        <p:spPr bwMode="auto">
          <a:xfrm>
            <a:off x="1565275" y="2228850"/>
            <a:ext cx="60134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1.</a:t>
            </a:r>
            <a:r>
              <a:rPr lang="zh-CN" altLang="en-US" sz="2000"/>
              <a:t>（</a:t>
            </a:r>
            <a:r>
              <a:rPr lang="en-US" altLang="zh-CN" sz="2000"/>
              <a:t>1</a:t>
            </a:r>
            <a:r>
              <a:rPr lang="zh-CN" altLang="en-US" sz="2000"/>
              <a:t>）</a:t>
            </a:r>
            <a:r>
              <a:rPr lang="zh-CN" altLang="en-US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r>
              <a:rPr lang="zh-CN" altLang="en-US" sz="2000"/>
              <a:t>（</a:t>
            </a:r>
            <a:r>
              <a:rPr lang="en-US" altLang="zh-CN" sz="2000"/>
              <a:t>2</a:t>
            </a:r>
            <a:r>
              <a:rPr lang="zh-CN" altLang="en-US" sz="2000"/>
              <a:t>）</a:t>
            </a:r>
            <a:r>
              <a:rPr lang="en-US" altLang="zh-CN" sz="2000">
                <a:solidFill>
                  <a:srgbClr val="FF0000"/>
                </a:solidFill>
              </a:rPr>
              <a:t>×</a:t>
            </a:r>
            <a:r>
              <a:rPr lang="zh-CN" altLang="en-US" sz="2000"/>
              <a:t>（</a:t>
            </a:r>
            <a:r>
              <a:rPr lang="en-US" altLang="zh-CN" sz="2000"/>
              <a:t>3</a:t>
            </a:r>
            <a:r>
              <a:rPr lang="zh-CN" altLang="en-US" sz="2000"/>
              <a:t>）</a:t>
            </a:r>
            <a:r>
              <a:rPr lang="en-US" altLang="zh-CN" sz="2000">
                <a:solidFill>
                  <a:srgbClr val="FF0000"/>
                </a:solidFill>
              </a:rPr>
              <a:t>×</a:t>
            </a:r>
          </a:p>
          <a:p>
            <a:pPr>
              <a:lnSpc>
                <a:spcPct val="150000"/>
              </a:lnSpc>
            </a:pP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/>
              <a:t>2.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014329" y="3212985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/>
              <a:t>244×87=</a:t>
            </a:r>
            <a:r>
              <a:rPr lang="en-US" altLang="zh-CN" sz="2000">
                <a:solidFill>
                  <a:srgbClr val="FF0000"/>
                </a:solidFill>
              </a:rPr>
              <a:t>21228</a:t>
            </a:r>
            <a:endParaRPr lang="zh-CN" altLang="en-US" sz="2000"/>
          </a:p>
        </p:txBody>
      </p:sp>
      <p:sp>
        <p:nvSpPr>
          <p:cNvPr id="8" name="文本框 7"/>
          <p:cNvSpPr txBox="1"/>
          <p:nvPr/>
        </p:nvSpPr>
        <p:spPr>
          <a:xfrm>
            <a:off x="5693607" y="3212985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/>
              <a:t>967×39=</a:t>
            </a:r>
            <a:r>
              <a:rPr lang="en-US" altLang="zh-CN" sz="2000">
                <a:solidFill>
                  <a:srgbClr val="FF0000"/>
                </a:solidFill>
              </a:rPr>
              <a:t>37713</a:t>
            </a:r>
            <a:endParaRPr lang="zh-CN" altLang="en-US" sz="2000"/>
          </a:p>
        </p:txBody>
      </p:sp>
      <p:sp>
        <p:nvSpPr>
          <p:cNvPr id="9" name="文本框 8"/>
          <p:cNvSpPr txBox="1"/>
          <p:nvPr/>
        </p:nvSpPr>
        <p:spPr>
          <a:xfrm>
            <a:off x="2014329" y="3706178"/>
            <a:ext cx="163296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2  4  4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×         8  7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1  7  0  8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1  9  5  2   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2  1  2  2  8</a:t>
            </a:r>
          </a:p>
          <a:p>
            <a:pPr algn="r"/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50985" y="3706178"/>
            <a:ext cx="18013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9  6  7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×          3  9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  8  7  0  3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2  9  0  1</a:t>
            </a:r>
          </a:p>
          <a:p>
            <a:pPr algn="r"/>
            <a:r>
              <a:rPr lang="en-US" altLang="zh-CN" sz="2000">
                <a:solidFill>
                  <a:srgbClr val="FF0000"/>
                </a:solidFill>
              </a:rPr>
              <a:t>   3  7  7  1  3</a:t>
            </a:r>
            <a:endParaRPr lang="zh-CN" altLang="en-US" sz="2000">
              <a:solidFill>
                <a:srgbClr val="FF0000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135186" y="4714248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135186" y="5564717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519421" y="4714248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519421" y="5564717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4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41" name="TextBox 2"/>
          <p:cNvSpPr txBox="1">
            <a:spLocks noChangeArrowheads="1"/>
          </p:cNvSpPr>
          <p:nvPr/>
        </p:nvSpPr>
        <p:spPr bwMode="auto">
          <a:xfrm>
            <a:off x="827088" y="1341438"/>
            <a:ext cx="11874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b="1">
                <a:solidFill>
                  <a:srgbClr val="C00000"/>
                </a:solidFill>
                <a:sym typeface="Calibri" panose="020f0502020204030204" pitchFamily="34" charset="0"/>
              </a:rPr>
              <a:t>【</a:t>
            </a:r>
            <a:r>
              <a:rPr lang="zh-CN" altLang="en-US" sz="2000" b="1">
                <a:solidFill>
                  <a:srgbClr val="C00000"/>
                </a:solidFill>
                <a:sym typeface="Calibri" panose="020f0502020204030204" pitchFamily="34" charset="0"/>
              </a:rPr>
              <a:t>答案</a:t>
            </a:r>
            <a:r>
              <a:rPr lang="en-US" altLang="zh-CN" sz="2000" b="1">
                <a:solidFill>
                  <a:srgbClr val="C00000"/>
                </a:solidFill>
                <a:sym typeface="Calibri" panose="020f0502020204030204" pitchFamily="34" charset="0"/>
              </a:rPr>
              <a:t>】</a:t>
            </a:r>
          </a:p>
        </p:txBody>
      </p:sp>
      <p:grpSp>
        <p:nvGrpSpPr>
          <p:cNvPr id="61442" name="组合 5"/>
          <p:cNvGrpSpPr/>
          <p:nvPr/>
        </p:nvGrpSpPr>
        <p:grpSpPr>
          <a:xfrm>
            <a:off x="354013" y="496888"/>
            <a:ext cx="2185987" cy="996950"/>
            <a:chOff x="354330" y="496570"/>
            <a:chExt cx="2185670" cy="996950"/>
          </a:xfrm>
        </p:grpSpPr>
        <p:pic>
          <p:nvPicPr>
            <p:cNvPr id="61443" name="图片 6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354330" y="496570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44" name="文本框 16"/>
            <p:cNvSpPr txBox="1">
              <a:spLocks noChangeArrowheads="1"/>
            </p:cNvSpPr>
            <p:nvPr/>
          </p:nvSpPr>
          <p:spPr bwMode="auto">
            <a:xfrm>
              <a:off x="566573" y="738636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  <a:sym typeface="Calibri" panose="020f0502020204030204" pitchFamily="34" charset="0"/>
                </a:rPr>
                <a:t>课后检测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460600" y="1994878"/>
            <a:ext cx="537845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000" noProof="1">
                <a:sym typeface="Calibri"/>
              </a:rPr>
              <a:t>3. </a:t>
            </a:r>
            <a:r>
              <a:rPr lang="en-US" altLang="zh-CN" sz="2000" noProof="1">
                <a:solidFill>
                  <a:srgbClr val="FF0000"/>
                </a:solidFill>
                <a:sym typeface="Calibri"/>
              </a:rPr>
              <a:t>85×135=11475</a:t>
            </a:r>
            <a:r>
              <a:rPr lang="zh-CN" altLang="en-US" sz="2000" noProof="1">
                <a:solidFill>
                  <a:srgbClr val="FF0000"/>
                </a:solidFill>
                <a:sym typeface="Calibri"/>
              </a:rPr>
              <a:t>（元）</a:t>
            </a:r>
            <a:endParaRPr lang="en-US" altLang="zh-CN" sz="2000" noProof="1">
              <a:solidFill>
                <a:srgbClr val="FF0000"/>
              </a:solidFill>
              <a:sym typeface="Calibri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000" noProof="1">
                <a:solidFill>
                  <a:srgbClr val="FF0000"/>
                </a:solidFill>
                <a:sym typeface="Calibri"/>
              </a:rPr>
              <a:t>     85×105=8925</a:t>
            </a:r>
            <a:r>
              <a:rPr lang="zh-CN" altLang="en-US" sz="2000" noProof="1">
                <a:solidFill>
                  <a:srgbClr val="FF0000"/>
                </a:solidFill>
                <a:sym typeface="Calibri"/>
              </a:rPr>
              <a:t>（元）</a:t>
            </a:r>
            <a:endParaRPr lang="en-US" altLang="zh-CN" sz="2000" noProof="1">
              <a:solidFill>
                <a:srgbClr val="FF0000"/>
              </a:solidFill>
              <a:sym typeface="Calibri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000" noProof="1">
                <a:solidFill>
                  <a:srgbClr val="FF0000"/>
                </a:solidFill>
                <a:sym typeface="Calibri"/>
              </a:rPr>
              <a:t>     11475</a:t>
            </a:r>
            <a:r>
              <a:rPr lang="zh-CN" altLang="en-US" sz="2000" noProof="1">
                <a:solidFill>
                  <a:srgbClr val="FF0000"/>
                </a:solidFill>
                <a:sym typeface="Calibri"/>
              </a:rPr>
              <a:t>＋</a:t>
            </a:r>
            <a:r>
              <a:rPr lang="en-US" altLang="zh-CN" sz="2000" noProof="1">
                <a:solidFill>
                  <a:srgbClr val="FF0000"/>
                </a:solidFill>
                <a:sym typeface="Calibri"/>
              </a:rPr>
              <a:t>8925=20400</a:t>
            </a:r>
            <a:r>
              <a:rPr lang="zh-CN" altLang="en-US" sz="2000" noProof="1">
                <a:solidFill>
                  <a:srgbClr val="FF0000"/>
                </a:solidFill>
                <a:sym typeface="Calibri"/>
              </a:rPr>
              <a:t>（元）</a:t>
            </a:r>
            <a:endParaRPr lang="en-US" altLang="zh-CN" sz="2000" noProof="1">
              <a:solidFill>
                <a:srgbClr val="FF0000"/>
              </a:solidFill>
              <a:sym typeface="Calibri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    答：学校一共要付</a:t>
            </a:r>
            <a:r>
              <a:rPr lang="en-US" altLang="zh-CN" sz="2000">
                <a:solidFill>
                  <a:srgbClr val="FF0000"/>
                </a:solidFill>
              </a:rPr>
              <a:t>20400</a:t>
            </a:r>
            <a:r>
              <a:rPr lang="zh-CN" altLang="en-US" sz="2000">
                <a:solidFill>
                  <a:srgbClr val="FF0000"/>
                </a:solidFill>
              </a:rPr>
              <a:t>元。</a:t>
            </a:r>
            <a:endParaRPr lang="en-US" altLang="zh-CN" sz="2000" noProof="1">
              <a:solidFill>
                <a:srgbClr val="FF0000"/>
              </a:solidFill>
              <a:sym typeface="Calibri"/>
            </a:endParaRPr>
          </a:p>
          <a:p>
            <a:pPr fontAlgn="auto">
              <a:lnSpc>
                <a:spcPct val="150000"/>
              </a:lnSpc>
            </a:pPr>
            <a:endParaRPr lang="en-US" altLang="zh-CN" sz="2000" noProof="1">
              <a:sym typeface="Calibri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000" noProof="1">
                <a:sym typeface="Calibri"/>
              </a:rPr>
              <a:t>4.      </a:t>
            </a:r>
            <a:r>
              <a:rPr lang="en-US" altLang="zh-CN" sz="2000" noProof="1">
                <a:solidFill>
                  <a:srgbClr val="FF0000"/>
                </a:solidFill>
                <a:sym typeface="Calibri"/>
              </a:rPr>
              <a:t>    24×502=12048</a:t>
            </a:r>
            <a:r>
              <a:rPr lang="zh-CN" altLang="en-US" sz="2000" noProof="1">
                <a:solidFill>
                  <a:srgbClr val="FF0000"/>
                </a:solidFill>
                <a:sym typeface="Calibri"/>
              </a:rPr>
              <a:t>（户）</a:t>
            </a:r>
          </a:p>
          <a:p>
            <a:pPr fontAlgn="auto">
              <a:lnSpc>
                <a:spcPct val="150000"/>
              </a:lnSpc>
            </a:pPr>
            <a:r>
              <a:rPr lang="zh-CN" altLang="en-US" sz="2000" noProof="1">
                <a:solidFill>
                  <a:srgbClr val="FF0000"/>
                </a:solidFill>
                <a:sym typeface="Calibri"/>
              </a:rPr>
              <a:t>答：</a:t>
            </a:r>
            <a:r>
              <a:rPr lang="zh-CN" altLang="en-US" sz="2000">
                <a:solidFill>
                  <a:srgbClr val="FF0000"/>
                </a:solidFill>
              </a:rPr>
              <a:t>新月小区一共有</a:t>
            </a:r>
            <a:r>
              <a:rPr lang="en-US" altLang="zh-CN" sz="2000">
                <a:solidFill>
                  <a:srgbClr val="FF0000"/>
                </a:solidFill>
              </a:rPr>
              <a:t>12048</a:t>
            </a:r>
            <a:r>
              <a:rPr lang="zh-CN" altLang="en-US" sz="2000">
                <a:solidFill>
                  <a:srgbClr val="FF0000"/>
                </a:solidFill>
              </a:rPr>
              <a:t>户人家。</a:t>
            </a:r>
            <a:endParaRPr lang="zh-CN" altLang="en-US" sz="2000" noProof="1">
              <a:solidFill>
                <a:srgbClr val="FF0000"/>
              </a:solidFill>
              <a:sym typeface="Calibri"/>
            </a:endParaRPr>
          </a:p>
          <a:p>
            <a:pPr fontAlgn="auto">
              <a:lnSpc>
                <a:spcPct val="150000"/>
              </a:lnSpc>
            </a:pPr>
            <a:endParaRPr lang="en-US" altLang="zh-CN" sz="2000" noProof="1">
              <a:sym typeface="Calibri"/>
            </a:endParaRPr>
          </a:p>
          <a:p>
            <a:pPr marL="457200" indent="-457200" fontAlgn="auto">
              <a:lnSpc>
                <a:spcPct val="150000"/>
              </a:lnSpc>
              <a:buFont typeface="Arial" panose="020b0604020202020204" pitchFamily="34" charset="0"/>
              <a:buAutoNum type="arabicPeriod" startAt="5"/>
            </a:pPr>
            <a:endParaRPr lang="zh-CN" altLang="en-US" sz="2000" noProof="1">
              <a:sym typeface="Calibri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2289" name="组合 3"/>
          <p:cNvGrpSpPr/>
          <p:nvPr/>
        </p:nvGrpSpPr>
        <p:grpSpPr>
          <a:xfrm>
            <a:off x="409575" y="520700"/>
            <a:ext cx="2185988" cy="996950"/>
            <a:chOff x="456709" y="485467"/>
            <a:chExt cx="2185670" cy="996950"/>
          </a:xfrm>
        </p:grpSpPr>
        <p:pic>
          <p:nvPicPr>
            <p:cNvPr id="12290" name="图片 4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456709" y="485467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1" name="文本框 17"/>
            <p:cNvSpPr txBox="1">
              <a:spLocks noChangeArrowheads="1"/>
            </p:cNvSpPr>
            <p:nvPr/>
          </p:nvSpPr>
          <p:spPr bwMode="auto">
            <a:xfrm>
              <a:off x="672708" y="753110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</a:rPr>
                <a:t>知识回顾</a:t>
              </a:r>
            </a:p>
          </p:txBody>
        </p:sp>
      </p:grpSp>
      <p:sp>
        <p:nvSpPr>
          <p:cNvPr id="12292" name="TextBox 6"/>
          <p:cNvSpPr txBox="1">
            <a:spLocks noChangeArrowheads="1"/>
          </p:cNvSpPr>
          <p:nvPr/>
        </p:nvSpPr>
        <p:spPr bwMode="auto">
          <a:xfrm>
            <a:off x="1411288" y="1560513"/>
            <a:ext cx="5681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en-US" altLang="zh-CN" sz="2000"/>
              <a:t>1.</a:t>
            </a:r>
            <a:r>
              <a:rPr lang="zh-CN" altLang="en-US" sz="2000"/>
              <a:t>笔算下面各题。</a:t>
            </a:r>
          </a:p>
        </p:txBody>
      </p:sp>
      <p:sp>
        <p:nvSpPr>
          <p:cNvPr id="12293" name="TextBox 2"/>
          <p:cNvSpPr txBox="1">
            <a:spLocks noChangeArrowheads="1"/>
          </p:cNvSpPr>
          <p:nvPr/>
        </p:nvSpPr>
        <p:spPr bwMode="auto">
          <a:xfrm>
            <a:off x="5076034" y="1960563"/>
            <a:ext cx="223215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54×312=</a:t>
            </a:r>
            <a:r>
              <a:rPr lang="en-US" altLang="zh-CN" sz="2000">
                <a:solidFill>
                  <a:srgbClr val="FF0000"/>
                </a:solidFill>
              </a:rPr>
              <a:t>16848</a:t>
            </a:r>
            <a:endParaRPr lang="en-US" altLang="zh-CN" sz="2000"/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619250" y="1997075"/>
            <a:ext cx="2160695" cy="50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135×74=</a:t>
            </a:r>
            <a:r>
              <a:rPr lang="en-US" altLang="zh-CN" sz="2000">
                <a:solidFill>
                  <a:srgbClr val="FF0000"/>
                </a:solidFill>
              </a:rPr>
              <a:t>9990</a:t>
            </a:r>
            <a:endParaRPr lang="en-US" altLang="zh-CN" sz="2000"/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700816" y="1557443"/>
            <a:ext cx="710518" cy="4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858963" y="2780955"/>
            <a:ext cx="163296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1  3  5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×         7  4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5  4  0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 9  4  5   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9  9  9  0</a:t>
            </a:r>
          </a:p>
          <a:p>
            <a:pPr algn="r"/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95619" y="2780955"/>
            <a:ext cx="180139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3  1  2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×          5  4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1  2  4  8</a:t>
            </a: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        1  5  6  0</a:t>
            </a:r>
          </a:p>
          <a:p>
            <a:pPr algn="r"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1  6  8  4  8</a:t>
            </a:r>
          </a:p>
          <a:p>
            <a:pPr algn="r"/>
            <a:endParaRPr lang="zh-CN" altLang="en-US" sz="2000"/>
          </a:p>
        </p:txBody>
      </p:sp>
      <p:cxnSp>
        <p:nvCxnSpPr>
          <p:cNvPr id="4" name="直接连接符 3"/>
          <p:cNvCxnSpPr/>
          <p:nvPr/>
        </p:nvCxnSpPr>
        <p:spPr>
          <a:xfrm>
            <a:off x="1979820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979820" y="4639494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364055" y="3789025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364055" y="4639494"/>
            <a:ext cx="1632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81941"/>
      </p:ext>
    </p:extLst>
  </p:cSld>
  <p:clrMapOvr>
    <a:masterClrMapping/>
  </p:clrMapOvr>
  <p:transition/>
  <p:timing/>
</p:sld>
</file>

<file path=ppt/slides/slide5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2465" name="TextBox 2"/>
          <p:cNvSpPr txBox="1">
            <a:spLocks noChangeArrowheads="1"/>
          </p:cNvSpPr>
          <p:nvPr/>
        </p:nvSpPr>
        <p:spPr bwMode="auto">
          <a:xfrm>
            <a:off x="827088" y="1341438"/>
            <a:ext cx="11874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 b="1">
                <a:solidFill>
                  <a:srgbClr val="C00000"/>
                </a:solidFill>
                <a:sym typeface="Calibri" panose="020f0502020204030204" pitchFamily="34" charset="0"/>
              </a:rPr>
              <a:t>【</a:t>
            </a:r>
            <a:r>
              <a:rPr lang="zh-CN" altLang="en-US" sz="2000" b="1">
                <a:solidFill>
                  <a:srgbClr val="C00000"/>
                </a:solidFill>
                <a:sym typeface="Calibri" panose="020f0502020204030204" pitchFamily="34" charset="0"/>
              </a:rPr>
              <a:t>答案</a:t>
            </a:r>
            <a:r>
              <a:rPr lang="en-US" altLang="zh-CN" sz="2000" b="1">
                <a:solidFill>
                  <a:srgbClr val="C00000"/>
                </a:solidFill>
                <a:sym typeface="Calibri" panose="020f0502020204030204" pitchFamily="34" charset="0"/>
              </a:rPr>
              <a:t>】</a:t>
            </a:r>
          </a:p>
        </p:txBody>
      </p:sp>
      <p:grpSp>
        <p:nvGrpSpPr>
          <p:cNvPr id="62466" name="组合 5"/>
          <p:cNvGrpSpPr/>
          <p:nvPr/>
        </p:nvGrpSpPr>
        <p:grpSpPr>
          <a:xfrm>
            <a:off x="354013" y="496888"/>
            <a:ext cx="2185987" cy="996950"/>
            <a:chOff x="354330" y="496570"/>
            <a:chExt cx="2185670" cy="996950"/>
          </a:xfrm>
        </p:grpSpPr>
        <p:pic>
          <p:nvPicPr>
            <p:cNvPr id="62467" name="图片 6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354330" y="496570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468" name="文本框 16"/>
            <p:cNvSpPr txBox="1">
              <a:spLocks noChangeArrowheads="1"/>
            </p:cNvSpPr>
            <p:nvPr/>
          </p:nvSpPr>
          <p:spPr bwMode="auto">
            <a:xfrm>
              <a:off x="566573" y="738636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  <a:sym typeface="Calibri" panose="020f0502020204030204" pitchFamily="34" charset="0"/>
                </a:rPr>
                <a:t>课后检测</a:t>
              </a:r>
            </a:p>
          </p:txBody>
        </p:sp>
      </p:grpSp>
      <p:sp>
        <p:nvSpPr>
          <p:cNvPr id="62469" name="矩形 1"/>
          <p:cNvSpPr>
            <a:spLocks noChangeArrowheads="1"/>
          </p:cNvSpPr>
          <p:nvPr/>
        </p:nvSpPr>
        <p:spPr bwMode="auto">
          <a:xfrm>
            <a:off x="1558925" y="2395538"/>
            <a:ext cx="5880100" cy="235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5.</a:t>
            </a:r>
            <a:r>
              <a:rPr lang="en-US" altLang="zh-CN" sz="2000">
                <a:solidFill>
                  <a:srgbClr val="FF0000"/>
                </a:solidFill>
              </a:rPr>
              <a:t>416</a:t>
            </a:r>
            <a:r>
              <a:rPr lang="zh-CN" altLang="en-US" sz="2000">
                <a:solidFill>
                  <a:srgbClr val="FF0000"/>
                </a:solidFill>
              </a:rPr>
              <a:t>＋</a:t>
            </a:r>
            <a:r>
              <a:rPr lang="en-US" altLang="zh-CN" sz="2000">
                <a:solidFill>
                  <a:srgbClr val="FF0000"/>
                </a:solidFill>
              </a:rPr>
              <a:t>380</a:t>
            </a:r>
            <a:r>
              <a:rPr lang="zh-CN" altLang="en-US" sz="2000">
                <a:solidFill>
                  <a:srgbClr val="FF0000"/>
                </a:solidFill>
              </a:rPr>
              <a:t>＋</a:t>
            </a:r>
            <a:r>
              <a:rPr lang="en-US" altLang="zh-CN" sz="2000">
                <a:solidFill>
                  <a:srgbClr val="FF0000"/>
                </a:solidFill>
              </a:rPr>
              <a:t>407</a:t>
            </a:r>
            <a:r>
              <a:rPr lang="zh-CN" altLang="en-US" sz="2000">
                <a:solidFill>
                  <a:srgbClr val="FF0000"/>
                </a:solidFill>
              </a:rPr>
              <a:t>≈</a:t>
            </a:r>
            <a:r>
              <a:rPr lang="en-US" altLang="zh-CN" sz="2000">
                <a:solidFill>
                  <a:srgbClr val="FF0000"/>
                </a:solidFill>
              </a:rPr>
              <a:t>1200</a:t>
            </a:r>
            <a:r>
              <a:rPr lang="zh-CN" altLang="en-US" sz="2000">
                <a:solidFill>
                  <a:srgbClr val="FF0000"/>
                </a:solidFill>
              </a:rPr>
              <a:t>（千克）</a:t>
            </a: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1200÷3=400</a:t>
            </a:r>
            <a:r>
              <a:rPr lang="zh-CN" altLang="en-US" sz="2000">
                <a:solidFill>
                  <a:srgbClr val="FF0000"/>
                </a:solidFill>
              </a:rPr>
              <a:t>（千克）</a:t>
            </a: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400×30=12000</a:t>
            </a:r>
            <a:r>
              <a:rPr lang="zh-CN" altLang="en-US" sz="2000">
                <a:solidFill>
                  <a:srgbClr val="FF0000"/>
                </a:solidFill>
              </a:rPr>
              <a:t>（千克）</a:t>
            </a: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答：这个粮店</a:t>
            </a:r>
            <a:r>
              <a:rPr lang="en-US" altLang="zh-CN" sz="2000">
                <a:solidFill>
                  <a:srgbClr val="FF0000"/>
                </a:solidFill>
              </a:rPr>
              <a:t>30</a:t>
            </a:r>
            <a:r>
              <a:rPr lang="zh-CN" altLang="en-US" sz="2000">
                <a:solidFill>
                  <a:srgbClr val="FF0000"/>
                </a:solidFill>
              </a:rPr>
              <a:t>天大约能售出大米</a:t>
            </a:r>
            <a:r>
              <a:rPr lang="en-US" altLang="zh-CN" sz="2000">
                <a:solidFill>
                  <a:srgbClr val="FF0000"/>
                </a:solidFill>
              </a:rPr>
              <a:t>12000</a:t>
            </a:r>
            <a:r>
              <a:rPr lang="zh-CN" altLang="en-US" sz="2000">
                <a:solidFill>
                  <a:srgbClr val="FF0000"/>
                </a:solidFill>
              </a:rPr>
              <a:t>千克。</a:t>
            </a:r>
          </a:p>
          <a:p>
            <a:pPr>
              <a:lnSpc>
                <a:spcPct val="150000"/>
              </a:lnSpc>
            </a:pPr>
            <a:endParaRPr lang="zh-CN" altLang="en-US" sz="2000">
              <a:sym typeface="Calibri" panose="020f0502020204030204" pitchFamily="34" charset="0"/>
            </a:endParaRPr>
          </a:p>
        </p:txBody>
      </p:sp>
      <p:pic>
        <p:nvPicPr>
          <p:cNvPr id="62470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684000" y="105664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4337" name="组合 3"/>
          <p:cNvGrpSpPr/>
          <p:nvPr/>
        </p:nvGrpSpPr>
        <p:grpSpPr>
          <a:xfrm>
            <a:off x="409575" y="520700"/>
            <a:ext cx="2185988" cy="996950"/>
            <a:chOff x="456709" y="485467"/>
            <a:chExt cx="2185670" cy="996950"/>
          </a:xfrm>
        </p:grpSpPr>
        <p:pic>
          <p:nvPicPr>
            <p:cNvPr id="14338" name="图片 4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456709" y="485467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39" name="文本框 17"/>
            <p:cNvSpPr txBox="1">
              <a:spLocks noChangeArrowheads="1"/>
            </p:cNvSpPr>
            <p:nvPr/>
          </p:nvSpPr>
          <p:spPr bwMode="auto">
            <a:xfrm>
              <a:off x="672708" y="753110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</a:rPr>
                <a:t>知识回顾</a:t>
              </a:r>
            </a:p>
          </p:txBody>
        </p:sp>
      </p:grp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1411288" y="1560513"/>
            <a:ext cx="5969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2.</a:t>
            </a:r>
            <a:r>
              <a:rPr lang="zh-CN" altLang="en-US" sz="2000"/>
              <a:t>一个有问题的水龙头每天浪费</a:t>
            </a:r>
            <a:r>
              <a:rPr lang="en-US" altLang="zh-CN" sz="2000"/>
              <a:t>113</a:t>
            </a:r>
            <a:r>
              <a:rPr lang="zh-CN" altLang="en-US" sz="2000"/>
              <a:t>千克的水，照这样计算，一个月（按</a:t>
            </a:r>
            <a:r>
              <a:rPr lang="en-US" altLang="zh-CN" sz="2000"/>
              <a:t>31</a:t>
            </a:r>
            <a:r>
              <a:rPr lang="zh-CN" altLang="en-US" sz="2000"/>
              <a:t>天计算）浪费多少千克水？</a:t>
            </a:r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6160" y="4532484"/>
            <a:ext cx="1514205" cy="153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4337" name="组合 3"/>
          <p:cNvGrpSpPr/>
          <p:nvPr/>
        </p:nvGrpSpPr>
        <p:grpSpPr>
          <a:xfrm>
            <a:off x="409575" y="520700"/>
            <a:ext cx="2185988" cy="996950"/>
            <a:chOff x="456709" y="485467"/>
            <a:chExt cx="2185670" cy="996950"/>
          </a:xfrm>
        </p:grpSpPr>
        <p:pic>
          <p:nvPicPr>
            <p:cNvPr id="14338" name="图片 4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456709" y="485467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39" name="文本框 17"/>
            <p:cNvSpPr txBox="1">
              <a:spLocks noChangeArrowheads="1"/>
            </p:cNvSpPr>
            <p:nvPr/>
          </p:nvSpPr>
          <p:spPr bwMode="auto">
            <a:xfrm>
              <a:off x="672708" y="753110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</a:rPr>
                <a:t>知识回顾</a:t>
              </a:r>
            </a:p>
          </p:txBody>
        </p:sp>
      </p:grp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1411288" y="1560513"/>
            <a:ext cx="5969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2.</a:t>
            </a:r>
            <a:r>
              <a:rPr lang="zh-CN" altLang="en-US" sz="2000"/>
              <a:t>一个有问题的水龙头每天浪费</a:t>
            </a:r>
            <a:r>
              <a:rPr lang="en-US" altLang="zh-CN" sz="2000"/>
              <a:t>113</a:t>
            </a:r>
            <a:r>
              <a:rPr lang="zh-CN" altLang="en-US" sz="2000"/>
              <a:t>千克的水，照这样计算，一个月（按</a:t>
            </a:r>
            <a:r>
              <a:rPr lang="en-US" altLang="zh-CN" sz="2000"/>
              <a:t>31</a:t>
            </a:r>
            <a:r>
              <a:rPr lang="zh-CN" altLang="en-US" sz="2000"/>
              <a:t>天计算）浪费多少千克水？</a:t>
            </a: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689100" y="2959100"/>
            <a:ext cx="44069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</a:rPr>
              <a:t>113×31=3503</a:t>
            </a:r>
            <a:r>
              <a:rPr lang="zh-CN" altLang="en-US" sz="2000">
                <a:solidFill>
                  <a:srgbClr val="FF0000"/>
                </a:solidFill>
              </a:rPr>
              <a:t>（千克）</a:t>
            </a: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20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答：一个月浪费</a:t>
            </a:r>
            <a:r>
              <a:rPr lang="en-US" altLang="zh-CN" sz="2000">
                <a:solidFill>
                  <a:srgbClr val="FF0000"/>
                </a:solidFill>
              </a:rPr>
              <a:t>3503</a:t>
            </a:r>
            <a:r>
              <a:rPr lang="zh-CN" altLang="en-US" sz="2000">
                <a:solidFill>
                  <a:srgbClr val="FF0000"/>
                </a:solidFill>
              </a:rPr>
              <a:t>千克水。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3CCBE6C2-99AC-4C65-BD83-94191B2CD23B}"/>
              </a:ext>
            </a:extLst>
          </p:cNvPr>
          <p:cNvGrpSpPr/>
          <p:nvPr/>
        </p:nvGrpSpPr>
        <p:grpSpPr>
          <a:xfrm>
            <a:off x="1349626" y="3415860"/>
            <a:ext cx="2265795" cy="2400657"/>
            <a:chOff x="1349626" y="3536180"/>
            <a:chExt cx="2265795" cy="2400657"/>
          </a:xfrm>
        </p:grpSpPr>
        <p:sp>
          <p:nvSpPr>
            <p:cNvPr id="2" name="矩形 1"/>
            <p:cNvSpPr/>
            <p:nvPr/>
          </p:nvSpPr>
          <p:spPr>
            <a:xfrm>
              <a:off x="1349626" y="3536180"/>
              <a:ext cx="2217181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2000">
                  <a:solidFill>
                    <a:srgbClr val="FF0000"/>
                  </a:solidFill>
                </a:rPr>
                <a:t> 1  1  3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2000">
                  <a:solidFill>
                    <a:srgbClr val="FF0000"/>
                  </a:solidFill>
                </a:rPr>
                <a:t>   ×         3  1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2000">
                  <a:solidFill>
                    <a:srgbClr val="FF0000"/>
                  </a:solidFill>
                </a:rPr>
                <a:t>1  1  3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000">
                  <a:solidFill>
                    <a:srgbClr val="FF0000"/>
                  </a:solidFill>
                </a:rPr>
                <a:t>                        3  3  9   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2000">
                  <a:solidFill>
                    <a:srgbClr val="FF0000"/>
                  </a:solidFill>
                </a:rPr>
                <a:t>3  5  0  3</a:t>
              </a:r>
              <a:endParaRPr lang="zh-CN" altLang="en-US" sz="2000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1982459" y="4437070"/>
              <a:ext cx="1632962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982459" y="5409601"/>
              <a:ext cx="1632962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3" name="文本框 1"/>
          <p:cNvSpPr txBox="1">
            <a:spLocks noChangeArrowheads="1"/>
          </p:cNvSpPr>
          <p:nvPr/>
        </p:nvSpPr>
        <p:spPr bwMode="auto">
          <a:xfrm rot="20960912">
            <a:off x="7168573" y="790506"/>
            <a:ext cx="710518" cy="4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DEC0F364-58B4-44E9-87C7-35B7DBEB1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6160" y="4532484"/>
            <a:ext cx="1514205" cy="153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75100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6385" name="组合 3"/>
          <p:cNvGrpSpPr/>
          <p:nvPr/>
        </p:nvGrpSpPr>
        <p:grpSpPr>
          <a:xfrm>
            <a:off x="409575" y="520700"/>
            <a:ext cx="2185988" cy="996950"/>
            <a:chOff x="456709" y="485467"/>
            <a:chExt cx="2185670" cy="996950"/>
          </a:xfrm>
        </p:grpSpPr>
        <p:pic>
          <p:nvPicPr>
            <p:cNvPr id="16386" name="图片 4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456709" y="485467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7" name="文本框 17"/>
            <p:cNvSpPr txBox="1">
              <a:spLocks noChangeArrowheads="1"/>
            </p:cNvSpPr>
            <p:nvPr/>
          </p:nvSpPr>
          <p:spPr bwMode="auto">
            <a:xfrm>
              <a:off x="672708" y="753110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</a:rPr>
                <a:t>知识回顾</a:t>
              </a:r>
            </a:p>
          </p:txBody>
        </p:sp>
      </p:grpSp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1411288" y="1560513"/>
            <a:ext cx="67611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3.</a:t>
            </a:r>
            <a:r>
              <a:rPr lang="zh-CN" altLang="en-US" sz="2000"/>
              <a:t>一个餐馆平均每天大约用掉</a:t>
            </a:r>
            <a:r>
              <a:rPr lang="en-US" altLang="zh-CN" sz="2000"/>
              <a:t>207</a:t>
            </a:r>
            <a:r>
              <a:rPr lang="zh-CN" altLang="en-US" sz="2000"/>
              <a:t>双一次性筷子，这个餐馆一个月（按</a:t>
            </a:r>
            <a:r>
              <a:rPr lang="en-US" altLang="zh-CN" sz="2000"/>
              <a:t>30</a:t>
            </a:r>
            <a:r>
              <a:rPr lang="zh-CN" altLang="en-US" sz="2000"/>
              <a:t>天计算）大约用掉多少双一次性筷子？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160" y="4728765"/>
            <a:ext cx="1408446" cy="1137444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6385" name="组合 3"/>
          <p:cNvGrpSpPr/>
          <p:nvPr/>
        </p:nvGrpSpPr>
        <p:grpSpPr>
          <a:xfrm>
            <a:off x="409575" y="520700"/>
            <a:ext cx="2185988" cy="996950"/>
            <a:chOff x="456709" y="485467"/>
            <a:chExt cx="2185670" cy="996950"/>
          </a:xfrm>
        </p:grpSpPr>
        <p:pic>
          <p:nvPicPr>
            <p:cNvPr id="16386" name="图片 4" descr="风向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420000">
              <a:off x="456709" y="485467"/>
              <a:ext cx="2185670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7" name="文本框 17"/>
            <p:cNvSpPr txBox="1">
              <a:spLocks noChangeArrowheads="1"/>
            </p:cNvSpPr>
            <p:nvPr/>
          </p:nvSpPr>
          <p:spPr bwMode="auto">
            <a:xfrm>
              <a:off x="672708" y="753110"/>
              <a:ext cx="14478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defRPr>
              </a:lvl9pPr>
            </a:lstStyle>
            <a:p>
              <a:r>
                <a:rPr lang="zh-CN" altLang="en-US" sz="2400" b="1">
                  <a:solidFill>
                    <a:srgbClr val="632523"/>
                  </a:solidFill>
                  <a:latin typeface="Arial Unicode MS" pitchFamily="34" charset="-122"/>
                </a:rPr>
                <a:t>知识回顾</a:t>
              </a:r>
            </a:p>
          </p:txBody>
        </p:sp>
      </p:grpSp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1411288" y="1560513"/>
            <a:ext cx="67611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/>
              <a:t>3.</a:t>
            </a:r>
            <a:r>
              <a:rPr lang="zh-CN" altLang="en-US" sz="2000"/>
              <a:t>一个餐馆平均每天大约用掉</a:t>
            </a:r>
            <a:r>
              <a:rPr lang="en-US" altLang="zh-CN" sz="2000"/>
              <a:t>207</a:t>
            </a:r>
            <a:r>
              <a:rPr lang="zh-CN" altLang="en-US" sz="2000"/>
              <a:t>双一次性筷子，这个餐馆一个月（按</a:t>
            </a:r>
            <a:r>
              <a:rPr lang="en-US" altLang="zh-CN" sz="2000"/>
              <a:t>30</a:t>
            </a:r>
            <a:r>
              <a:rPr lang="zh-CN" altLang="en-US" sz="2000"/>
              <a:t>天计算）大约用掉多少双一次性筷子？</a:t>
            </a:r>
          </a:p>
        </p:txBody>
      </p: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691800" y="3140980"/>
            <a:ext cx="411162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207</a:t>
            </a:r>
            <a:r>
              <a:rPr lang="zh-CN" altLang="en-US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≈</a:t>
            </a:r>
            <a:r>
              <a:rPr lang="en-US" altLang="zh-CN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200</a:t>
            </a:r>
            <a:endParaRPr lang="zh-CN" altLang="en-US" sz="2000">
              <a:solidFill>
                <a:srgbClr val="FF0000"/>
              </a:solidFill>
              <a:sym typeface="思源黑体 CN Regular" panose="020b05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200×30=6000</a:t>
            </a:r>
            <a:r>
              <a:rPr lang="zh-CN" altLang="en-US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（双）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答：一个月大约用掉</a:t>
            </a:r>
            <a:r>
              <a:rPr lang="en-US" altLang="zh-CN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6000</a:t>
            </a:r>
            <a:r>
              <a:rPr lang="zh-CN" altLang="en-US" sz="2000">
                <a:solidFill>
                  <a:srgbClr val="FF0000"/>
                </a:solidFill>
                <a:sym typeface="思源黑体 CN Regular" panose="020b0500000000000000" pitchFamily="34" charset="-122"/>
              </a:rPr>
              <a:t>双筷子。</a:t>
            </a: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 rot="20960912">
            <a:off x="734515" y="4788822"/>
            <a:ext cx="710518" cy="4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1pPr>
            <a:lvl2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2pPr>
            <a:lvl3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3pPr>
            <a:lvl4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4pPr>
            <a:lvl5pPr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defRPr>
            </a:lvl9pPr>
          </a:lstStyle>
          <a:p>
            <a:r>
              <a:rPr lang="zh-CN" altLang="en-US" sz="2000" b="1">
                <a:solidFill>
                  <a:srgbClr val="C00000"/>
                </a:solidFill>
              </a:rPr>
              <a:t>答案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D2C7272-0832-4CB7-B66B-D712632DD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160" y="4728765"/>
            <a:ext cx="1408446" cy="113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45902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思源黑体">
      <a:majorFont>
        <a:latin typeface="思源黑体 CN Regular"/>
        <a:ea typeface="思源黑体 CN Regular"/>
        <a:cs typeface="Arial"/>
      </a:majorFont>
      <a:minorFont>
        <a:latin typeface="思源黑体 CN Regular"/>
        <a:ea typeface="思源黑体 CN Regular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小数乘整数及小数点的移动 [兼容模式]" id="{4D5ACAE9-769F-4DD6-B860-3568B1A68B93}" vid="{35794BF7-5B98-4C84-A41A-888616D8329D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思源黑体 CN Regular"/>
        <a:ea typeface="思源黑体 CN Regular"/>
        <a:cs typeface="Arial"/>
      </a:majorFont>
      <a:minorFont>
        <a:latin typeface="思源黑体 CN Regular"/>
        <a:ea typeface="思源黑体 CN Regular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小数乘整数及小数点的移动 [兼容模式]" id="{4D5ACAE9-769F-4DD6-B860-3568B1A68B93}" vid="{96F4F083-B70E-4B37-98B8-FC9A03F70DE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主题">
      <a:majorFont>
        <a:latin typeface="思源黑体 CN Regular"/>
        <a:ea typeface="思源黑体 CN Regular"/>
        <a:cs typeface="Arial"/>
      </a:majorFont>
      <a:minorFont>
        <a:latin typeface="思源黑体 CN Regular"/>
        <a:ea typeface="思源黑体 CN Regular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92D050"/>
          </a:solidFill>
        </a:ln>
      </a:spPr>
      <a:bodyPr wrap="square" rtlCol="0" anchor="ctr">
        <a:spAutoFit/>
      </a:bodyPr>
      <a:lstStyle>
        <a:defPPr algn="ctr">
          <a:lnSpc>
            <a:spcPct val="150000"/>
          </a:lnSpc>
          <a:defRPr sz="2000" dirty="0" smtClean="0"/>
        </a:defPPr>
      </a:lstStyle>
    </a:spDef>
    <a:txDef>
      <a:spPr>
        <a:noFill/>
      </a:spPr>
      <a:bodyPr wrap="square" rtlCol="0">
        <a:spAutoFit/>
      </a:bodyPr>
      <a:lstStyle>
        <a:defPPr>
          <a:defRPr sz="2000" dirty="0"/>
        </a:defPPr>
      </a:lstStyle>
    </a:txDef>
  </a:objectDefaults>
  <a:extLst>
    <a:ext uri="{05A4C25C-085E-4340-85A3-A5531E510DB2}">
      <thm15:themeFamily xmlns:thm15="http://schemas.microsoft.com/office/thememl/2012/main" name="小数乘整数及小数点的移动 [兼容模式]" id="{4D5ACAE9-769F-4DD6-B860-3568B1A68B93}" vid="{FCC6CA30-A070-44ED-AEF7-0FE80AA46D39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小数乘整数及小数点的移动 [兼容模式]" id="{4D5ACAE9-769F-4DD6-B860-3568B1A68B93}" vid="{BC023E06-4CE6-4AF2-86FF-EC880799BC56}"/>
    </a:ext>
  </a:extLst>
</a:theme>
</file>

<file path=ppt/theme/theme5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(4:3)</PresentationFormat>
  <Paragraphs>298</Paragraphs>
  <Slides>50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baseType="lpstr" size="60">
      <vt:lpstr>Arial</vt:lpstr>
      <vt:lpstr>思源黑体 CN Regular</vt:lpstr>
      <vt:lpstr>Arial Unicode MS</vt:lpstr>
      <vt:lpstr>思源黑体</vt:lpstr>
      <vt:lpstr>Calibri</vt:lpstr>
      <vt:lpstr>Calibri Light</vt:lpstr>
      <vt:lpstr>思源黑体 CN Bold</vt:lpstr>
      <vt:lpstr>微软雅黑</vt:lpstr>
      <vt:lpstr>黑体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2021-12-16T09:09:24.462</cp:lastPrinted>
  <dcterms:created xsi:type="dcterms:W3CDTF">2021-12-16T09:09:24Z</dcterms:created>
  <dcterms:modified xsi:type="dcterms:W3CDTF">2021-12-16T01:09:25Z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