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gif" ContentType="image/gi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3" r:id="rId2"/>
  </p:sldMasterIdLst>
  <p:sldIdLst>
    <p:sldId id="256" r:id="rId3"/>
    <p:sldId id="272" r:id="rId4"/>
    <p:sldId id="271" r:id="rId5"/>
    <p:sldId id="257" r:id="rId6"/>
    <p:sldId id="258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64" r:id="rId17"/>
    <p:sldId id="265" r:id="rId18"/>
    <p:sldId id="287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9" r:id="rId39"/>
    <p:sldId id="336" r:id="rId40"/>
    <p:sldId id="337" r:id="rId41"/>
    <p:sldId id="338" r:id="rId42"/>
    <p:sldId id="340" r:id="rId43"/>
    <p:sldId id="343" r:id="rId44"/>
    <p:sldId id="339" r:id="rId45"/>
    <p:sldId id="341" r:id="rId46"/>
    <p:sldId id="344" r:id="rId47"/>
    <p:sldId id="347" r:id="rId48"/>
    <p:sldId id="346" r:id="rId49"/>
    <p:sldId id="349" r:id="rId50"/>
    <p:sldId id="351" r:id="rId51"/>
    <p:sldId id="352" r:id="rId52"/>
    <p:sldId id="354" r:id="rId53"/>
    <p:sldId id="355" r:id="rId54"/>
    <p:sldId id="357" r:id="rId55"/>
    <p:sldId id="348" r:id="rId56"/>
    <p:sldId id="358" r:id="rId57"/>
    <p:sldId id="359" r:id="rId58"/>
    <p:sldId id="361" r:id="rId59"/>
    <p:sldId id="362" r:id="rId60"/>
    <p:sldId id="363" r:id="rId61"/>
    <p:sldId id="364" r:id="rId62"/>
    <p:sldId id="367" r:id="rId63"/>
    <p:sldId id="368" r:id="rId64"/>
    <p:sldId id="370" r:id="rId65"/>
    <p:sldId id="371" r:id="rId66"/>
    <p:sldId id="372" r:id="rId67"/>
    <p:sldId id="369" r:id="rId68"/>
    <p:sldId id="373" r:id="rId69"/>
    <p:sldId id="376" r:id="rId70"/>
    <p:sldId id="377" r:id="rId71"/>
    <p:sldId id="378" r:id="rId72"/>
    <p:sldId id="379" r:id="rId73"/>
    <p:sldId id="380" r:id="rId74"/>
    <p:sldId id="381" r:id="rId75"/>
    <p:sldId id="382" r:id="rId76"/>
    <p:sldId id="383" r:id="rId77"/>
    <p:sldId id="384" r:id="rId78"/>
    <p:sldId id="385" r:id="rId79"/>
    <p:sldId id="386" r:id="rId80"/>
    <p:sldId id="387" r:id="rId81"/>
    <p:sldId id="388" r:id="rId82"/>
    <p:sldId id="389" r:id="rId83"/>
    <p:sldId id="390" r:id="rId84"/>
    <p:sldId id="391" r:id="rId85"/>
    <p:sldId id="392" r:id="rId86"/>
    <p:sldId id="393" r:id="rId87"/>
    <p:sldId id="394" r:id="rId88"/>
    <p:sldId id="395" r:id="rId89"/>
    <p:sldId id="396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405" r:id="rId98"/>
    <p:sldId id="406" r:id="rId99"/>
    <p:sldId id="407" r:id="rId100"/>
    <p:sldId id="408" r:id="rId101"/>
    <p:sldId id="409" r:id="rId102"/>
    <p:sldId id="410" r:id="rId103"/>
    <p:sldId id="411" r:id="rId104"/>
    <p:sldId id="412" r:id="rId105"/>
    <p:sldId id="413" r:id="rId106"/>
    <p:sldId id="414" r:id="rId107"/>
    <p:sldId id="415" r:id="rId108"/>
    <p:sldId id="416" r:id="rId109"/>
    <p:sldId id="419" r:id="rId110"/>
    <p:sldId id="420" r:id="rId111"/>
    <p:sldId id="417" r:id="rId112"/>
  </p:sldIdLst>
  <p:sldSz cx="9144000" cy="6858000" type="screen4x3"/>
  <p:notesSz cx="6858000" cy="9144000"/>
  <p:custDataLst>
    <p:tags r:id="rId113"/>
  </p:custDataLst>
  <p:defaultTextStyle>
    <a:defPPr>
      <a:defRPr lang="ru-RU"/>
    </a:defPPr>
    <a:lvl1pPr marL="0" indent="0" algn="l" defTabSz="91440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/>
      <a:buNone/>
      <a:defRPr sz="1800" b="0" i="0" u="none">
        <a:solidFill>
          <a:schemeClr val="tx1"/>
        </a:solidFill>
        <a:latin typeface="Arial"/>
        <a:ea typeface="宋体" charset="-122"/>
      </a:defRPr>
    </a:lvl1pPr>
    <a:lvl2pPr marL="457200" indent="0" algn="l" defTabSz="91440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/>
      <a:buNone/>
      <a:defRPr sz="1800" b="0" i="0" u="none">
        <a:solidFill>
          <a:schemeClr val="tx1"/>
        </a:solidFill>
        <a:latin typeface="Arial"/>
        <a:ea typeface="宋体" charset="-122"/>
      </a:defRPr>
    </a:lvl2pPr>
    <a:lvl3pPr marL="914400" indent="0" algn="l" defTabSz="91440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/>
      <a:buNone/>
      <a:defRPr sz="1800" b="0" i="0" u="none">
        <a:solidFill>
          <a:schemeClr val="tx1"/>
        </a:solidFill>
        <a:latin typeface="Arial"/>
        <a:ea typeface="宋体" charset="-122"/>
      </a:defRPr>
    </a:lvl3pPr>
    <a:lvl4pPr marL="1371600" indent="0" algn="l" defTabSz="91440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/>
      <a:buNone/>
      <a:defRPr sz="1800" b="0" i="0" u="none">
        <a:solidFill>
          <a:schemeClr val="tx1"/>
        </a:solidFill>
        <a:latin typeface="Arial"/>
        <a:ea typeface="宋体" charset="-122"/>
      </a:defRPr>
    </a:lvl4pPr>
    <a:lvl5pPr marL="1828800" indent="0" algn="l" defTabSz="91440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 typeface="Arial"/>
      <a:buNone/>
      <a:defRPr sz="1800" b="0" i="0" u="none">
        <a:solidFill>
          <a:schemeClr val="tx1"/>
        </a:solidFill>
        <a:latin typeface="Arial"/>
        <a:ea typeface="宋体" charset="-122"/>
      </a:defRPr>
    </a:lvl5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0" y="0"/>
      </p:cViewPr>
    </p:cSldViewPr>
  </p:slideViewPr>
  <p:notesViewPr>
    <p:cSldViewPr>
      <p:cViewPr>
        <p:scale>
          <a:sx n="10" d="100"/>
          <a:sy n="1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00" Type="http://schemas.openxmlformats.org/officeDocument/2006/relationships/slide" Target="slides/slide98.xml" /><Relationship Id="rId101" Type="http://schemas.openxmlformats.org/officeDocument/2006/relationships/slide" Target="slides/slide99.xml" /><Relationship Id="rId102" Type="http://schemas.openxmlformats.org/officeDocument/2006/relationships/slide" Target="slides/slide100.xml" /><Relationship Id="rId103" Type="http://schemas.openxmlformats.org/officeDocument/2006/relationships/slide" Target="slides/slide101.xml" /><Relationship Id="rId104" Type="http://schemas.openxmlformats.org/officeDocument/2006/relationships/slide" Target="slides/slide102.xml" /><Relationship Id="rId105" Type="http://schemas.openxmlformats.org/officeDocument/2006/relationships/slide" Target="slides/slide103.xml" /><Relationship Id="rId106" Type="http://schemas.openxmlformats.org/officeDocument/2006/relationships/slide" Target="slides/slide104.xml" /><Relationship Id="rId107" Type="http://schemas.openxmlformats.org/officeDocument/2006/relationships/slide" Target="slides/slide105.xml" /><Relationship Id="rId108" Type="http://schemas.openxmlformats.org/officeDocument/2006/relationships/slide" Target="slides/slide106.xml" /><Relationship Id="rId109" Type="http://schemas.openxmlformats.org/officeDocument/2006/relationships/slide" Target="slides/slide107.xml" /><Relationship Id="rId11" Type="http://schemas.openxmlformats.org/officeDocument/2006/relationships/slide" Target="slides/slide9.xml" /><Relationship Id="rId110" Type="http://schemas.openxmlformats.org/officeDocument/2006/relationships/slide" Target="slides/slide108.xml" /><Relationship Id="rId111" Type="http://schemas.openxmlformats.org/officeDocument/2006/relationships/slide" Target="slides/slide109.xml" /><Relationship Id="rId112" Type="http://schemas.openxmlformats.org/officeDocument/2006/relationships/slide" Target="slides/slide110.xml" /><Relationship Id="rId113" Type="http://schemas.openxmlformats.org/officeDocument/2006/relationships/tags" Target="tags/tag1.xml" /><Relationship Id="rId114" Type="http://schemas.openxmlformats.org/officeDocument/2006/relationships/presProps" Target="presProps.xml" /><Relationship Id="rId115" Type="http://schemas.openxmlformats.org/officeDocument/2006/relationships/viewProps" Target="viewProps.xml" /><Relationship Id="rId116" Type="http://schemas.openxmlformats.org/officeDocument/2006/relationships/theme" Target="theme/theme1.xml" /><Relationship Id="rId117" Type="http://schemas.openxmlformats.org/officeDocument/2006/relationships/tableStyles" Target="tableStyles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slide" Target="slides/slide33.xml" /><Relationship Id="rId36" Type="http://schemas.openxmlformats.org/officeDocument/2006/relationships/slide" Target="slides/slide34.xml" /><Relationship Id="rId37" Type="http://schemas.openxmlformats.org/officeDocument/2006/relationships/slide" Target="slides/slide35.xml" /><Relationship Id="rId38" Type="http://schemas.openxmlformats.org/officeDocument/2006/relationships/slide" Target="slides/slide36.xml" /><Relationship Id="rId39" Type="http://schemas.openxmlformats.org/officeDocument/2006/relationships/slide" Target="slides/slide37.xml" /><Relationship Id="rId4" Type="http://schemas.openxmlformats.org/officeDocument/2006/relationships/slide" Target="slides/slide2.xml" /><Relationship Id="rId40" Type="http://schemas.openxmlformats.org/officeDocument/2006/relationships/slide" Target="slides/slide38.xml" /><Relationship Id="rId41" Type="http://schemas.openxmlformats.org/officeDocument/2006/relationships/slide" Target="slides/slide39.xml" /><Relationship Id="rId42" Type="http://schemas.openxmlformats.org/officeDocument/2006/relationships/slide" Target="slides/slide40.xml" /><Relationship Id="rId43" Type="http://schemas.openxmlformats.org/officeDocument/2006/relationships/slide" Target="slides/slide41.xml" /><Relationship Id="rId44" Type="http://schemas.openxmlformats.org/officeDocument/2006/relationships/slide" Target="slides/slide42.xml" /><Relationship Id="rId45" Type="http://schemas.openxmlformats.org/officeDocument/2006/relationships/slide" Target="slides/slide43.xml" /><Relationship Id="rId46" Type="http://schemas.openxmlformats.org/officeDocument/2006/relationships/slide" Target="slides/slide44.xml" /><Relationship Id="rId47" Type="http://schemas.openxmlformats.org/officeDocument/2006/relationships/slide" Target="slides/slide45.xml" /><Relationship Id="rId48" Type="http://schemas.openxmlformats.org/officeDocument/2006/relationships/slide" Target="slides/slide46.xml" /><Relationship Id="rId49" Type="http://schemas.openxmlformats.org/officeDocument/2006/relationships/slide" Target="slides/slide47.xml" /><Relationship Id="rId5" Type="http://schemas.openxmlformats.org/officeDocument/2006/relationships/slide" Target="slides/slide3.xml" /><Relationship Id="rId50" Type="http://schemas.openxmlformats.org/officeDocument/2006/relationships/slide" Target="slides/slide48.xml" /><Relationship Id="rId51" Type="http://schemas.openxmlformats.org/officeDocument/2006/relationships/slide" Target="slides/slide49.xml" /><Relationship Id="rId52" Type="http://schemas.openxmlformats.org/officeDocument/2006/relationships/slide" Target="slides/slide50.xml" /><Relationship Id="rId53" Type="http://schemas.openxmlformats.org/officeDocument/2006/relationships/slide" Target="slides/slide51.xml" /><Relationship Id="rId54" Type="http://schemas.openxmlformats.org/officeDocument/2006/relationships/slide" Target="slides/slide52.xml" /><Relationship Id="rId55" Type="http://schemas.openxmlformats.org/officeDocument/2006/relationships/slide" Target="slides/slide53.xml" /><Relationship Id="rId56" Type="http://schemas.openxmlformats.org/officeDocument/2006/relationships/slide" Target="slides/slide54.xml" /><Relationship Id="rId57" Type="http://schemas.openxmlformats.org/officeDocument/2006/relationships/slide" Target="slides/slide55.xml" /><Relationship Id="rId58" Type="http://schemas.openxmlformats.org/officeDocument/2006/relationships/slide" Target="slides/slide56.xml" /><Relationship Id="rId59" Type="http://schemas.openxmlformats.org/officeDocument/2006/relationships/slide" Target="slides/slide57.xml" /><Relationship Id="rId6" Type="http://schemas.openxmlformats.org/officeDocument/2006/relationships/slide" Target="slides/slide4.xml" /><Relationship Id="rId60" Type="http://schemas.openxmlformats.org/officeDocument/2006/relationships/slide" Target="slides/slide58.xml" /><Relationship Id="rId61" Type="http://schemas.openxmlformats.org/officeDocument/2006/relationships/slide" Target="slides/slide59.xml" /><Relationship Id="rId62" Type="http://schemas.openxmlformats.org/officeDocument/2006/relationships/slide" Target="slides/slide60.xml" /><Relationship Id="rId63" Type="http://schemas.openxmlformats.org/officeDocument/2006/relationships/slide" Target="slides/slide61.xml" /><Relationship Id="rId64" Type="http://schemas.openxmlformats.org/officeDocument/2006/relationships/slide" Target="slides/slide62.xml" /><Relationship Id="rId65" Type="http://schemas.openxmlformats.org/officeDocument/2006/relationships/slide" Target="slides/slide63.xml" /><Relationship Id="rId66" Type="http://schemas.openxmlformats.org/officeDocument/2006/relationships/slide" Target="slides/slide64.xml" /><Relationship Id="rId67" Type="http://schemas.openxmlformats.org/officeDocument/2006/relationships/slide" Target="slides/slide65.xml" /><Relationship Id="rId68" Type="http://schemas.openxmlformats.org/officeDocument/2006/relationships/slide" Target="slides/slide66.xml" /><Relationship Id="rId69" Type="http://schemas.openxmlformats.org/officeDocument/2006/relationships/slide" Target="slides/slide67.xml" /><Relationship Id="rId7" Type="http://schemas.openxmlformats.org/officeDocument/2006/relationships/slide" Target="slides/slide5.xml" /><Relationship Id="rId70" Type="http://schemas.openxmlformats.org/officeDocument/2006/relationships/slide" Target="slides/slide68.xml" /><Relationship Id="rId71" Type="http://schemas.openxmlformats.org/officeDocument/2006/relationships/slide" Target="slides/slide69.xml" /><Relationship Id="rId72" Type="http://schemas.openxmlformats.org/officeDocument/2006/relationships/slide" Target="slides/slide70.xml" /><Relationship Id="rId73" Type="http://schemas.openxmlformats.org/officeDocument/2006/relationships/slide" Target="slides/slide71.xml" /><Relationship Id="rId74" Type="http://schemas.openxmlformats.org/officeDocument/2006/relationships/slide" Target="slides/slide72.xml" /><Relationship Id="rId75" Type="http://schemas.openxmlformats.org/officeDocument/2006/relationships/slide" Target="slides/slide73.xml" /><Relationship Id="rId76" Type="http://schemas.openxmlformats.org/officeDocument/2006/relationships/slide" Target="slides/slide74.xml" /><Relationship Id="rId77" Type="http://schemas.openxmlformats.org/officeDocument/2006/relationships/slide" Target="slides/slide75.xml" /><Relationship Id="rId78" Type="http://schemas.openxmlformats.org/officeDocument/2006/relationships/slide" Target="slides/slide76.xml" /><Relationship Id="rId79" Type="http://schemas.openxmlformats.org/officeDocument/2006/relationships/slide" Target="slides/slide77.xml" /><Relationship Id="rId8" Type="http://schemas.openxmlformats.org/officeDocument/2006/relationships/slide" Target="slides/slide6.xml" /><Relationship Id="rId80" Type="http://schemas.openxmlformats.org/officeDocument/2006/relationships/slide" Target="slides/slide78.xml" /><Relationship Id="rId81" Type="http://schemas.openxmlformats.org/officeDocument/2006/relationships/slide" Target="slides/slide79.xml" /><Relationship Id="rId82" Type="http://schemas.openxmlformats.org/officeDocument/2006/relationships/slide" Target="slides/slide80.xml" /><Relationship Id="rId83" Type="http://schemas.openxmlformats.org/officeDocument/2006/relationships/slide" Target="slides/slide81.xml" /><Relationship Id="rId84" Type="http://schemas.openxmlformats.org/officeDocument/2006/relationships/slide" Target="slides/slide82.xml" /><Relationship Id="rId85" Type="http://schemas.openxmlformats.org/officeDocument/2006/relationships/slide" Target="slides/slide83.xml" /><Relationship Id="rId86" Type="http://schemas.openxmlformats.org/officeDocument/2006/relationships/slide" Target="slides/slide84.xml" /><Relationship Id="rId87" Type="http://schemas.openxmlformats.org/officeDocument/2006/relationships/slide" Target="slides/slide85.xml" /><Relationship Id="rId88" Type="http://schemas.openxmlformats.org/officeDocument/2006/relationships/slide" Target="slides/slide86.xml" /><Relationship Id="rId89" Type="http://schemas.openxmlformats.org/officeDocument/2006/relationships/slide" Target="slides/slide87.xml" /><Relationship Id="rId9" Type="http://schemas.openxmlformats.org/officeDocument/2006/relationships/slide" Target="slides/slide7.xml" /><Relationship Id="rId90" Type="http://schemas.openxmlformats.org/officeDocument/2006/relationships/slide" Target="slides/slide88.xml" /><Relationship Id="rId91" Type="http://schemas.openxmlformats.org/officeDocument/2006/relationships/slide" Target="slides/slide89.xml" /><Relationship Id="rId92" Type="http://schemas.openxmlformats.org/officeDocument/2006/relationships/slide" Target="slides/slide90.xml" /><Relationship Id="rId93" Type="http://schemas.openxmlformats.org/officeDocument/2006/relationships/slide" Target="slides/slide91.xml" /><Relationship Id="rId94" Type="http://schemas.openxmlformats.org/officeDocument/2006/relationships/slide" Target="slides/slide92.xml" /><Relationship Id="rId95" Type="http://schemas.openxmlformats.org/officeDocument/2006/relationships/slide" Target="slides/slide93.xml" /><Relationship Id="rId96" Type="http://schemas.openxmlformats.org/officeDocument/2006/relationships/slide" Target="slides/slide94.xml" /><Relationship Id="rId97" Type="http://schemas.openxmlformats.org/officeDocument/2006/relationships/slide" Target="slides/slide95.xml" /><Relationship Id="rId98" Type="http://schemas.openxmlformats.org/officeDocument/2006/relationships/slide" Target="slides/slide96.xml" /><Relationship Id="rId99" Type="http://schemas.openxmlformats.org/officeDocument/2006/relationships/slide" Target="slides/slide9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wmf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jpeg" /><Relationship Id="rId2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>
  <p:cSld name="Title Slide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pic>
        <p:nvPicPr>
          <p:cNvPr id="2050" name="Picture 2" descr="bg1" titl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051" name="Rectangle 2" title=""/>
          <p:cNvSpPr/>
          <p:nvPr>
            <p:ph type="ctrTitle"/>
          </p:nvPr>
        </p:nvSpPr>
        <p:spPr>
          <a:xfrm>
            <a:off x="2224088" y="1801813"/>
            <a:ext cx="4724400" cy="12080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ctr" defTabSz="91440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36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2" name="Rectangle 3" title=""/>
          <p:cNvSpPr/>
          <p:nvPr>
            <p:ph type="subTitle" idx="1"/>
          </p:nvPr>
        </p:nvSpPr>
        <p:spPr>
          <a:xfrm>
            <a:off x="2214563" y="3146425"/>
            <a:ext cx="4703762" cy="474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85725" indent="0" algn="ctr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None/>
              <a:defRPr lang="ru-RU" altLang="en-US" sz="1600" b="0" i="0" u="none">
                <a:solidFill>
                  <a:srgbClr val="6C6F72"/>
                </a:solidFill>
                <a:latin typeface="Arial"/>
                <a:ea typeface="幼圆" pitchFamily="1" charset="-122"/>
              </a:defRPr>
            </a:lvl1pPr>
            <a:lvl2pPr marL="357188" indent="0" algn="ctr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914400" indent="0" algn="ctr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371600" indent="0" algn="ctr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1828800" indent="0" algn="ctr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/>
            <a:r>
              <a:t>单击此处编辑母版副标题样式</a:t>
            </a:r>
          </a:p>
        </p:txBody>
      </p:sp>
      <p:sp>
        <p:nvSpPr>
          <p:cNvPr id="2053" name="Rectangle 4" titl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fld id="{2DF9BF51-BF2A-4D7B-AEC2-634C88FDF658}" type="datetime1">
              <a:rPr lang="zh-CN" altLang="en-US" sz="1400"/>
              <a:t>*</a:t>
            </a:fld>
            <a:endParaRPr lang="zh-CN" altLang="en-US" sz="1400"/>
          </a:p>
        </p:txBody>
      </p:sp>
      <p:sp>
        <p:nvSpPr>
          <p:cNvPr id="2054" name="Rectangle 5" titl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1400"/>
          </a:p>
        </p:txBody>
      </p:sp>
      <p:sp>
        <p:nvSpPr>
          <p:cNvPr id="2055" name="Rectangle 6" titl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r"/>
            <a:fld id="{B2B4667F-B2E2-4C12-BE0C-99E0CC0EBD8F}" type="slidenum">
              <a:rPr lang="zh-CN" altLang="en-US" sz="1400"/>
              <a:t>‹#›</a:t>
            </a:fld>
            <a:endParaRPr lang="zh-CN" altLang="en-US" sz="1400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1B4BC76-D39A-4B0B-987B-1CF8525D0C4B}" type="datetime1">
              <a:rPr lang="zh-CN" altLang="en-US" sz="1400"/>
              <a:t>*</a:t>
            </a:fld>
            <a:endParaRPr lang="zh-CN" altLang="en-US" sz="1400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/>
            <a:endParaRPr sz="1400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/>
            <a:fld id="{93AE1883-0942-4AA3-9DB2-9C7C3A0314B1}" type="slidenum">
              <a:rPr lang="zh-CN" altLang="en-US" sz="140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image" Target="file:///D:\qq&#25991;&#20214;\712321467\Image\C2C\Image2\%7b75232B38-A165-1FB7-499C-2E1C792CACB5%7d.png" TargetMode="External" /><Relationship Id="rId2" Type="http://schemas.openxmlformats.org/officeDocument/2006/relationships/image" Target="../media/image1.png" /><Relationship Id="rId3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3.jpeg" /><Relationship Id="rId4" Type="http://schemas.openxmlformats.org/officeDocument/2006/relationships/image" Target="file:///D:\qq&#25991;&#20214;\712321467\Image\C2C\Image2\%7b75232B38-A165-1FB7-499C-2E1C792CACB5%7d.png" TargetMode="External" /><Relationship Id="rId5" Type="http://schemas.openxmlformats.org/officeDocument/2006/relationships/image" Target="../media/image1.png" /><Relationship Id="rId6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sp>
        <p:nvSpPr>
          <p:cNvPr id="1026" name="Rectangle 2" title="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ctr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lang="ru-RU" altLang="en-US" sz="4400" b="0" i="0" u="none">
                <a:solidFill>
                  <a:schemeClr val="tx2"/>
                </a:solidFill>
                <a:latin typeface="Arial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 title="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  <a:defRPr lang="ru-RU" altLang="en-US" sz="32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742950" indent="-28575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Char char="–"/>
              <a:defRPr lang="ru-RU" altLang="en-US" sz="2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  <a:defRPr lang="ru-RU" altLang="en-US" sz="24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Char char="–"/>
              <a:defRPr lang="ru-RU" altLang="en-US" sz="20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Char char="»"/>
              <a:defRPr lang="ru-RU" altLang="en-US" sz="20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 titl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Arial"/>
            </a:pPr>
            <a:fld id="{136723CA-3DAF-42AE-B657-7F176A45DF00}" type="datetime1">
              <a:rPr kumimoji="0" lang="zh-CN" altLang="en-US" sz="1400" u="none" baseline="0">
                <a:solidFill>
                  <a:schemeClr val="tx1"/>
                </a:solidFill>
              </a:rPr>
              <a:t>*</a:t>
            </a:fld>
            <a:endParaRPr kumimoji="0" lang="zh-CN" altLang="en-US" sz="1400" u="none" baseline="0">
              <a:solidFill>
                <a:schemeClr val="tx1"/>
              </a:solidFill>
            </a:endParaRPr>
          </a:p>
        </p:txBody>
      </p:sp>
      <p:sp>
        <p:nvSpPr>
          <p:cNvPr id="1029" name="Rectangle 5" titl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Arial"/>
            </a:pPr>
            <a:endParaRPr kumimoji="0" lang="zh-CN" altLang="en-US" sz="1400" u="none" baseline="0">
              <a:solidFill>
                <a:schemeClr val="tx1"/>
              </a:solidFill>
            </a:endParaRPr>
          </a:p>
        </p:txBody>
      </p:sp>
      <p:sp>
        <p:nvSpPr>
          <p:cNvPr id="1030" name="Rectangle 6" titl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Arial"/>
            </a:pPr>
            <a:fld id="{102F3BC2-55FB-4A3D-AE77-59B8AF8F040E}" type="slidenum">
              <a:rPr kumimoji="0" lang="zh-CN" altLang="en-US" sz="1400" u="none" baseline="0">
                <a:solidFill>
                  <a:schemeClr val="tx1"/>
                </a:solidFill>
              </a:rPr>
              <a:t>‹#›</a:t>
            </a:fld>
            <a:endParaRPr kumimoji="0" lang="zh-CN" altLang="en-US" sz="1400" u="none" baseline="0">
              <a:solidFill>
                <a:schemeClr val="tx1"/>
              </a:solidFill>
            </a:endParaRPr>
          </a:p>
        </p:txBody>
      </p:sp>
      <p:pic>
        <p:nvPicPr>
          <p:cNvPr id="1031" name="图片 1073743875" descr="学科网 zxxk.com" title=""/>
          <p:cNvPicPr>
            <a:picLocks noChangeAspect="1"/>
          </p:cNvPicPr>
          <p:nvPr/>
        </p:nvPicPr>
        <p:blipFill>
          <a:blip r:embed="rId2" r:link="rId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/>
  <p:timing/>
  <p:hf sldNum="0" hdr="0" dt="0"/>
  <p:txStyles>
    <p:titleStyle>
      <a:lvl1pPr marL="0" indent="0" algn="ctr" defTabSz="91440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FontTx/>
        <a:buNone/>
        <a:defRPr sz="4400" b="0" i="0" u="none">
          <a:solidFill>
            <a:schemeClr val="tx2"/>
          </a:solidFill>
          <a:latin typeface="Arial"/>
          <a:ea typeface="宋体" charset="-122"/>
        </a:defRPr>
      </a:lvl1pPr>
    </p:titleStyle>
    <p:bodyStyle>
      <a:lvl1pPr marL="342900" indent="-3429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FontTx/>
        <a:buChar char="•"/>
        <a:defRPr sz="3200" b="0" i="0" u="none">
          <a:solidFill>
            <a:schemeClr val="tx1"/>
          </a:solidFill>
          <a:latin typeface="Arial"/>
          <a:ea typeface="宋体" charset="-122"/>
        </a:defRPr>
      </a:lvl1pPr>
      <a:lvl2pPr marL="742950" indent="-28575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FontTx/>
        <a:buChar char="–"/>
        <a:defRPr sz="2800" b="0" i="0" u="none">
          <a:solidFill>
            <a:schemeClr val="tx1"/>
          </a:solidFill>
          <a:latin typeface="Arial"/>
          <a:ea typeface="宋体" charset="-122"/>
        </a:defRPr>
      </a:lvl2pPr>
      <a:lvl3pPr marL="11430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FontTx/>
        <a:buChar char="•"/>
        <a:defRPr sz="2400" b="0" i="0" u="none">
          <a:solidFill>
            <a:schemeClr val="tx1"/>
          </a:solidFill>
          <a:latin typeface="Arial"/>
          <a:ea typeface="宋体" charset="-122"/>
        </a:defRPr>
      </a:lvl3pPr>
      <a:lvl4pPr marL="16002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FontTx/>
        <a:buChar char="–"/>
        <a:defRPr sz="2000" b="0" i="0" u="none">
          <a:solidFill>
            <a:schemeClr val="tx1"/>
          </a:solidFill>
          <a:latin typeface="Arial"/>
          <a:ea typeface="宋体" charset="-122"/>
        </a:defRPr>
      </a:lvl4pPr>
      <a:lvl5pPr marL="20574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FontTx/>
        <a:buChar char="»"/>
        <a:defRPr sz="2000" b="0" i="0" u="none">
          <a:solidFill>
            <a:schemeClr val="tx1"/>
          </a:solidFill>
          <a:latin typeface="Arial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Arial"/>
        <a:buNone/>
        <a:defRPr kumimoji="0" sz="1800" b="0" i="0" u="none" baseline="0">
          <a:solidFill>
            <a:schemeClr val="tx1"/>
          </a:solidFill>
          <a:effectLst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Arial"/>
        <a:buNone/>
        <a:defRPr kumimoji="0" sz="1800" b="0" i="0" u="none" baseline="0">
          <a:solidFill>
            <a:schemeClr val="tx1"/>
          </a:solidFill>
          <a:effectLst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Arial"/>
        <a:buNone/>
        <a:defRPr kumimoji="0" sz="1800" b="0" i="0" u="none" baseline="0">
          <a:solidFill>
            <a:schemeClr val="tx1"/>
          </a:solidFill>
          <a:effectLst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Arial"/>
        <a:buNone/>
        <a:defRPr kumimoji="0" sz="1800" b="0" i="0" u="none" baseline="0">
          <a:solidFill>
            <a:schemeClr val="tx1"/>
          </a:solidFill>
          <a:effectLst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Tx/>
        <a:buFont typeface="Arial"/>
        <a:buNone/>
        <a:defRPr kumimoji="0" sz="1800" b="0" i="0" u="none" baseline="0">
          <a:solidFill>
            <a:schemeClr val="tx1"/>
          </a:solidFill>
          <a:effectLst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pic>
        <p:nvPicPr>
          <p:cNvPr id="1033" name="Picture 2" descr="bg2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7338" cy="68849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034" name="矩形 2" title=""/>
          <p:cNvSpPr/>
          <p:nvPr/>
        </p:nvSpPr>
        <p:spPr>
          <a:xfrm>
            <a:off x="0" y="0"/>
            <a:ext cx="9177338" cy="6884988"/>
          </a:xfrm>
          <a:prstGeom prst="rect">
            <a:avLst/>
          </a:prstGeom>
          <a:solidFill>
            <a:srgbClr val="FFFFFF">
              <a:alpha val="65097"/>
            </a:srgbClr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/>
            <a:endParaRPr>
              <a:solidFill>
                <a:srgbClr val="FFFFFF"/>
              </a:solidFill>
            </a:endParaRPr>
          </a:p>
        </p:txBody>
      </p:sp>
      <p:sp>
        <p:nvSpPr>
          <p:cNvPr id="1035" name="Rectangle 2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36" name="Rectangle 3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</p:txBody>
      </p:sp>
      <p:sp>
        <p:nvSpPr>
          <p:cNvPr id="1037" name="Rectangle 4" titl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fld id="{234C2D4B-83FD-48BA-922A-D31375F1A674}" type="datetime1">
              <a:rPr lang="zh-CN" altLang="en-US" sz="1400"/>
              <a:t>*</a:t>
            </a:fld>
            <a:endParaRPr lang="zh-CN" altLang="en-US" sz="1400"/>
          </a:p>
        </p:txBody>
      </p:sp>
      <p:sp>
        <p:nvSpPr>
          <p:cNvPr id="1038" name="Rectangle 5" titl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1400"/>
          </a:p>
        </p:txBody>
      </p:sp>
      <p:sp>
        <p:nvSpPr>
          <p:cNvPr id="1039" name="Rectangle 6" titl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r"/>
            <a:fld id="{EC63A77C-C6B1-4370-9B6B-8D0BAF6CBCE3}" type="slidenum">
              <a:rPr lang="zh-CN" altLang="en-US" sz="1400"/>
              <a:t>‹#›</a:t>
            </a:fld>
            <a:endParaRPr lang="zh-CN" altLang="en-US" sz="1400"/>
          </a:p>
        </p:txBody>
      </p:sp>
      <p:pic>
        <p:nvPicPr>
          <p:cNvPr id="1040" name="图片 1073743875" descr="学科网 zxxk.com" title=""/>
          <p:cNvPicPr>
            <a:picLocks noChangeAspect="1"/>
          </p:cNvPicPr>
          <p:nvPr/>
        </p:nvPicPr>
        <p:blipFill>
          <a:blip r:embed="rId5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ransition/>
  <p:timing/>
  <p:txStyles>
    <p:titleStyle>
      <a:lvl1pPr marL="0" indent="0" algn="l" defTabSz="91440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0" i="0" u="none">
          <a:solidFill>
            <a:schemeClr val="accent1"/>
          </a:solidFill>
          <a:latin typeface="Arial"/>
          <a:ea typeface="幼圆" pitchFamily="1" charset="-122"/>
        </a:defRPr>
      </a:lvl1pPr>
    </p:titleStyle>
    <p:bodyStyle>
      <a:lvl1pPr marL="342900" indent="-257175" algn="l" defTabSz="914400" eaLnBrk="1" fontAlgn="base" hangingPunct="1">
        <a:lnSpc>
          <a:spcPct val="100000"/>
        </a:lnSpc>
        <a:spcBef>
          <a:spcPts val="1800"/>
        </a:spcBef>
        <a:spcAft>
          <a:spcPct val="0"/>
        </a:spcAft>
        <a:buClr>
          <a:schemeClr val="accent1"/>
        </a:buClr>
        <a:buSzPct val="70000"/>
        <a:buFont typeface="Arial"/>
        <a:buChar char="☺"/>
        <a:defRPr sz="2000" b="0" i="0" u="none">
          <a:solidFill>
            <a:schemeClr val="accent1"/>
          </a:solidFill>
          <a:latin typeface="Arial"/>
          <a:ea typeface="幼圆" pitchFamily="1" charset="-122"/>
        </a:defRPr>
      </a:lvl1pPr>
      <a:lvl2pPr marL="357188" indent="0" algn="l" defTabSz="914400" eaLnBrk="1" fontAlgn="base" hangingPunct="1">
        <a:lnSpc>
          <a:spcPct val="120000"/>
        </a:lnSpc>
        <a:spcBef>
          <a:spcPct val="20000"/>
        </a:spcBef>
        <a:spcAft>
          <a:spcPct val="0"/>
        </a:spcAft>
        <a:buClrTx/>
        <a:buSzTx/>
        <a:buFont typeface="Arial"/>
        <a:buNone/>
        <a:defRPr sz="1800" b="0" i="0" u="none">
          <a:solidFill>
            <a:srgbClr val="4D4D4D"/>
          </a:solidFill>
          <a:latin typeface="Arial"/>
          <a:ea typeface="幼圆" pitchFamily="1" charset="-122"/>
        </a:defRPr>
      </a:lvl2pPr>
      <a:lvl3pPr marL="11430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defRPr sz="1400" b="0" i="0" u="none">
          <a:solidFill>
            <a:srgbClr val="4D4D4D"/>
          </a:solidFill>
          <a:latin typeface="Arial"/>
          <a:ea typeface="幼圆" pitchFamily="1" charset="-122"/>
        </a:defRPr>
      </a:lvl3pPr>
      <a:lvl4pPr marL="16002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–"/>
        <a:defRPr sz="1200" b="0" i="0" u="none">
          <a:solidFill>
            <a:srgbClr val="4D4D4D"/>
          </a:solidFill>
          <a:latin typeface="Arial"/>
          <a:ea typeface="幼圆" pitchFamily="1" charset="-122"/>
        </a:defRPr>
      </a:lvl4pPr>
      <a:lvl5pPr marL="2057400" indent="-228600" algn="l" defTabSz="91440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»"/>
        <a:defRPr sz="1200" b="0" i="0" u="none">
          <a:solidFill>
            <a:srgbClr val="4D4D4D"/>
          </a:solidFill>
          <a:latin typeface="Arial"/>
          <a:ea typeface="幼圆" pitchFamily="1" charset="-122"/>
        </a:defRPr>
      </a:lvl5pPr>
    </p:bodyStyle>
    <p:otherStyle>
      <a:lvl1pPr>
        <a:buNone/>
      </a:lvl1pPr>
      <a:lvl2pPr marL="742950" indent="-742950">
        <a:buNone/>
      </a:lvl2pPr>
      <a:lvl3pPr marL="1143000" indent="-1143000">
        <a:buNone/>
      </a:lvl3pPr>
      <a:lvl4pPr marL="1600200" indent="-1600200">
        <a:buNone/>
      </a:lvl4pPr>
      <a:lvl5pPr marL="2057400" indent="-2057400">
        <a:buNone/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png" /><Relationship Id="rId3" Type="http://schemas.openxmlformats.org/officeDocument/2006/relationships/image" Target="../media/image6.png" /></Relationships>
</file>

<file path=ppt/slides/_rels/slide10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2.png" /><Relationship Id="rId3" Type="http://schemas.openxmlformats.org/officeDocument/2006/relationships/image" Target="../media/image68.pn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10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3.png" /></Relationships>
</file>

<file path=ppt/slides/_rels/slide10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4.png" /><Relationship Id="rId3" Type="http://schemas.openxmlformats.org/officeDocument/2006/relationships/image" Target="../media/image38.jpeg" /></Relationships>
</file>

<file path=ppt/slides/_rels/slide10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5.png" /></Relationships>
</file>

<file path=ppt/slides/_rels/slide10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6.png" /></Relationships>
</file>

<file path=ppt/slides/_rels/slide10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6.png" /><Relationship Id="rId3" Type="http://schemas.openxmlformats.org/officeDocument/2006/relationships/image" Target="../media/image37.jpeg" /><Relationship Id="rId4" Type="http://schemas.openxmlformats.org/officeDocument/2006/relationships/image" Target="../media/image77.png" /></Relationships>
</file>

<file path=ppt/slides/_rels/slide10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/Relationships>
</file>

<file path=ppt/slides/_rels/slide10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8.jpeg" /></Relationships>
</file>

<file path=ppt/slides/_rels/slide10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9.jpeg" /><Relationship Id="rId3" Type="http://schemas.openxmlformats.org/officeDocument/2006/relationships/image" Target="../media/image80.emf" /><Relationship Id="rId4" Type="http://schemas.openxmlformats.org/officeDocument/2006/relationships/image" Target="../media/image81.png" /><Relationship Id="rId5" Type="http://schemas.openxmlformats.org/officeDocument/2006/relationships/image" Target="../media/image82.jpeg" /><Relationship Id="rId6" Type="http://schemas.openxmlformats.org/officeDocument/2006/relationships/image" Target="../media/image83.png" /></Relationships>
</file>

<file path=ppt/slides/_rels/slide10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9.jpeg" /><Relationship Id="rId3" Type="http://schemas.openxmlformats.org/officeDocument/2006/relationships/image" Target="../media/image80.emf" /><Relationship Id="rId4" Type="http://schemas.openxmlformats.org/officeDocument/2006/relationships/image" Target="../media/image82.jpeg" /><Relationship Id="rId5" Type="http://schemas.openxmlformats.org/officeDocument/2006/relationships/image" Target="../media/image83.png" /><Relationship Id="rId6" Type="http://schemas.openxmlformats.org/officeDocument/2006/relationships/image" Target="../media/image81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Relationship Id="rId3" Type="http://schemas.openxmlformats.org/officeDocument/2006/relationships/image" Target="../media/image5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png" /><Relationship Id="rId3" Type="http://schemas.openxmlformats.org/officeDocument/2006/relationships/image" Target="../media/image6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8.png" /><Relationship Id="rId4" Type="http://schemas.openxmlformats.org/officeDocument/2006/relationships/image" Target="../media/image9.png" /><Relationship Id="rId5" Type="http://schemas.openxmlformats.org/officeDocument/2006/relationships/image" Target="../media/image10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.xml" TargetMode="Interna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2.wmf" /><Relationship Id="rId4" Type="http://schemas.openxmlformats.org/officeDocument/2006/relationships/vmlDrawing" Target="../drawings/vmlDrawing1.vm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slide" Target="slide3.xml" TargetMode="Internal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image" Target="../media/image1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slide" Target="slide3.xml" TargetMode="Internal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7.xml" TargetMode="Internal" /><Relationship Id="rId3" Type="http://schemas.openxmlformats.org/officeDocument/2006/relationships/slide" Target="slide1.xml" TargetMode="Internal" /><Relationship Id="rId4" Type="http://schemas.openxmlformats.org/officeDocument/2006/relationships/slide" Target="slide16.xml" TargetMode="Internal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pn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pn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pn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6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png" /><Relationship Id="rId3" Type="http://schemas.openxmlformats.org/officeDocument/2006/relationships/image" Target="../media/image24.png" /><Relationship Id="rId4" Type="http://schemas.openxmlformats.org/officeDocument/2006/relationships/image" Target="../media/image25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7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7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png" /><Relationship Id="rId3" Type="http://schemas.openxmlformats.org/officeDocument/2006/relationships/image" Target="../media/image27.png" /></Relationships>
</file>

<file path=ppt/slides/_rels/slide7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png" /></Relationships>
</file>

<file path=ppt/slides/_rels/slide7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png" /><Relationship Id="rId3" Type="http://schemas.openxmlformats.org/officeDocument/2006/relationships/image" Target="../media/image31.png" /><Relationship Id="rId4" Type="http://schemas.openxmlformats.org/officeDocument/2006/relationships/image" Target="../media/image32.png" /></Relationships>
</file>

<file path=ppt/slides/_rels/slide7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png" /><Relationship Id="rId3" Type="http://schemas.openxmlformats.org/officeDocument/2006/relationships/image" Target="../media/image34.png" /><Relationship Id="rId4" Type="http://schemas.openxmlformats.org/officeDocument/2006/relationships/image" Target="../media/image35.emf" /><Relationship Id="rId5" Type="http://schemas.openxmlformats.org/officeDocument/2006/relationships/image" Target="../media/image36.emf" /><Relationship Id="rId6" Type="http://schemas.openxmlformats.org/officeDocument/2006/relationships/image" Target="../media/image37.jpeg" /><Relationship Id="rId7" Type="http://schemas.openxmlformats.org/officeDocument/2006/relationships/image" Target="../media/image38.jpeg" /></Relationships>
</file>

<file path=ppt/slides/_rels/slide7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36.emf" /><Relationship Id="rId5" Type="http://schemas.openxmlformats.org/officeDocument/2006/relationships/image" Target="../media/image35.emf" /><Relationship Id="rId6" Type="http://schemas.openxmlformats.org/officeDocument/2006/relationships/image" Target="../media/image41.jpeg" /><Relationship Id="rId7" Type="http://schemas.openxmlformats.org/officeDocument/2006/relationships/image" Target="../media/image42.wmf" /><Relationship Id="rId8" Type="http://schemas.openxmlformats.org/officeDocument/2006/relationships/image" Target="../media/image38.jpeg" /></Relationships>
</file>

<file path=ppt/slides/_rels/slide7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3.png" /><Relationship Id="rId3" Type="http://schemas.openxmlformats.org/officeDocument/2006/relationships/image" Target="../media/image44.png" /></Relationships>
</file>

<file path=ppt/slides/_rels/slide7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5.emf" /><Relationship Id="rId3" Type="http://schemas.openxmlformats.org/officeDocument/2006/relationships/image" Target="../media/image46.jpeg" /></Relationships>
</file>

<file path=ppt/slides/_rels/slide8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7.gif" /><Relationship Id="rId3" Type="http://schemas.openxmlformats.org/officeDocument/2006/relationships/image" Target="../media/image48.png" /></Relationships>
</file>

<file path=ppt/slides/_rels/slide8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9.png" /><Relationship Id="rId3" Type="http://schemas.openxmlformats.org/officeDocument/2006/relationships/image" Target="../media/image50.png" /><Relationship Id="rId4" Type="http://schemas.openxmlformats.org/officeDocument/2006/relationships/image" Target="../media/image51.wmf" /></Relationships>
</file>

<file path=ppt/slides/_rels/slide8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2.png" /><Relationship Id="rId3" Type="http://schemas.openxmlformats.org/officeDocument/2006/relationships/image" Target="../media/image53.png" /><Relationship Id="rId4" Type="http://schemas.openxmlformats.org/officeDocument/2006/relationships/image" Target="../media/image54.png" /></Relationships>
</file>

<file path=ppt/slides/_rels/slide8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5.png" /><Relationship Id="rId3" Type="http://schemas.openxmlformats.org/officeDocument/2006/relationships/image" Target="../media/image19.png" /><Relationship Id="rId4" Type="http://schemas.openxmlformats.org/officeDocument/2006/relationships/hyperlink" Target="../&#30446;&#24405;.ppt" TargetMode="External" /><Relationship Id="rId5" Type="http://schemas.openxmlformats.org/officeDocument/2006/relationships/image" Target="../media/image20.png" /><Relationship Id="rId6" Type="http://schemas.openxmlformats.org/officeDocument/2006/relationships/image" Target="../media/image21.png" /><Relationship Id="rId7" Type="http://schemas.openxmlformats.org/officeDocument/2006/relationships/image" Target="../media/image22.png" /></Relationships>
</file>

<file path=ppt/slides/_rels/slide8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6.png" /><Relationship Id="rId3" Type="http://schemas.openxmlformats.org/officeDocument/2006/relationships/image" Target="../media/image57.jpe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8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8.png" /><Relationship Id="rId3" Type="http://schemas.openxmlformats.org/officeDocument/2006/relationships/image" Target="../media/image59.jpe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8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/Relationships>
</file>

<file path=ppt/slides/_rels/slide8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0.png" /><Relationship Id="rId3" Type="http://schemas.openxmlformats.org/officeDocument/2006/relationships/image" Target="../media/image61.png" /><Relationship Id="rId4" Type="http://schemas.openxmlformats.org/officeDocument/2006/relationships/image" Target="../media/image62.png" /><Relationship Id="rId5" Type="http://schemas.openxmlformats.org/officeDocument/2006/relationships/image" Target="../media/image63.png" /><Relationship Id="rId6" Type="http://schemas.openxmlformats.org/officeDocument/2006/relationships/image" Target="../media/image64.png" /><Relationship Id="rId7" Type="http://schemas.openxmlformats.org/officeDocument/2006/relationships/image" Target="../media/image65.png" /></Relationships>
</file>

<file path=ppt/slides/_rels/slide8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6.png" /><Relationship Id="rId3" Type="http://schemas.openxmlformats.org/officeDocument/2006/relationships/image" Target="../media/image67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7.png" /></Relationships>
</file>

<file path=ppt/slides/_rels/slide9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9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png" /><Relationship Id="rId3" Type="http://schemas.openxmlformats.org/officeDocument/2006/relationships/hyperlink" Target="../&#30446;&#24405;.ppt" TargetMode="External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/Relationships>
</file>

<file path=ppt/slides/_rels/slide9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8.png" /><Relationship Id="rId3" Type="http://schemas.openxmlformats.org/officeDocument/2006/relationships/image" Target="../media/image19.png" /><Relationship Id="rId4" Type="http://schemas.openxmlformats.org/officeDocument/2006/relationships/hyperlink" Target="../&#30446;&#24405;.ppt" TargetMode="External" /><Relationship Id="rId5" Type="http://schemas.openxmlformats.org/officeDocument/2006/relationships/image" Target="../media/image20.png" /><Relationship Id="rId6" Type="http://schemas.openxmlformats.org/officeDocument/2006/relationships/image" Target="../media/image21.png" /><Relationship Id="rId7" Type="http://schemas.openxmlformats.org/officeDocument/2006/relationships/image" Target="../media/image22.png" /></Relationships>
</file>

<file path=ppt/slides/_rels/slide9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8.png" /><Relationship Id="rId3" Type="http://schemas.openxmlformats.org/officeDocument/2006/relationships/image" Target="../media/image19.png" /><Relationship Id="rId4" Type="http://schemas.openxmlformats.org/officeDocument/2006/relationships/hyperlink" Target="../&#30446;&#24405;.ppt" TargetMode="External" /><Relationship Id="rId5" Type="http://schemas.openxmlformats.org/officeDocument/2006/relationships/image" Target="../media/image20.png" /><Relationship Id="rId6" Type="http://schemas.openxmlformats.org/officeDocument/2006/relationships/image" Target="../media/image21.png" /><Relationship Id="rId7" Type="http://schemas.openxmlformats.org/officeDocument/2006/relationships/image" Target="../media/image22.png" /></Relationships>
</file>

<file path=ppt/slides/_rels/slide9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8.png" /><Relationship Id="rId3" Type="http://schemas.openxmlformats.org/officeDocument/2006/relationships/image" Target="../media/image19.png" /><Relationship Id="rId4" Type="http://schemas.openxmlformats.org/officeDocument/2006/relationships/hyperlink" Target="../&#30446;&#24405;.ppt" TargetMode="External" /><Relationship Id="rId5" Type="http://schemas.openxmlformats.org/officeDocument/2006/relationships/image" Target="../media/image20.png" /><Relationship Id="rId6" Type="http://schemas.openxmlformats.org/officeDocument/2006/relationships/image" Target="../media/image21.png" /><Relationship Id="rId7" Type="http://schemas.openxmlformats.org/officeDocument/2006/relationships/image" Target="../media/image22.png" /></Relationships>
</file>

<file path=ppt/slides/_rels/slide9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9.jpeg" /><Relationship Id="rId3" Type="http://schemas.openxmlformats.org/officeDocument/2006/relationships/image" Target="../media/image70.jpe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9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9.jpeg" /><Relationship Id="rId3" Type="http://schemas.openxmlformats.org/officeDocument/2006/relationships/image" Target="../media/image70.jpe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9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9.jpeg" /><Relationship Id="rId3" Type="http://schemas.openxmlformats.org/officeDocument/2006/relationships/image" Target="../media/image70.jpeg" /><Relationship Id="rId4" Type="http://schemas.openxmlformats.org/officeDocument/2006/relationships/image" Target="../media/image19.png" /><Relationship Id="rId5" Type="http://schemas.openxmlformats.org/officeDocument/2006/relationships/hyperlink" Target="../&#30446;&#24405;.ppt" TargetMode="External" /><Relationship Id="rId6" Type="http://schemas.openxmlformats.org/officeDocument/2006/relationships/image" Target="../media/image20.png" /><Relationship Id="rId7" Type="http://schemas.openxmlformats.org/officeDocument/2006/relationships/image" Target="../media/image21.png" /><Relationship Id="rId8" Type="http://schemas.openxmlformats.org/officeDocument/2006/relationships/image" Target="../media/image22.png" /></Relationships>
</file>

<file path=ppt/slides/_rels/slide9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1.png" /><Relationship Id="rId3" Type="http://schemas.openxmlformats.org/officeDocument/2006/relationships/image" Target="../media/image19.png" /><Relationship Id="rId4" Type="http://schemas.openxmlformats.org/officeDocument/2006/relationships/hyperlink" Target="../&#30446;&#24405;.ppt" TargetMode="External" /><Relationship Id="rId5" Type="http://schemas.openxmlformats.org/officeDocument/2006/relationships/image" Target="../media/image20.png" /><Relationship Id="rId6" Type="http://schemas.openxmlformats.org/officeDocument/2006/relationships/image" Target="../media/image21.png" /><Relationship Id="rId7" Type="http://schemas.openxmlformats.org/officeDocument/2006/relationships/image" Target="../media/image22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58" name="" title=""/>
          <p:cNvSpPr/>
          <p:nvPr>
            <p:ph type="ctrTitle" idx="4294967295"/>
          </p:nvPr>
        </p:nvSpPr>
        <p:spPr>
          <a:xfrm>
            <a:off x="457200" y="1316038"/>
            <a:ext cx="8243888" cy="12176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/>
          <a:p>
            <a:pPr lvl="0"/>
            <a:r>
              <a:rPr lang="zh-CN" altLang="en-US" sz="4800">
                <a:ea typeface="微软雅黑" charset="-122"/>
              </a:rPr>
              <a:t>北师大四年级数学上册总复习</a:t>
            </a:r>
            <a:endParaRPr lang="zh-CN" altLang="en-US" sz="4800"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2000" fill="hold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4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155" name="" title=""/>
          <p:cNvSpPr/>
          <p:nvPr/>
        </p:nvSpPr>
        <p:spPr>
          <a:xfrm>
            <a:off x="1219200" y="685800"/>
            <a:ext cx="548640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</a:p>
        </p:txBody>
      </p:sp>
      <p:sp>
        <p:nvSpPr>
          <p:cNvPr id="2156" name="" title=""/>
          <p:cNvSpPr/>
          <p:nvPr/>
        </p:nvSpPr>
        <p:spPr>
          <a:xfrm>
            <a:off x="0" y="0"/>
            <a:ext cx="9144000" cy="58642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sz="2800" b="1"/>
              <a:t>填空。</a:t>
            </a:r>
            <a:endParaRPr sz="2800" b="1"/>
          </a:p>
          <a:p>
            <a:pPr lvl="0">
              <a:lnSpc>
                <a:spcPct val="150000"/>
              </a:lnSpc>
            </a:pPr>
            <a:r>
              <a:rPr sz="2800" b="1"/>
              <a:t>（1）从右边起第（     ）位是万位，第（     ）位是亿位，第（      ）位是百亿位。</a:t>
            </a:r>
            <a:endParaRPr sz="2800" b="1"/>
          </a:p>
          <a:p>
            <a:pPr lvl="0">
              <a:lnSpc>
                <a:spcPct val="150000"/>
              </a:lnSpc>
            </a:pPr>
            <a:r>
              <a:rPr sz="2800" b="1"/>
              <a:t>（2）一万是（     ）个千，一千万是（    ）个百万，（      ）个一千万是一亿。</a:t>
            </a:r>
            <a:endParaRPr sz="2800" b="1"/>
          </a:p>
          <a:p>
            <a:pPr lvl="0">
              <a:lnSpc>
                <a:spcPct val="150000"/>
              </a:lnSpc>
            </a:pPr>
            <a:r>
              <a:rPr sz="2800" b="1"/>
              <a:t>（3）一个数是由6个百万、7个万和8个一组成，这个数写作（                 ），读作（                             ）。</a:t>
            </a:r>
            <a:endParaRPr sz="2800" b="1"/>
          </a:p>
          <a:p>
            <a:pPr lvl="0">
              <a:lnSpc>
                <a:spcPct val="150000"/>
              </a:lnSpc>
            </a:pPr>
            <a:r>
              <a:rPr sz="2800" b="1"/>
              <a:t>（4）八千七百万六千写作（                   ），四舍五入到万位约是（                ）。</a:t>
            </a:r>
            <a:endParaRPr sz="2800" b="1"/>
          </a:p>
        </p:txBody>
      </p:sp>
      <p:pic>
        <p:nvPicPr>
          <p:cNvPr id="2157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1636713" y="4775200"/>
            <a:ext cx="7507287" cy="2082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158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5665788"/>
            <a:ext cx="7456488" cy="1219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159" name="" title=""/>
          <p:cNvSpPr/>
          <p:nvPr/>
        </p:nvSpPr>
        <p:spPr>
          <a:xfrm>
            <a:off x="2378075" y="1981200"/>
            <a:ext cx="6699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十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0" name="Rectangle 70" title=""/>
          <p:cNvSpPr/>
          <p:nvPr/>
        </p:nvSpPr>
        <p:spPr>
          <a:xfrm>
            <a:off x="6477000" y="762000"/>
            <a:ext cx="762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九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1" name="Rectangle 71" title=""/>
          <p:cNvSpPr/>
          <p:nvPr/>
        </p:nvSpPr>
        <p:spPr>
          <a:xfrm>
            <a:off x="838200" y="1341438"/>
            <a:ext cx="117157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rgbClr val="FF0000"/>
                </a:solidFill>
              </a:rPr>
              <a:t>十</a:t>
            </a:r>
            <a:r>
              <a:rPr lang="zh-CN" altLang="en-US" sz="3200" b="1">
                <a:solidFill>
                  <a:srgbClr val="FF0000"/>
                </a:solidFill>
              </a:rPr>
              <a:t>一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162" name="Rectangle 72" title=""/>
          <p:cNvSpPr/>
          <p:nvPr/>
        </p:nvSpPr>
        <p:spPr>
          <a:xfrm>
            <a:off x="3124200" y="762000"/>
            <a:ext cx="762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五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3" name="Rectangle 73" title=""/>
          <p:cNvSpPr/>
          <p:nvPr/>
        </p:nvSpPr>
        <p:spPr>
          <a:xfrm>
            <a:off x="6019800" y="1981200"/>
            <a:ext cx="762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十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4" name="Rectangle 74" title=""/>
          <p:cNvSpPr/>
          <p:nvPr/>
        </p:nvSpPr>
        <p:spPr>
          <a:xfrm>
            <a:off x="381000" y="2743200"/>
            <a:ext cx="762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十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5" name="Rectangle 75" title=""/>
          <p:cNvSpPr/>
          <p:nvPr/>
        </p:nvSpPr>
        <p:spPr>
          <a:xfrm>
            <a:off x="1143000" y="3962400"/>
            <a:ext cx="1905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rgbClr val="FF0000"/>
                </a:solidFill>
              </a:rPr>
              <a:t>607</a:t>
            </a:r>
            <a:r>
              <a:rPr lang="zh-CN" altLang="en-US" sz="3200" b="1">
                <a:solidFill>
                  <a:srgbClr val="FF0000"/>
                </a:solidFill>
              </a:rPr>
              <a:t> </a:t>
            </a:r>
            <a:r>
              <a:rPr lang="en-US" altLang="en-US" sz="3200" b="1">
                <a:solidFill>
                  <a:srgbClr val="FF0000"/>
                </a:solidFill>
              </a:rPr>
              <a:t>0008</a:t>
            </a:r>
            <a:endParaRPr lang="en-US" altLang="en-US" sz="3200" b="1">
              <a:solidFill>
                <a:srgbClr val="FF0000"/>
              </a:solidFill>
            </a:endParaRPr>
          </a:p>
        </p:txBody>
      </p:sp>
      <p:sp>
        <p:nvSpPr>
          <p:cNvPr id="2166" name="Rectangle 76" title=""/>
          <p:cNvSpPr/>
          <p:nvPr/>
        </p:nvSpPr>
        <p:spPr>
          <a:xfrm>
            <a:off x="4495800" y="3962400"/>
            <a:ext cx="31242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六百零七万零八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7" name="Rectangle 77" title=""/>
          <p:cNvSpPr/>
          <p:nvPr/>
        </p:nvSpPr>
        <p:spPr>
          <a:xfrm>
            <a:off x="4495800" y="4648200"/>
            <a:ext cx="2667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8700 6000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168" name="Rectangle 78" title=""/>
          <p:cNvSpPr/>
          <p:nvPr/>
        </p:nvSpPr>
        <p:spPr>
          <a:xfrm>
            <a:off x="1828800" y="5334000"/>
            <a:ext cx="1905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8701万</a:t>
            </a:r>
            <a:endParaRPr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7" dur="500" fill="hold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2" dur="500" fill="hold"/>
                                        <p:tgtEl>
                                          <p:spTgt spid="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7" dur="500" fill="hold"/>
                                        <p:tgtEl>
                                          <p:spTgt spid="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2" dur="500" fill="hold"/>
                                        <p:tgtEl>
                                          <p:spTgt spid="2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7" dur="500" fill="hold"/>
                                        <p:tgtEl>
                                          <p:spTgt spid="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32" dur="500" fill="hold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37" dur="500" fill="hold"/>
                                        <p:tgtEl>
                                          <p:spTgt spid="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42" dur="500" fill="hold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47" dur="500" fill="hold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52" dur="500" fill="hold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9" grpId="0" animBg="1"/>
      <p:bldP spid="2160" grpId="1" animBg="1"/>
      <p:bldP spid="2161" grpId="2" animBg="1"/>
      <p:bldP spid="2162" grpId="3" animBg="1"/>
      <p:bldP spid="2163" grpId="4" animBg="1"/>
      <p:bldP spid="2164" grpId="5" animBg="1"/>
      <p:bldP spid="2165" grpId="6" animBg="1"/>
      <p:bldP spid="2166" grpId="7" animBg="1"/>
      <p:bldP spid="2167" grpId="8" animBg="1"/>
      <p:bldP spid="2168" grpId="9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46" name="" title=""/>
          <p:cNvSpPr/>
          <p:nvPr/>
        </p:nvSpPr>
        <p:spPr>
          <a:xfrm>
            <a:off x="5715000" y="457200"/>
            <a:ext cx="2095500" cy="409575"/>
          </a:xfr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sz="3600">
                <a:ln cap="flat">
                  <a:noFill/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45791" dir="2021404" algn="ctr">
                    <a:srgbClr val="B2B2B2">
                      <a:alpha val="78999"/>
                    </a:srgbClr>
                  </a:outerShdw>
                </a:effectLst>
                <a:latin typeface="楷体_GB2312"/>
              </a:rPr>
              <a:t>探究新知</a:t>
            </a:r>
          </a:p>
        </p:txBody>
      </p:sp>
      <p:sp>
        <p:nvSpPr>
          <p:cNvPr id="3547" name="" title=""/>
          <p:cNvSpPr/>
          <p:nvPr/>
        </p:nvSpPr>
        <p:spPr>
          <a:xfrm>
            <a:off x="1035050" y="763588"/>
            <a:ext cx="44513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用量角器画一个60°的角：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48" name="" title=""/>
          <p:cNvSpPr/>
          <p:nvPr/>
        </p:nvSpPr>
        <p:spPr>
          <a:xfrm>
            <a:off x="857250" y="1219200"/>
            <a:ext cx="6762750" cy="946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（1）画一条射线，中心点对准射线端点，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     0刻度线对准射线。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49" name="" title=""/>
          <p:cNvSpPr/>
          <p:nvPr/>
        </p:nvSpPr>
        <p:spPr>
          <a:xfrm>
            <a:off x="838200" y="2071688"/>
            <a:ext cx="64071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（2）对准量角器相应的刻度点一个点。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50" name="" title=""/>
          <p:cNvSpPr/>
          <p:nvPr/>
        </p:nvSpPr>
        <p:spPr>
          <a:xfrm>
            <a:off x="857250" y="2514600"/>
            <a:ext cx="782955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（3）把点和射线端点连结，然后标出角的度数。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551" name="" title="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5600" y="5632450"/>
            <a:ext cx="4343400" cy="2451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552" name="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3429000"/>
            <a:ext cx="4343400" cy="2451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553" name="" title=""/>
          <p:cNvSpPr/>
          <p:nvPr/>
        </p:nvSpPr>
        <p:spPr>
          <a:xfrm>
            <a:off x="3425825" y="5630863"/>
            <a:ext cx="3127375" cy="9525"/>
          </a:xfrm>
          <a:custGeom>
            <a:rect l="l" t="t" r="r" b="b"/>
            <a:pathLst>
              <a:path w="1969" h="6">
                <a:moveTo>
                  <a:pt x="0" y="0"/>
                </a:moveTo>
                <a:lnTo>
                  <a:pt x="1970" y="6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54" name="" title=""/>
          <p:cNvSpPr/>
          <p:nvPr/>
        </p:nvSpPr>
        <p:spPr>
          <a:xfrm>
            <a:off x="4495800" y="3657600"/>
            <a:ext cx="76200" cy="76200"/>
          </a:xfrm>
          <a:prstGeom prst="ellipse">
            <a:avLst/>
          </a:prstGeom>
          <a:solidFill>
            <a:srgbClr val="FF00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</a:p>
        </p:txBody>
      </p:sp>
      <p:cxnSp>
        <p:nvCxnSpPr>
          <p:cNvPr id="3555" name="" title=""/>
          <p:cNvCxnSpPr/>
          <p:nvPr/>
        </p:nvCxnSpPr>
        <p:spPr>
          <a:xfrm flipV="1">
            <a:off x="3429000" y="3352800"/>
            <a:ext cx="1295400" cy="228600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556" name="" title=""/>
          <p:cNvSpPr/>
          <p:nvPr/>
        </p:nvSpPr>
        <p:spPr>
          <a:xfrm rot="2580000">
            <a:off x="2971800" y="4876800"/>
            <a:ext cx="804863" cy="2289175"/>
          </a:xfrm>
          <a:custGeom>
            <a:rect l="l" t="t" r="r" b="b"/>
            <a:pathLst>
              <a:path w="15207" h="21600" fill="none">
                <a:moveTo>
                  <a:pt x="0" y="658"/>
                </a:move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cubicBezTo>
                  <a:pt x="5053" y="-602"/>
                  <a:pt x="10392" y="6"/>
                  <a:pt x="15032" y="2370"/>
                </a:cubicBezTo>
              </a:path>
              <a:path w="15207" h="21600" stroke="0">
                <a:moveTo>
                  <a:pt x="0" y="658"/>
                </a:move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cubicBezTo>
                  <a:pt x="5053" y="-602"/>
                  <a:pt x="10392" y="6"/>
                  <a:pt x="15032" y="2370"/>
                </a:cubicBezTo>
                <a:lnTo>
                  <a:pt x="5292" y="2160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57" name="" title=""/>
          <p:cNvSpPr/>
          <p:nvPr/>
        </p:nvSpPr>
        <p:spPr>
          <a:xfrm>
            <a:off x="4267200" y="4800600"/>
            <a:ext cx="12192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latin typeface="楷体_GB2312" pitchFamily="1" charset="-122"/>
                <a:ea typeface="楷体_GB2312" pitchFamily="1" charset="-122"/>
              </a:rPr>
              <a:t> 60° 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558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559" name="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60" name="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61" name="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62" name="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1000" fill="hold"/>
                                        <p:tgtEl>
                                          <p:spTgt spid="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14" dur="80" fill="hold"/>
                                        <p:tgtEl>
                                          <p:spTgt spid="35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15" dur="80" fill="hold"/>
                                        <p:tgtEl>
                                          <p:spTgt spid="3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16" dur="80" fill="hold"/>
                                        <p:tgtEl>
                                          <p:spTgt spid="3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6" dur="500" fill="hold"/>
                                        <p:tgtEl>
                                          <p:spTgt spid="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30" dur="1000" fill="hold"/>
                                        <p:tgtEl>
                                          <p:spTgt spid="3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0" dur="1000" fill="hold"/>
                                        <p:tgtEl>
                                          <p:spTgt spid="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45" dur="500" fill="hold"/>
                                        <p:tgtEl>
                                          <p:spTgt spid="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0" presetClass="entr" presetSubtype="0" de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2" dur="1000" fill="hold"/>
                                        <p:tgtEl>
                                          <p:spTgt spid="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57" dur="500" fill="hold"/>
                                        <p:tgtEl>
                                          <p:spTgt spid="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7" dur="2000" fill="hold"/>
                                        <p:tgtEl>
                                          <p:spTgt spid="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 additive="base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1" dur="2000" fill="hold"/>
                                        <p:tgtEl>
                                          <p:spTgt spid="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repeatCount="2000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77" dur="2000" fill="hold"/>
                                        <p:tgtEl>
                                          <p:spTgt spid="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7" grpId="0" animBg="1"/>
      <p:bldP spid="3548" grpId="1" animBg="1"/>
      <p:bldP spid="3549" grpId="2" animBg="1"/>
      <p:bldP spid="3550" grpId="3" animBg="1"/>
      <p:bldP spid="3554" grpId="4" animBg="1"/>
      <p:bldP spid="3557" grpId="5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65" name="" title=""/>
          <p:cNvSpPr/>
          <p:nvPr/>
        </p:nvSpPr>
        <p:spPr>
          <a:xfrm>
            <a:off x="1547813" y="908050"/>
            <a:ext cx="5688012" cy="1006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sz="4000" b="1">
                <a:latin typeface="Arial Black" pitchFamily="2" charset="0"/>
                <a:ea typeface="黑体" pitchFamily="2" charset="-122"/>
              </a:rPr>
              <a:t>试画45°、130° 的角。</a:t>
            </a:r>
            <a:endParaRPr sz="4000" b="1">
              <a:latin typeface="Arial Black" pitchFamily="2" charset="0"/>
              <a:ea typeface="黑体" pitchFamily="2" charset="-122"/>
            </a:endParaRPr>
          </a:p>
        </p:txBody>
      </p:sp>
      <p:grpSp>
        <p:nvGrpSpPr>
          <p:cNvPr id="3566" name="" title=""/>
          <p:cNvGrpSpPr/>
          <p:nvPr/>
        </p:nvGrpSpPr>
        <p:grpSpPr>
          <a:xfrm>
            <a:off x="1331913" y="2060575"/>
            <a:ext cx="6481762" cy="3600450"/>
            <a:chExt cx="3963" cy="2117"/>
          </a:xfrm>
        </p:grpSpPr>
        <p:pic>
          <p:nvPicPr>
            <p:cNvPr id="3567" name="" title="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963" cy="211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3568" name="" title=""/>
            <p:cNvSpPr/>
            <p:nvPr/>
          </p:nvSpPr>
          <p:spPr>
            <a:xfrm>
              <a:off x="1947" y="1945"/>
              <a:ext cx="46" cy="46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cxnSp>
        <p:nvCxnSpPr>
          <p:cNvPr id="3569" name="" title=""/>
          <p:cNvCxnSpPr/>
          <p:nvPr/>
        </p:nvCxnSpPr>
        <p:spPr>
          <a:xfrm>
            <a:off x="4572000" y="5416550"/>
            <a:ext cx="4203700" cy="1588"/>
          </a:xfrm>
          <a:prstGeom prst="line">
            <a:avLst/>
          </a:prstGeom>
          <a:noFill/>
          <a:ln w="38100" cap="flat">
            <a:solidFill>
              <a:srgbClr val="FF0066"/>
            </a:solidFill>
            <a:prstDash val="solid"/>
            <a:miter lim="800000"/>
            <a:headEnd type="oval" w="med" len="med"/>
            <a:tailEnd type="none" w="med" len="med"/>
          </a:ln>
        </p:spPr>
      </p:cxnSp>
      <p:sp>
        <p:nvSpPr>
          <p:cNvPr id="3570" name="" title=""/>
          <p:cNvSpPr/>
          <p:nvPr/>
        </p:nvSpPr>
        <p:spPr>
          <a:xfrm>
            <a:off x="2339975" y="2420938"/>
            <a:ext cx="320675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000" tIns="46800" rIns="90000" bIns="46800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400" b="1">
                <a:solidFill>
                  <a:srgbClr val="FF0066"/>
                </a:solidFill>
                <a:latin typeface="Times New Roman" pitchFamily="2" charset="0"/>
                <a:ea typeface="楷体_GB2312" pitchFamily="1" charset="-122"/>
              </a:rPr>
              <a:t>·</a:t>
            </a:r>
            <a:endParaRPr sz="4400" b="1">
              <a:solidFill>
                <a:srgbClr val="FF0066"/>
              </a:solidFill>
              <a:latin typeface="Times New Roman" pitchFamily="2" charset="0"/>
              <a:ea typeface="楷体_GB2312" pitchFamily="1" charset="-122"/>
            </a:endParaRPr>
          </a:p>
        </p:txBody>
      </p:sp>
      <p:cxnSp>
        <p:nvCxnSpPr>
          <p:cNvPr id="3571" name="" title=""/>
          <p:cNvCxnSpPr/>
          <p:nvPr/>
        </p:nvCxnSpPr>
        <p:spPr>
          <a:xfrm flipH="1" flipV="1">
            <a:off x="2339975" y="2665413"/>
            <a:ext cx="2232025" cy="2736850"/>
          </a:xfrm>
          <a:prstGeom prst="line">
            <a:avLst/>
          </a:prstGeom>
          <a:noFill/>
          <a:ln w="38100" cap="flat">
            <a:solidFill>
              <a:srgbClr val="FF0066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572" name="" title=""/>
          <p:cNvSpPr/>
          <p:nvPr/>
        </p:nvSpPr>
        <p:spPr>
          <a:xfrm rot="4680000" flipH="1">
            <a:off x="4476751" y="5132387"/>
            <a:ext cx="271462" cy="347663"/>
          </a:xfrm>
          <a:custGeom>
            <a:rect l="l" t="t" r="r" b="b"/>
            <a:pathLst>
              <a:path w="27884" h="32497" fill="none">
                <a:moveTo>
                  <a:pt x="0" y="934"/>
                </a:move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cubicBezTo>
                  <a:pt x="11467" y="-2354"/>
                  <a:pt x="23429" y="4276"/>
                  <a:pt x="26717" y="15743"/>
                </a:cubicBezTo>
                <a:cubicBezTo>
                  <a:pt x="28332" y="21376"/>
                  <a:pt x="27590" y="27423"/>
                  <a:pt x="24660" y="32497"/>
                </a:cubicBezTo>
              </a:path>
              <a:path w="27884" h="32497" stroke="0">
                <a:moveTo>
                  <a:pt x="0" y="934"/>
                </a:move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lnTo>
                  <a:pt x="0" y="934"/>
                </a:lnTo>
                <a:cubicBezTo>
                  <a:pt x="11467" y="-2354"/>
                  <a:pt x="23429" y="4276"/>
                  <a:pt x="26717" y="15743"/>
                </a:cubicBezTo>
                <a:cubicBezTo>
                  <a:pt x="28332" y="21376"/>
                  <a:pt x="27590" y="27423"/>
                  <a:pt x="24660" y="32497"/>
                </a:cubicBezTo>
                <a:lnTo>
                  <a:pt x="6284" y="21600"/>
                </a:lnTo>
                <a:close/>
              </a:path>
            </a:pathLst>
          </a:custGeom>
          <a:noFill/>
          <a:ln w="38100" cap="flat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73" name="" title=""/>
          <p:cNvSpPr/>
          <p:nvPr/>
        </p:nvSpPr>
        <p:spPr>
          <a:xfrm>
            <a:off x="4457700" y="4738688"/>
            <a:ext cx="161925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0000CC"/>
                </a:solidFill>
                <a:latin typeface="Arial Black" pitchFamily="2" charset="0"/>
                <a:ea typeface="黑体" pitchFamily="2" charset="-122"/>
              </a:rPr>
              <a:t>130°</a:t>
            </a:r>
            <a:endParaRPr sz="3200" b="1">
              <a:solidFill>
                <a:srgbClr val="0000CC"/>
              </a:solidFill>
              <a:latin typeface="Arial Black" pitchFamily="2" charset="0"/>
              <a:ea typeface="黑体" pitchFamily="2" charset="-122"/>
            </a:endParaRPr>
          </a:p>
        </p:txBody>
      </p:sp>
      <p:sp>
        <p:nvSpPr>
          <p:cNvPr id="3574" name="" title=""/>
          <p:cNvSpPr/>
          <p:nvPr/>
        </p:nvSpPr>
        <p:spPr>
          <a:xfrm>
            <a:off x="2987675" y="0"/>
            <a:ext cx="5832475" cy="701675"/>
          </a:xfrm>
          <a:prstGeom prst="rect">
            <a:avLst/>
          </a:prstGeom>
          <a:solidFill>
            <a:srgbClr val="CCFFFF">
              <a:alpha val="69803"/>
            </a:srgbClr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660066"/>
                </a:solidFill>
                <a:latin typeface="Arial Black" pitchFamily="2" charset="0"/>
                <a:ea typeface="黑体" pitchFamily="2" charset="-122"/>
              </a:rPr>
              <a:t>练习画角：</a:t>
            </a:r>
            <a:endParaRPr sz="4000" b="1">
              <a:solidFill>
                <a:srgbClr val="660066"/>
              </a:solidFill>
              <a:latin typeface="Arial Black" pitchFamily="2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1000" fill="hold"/>
                                        <p:tgtEl>
                                          <p:spTgt spid="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2" dur="500" fill="hold"/>
                                        <p:tgtEl>
                                          <p:spTgt spid="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base">
                                        <p:cTn id="21" dur="500" fill="hold"/>
                                        <p:tgtEl>
                                          <p:spTgt spid="3566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7" dur="1000" fill="hold"/>
                                        <p:tgtEl>
                                          <p:spTgt spid="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2" dur="500" fill="hold"/>
                                        <p:tgtEl>
                                          <p:spTgt spid="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5" dur="500" fill="hold"/>
                                        <p:tgtEl>
                                          <p:spTgt spid="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0" grpId="0" animBg="1"/>
      <p:bldP spid="3573" grpId="1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3"/>
          <a:stretch>
            <a:fillRect/>
          </a:stretch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77" name="" title=""/>
          <p:cNvSpPr/>
          <p:nvPr/>
        </p:nvSpPr>
        <p:spPr>
          <a:xfrm>
            <a:off x="1905000" y="0"/>
            <a:ext cx="637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latin typeface="黑体" pitchFamily="2" charset="-122"/>
                <a:ea typeface="黑体" pitchFamily="2" charset="-122"/>
              </a:rPr>
              <a:t>两个三角板上三个角的度数。 </a:t>
            </a:r>
            <a:endParaRPr sz="3600" b="1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3578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9750" y="2060575"/>
            <a:ext cx="8243888" cy="3948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579" name="" title=""/>
          <p:cNvSpPr/>
          <p:nvPr/>
        </p:nvSpPr>
        <p:spPr>
          <a:xfrm>
            <a:off x="2286000" y="762000"/>
            <a:ext cx="3962400" cy="4238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30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+45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=75</a:t>
            </a:r>
            <a:r>
              <a:rPr sz="3200" b="1" baseline="30000">
                <a:solidFill>
                  <a:srgbClr val="FF3300"/>
                </a:solidFill>
              </a:rPr>
              <a:t>0    </a:t>
            </a:r>
            <a:r>
              <a:rPr sz="3200" b="1">
                <a:solidFill>
                  <a:srgbClr val="FF3300"/>
                </a:solidFill>
              </a:rPr>
              <a:t>          </a:t>
            </a:r>
            <a:endParaRPr sz="3200" b="1">
              <a:solidFill>
                <a:srgbClr val="FF3300"/>
              </a:solidFill>
            </a:endParaRPr>
          </a:p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60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+45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=105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endParaRPr sz="3200" b="1" baseline="30000">
              <a:solidFill>
                <a:srgbClr val="FF3300"/>
              </a:solidFill>
            </a:endParaRPr>
          </a:p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30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+90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=120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                </a:t>
            </a:r>
            <a:endParaRPr sz="3200" b="1">
              <a:solidFill>
                <a:srgbClr val="FF3300"/>
              </a:solidFill>
            </a:endParaRPr>
          </a:p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45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+90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=135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endParaRPr sz="3200" b="1" baseline="30000">
              <a:solidFill>
                <a:srgbClr val="FF3300"/>
              </a:solidFill>
            </a:endParaRPr>
          </a:p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60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+90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=150</a:t>
            </a:r>
            <a:r>
              <a:rPr sz="3200" b="1" baseline="30000">
                <a:solidFill>
                  <a:srgbClr val="FF3300"/>
                </a:solidFill>
              </a:rPr>
              <a:t>0                       </a:t>
            </a:r>
            <a:endParaRPr sz="3200" b="1" baseline="30000">
              <a:solidFill>
                <a:srgbClr val="FF3300"/>
              </a:solidFill>
            </a:endParaRPr>
          </a:p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45</a:t>
            </a:r>
            <a:r>
              <a:rPr sz="3200" b="1" baseline="30000">
                <a:solidFill>
                  <a:srgbClr val="FF3300"/>
                </a:solidFill>
              </a:rPr>
              <a:t>0_</a:t>
            </a:r>
            <a:r>
              <a:rPr sz="3200" b="1">
                <a:solidFill>
                  <a:srgbClr val="FF3300"/>
                </a:solidFill>
              </a:rPr>
              <a:t>30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r>
              <a:rPr sz="3200" b="1">
                <a:solidFill>
                  <a:srgbClr val="FF3300"/>
                </a:solidFill>
              </a:rPr>
              <a:t>=15</a:t>
            </a:r>
            <a:r>
              <a:rPr sz="3200" b="1" baseline="30000">
                <a:solidFill>
                  <a:srgbClr val="FF3300"/>
                </a:solidFill>
              </a:rPr>
              <a:t>0</a:t>
            </a:r>
            <a:endParaRPr sz="3200" b="1" baseline="3000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7" dur="500" fill="hold"/>
                                        <p:tgtEl>
                                          <p:spTgt spid="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9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82" name="" title=""/>
          <p:cNvSpPr/>
          <p:nvPr/>
        </p:nvSpPr>
        <p:spPr>
          <a:xfrm>
            <a:off x="971550" y="908050"/>
            <a:ext cx="7518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latin typeface="Arial Black" pitchFamily="2" charset="0"/>
                <a:ea typeface="黑体" pitchFamily="2" charset="-122"/>
              </a:rPr>
              <a:t>思考：怎样用三角板画出 75 °角。</a:t>
            </a:r>
            <a:endParaRPr sz="3600" b="1">
              <a:latin typeface="Arial Black" pitchFamily="2" charset="0"/>
              <a:ea typeface="黑体" pitchFamily="2" charset="-122"/>
            </a:endParaRPr>
          </a:p>
        </p:txBody>
      </p:sp>
      <p:sp>
        <p:nvSpPr>
          <p:cNvPr id="3583" name="" title=""/>
          <p:cNvSpPr/>
          <p:nvPr/>
        </p:nvSpPr>
        <p:spPr>
          <a:xfrm>
            <a:off x="827088" y="1628775"/>
            <a:ext cx="7818437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latin typeface="Arial Black" pitchFamily="2" charset="0"/>
                <a:ea typeface="黑体" pitchFamily="2" charset="-122"/>
              </a:rPr>
              <a:t>用三角板的 30 °＋ 45°＝ 75°。 </a:t>
            </a:r>
            <a:endParaRPr sz="3600" b="1">
              <a:latin typeface="Arial Black" pitchFamily="2" charset="0"/>
              <a:ea typeface="黑体" pitchFamily="2" charset="-122"/>
            </a:endParaRPr>
          </a:p>
        </p:txBody>
      </p:sp>
      <p:pic>
        <p:nvPicPr>
          <p:cNvPr id="3584" name="Picture 0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2916238" y="2276475"/>
            <a:ext cx="3355975" cy="43211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585" name="" title=""/>
          <p:cNvCxnSpPr/>
          <p:nvPr/>
        </p:nvCxnSpPr>
        <p:spPr>
          <a:xfrm>
            <a:off x="3276600" y="2752725"/>
            <a:ext cx="3176588" cy="863600"/>
          </a:xfrm>
          <a:prstGeom prst="line">
            <a:avLst/>
          </a:prstGeom>
          <a:noFill/>
          <a:ln w="38100" cap="flat">
            <a:solidFill>
              <a:srgbClr val="FF0066"/>
            </a:solidFill>
            <a:prstDash val="solid"/>
            <a:miter lim="800000"/>
            <a:headEnd type="oval" w="med" len="med"/>
            <a:tailEnd type="none" w="med" len="med"/>
          </a:ln>
        </p:spPr>
      </p:cxnSp>
      <p:cxnSp>
        <p:nvCxnSpPr>
          <p:cNvPr id="3586" name="" title=""/>
          <p:cNvCxnSpPr/>
          <p:nvPr/>
        </p:nvCxnSpPr>
        <p:spPr>
          <a:xfrm flipV="1">
            <a:off x="3246438" y="2736850"/>
            <a:ext cx="15875" cy="3025775"/>
          </a:xfrm>
          <a:prstGeom prst="line">
            <a:avLst/>
          </a:prstGeom>
          <a:noFill/>
          <a:ln w="38100" cap="flat">
            <a:solidFill>
              <a:srgbClr val="FF0066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587" name="Custom 3" title=""/>
          <p:cNvSpPr/>
          <p:nvPr/>
        </p:nvSpPr>
        <p:spPr>
          <a:xfrm rot="9240000" flipH="1">
            <a:off x="3246438" y="2881313"/>
            <a:ext cx="354012" cy="207962"/>
          </a:xfrm>
          <a:custGeom>
            <a:rect l="l" t="t" r="r" b="b"/>
            <a:pathLst>
              <a:path w="36715" h="21708" fill="none">
                <a:moveTo>
                  <a:pt x="0" y="6170"/>
                </a:move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cubicBezTo>
                  <a:pt x="8581" y="-2117"/>
                  <a:pt x="22255" y="-1878"/>
                  <a:pt x="30542" y="6703"/>
                </a:cubicBezTo>
                <a:cubicBezTo>
                  <a:pt x="34431" y="10730"/>
                  <a:pt x="36605" y="16109"/>
                  <a:pt x="36605" y="21708"/>
                </a:cubicBezTo>
              </a:path>
              <a:path w="36715" h="21708" stroke="0">
                <a:moveTo>
                  <a:pt x="0" y="6170"/>
                </a:move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cubicBezTo>
                  <a:pt x="8581" y="-2117"/>
                  <a:pt x="22255" y="-1878"/>
                  <a:pt x="30542" y="6703"/>
                </a:cubicBezTo>
                <a:cubicBezTo>
                  <a:pt x="34431" y="10730"/>
                  <a:pt x="36605" y="16109"/>
                  <a:pt x="36605" y="21708"/>
                </a:cubicBezTo>
                <a:lnTo>
                  <a:pt x="15115" y="21600"/>
                </a:lnTo>
                <a:close/>
              </a:path>
            </a:pathLst>
          </a:custGeom>
          <a:noFill/>
          <a:ln w="38100" cap="flat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88" name="Rectangle 4" title=""/>
          <p:cNvSpPr/>
          <p:nvPr/>
        </p:nvSpPr>
        <p:spPr>
          <a:xfrm>
            <a:off x="3348038" y="2997200"/>
            <a:ext cx="1223962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0000CC"/>
                </a:solidFill>
                <a:latin typeface="Arial Black" pitchFamily="2" charset="0"/>
                <a:ea typeface="黑体" pitchFamily="2" charset="-122"/>
              </a:rPr>
              <a:t>75°</a:t>
            </a:r>
            <a:endParaRPr sz="3200" b="1">
              <a:solidFill>
                <a:srgbClr val="0000CC"/>
              </a:solidFill>
              <a:latin typeface="Arial Black" pitchFamily="2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7" dur="1000" fill="hold"/>
                                        <p:tgtEl>
                                          <p:spTgt spid="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2" dur="1000" fill="hold"/>
                                        <p:tgtEl>
                                          <p:spTgt spid="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0" dur="500" fill="hold"/>
                                        <p:tgtEl>
                                          <p:spTgt spid="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base">
                                        <p:cTn id="34" dur="500" fill="hold"/>
                                        <p:tgtEl>
                                          <p:spTgt spid="358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3" grpId="0" animBg="1"/>
      <p:bldP spid="3588" grpId="1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91" name="Rectangle 7" title=""/>
          <p:cNvSpPr/>
          <p:nvPr/>
        </p:nvSpPr>
        <p:spPr>
          <a:xfrm>
            <a:off x="611188" y="1735138"/>
            <a:ext cx="814387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660066"/>
                </a:solidFill>
                <a:latin typeface="Arial Black" pitchFamily="2" charset="0"/>
                <a:ea typeface="黑体" pitchFamily="2" charset="-122"/>
              </a:rPr>
              <a:t>思考：怎样用三角板画出 15°角？</a:t>
            </a:r>
            <a:endParaRPr sz="3600" b="1">
              <a:solidFill>
                <a:srgbClr val="660066"/>
              </a:solidFill>
              <a:latin typeface="Arial Black" pitchFamily="2" charset="0"/>
              <a:ea typeface="黑体" pitchFamily="2" charset="-122"/>
            </a:endParaRPr>
          </a:p>
        </p:txBody>
      </p:sp>
      <p:sp>
        <p:nvSpPr>
          <p:cNvPr id="3592" name="Rectangle 8" title=""/>
          <p:cNvSpPr/>
          <p:nvPr/>
        </p:nvSpPr>
        <p:spPr>
          <a:xfrm>
            <a:off x="1763713" y="2716213"/>
            <a:ext cx="353377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0000CC"/>
                </a:solidFill>
                <a:latin typeface="Arial Black" pitchFamily="2" charset="0"/>
                <a:ea typeface="黑体" pitchFamily="2" charset="-122"/>
              </a:rPr>
              <a:t>45 °－  30 ° </a:t>
            </a:r>
            <a:endParaRPr sz="3600" b="1">
              <a:solidFill>
                <a:srgbClr val="0000CC"/>
              </a:solidFill>
              <a:latin typeface="Arial Black" pitchFamily="2" charset="0"/>
              <a:ea typeface="黑体" pitchFamily="2" charset="-122"/>
            </a:endParaRPr>
          </a:p>
        </p:txBody>
      </p:sp>
      <p:pic>
        <p:nvPicPr>
          <p:cNvPr id="3593" name="Picture 9" title=""/>
          <p:cNvPicPr/>
          <p:nvPr/>
        </p:nvPicPr>
        <p:blipFill>
          <a:blip r:embed="rId2"/>
          <a:srcRect l="11699" t="74784" r="12215" b="3729"/>
          <a:stretch>
            <a:fillRect/>
          </a:stretch>
        </p:blipFill>
        <p:spPr>
          <a:xfrm>
            <a:off x="2411413" y="3560763"/>
            <a:ext cx="4032250" cy="237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594" name="" title=""/>
          <p:cNvPicPr/>
          <p:nvPr/>
        </p:nvPicPr>
        <p:blipFill>
          <a:blip r:embed="rId2"/>
          <a:srcRect l="17592" t="5603" r="12215" b="60755"/>
          <a:stretch>
            <a:fillRect/>
          </a:stretch>
        </p:blipFill>
        <p:spPr>
          <a:xfrm>
            <a:off x="2497138" y="3284538"/>
            <a:ext cx="2590800" cy="25923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595" name="" title=""/>
          <p:cNvCxnSpPr/>
          <p:nvPr/>
        </p:nvCxnSpPr>
        <p:spPr>
          <a:xfrm flipV="1">
            <a:off x="2484438" y="4495800"/>
            <a:ext cx="2374900" cy="1368425"/>
          </a:xfrm>
          <a:prstGeom prst="line">
            <a:avLst/>
          </a:prstGeom>
          <a:noFill/>
          <a:ln w="5715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596" name="" title=""/>
          <p:cNvCxnSpPr/>
          <p:nvPr/>
        </p:nvCxnSpPr>
        <p:spPr>
          <a:xfrm flipV="1">
            <a:off x="2484438" y="3848100"/>
            <a:ext cx="2016125" cy="2016125"/>
          </a:xfrm>
          <a:prstGeom prst="line">
            <a:avLst/>
          </a:prstGeom>
          <a:noFill/>
          <a:ln w="5715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597" name="" title=""/>
          <p:cNvSpPr/>
          <p:nvPr/>
        </p:nvSpPr>
        <p:spPr>
          <a:xfrm rot="5280000" flipH="1">
            <a:off x="3433762" y="4914901"/>
            <a:ext cx="354013" cy="207962"/>
          </a:xfrm>
          <a:custGeom>
            <a:rect l="l" t="t" r="r" b="b"/>
            <a:pathLst>
              <a:path w="36715" h="21708" fill="none">
                <a:moveTo>
                  <a:pt x="0" y="6170"/>
                </a:move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cubicBezTo>
                  <a:pt x="8581" y="-2117"/>
                  <a:pt x="22255" y="-1878"/>
                  <a:pt x="30542" y="6703"/>
                </a:cubicBezTo>
                <a:cubicBezTo>
                  <a:pt x="34431" y="10730"/>
                  <a:pt x="36605" y="16109"/>
                  <a:pt x="36605" y="21708"/>
                </a:cubicBezTo>
              </a:path>
              <a:path w="36715" h="21708" stroke="0">
                <a:moveTo>
                  <a:pt x="0" y="6170"/>
                </a:move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lnTo>
                  <a:pt x="0" y="6170"/>
                </a:lnTo>
                <a:cubicBezTo>
                  <a:pt x="8581" y="-2117"/>
                  <a:pt x="22255" y="-1878"/>
                  <a:pt x="30542" y="6703"/>
                </a:cubicBezTo>
                <a:cubicBezTo>
                  <a:pt x="34431" y="10730"/>
                  <a:pt x="36605" y="16109"/>
                  <a:pt x="36605" y="21708"/>
                </a:cubicBezTo>
                <a:lnTo>
                  <a:pt x="15115" y="21600"/>
                </a:lnTo>
                <a:close/>
              </a:path>
            </a:pathLst>
          </a:custGeom>
          <a:noFill/>
          <a:ln w="38100" cap="flat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6200000" wrap="none" lIns="90000" tIns="46800" rIns="90000" bIns="46800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b="1">
              <a:solidFill>
                <a:srgbClr val="CC0066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3598" name="" title=""/>
          <p:cNvSpPr/>
          <p:nvPr/>
        </p:nvSpPr>
        <p:spPr>
          <a:xfrm>
            <a:off x="3606800" y="4467225"/>
            <a:ext cx="1223963" cy="549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000" b="1">
                <a:solidFill>
                  <a:srgbClr val="CC0066"/>
                </a:solidFill>
                <a:latin typeface="Arial Black" pitchFamily="2" charset="0"/>
                <a:ea typeface="黑体" pitchFamily="2" charset="-122"/>
              </a:rPr>
              <a:t>15°</a:t>
            </a:r>
            <a:endParaRPr sz="3000" b="1">
              <a:solidFill>
                <a:srgbClr val="CC0066"/>
              </a:solidFill>
              <a:latin typeface="Arial Black" pitchFamily="2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 additive="base">
                                        <p:cTn id="22" dur="500" fill="hold"/>
                                        <p:tgtEl>
                                          <p:spTgt spid="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 additive="base">
                                        <p:cTn id="32" dur="500" fill="hold"/>
                                        <p:tgtEl>
                                          <p:spTgt spid="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base">
                                        <p:cTn id="36" dur="500" fill="hold"/>
                                        <p:tgtEl>
                                          <p:spTgt spid="359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base">
                                        <p:cTn id="39" dur="500" fill="hold"/>
                                        <p:tgtEl>
                                          <p:spTgt spid="3593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5" dur="500" fill="hold"/>
                                        <p:tgtEl>
                                          <p:spTgt spid="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8" dur="500" fill="hold"/>
                                        <p:tgtEl>
                                          <p:spTgt spid="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1" grpId="0" animBg="1"/>
      <p:bldP spid="3592" grpId="1" animBg="1"/>
      <p:bldP spid="3597" grpId="2" animBg="1"/>
      <p:bldP spid="3598" grpId="3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601" name="Picture 11" title=""/>
          <p:cNvPicPr/>
          <p:nvPr/>
        </p:nvPicPr>
        <p:blipFill>
          <a:blip r:embed="rId2"/>
          <a:srcRect l="11699" t="74784" r="12215" b="3729"/>
          <a:stretch>
            <a:fillRect/>
          </a:stretch>
        </p:blipFill>
        <p:spPr>
          <a:xfrm rot="18720000">
            <a:off x="620713" y="3036887"/>
            <a:ext cx="4032250" cy="237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02" name="Picture 12" title=""/>
          <p:cNvPicPr/>
          <p:nvPr/>
        </p:nvPicPr>
        <p:blipFill>
          <a:blip r:embed="rId2"/>
          <a:srcRect l="17592" t="5603" r="12215" b="60755"/>
          <a:stretch>
            <a:fillRect/>
          </a:stretch>
        </p:blipFill>
        <p:spPr>
          <a:xfrm rot="720000">
            <a:off x="304800" y="1600200"/>
            <a:ext cx="2590800" cy="25923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603" name="" title=""/>
          <p:cNvCxnSpPr/>
          <p:nvPr/>
        </p:nvCxnSpPr>
        <p:spPr>
          <a:xfrm>
            <a:off x="3124200" y="1905000"/>
            <a:ext cx="1524000" cy="1447800"/>
          </a:xfrm>
          <a:prstGeom prst="line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604" name="" title=""/>
          <p:cNvCxnSpPr/>
          <p:nvPr/>
        </p:nvCxnSpPr>
        <p:spPr>
          <a:xfrm flipH="1">
            <a:off x="762000" y="1905000"/>
            <a:ext cx="2438400" cy="1524000"/>
          </a:xfrm>
          <a:prstGeom prst="line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605" name="Custom 15" title=""/>
          <p:cNvSpPr/>
          <p:nvPr/>
        </p:nvSpPr>
        <p:spPr>
          <a:xfrm rot="20640000" flipH="1" flipV="1">
            <a:off x="2667000" y="2057400"/>
            <a:ext cx="836613" cy="304800"/>
          </a:xfrm>
          <a:custGeom>
            <a:rect l="l" t="t" r="r" b="b"/>
            <a:pathLst>
              <a:path w="29638" h="21600" fill="none">
                <a:moveTo>
                  <a:pt x="0" y="1583"/>
                </a:move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cubicBezTo>
                  <a:pt x="11061" y="-2886"/>
                  <a:pt x="23650" y="2457"/>
                  <a:pt x="28119" y="13518"/>
                </a:cubicBezTo>
                <a:cubicBezTo>
                  <a:pt x="28921" y="15502"/>
                  <a:pt x="29423" y="17595"/>
                  <a:pt x="29610" y="19727"/>
                </a:cubicBezTo>
              </a:path>
              <a:path w="29638" h="21600" stroke="0">
                <a:moveTo>
                  <a:pt x="0" y="1583"/>
                </a:move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lnTo>
                  <a:pt x="0" y="1583"/>
                </a:lnTo>
                <a:cubicBezTo>
                  <a:pt x="11061" y="-2886"/>
                  <a:pt x="23650" y="2457"/>
                  <a:pt x="28119" y="13518"/>
                </a:cubicBezTo>
                <a:cubicBezTo>
                  <a:pt x="28921" y="15502"/>
                  <a:pt x="29423" y="17595"/>
                  <a:pt x="29610" y="19727"/>
                </a:cubicBezTo>
                <a:lnTo>
                  <a:pt x="8115" y="21600"/>
                </a:lnTo>
                <a:close/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06" name="Rectangle 16" title=""/>
          <p:cNvSpPr/>
          <p:nvPr/>
        </p:nvSpPr>
        <p:spPr>
          <a:xfrm>
            <a:off x="2590800" y="2438400"/>
            <a:ext cx="1524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0000CC"/>
                </a:solidFill>
                <a:latin typeface="Arial Black" pitchFamily="2" charset="0"/>
                <a:ea typeface="黑体" pitchFamily="2" charset="-122"/>
              </a:rPr>
              <a:t>105°</a:t>
            </a:r>
            <a:endParaRPr sz="3200" b="1">
              <a:solidFill>
                <a:srgbClr val="0000CC"/>
              </a:solidFill>
              <a:latin typeface="Arial Black" pitchFamily="2" charset="0"/>
              <a:ea typeface="黑体" pitchFamily="2" charset="-122"/>
            </a:endParaRPr>
          </a:p>
        </p:txBody>
      </p:sp>
      <p:sp>
        <p:nvSpPr>
          <p:cNvPr id="3607" name="Rectangle 17" title=""/>
          <p:cNvSpPr/>
          <p:nvPr/>
        </p:nvSpPr>
        <p:spPr>
          <a:xfrm>
            <a:off x="0" y="4724400"/>
            <a:ext cx="3205163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 b="1">
                <a:solidFill>
                  <a:srgbClr val="0000CC"/>
                </a:solidFill>
                <a:latin typeface="宋体" charset="-122"/>
              </a:rPr>
              <a:t>45°+ 60°=105</a:t>
            </a:r>
            <a:r>
              <a:rPr sz="2800" b="1">
                <a:solidFill>
                  <a:srgbClr val="0000CC"/>
                </a:solidFill>
              </a:rPr>
              <a:t>°</a:t>
            </a:r>
            <a:endParaRPr sz="2800" b="1">
              <a:solidFill>
                <a:srgbClr val="0000CC"/>
              </a:solidFill>
            </a:endParaRPr>
          </a:p>
        </p:txBody>
      </p:sp>
      <p:pic>
        <p:nvPicPr>
          <p:cNvPr id="3608" name="Picture 18" title=""/>
          <p:cNvPicPr/>
          <p:nvPr/>
        </p:nvPicPr>
        <p:blipFill>
          <a:blip r:embed="rId3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 rot="1440000">
            <a:off x="4114800" y="1752600"/>
            <a:ext cx="1598613" cy="1236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09" name="Picture 19" title=""/>
          <p:cNvPicPr/>
          <p:nvPr/>
        </p:nvPicPr>
        <p:blipFill>
          <a:blip r:embed="rId3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 rot="10320000">
            <a:off x="1219200" y="1143000"/>
            <a:ext cx="1598613" cy="1236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10" name="" title=""/>
          <p:cNvPicPr/>
          <p:nvPr/>
        </p:nvPicPr>
        <p:blipFill>
          <a:blip r:embed="rId2"/>
          <a:srcRect l="11699" t="74784" r="12215" b="3729"/>
          <a:stretch>
            <a:fillRect/>
          </a:stretch>
        </p:blipFill>
        <p:spPr>
          <a:xfrm rot="18000000">
            <a:off x="3744913" y="2198687"/>
            <a:ext cx="4032250" cy="237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11" name="" title=""/>
          <p:cNvPicPr/>
          <p:nvPr/>
        </p:nvPicPr>
        <p:blipFill>
          <a:blip r:embed="rId2"/>
          <a:srcRect l="11699" t="74784" r="12215" b="3729"/>
          <a:stretch>
            <a:fillRect/>
          </a:stretch>
        </p:blipFill>
        <p:spPr>
          <a:xfrm rot="7200000">
            <a:off x="5710238" y="3265487"/>
            <a:ext cx="4032250" cy="237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612" name="" title=""/>
          <p:cNvCxnSpPr/>
          <p:nvPr/>
        </p:nvCxnSpPr>
        <p:spPr>
          <a:xfrm flipH="1">
            <a:off x="7772400" y="2209800"/>
            <a:ext cx="0" cy="3200400"/>
          </a:xfrm>
          <a:prstGeom prst="line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613" name="" title=""/>
          <p:cNvCxnSpPr/>
          <p:nvPr/>
        </p:nvCxnSpPr>
        <p:spPr>
          <a:xfrm>
            <a:off x="5715000" y="1066800"/>
            <a:ext cx="2057400" cy="1143000"/>
          </a:xfrm>
          <a:prstGeom prst="line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oval" w="med" len="med"/>
          </a:ln>
        </p:spPr>
      </p:cxnSp>
      <p:sp>
        <p:nvSpPr>
          <p:cNvPr id="3614" name="" title=""/>
          <p:cNvSpPr/>
          <p:nvPr/>
        </p:nvSpPr>
        <p:spPr>
          <a:xfrm flipH="1" flipV="1">
            <a:off x="7315200" y="1981200"/>
            <a:ext cx="457200" cy="762000"/>
          </a:xfrm>
          <a:custGeom>
            <a:rect l="l" t="t" r="r" b="b"/>
            <a:pathLst>
              <a:path w="21600" h="21600" fill="none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</a:path>
              <a:path w="21600" h="21600" stroke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15" name="" title=""/>
          <p:cNvSpPr/>
          <p:nvPr/>
        </p:nvSpPr>
        <p:spPr>
          <a:xfrm>
            <a:off x="6400800" y="2438400"/>
            <a:ext cx="1524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0000CC"/>
                </a:solidFill>
                <a:latin typeface="Arial Black" pitchFamily="2" charset="0"/>
                <a:ea typeface="黑体" pitchFamily="2" charset="-122"/>
              </a:rPr>
              <a:t>120°</a:t>
            </a:r>
            <a:endParaRPr sz="3200" b="1">
              <a:solidFill>
                <a:srgbClr val="0000CC"/>
              </a:solidFill>
              <a:latin typeface="Arial Black" pitchFamily="2" charset="0"/>
              <a:ea typeface="黑体" pitchFamily="2" charset="-122"/>
            </a:endParaRPr>
          </a:p>
        </p:txBody>
      </p:sp>
      <p:pic>
        <p:nvPicPr>
          <p:cNvPr id="3616" name="Picture 20" title=""/>
          <p:cNvPicPr/>
          <p:nvPr/>
        </p:nvPicPr>
        <p:blipFill>
          <a:blip r:embed="rId3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>
            <a:off x="5715000" y="228600"/>
            <a:ext cx="1598613" cy="1236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17" name="Picture 21" title=""/>
          <p:cNvPicPr/>
          <p:nvPr/>
        </p:nvPicPr>
        <p:blipFill>
          <a:blip r:embed="rId3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 rot="4260000">
            <a:off x="7726362" y="3000376"/>
            <a:ext cx="1598613" cy="12366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388600" y="104394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3733 -0.04556 L 0.06267 0.24306" ptsTypes="">
                                      <p:cBhvr additive="base">
                                        <p:cTn id="10" dur="2000" fill="hold"/>
                                        <p:tgtEl>
                                          <p:spTgt spid="36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3" dur="500" fill="hold"/>
                                        <p:tgtEl>
                                          <p:spTgt spid="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6267 0.03215 L -0.24566 0.27637" ptsTypes="">
                                      <p:cBhvr additive="base">
                                        <p:cTn id="20" dur="2000" fill="hold"/>
                                        <p:tgtEl>
                                          <p:spTgt spid="36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3" dur="500" fill="hold"/>
                                        <p:tgtEl>
                                          <p:spTgt spid="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7" dur="500" fill="hold"/>
                                        <p:tgtEl>
                                          <p:spTgt spid="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0.03733 0.02107 L 0.19166 0.18889" ptsTypes="">
                                      <p:cBhvr additive="base">
                                        <p:cTn id="30" dur="2000" fill="hold"/>
                                        <p:tgtEl>
                                          <p:spTgt spid="36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3" dur="500" fill="hold"/>
                                        <p:tgtEl>
                                          <p:spTgt spid="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7" dur="500" fill="hold"/>
                                        <p:tgtEl>
                                          <p:spTgt spid="3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0.0592 -0.13866 L -0.05729 0.42801" ptsTypes="">
                                      <p:cBhvr additive="base">
                                        <p:cTn id="40" dur="2000" fill="hold"/>
                                        <p:tgtEl>
                                          <p:spTgt spid="36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43" dur="500" fill="hold"/>
                                        <p:tgtEl>
                                          <p:spTgt spid="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620" name="Rectangle 24" title=""/>
          <p:cNvSpPr/>
          <p:nvPr/>
        </p:nvSpPr>
        <p:spPr>
          <a:xfrm>
            <a:off x="0" y="838200"/>
            <a:ext cx="9144000" cy="4537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ts val="5000"/>
              </a:lnSpc>
            </a:pPr>
            <a:r>
              <a:rPr sz="3200" b="1"/>
              <a:t>1.上午9点钟，钟面上的时针和分针组（        ）。</a:t>
            </a:r>
            <a:endParaRPr sz="3200" b="1"/>
          </a:p>
          <a:p>
            <a:pPr lvl="0">
              <a:lnSpc>
                <a:spcPts val="5000"/>
              </a:lnSpc>
            </a:pPr>
            <a:r>
              <a:rPr sz="3200" b="1"/>
              <a:t>    A.直角     B. 钝角    C.锐角</a:t>
            </a:r>
            <a:endParaRPr sz="3200" b="1"/>
          </a:p>
          <a:p>
            <a:pPr lvl="0">
              <a:lnSpc>
                <a:spcPts val="5000"/>
              </a:lnSpc>
            </a:pPr>
            <a:r>
              <a:rPr sz="3200" b="1"/>
              <a:t>2.有四个钝角：150</a:t>
            </a:r>
            <a:r>
              <a:rPr sz="3200" b="1" baseline="30000"/>
              <a:t>o</a:t>
            </a:r>
            <a:r>
              <a:rPr sz="3200" b="1"/>
              <a:t> 、  135</a:t>
            </a:r>
            <a:r>
              <a:rPr sz="3200" b="1" baseline="30000"/>
              <a:t>o</a:t>
            </a:r>
            <a:r>
              <a:rPr sz="3200" b="1"/>
              <a:t> 、130</a:t>
            </a:r>
            <a:r>
              <a:rPr sz="3200" b="1" baseline="30000"/>
              <a:t>o</a:t>
            </a:r>
            <a:r>
              <a:rPr sz="3200" b="1"/>
              <a:t> 、 105</a:t>
            </a:r>
            <a:r>
              <a:rPr sz="3200" b="1" baseline="30000"/>
              <a:t>o</a:t>
            </a:r>
            <a:r>
              <a:rPr sz="3200" b="1"/>
              <a:t>，其中能用一副三角板画出的角有（      ）。</a:t>
            </a:r>
            <a:endParaRPr sz="3200" b="1"/>
          </a:p>
          <a:p>
            <a:pPr lvl="0">
              <a:lnSpc>
                <a:spcPts val="5000"/>
              </a:lnSpc>
            </a:pPr>
            <a:r>
              <a:rPr sz="3200" b="1"/>
              <a:t>    A.2个     B. 3个    C.4个</a:t>
            </a:r>
            <a:endParaRPr sz="3200" b="1"/>
          </a:p>
          <a:p>
            <a:pPr lvl="0">
              <a:lnSpc>
                <a:spcPts val="5000"/>
              </a:lnSpc>
            </a:pPr>
            <a:r>
              <a:rPr sz="3200" b="1"/>
              <a:t>3.在平行四边形ABCD中，CD和AB（         ）。</a:t>
            </a:r>
            <a:endParaRPr sz="3200" b="1"/>
          </a:p>
          <a:p>
            <a:pPr lvl="0">
              <a:lnSpc>
                <a:spcPts val="5000"/>
              </a:lnSpc>
            </a:pPr>
            <a:r>
              <a:rPr sz="3200" b="1"/>
              <a:t>   A.互相垂直     B. 互相平行    C.不平行也不垂直</a:t>
            </a:r>
            <a:endParaRPr sz="3200" b="1"/>
          </a:p>
        </p:txBody>
      </p:sp>
      <p:sp>
        <p:nvSpPr>
          <p:cNvPr id="3621" name="Parallelogram 25" title=""/>
          <p:cNvSpPr/>
          <p:nvPr/>
        </p:nvSpPr>
        <p:spPr>
          <a:xfrm>
            <a:off x="2362200" y="5562600"/>
            <a:ext cx="2667000" cy="990600"/>
          </a:xfrm>
          <a:prstGeom prst="parallelogram">
            <a:avLst>
              <a:gd name="adj" fmla="val 67308"/>
            </a:avLst>
          </a:prstGeom>
          <a:solidFill>
            <a:srgbClr val="018BE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22" name="Rectangle 26" title=""/>
          <p:cNvSpPr/>
          <p:nvPr/>
        </p:nvSpPr>
        <p:spPr>
          <a:xfrm>
            <a:off x="1981200" y="6299200"/>
            <a:ext cx="36830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000" b="1"/>
              <a:t>B</a:t>
            </a:r>
            <a:endParaRPr sz="2000" b="1"/>
          </a:p>
        </p:txBody>
      </p:sp>
      <p:sp>
        <p:nvSpPr>
          <p:cNvPr id="3623" name="Rectangle 27" title=""/>
          <p:cNvSpPr/>
          <p:nvPr/>
        </p:nvSpPr>
        <p:spPr>
          <a:xfrm>
            <a:off x="2590800" y="5232400"/>
            <a:ext cx="36830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000" b="1"/>
              <a:t>A</a:t>
            </a:r>
            <a:endParaRPr sz="2000" b="1"/>
          </a:p>
        </p:txBody>
      </p:sp>
      <p:sp>
        <p:nvSpPr>
          <p:cNvPr id="3624" name="Rectangle 28" title=""/>
          <p:cNvSpPr/>
          <p:nvPr/>
        </p:nvSpPr>
        <p:spPr>
          <a:xfrm>
            <a:off x="5029200" y="5308600"/>
            <a:ext cx="36830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000" b="1"/>
              <a:t>D</a:t>
            </a:r>
            <a:endParaRPr sz="2000" b="1"/>
          </a:p>
        </p:txBody>
      </p:sp>
      <p:sp>
        <p:nvSpPr>
          <p:cNvPr id="3625" name="Rectangle 29" title=""/>
          <p:cNvSpPr/>
          <p:nvPr/>
        </p:nvSpPr>
        <p:spPr>
          <a:xfrm>
            <a:off x="4572000" y="6299200"/>
            <a:ext cx="36830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000" b="1"/>
              <a:t>C</a:t>
            </a:r>
            <a:endParaRPr sz="2000" b="1"/>
          </a:p>
        </p:txBody>
      </p:sp>
      <p:sp>
        <p:nvSpPr>
          <p:cNvPr id="3626" name="" title=""/>
          <p:cNvSpPr/>
          <p:nvPr/>
        </p:nvSpPr>
        <p:spPr>
          <a:xfrm>
            <a:off x="7315200" y="871538"/>
            <a:ext cx="5508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A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627" name="" title=""/>
          <p:cNvSpPr/>
          <p:nvPr/>
        </p:nvSpPr>
        <p:spPr>
          <a:xfrm>
            <a:off x="5867400" y="2895600"/>
            <a:ext cx="5508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B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628" name="" title=""/>
          <p:cNvSpPr/>
          <p:nvPr/>
        </p:nvSpPr>
        <p:spPr>
          <a:xfrm>
            <a:off x="7086600" y="4038600"/>
            <a:ext cx="5508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B</a:t>
            </a:r>
            <a:endParaRPr sz="40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7" dur="500" fill="hold"/>
                                        <p:tgtEl>
                                          <p:spTgt spid="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2" dur="500" fill="hold"/>
                                        <p:tgtEl>
                                          <p:spTgt spid="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6" grpId="0" animBg="1"/>
      <p:bldP spid="3627" grpId="1" animBg="1"/>
      <p:bldP spid="3628" grpId="2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631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位置与方位</a:t>
            </a:r>
          </a:p>
        </p:txBody>
      </p:sp>
      <p:sp>
        <p:nvSpPr>
          <p:cNvPr id="3632" name="Rectangle 30" title=""/>
          <p:cNvSpPr/>
          <p:nvPr>
            <p:ph type="body" idx="1"/>
          </p:nvPr>
        </p:nvSpPr>
        <p:spPr>
          <a:xfrm>
            <a:off x="468313" y="4946650"/>
            <a:ext cx="8218487" cy="16256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/>
              <a:t>小玲在（1，2）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小华在（        ）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小亮在（         ）</a:t>
            </a:r>
            <a:endParaRPr lang="en-US" altLang="en-US"/>
          </a:p>
        </p:txBody>
      </p:sp>
      <p:pic>
        <p:nvPicPr>
          <p:cNvPr id="3633" name="Picture 2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13" y="1058863"/>
            <a:ext cx="6410325" cy="3886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/>
</p:sld>
</file>

<file path=ppt/slides/slide10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636" name="Picture 211" title=""/>
          <p:cNvPicPr/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04788" y="587375"/>
            <a:ext cx="8785225" cy="5903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37" name="Picture 458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4140200" y="765175"/>
            <a:ext cx="4608513" cy="44402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3638" name="Group 36" title=""/>
          <p:cNvGrpSpPr/>
          <p:nvPr/>
        </p:nvGrpSpPr>
        <p:grpSpPr>
          <a:xfrm>
            <a:off x="250825" y="1268413"/>
            <a:ext cx="4105275" cy="5113337"/>
            <a:chExt cx="2586" cy="3221"/>
          </a:xfrm>
        </p:grpSpPr>
        <p:grpSp>
          <p:nvGrpSpPr>
            <p:cNvPr id="3639" name="Group 37" title=""/>
            <p:cNvGrpSpPr/>
            <p:nvPr/>
          </p:nvGrpSpPr>
          <p:grpSpPr>
            <a:xfrm>
              <a:off x="0" y="0"/>
              <a:ext cx="2495" cy="3221"/>
              <a:chExt cx="2495" cy="3221"/>
            </a:xfrm>
          </p:grpSpPr>
          <p:pic>
            <p:nvPicPr>
              <p:cNvPr id="3640" name="Picture 461" descr="child002" title=""/>
              <p:cNvPicPr/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1328" b="2425"/>
              <a:stretch>
                <a:fillRect/>
              </a:stretch>
            </p:blipFill>
            <p:spPr>
              <a:xfrm>
                <a:off x="229" y="0"/>
                <a:ext cx="1295" cy="1601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sp>
            <p:nvSpPr>
              <p:cNvPr id="3641" name="AutoShape 463" title=""/>
              <p:cNvSpPr/>
              <p:nvPr/>
            </p:nvSpPr>
            <p:spPr>
              <a:xfrm rot="10800000">
                <a:off x="0" y="776"/>
                <a:ext cx="2495" cy="2445"/>
              </a:xfrm>
              <a:prstGeom prst="flowChartDocument">
                <a:avLst/>
              </a:prstGeom>
              <a:solidFill>
                <a:srgbClr val="85DFD0"/>
              </a:solidFill>
              <a:ln cap="flat">
                <a:solidFill>
                  <a:srgbClr val="EEFBA3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marL="0" lvl="0" indent="0" eaLnBrk="1" hangingPunct="1"/>
              </a:p>
            </p:txBody>
          </p:sp>
        </p:grpSp>
        <p:sp>
          <p:nvSpPr>
            <p:cNvPr id="3642" name="Text Box 465" title=""/>
            <p:cNvSpPr/>
            <p:nvPr/>
          </p:nvSpPr>
          <p:spPr>
            <a:xfrm>
              <a:off x="46" y="1361"/>
              <a:ext cx="2540" cy="143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algn="l" eaLnBrk="1" hangingPunct="1"/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如果你的位置是（</a:t>
              </a:r>
              <a:r>
                <a:rPr lang="en-US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4</a:t>
              </a:r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，</a:t>
              </a:r>
              <a:r>
                <a:rPr lang="en-US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2</a:t>
              </a:r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），</a:t>
              </a:r>
              <a:endParaRPr lang="zh-CN" altLang="en-US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  <a:p>
              <a:pPr marL="0" lvl="0" indent="0" algn="l" eaLnBrk="1" hangingPunct="1"/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（</a:t>
              </a:r>
              <a:r>
                <a:rPr lang="en-US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1</a:t>
              </a:r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）大门在你的什么位置上？</a:t>
              </a:r>
              <a:endParaRPr lang="zh-CN" altLang="en-US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  <a:p>
              <a:pPr marL="0" lvl="0" indent="0" algn="l" eaLnBrk="1" hangingPunct="1"/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（</a:t>
              </a:r>
              <a:r>
                <a:rPr lang="en-US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2</a:t>
              </a:r>
              <a:r>
                <a:rPr lang="zh-CN" altLang="en-US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）操场在你的什么位置上？</a:t>
              </a:r>
              <a:endParaRPr lang="zh-CN" altLang="en-US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643" name="" title=""/>
          <p:cNvGrpSpPr/>
          <p:nvPr/>
        </p:nvGrpSpPr>
        <p:grpSpPr>
          <a:xfrm>
            <a:off x="8388350" y="765175"/>
            <a:ext cx="576263" cy="2449513"/>
            <a:chExt cx="363" cy="1543"/>
          </a:xfrm>
        </p:grpSpPr>
        <p:cxnSp>
          <p:nvCxnSpPr>
            <p:cNvPr id="3644" name="Line 466" title=""/>
            <p:cNvCxnSpPr/>
            <p:nvPr/>
          </p:nvCxnSpPr>
          <p:spPr>
            <a:xfrm flipH="1" flipV="1">
              <a:off x="181" y="363"/>
              <a:ext cx="0" cy="1180"/>
            </a:xfrm>
            <a:prstGeom prst="line">
              <a:avLst/>
            </a:prstGeom>
            <a:noFill/>
            <a:ln w="3810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sp>
          <p:nvSpPr>
            <p:cNvPr id="3645" name="Text Box 467" title=""/>
            <p:cNvSpPr/>
            <p:nvPr/>
          </p:nvSpPr>
          <p:spPr>
            <a:xfrm>
              <a:off x="0" y="0"/>
              <a:ext cx="363" cy="36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/>
              <a:r>
                <a:rPr lang="zh-CN" altLang="en-US" sz="3200">
                  <a:solidFill>
                    <a:srgbClr val="FF3300"/>
                  </a:solidFill>
                  <a:latin typeface="隶书" pitchFamily="1" charset="-122"/>
                  <a:ea typeface="隶书" pitchFamily="1" charset="-122"/>
                </a:rPr>
                <a:t>北</a:t>
              </a:r>
              <a:endParaRPr lang="zh-CN" altLang="en-US" sz="3200">
                <a:solidFill>
                  <a:srgbClr val="FF3300"/>
                </a:solidFill>
                <a:latin typeface="隶书" pitchFamily="1" charset="-122"/>
                <a:ea typeface="隶书" pitchFamily="1" charset="-122"/>
              </a:endParaRPr>
            </a:p>
          </p:txBody>
        </p:sp>
      </p:grpSp>
      <p:pic>
        <p:nvPicPr>
          <p:cNvPr id="3646" name="Picture 469" title=""/>
          <p:cNvPicPr/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b="1878"/>
          <a:stretch>
            <a:fillRect/>
          </a:stretch>
        </p:blipFill>
        <p:spPr>
          <a:xfrm>
            <a:off x="7235825" y="5013325"/>
            <a:ext cx="1154113" cy="1584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47" name="Picture 471" title=""/>
          <p:cNvPicPr/>
          <p:nvPr/>
        </p:nvPicPr>
        <p:blipFill>
          <a:blip r:embed="rId6"/>
          <a:stretch>
            <a:fillRect/>
          </a:stretch>
        </p:blipFill>
        <p:spPr>
          <a:xfrm>
            <a:off x="250825" y="620713"/>
            <a:ext cx="1527175" cy="5032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2000" fill="hold"/>
                                        <p:tgtEl>
                                          <p:spTgt spid="3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2" dur="500" fill="hold"/>
                                        <p:tgtEl>
                                          <p:spTgt spid="3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3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650" name="Picture 4" title=""/>
          <p:cNvPicPr/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04788" y="587375"/>
            <a:ext cx="8785225" cy="5903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51" name="Picture 5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4140200" y="765175"/>
            <a:ext cx="4608513" cy="44402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52" name="Picture 9" title=""/>
          <p:cNvPicPr/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b="1878"/>
          <a:stretch>
            <a:fillRect/>
          </a:stretch>
        </p:blipFill>
        <p:spPr>
          <a:xfrm>
            <a:off x="7524750" y="5273675"/>
            <a:ext cx="1154113" cy="1584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653" name="Picture 16" title=""/>
          <p:cNvPicPr/>
          <p:nvPr/>
        </p:nvPicPr>
        <p:blipFill>
          <a:blip r:embed="rId5"/>
          <a:stretch>
            <a:fillRect/>
          </a:stretch>
        </p:blipFill>
        <p:spPr>
          <a:xfrm>
            <a:off x="250825" y="620713"/>
            <a:ext cx="1527175" cy="5032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3654" name="Group 46" title=""/>
          <p:cNvGrpSpPr/>
          <p:nvPr/>
        </p:nvGrpSpPr>
        <p:grpSpPr>
          <a:xfrm>
            <a:off x="250825" y="1412875"/>
            <a:ext cx="4033838" cy="4824413"/>
            <a:chExt cx="2541" cy="3039"/>
          </a:xfrm>
        </p:grpSpPr>
        <p:grpSp>
          <p:nvGrpSpPr>
            <p:cNvPr id="3655" name="Group 47" title=""/>
            <p:cNvGrpSpPr/>
            <p:nvPr/>
          </p:nvGrpSpPr>
          <p:grpSpPr>
            <a:xfrm>
              <a:off x="0" y="0"/>
              <a:ext cx="2495" cy="3039"/>
              <a:chExt cx="2495" cy="3221"/>
            </a:xfrm>
          </p:grpSpPr>
          <p:pic>
            <p:nvPicPr>
              <p:cNvPr id="3656" name="Picture 7" descr="child002" title=""/>
              <p:cNvPicPr/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1328" b="2425"/>
              <a:stretch>
                <a:fillRect/>
              </a:stretch>
            </p:blipFill>
            <p:spPr>
              <a:xfrm>
                <a:off x="229" y="0"/>
                <a:ext cx="1295" cy="1601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sp>
            <p:nvSpPr>
              <p:cNvPr id="3657" name="AutoShape 8" title=""/>
              <p:cNvSpPr/>
              <p:nvPr/>
            </p:nvSpPr>
            <p:spPr>
              <a:xfrm rot="10800000">
                <a:off x="0" y="776"/>
                <a:ext cx="2495" cy="2445"/>
              </a:xfrm>
              <a:prstGeom prst="flowChartDocument">
                <a:avLst/>
              </a:prstGeom>
              <a:solidFill>
                <a:srgbClr val="85DFD0"/>
              </a:solidFill>
              <a:ln cap="flat">
                <a:solidFill>
                  <a:srgbClr val="EEFBA3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marL="0" lvl="0" indent="0" eaLnBrk="1" hangingPunct="1"/>
              </a:p>
            </p:txBody>
          </p:sp>
        </p:grpSp>
        <p:sp>
          <p:nvSpPr>
            <p:cNvPr id="3658" name="Text Box 17" title=""/>
            <p:cNvSpPr/>
            <p:nvPr/>
          </p:nvSpPr>
          <p:spPr>
            <a:xfrm>
              <a:off x="0" y="1315"/>
              <a:ext cx="2541" cy="1286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algn="l" eaLnBrk="1" hangingPunct="1"/>
              <a:r>
                <a:rPr lang="zh-CN" altLang="en-US" sz="32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（</a:t>
              </a:r>
              <a:r>
                <a:rPr lang="en-US" altLang="en-US" sz="32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3</a:t>
              </a:r>
              <a:r>
                <a:rPr lang="zh-CN" altLang="en-US" sz="320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）一位参观者从大门进入学校，他怎样走可以不重复地到达每一个地方？</a:t>
              </a:r>
              <a:endPara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659" name="" title=""/>
          <p:cNvGrpSpPr/>
          <p:nvPr/>
        </p:nvGrpSpPr>
        <p:grpSpPr>
          <a:xfrm>
            <a:off x="8388350" y="765175"/>
            <a:ext cx="576263" cy="2449513"/>
            <a:chExt cx="363" cy="1543"/>
          </a:xfrm>
        </p:grpSpPr>
        <p:cxnSp>
          <p:nvCxnSpPr>
            <p:cNvPr id="3660" name="Line 21" title=""/>
            <p:cNvCxnSpPr/>
            <p:nvPr/>
          </p:nvCxnSpPr>
          <p:spPr>
            <a:xfrm flipH="1" flipV="1">
              <a:off x="181" y="363"/>
              <a:ext cx="0" cy="1180"/>
            </a:xfrm>
            <a:prstGeom prst="line">
              <a:avLst/>
            </a:prstGeom>
            <a:noFill/>
            <a:ln w="3810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sp>
          <p:nvSpPr>
            <p:cNvPr id="3661" name="Text Box 22" title=""/>
            <p:cNvSpPr/>
            <p:nvPr/>
          </p:nvSpPr>
          <p:spPr>
            <a:xfrm>
              <a:off x="0" y="0"/>
              <a:ext cx="363" cy="36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/>
              <a:r>
                <a:rPr lang="zh-CN" altLang="en-US" sz="3200">
                  <a:solidFill>
                    <a:srgbClr val="FF3300"/>
                  </a:solidFill>
                  <a:latin typeface="隶书" pitchFamily="1" charset="-122"/>
                  <a:ea typeface="隶书" pitchFamily="1" charset="-122"/>
                </a:rPr>
                <a:t>北</a:t>
              </a:r>
              <a:endParaRPr lang="zh-CN" altLang="en-US" sz="3200">
                <a:solidFill>
                  <a:srgbClr val="FF3300"/>
                </a:solidFill>
                <a:latin typeface="隶书" pitchFamily="1" charset="-122"/>
                <a:ea typeface="隶书" pitchFamily="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2000" fill="hold"/>
                                        <p:tgtEl>
                                          <p:spTgt spid="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2" dur="500" fill="hold"/>
                                        <p:tgtEl>
                                          <p:spTgt spid="3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171" name="" title=""/>
          <p:cNvSpPr/>
          <p:nvPr/>
        </p:nvSpPr>
        <p:spPr>
          <a:xfrm>
            <a:off x="0" y="228600"/>
            <a:ext cx="9144000" cy="25638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1.786 5430这个数里有（  ）个百万，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（  ）个十万，（  ）个万，（  ）个千，（  ）个百和（  ）个十。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2" name="" title=""/>
          <p:cNvSpPr/>
          <p:nvPr/>
        </p:nvSpPr>
        <p:spPr>
          <a:xfrm>
            <a:off x="5105400" y="4572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7</a:t>
            </a:r>
            <a:endParaRPr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3" name="" title=""/>
          <p:cNvSpPr/>
          <p:nvPr/>
        </p:nvSpPr>
        <p:spPr>
          <a:xfrm>
            <a:off x="533400" y="12954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8</a:t>
            </a:r>
            <a:endParaRPr sz="400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4" name="" title=""/>
          <p:cNvSpPr/>
          <p:nvPr/>
        </p:nvSpPr>
        <p:spPr>
          <a:xfrm>
            <a:off x="3810000" y="12954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6</a:t>
            </a:r>
            <a:endParaRPr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5" name="" title=""/>
          <p:cNvSpPr/>
          <p:nvPr/>
        </p:nvSpPr>
        <p:spPr>
          <a:xfrm>
            <a:off x="6477000" y="12954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5</a:t>
            </a:r>
            <a:endParaRPr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6" name="Rectangle 80" title=""/>
          <p:cNvSpPr/>
          <p:nvPr/>
        </p:nvSpPr>
        <p:spPr>
          <a:xfrm>
            <a:off x="533400" y="21336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endParaRPr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177" name="Rectangle 81" title=""/>
          <p:cNvSpPr/>
          <p:nvPr/>
        </p:nvSpPr>
        <p:spPr>
          <a:xfrm>
            <a:off x="3276600" y="2133600"/>
            <a:ext cx="5207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endParaRPr sz="40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178" name="Table 82" title=""/>
          <p:cNvGraphicFramePr>
            <a:graphicFrameLocks noGrp="1"/>
          </p:cNvGraphicFramePr>
          <p:nvPr/>
        </p:nvGraphicFramePr>
        <p:xfrm>
          <a:off x="93662" y="2835275"/>
          <a:ext cx="8763000" cy="4097338"/>
        </p:xfrm>
        <a:graphic>
          <a:graphicData uri="http://schemas.openxmlformats.org/drawingml/2006/table">
            <a:tbl>
              <a:tblPr/>
              <a:tblGrid>
                <a:gridCol w="1665288"/>
                <a:gridCol w="1611312"/>
                <a:gridCol w="1828800"/>
                <a:gridCol w="1828800"/>
                <a:gridCol w="1828800"/>
              </a:tblGrid>
              <a:tr h="1787525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</a:tr>
              <a:tr h="771525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</a:tr>
              <a:tr h="769938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</a:tr>
              <a:tr h="76835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10" name="" title=""/>
          <p:cNvSpPr/>
          <p:nvPr/>
        </p:nvSpPr>
        <p:spPr>
          <a:xfrm>
            <a:off x="1828800" y="4708525"/>
            <a:ext cx="170815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25760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1" name="" title=""/>
          <p:cNvSpPr/>
          <p:nvPr/>
        </p:nvSpPr>
        <p:spPr>
          <a:xfrm>
            <a:off x="3443288" y="4708525"/>
            <a:ext cx="169862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25800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2" name="" title=""/>
          <p:cNvSpPr/>
          <p:nvPr/>
        </p:nvSpPr>
        <p:spPr>
          <a:xfrm>
            <a:off x="5424488" y="4708525"/>
            <a:ext cx="1465262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26000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3" name="" title=""/>
          <p:cNvSpPr/>
          <p:nvPr/>
        </p:nvSpPr>
        <p:spPr>
          <a:xfrm>
            <a:off x="7081838" y="4710113"/>
            <a:ext cx="1676400" cy="639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4" name="" title=""/>
          <p:cNvSpPr/>
          <p:nvPr/>
        </p:nvSpPr>
        <p:spPr>
          <a:xfrm>
            <a:off x="1828800" y="5502275"/>
            <a:ext cx="193675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29960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5" name="" title=""/>
          <p:cNvSpPr/>
          <p:nvPr/>
        </p:nvSpPr>
        <p:spPr>
          <a:xfrm>
            <a:off x="3443288" y="5502275"/>
            <a:ext cx="177482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6" name="" title=""/>
          <p:cNvSpPr/>
          <p:nvPr/>
        </p:nvSpPr>
        <p:spPr>
          <a:xfrm>
            <a:off x="5351463" y="5502275"/>
            <a:ext cx="1676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7" name="" title=""/>
          <p:cNvSpPr/>
          <p:nvPr/>
        </p:nvSpPr>
        <p:spPr>
          <a:xfrm>
            <a:off x="7081838" y="5502275"/>
            <a:ext cx="14605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8" name="" title=""/>
          <p:cNvSpPr/>
          <p:nvPr/>
        </p:nvSpPr>
        <p:spPr>
          <a:xfrm>
            <a:off x="1828800" y="6280150"/>
            <a:ext cx="186055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30170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19" name="" title=""/>
          <p:cNvSpPr/>
          <p:nvPr/>
        </p:nvSpPr>
        <p:spPr>
          <a:xfrm>
            <a:off x="3443288" y="6280150"/>
            <a:ext cx="19812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30200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20" name="" title=""/>
          <p:cNvSpPr/>
          <p:nvPr/>
        </p:nvSpPr>
        <p:spPr>
          <a:xfrm>
            <a:off x="5375275" y="6143625"/>
            <a:ext cx="162242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21" name="" title=""/>
          <p:cNvSpPr/>
          <p:nvPr/>
        </p:nvSpPr>
        <p:spPr>
          <a:xfrm>
            <a:off x="7081838" y="6143625"/>
            <a:ext cx="1617662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30000</a:t>
            </a:r>
            <a:endParaRPr sz="3600" b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222" name="" title=""/>
          <p:cNvSpPr/>
          <p:nvPr/>
        </p:nvSpPr>
        <p:spPr>
          <a:xfrm>
            <a:off x="2455863" y="3981450"/>
            <a:ext cx="6400800" cy="406400"/>
          </a:xfrm>
        </p:spPr>
        <p:txBody>
          <a:bodyPr fromWordArt="1">
            <a:prstTxWarp prst="textPlain">
              <a:avLst/>
            </a:prstTxWarp>
          </a:bodyPr>
          <a:lstStyle/>
          <a:p>
            <a:pPr algn="ctr"/>
            <a:r>
              <a:rPr sz="3600" b="1" kern="10">
                <a:ln w="19050" cap="flat">
                  <a:solidFill>
                    <a:srgbClr val="FF0066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49100"/>
                </a:solidFill>
                <a:effectLst>
                  <a:outerShdw dist="35921" dir="2700000" algn="ctr">
                    <a:srgbClr val="990000"/>
                  </a:outerShdw>
                </a:effectLst>
                <a:latin typeface="新宋体"/>
              </a:rPr>
              <a:t>省略到哪一位就看哪一位后面的数字哦！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1" dur="500" fill="hold"/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8" dur="500" fill="hold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5" dur="1000" fill="hold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0" dur="1000" fill="hold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0" dur="500" fill="hold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base">
                                        <p:cTn id="54" dur="2000" fill="hold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67" dur="500" fill="hold"/>
                                        <p:tgtEl>
                                          <p:spTgt spid="2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0" presetClass="entr" presetSubtype="0" decel="10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74" dur="1000" fill="hold"/>
                                        <p:tgtEl>
                                          <p:spTgt spid="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9" dur="500" fill="hold"/>
                                        <p:tgtEl>
                                          <p:spTgt spid="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2" dur="1000" fill="hold"/>
                                        <p:tgtEl>
                                          <p:spTgt spid="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97" dur="500" fill="hold"/>
                                        <p:tgtEl>
                                          <p:spTgt spid="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2" dur="500" fill="hold"/>
                                        <p:tgtEl>
                                          <p:spTgt spid="2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55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2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09" dur="1000" fill="hold"/>
                                        <p:tgtEl>
                                          <p:spTgt spid="2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4" dur="800" decel="100000" fill="hold"/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15" dur="800" decel="100000" fill="hold"/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800" decel="100000" fill="hold"/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800" decel="100000" fill="hold"/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48" presetClass="entr" presetSubtype="0" accel="5000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27" dur="1000" fill="hold"/>
                                        <p:tgtEl>
                                          <p:spTgt spid="2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40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2" dur="1000" fill="hold"/>
                                        <p:tgtEl>
                                          <p:spTgt spid="2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" grpId="0" animBg="1"/>
      <p:bldP spid="2172" grpId="1" animBg="1"/>
      <p:bldP spid="2173" grpId="2" animBg="1"/>
      <p:bldP spid="2174" grpId="3" animBg="1"/>
      <p:bldP spid="2175" grpId="4" animBg="1"/>
      <p:bldP spid="2176" grpId="5" animBg="1"/>
      <p:bldP spid="2177" grpId="6" animBg="1"/>
      <p:bldP spid="2210" grpId="7" animBg="1"/>
      <p:bldP spid="2211" grpId="8" animBg="1"/>
      <p:bldP spid="2212" grpId="9" animBg="1"/>
      <p:bldP spid="2213" grpId="10" animBg="1"/>
      <p:bldP spid="2214" grpId="11" animBg="1"/>
      <p:bldP spid="2215" grpId="12" animBg="1"/>
      <p:bldP spid="2216" grpId="13" animBg="1"/>
      <p:bldP spid="2217" grpId="14" animBg="1"/>
      <p:bldP spid="2218" grpId="15" animBg="1"/>
      <p:bldP spid="2220" grpId="16" animBg="1"/>
      <p:bldP spid="2221" grpId="17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664" name="Rectangle 50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/>
        </p:txBody>
      </p:sp>
      <p:sp>
        <p:nvSpPr>
          <p:cNvPr id="3665" name="Rectangle 51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225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665788"/>
            <a:ext cx="7456488" cy="1219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26" name="" title=""/>
          <p:cNvSpPr/>
          <p:nvPr/>
        </p:nvSpPr>
        <p:spPr>
          <a:xfrm>
            <a:off x="0" y="0"/>
            <a:ext cx="9144000" cy="65039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40000"/>
              </a:lnSpc>
            </a:pPr>
            <a:r>
              <a:rPr sz="2800" b="1"/>
              <a:t>（5）49（   ）000≈50万，（  ）里最小要填（     ），最大能填（       ）。</a:t>
            </a:r>
            <a:endParaRPr sz="2800" b="1"/>
          </a:p>
          <a:p>
            <a:pPr lvl="0">
              <a:lnSpc>
                <a:spcPct val="140000"/>
              </a:lnSpc>
            </a:pPr>
            <a:r>
              <a:rPr sz="2800" b="1"/>
              <a:t>（6）最小的八位数是（                          ），减去1是（                ）；最大的八位数是（                  ），加上1是（                         ）。</a:t>
            </a:r>
            <a:endParaRPr sz="2800" b="1"/>
          </a:p>
          <a:p>
            <a:pPr lvl="0">
              <a:lnSpc>
                <a:spcPct val="140000"/>
              </a:lnSpc>
            </a:pPr>
            <a:r>
              <a:rPr sz="2800" b="1"/>
              <a:t>（7）、用三个“0”和三个“9”组成的最大的六位数是（               ），读作（                          ），把它四舍五入到万位约是（                 ）；组成最小的六位数是（              ），读作（                              ），把它四舍五入到万位约是（          ）。</a:t>
            </a:r>
            <a:endParaRPr sz="2800" b="1"/>
          </a:p>
          <a:p>
            <a:pPr lvl="0"/>
            <a:endParaRPr sz="2800" b="1"/>
          </a:p>
        </p:txBody>
      </p:sp>
      <p:pic>
        <p:nvPicPr>
          <p:cNvPr id="2227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636713" y="4775200"/>
            <a:ext cx="7507287" cy="2082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28" name="" title=""/>
          <p:cNvSpPr/>
          <p:nvPr/>
        </p:nvSpPr>
        <p:spPr>
          <a:xfrm>
            <a:off x="7543800" y="228600"/>
            <a:ext cx="533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5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29" name="" title=""/>
          <p:cNvSpPr/>
          <p:nvPr/>
        </p:nvSpPr>
        <p:spPr>
          <a:xfrm>
            <a:off x="1981200" y="685800"/>
            <a:ext cx="533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0" name="" title=""/>
          <p:cNvSpPr/>
          <p:nvPr/>
        </p:nvSpPr>
        <p:spPr>
          <a:xfrm>
            <a:off x="4038600" y="12954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1000 0000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1" name="" title=""/>
          <p:cNvSpPr/>
          <p:nvPr/>
        </p:nvSpPr>
        <p:spPr>
          <a:xfrm>
            <a:off x="304800" y="19050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999 9999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2" name="" title=""/>
          <p:cNvSpPr/>
          <p:nvPr/>
        </p:nvSpPr>
        <p:spPr>
          <a:xfrm>
            <a:off x="5486400" y="19050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9999 9999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3" name="" title=""/>
          <p:cNvSpPr/>
          <p:nvPr/>
        </p:nvSpPr>
        <p:spPr>
          <a:xfrm>
            <a:off x="838200" y="25146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1 0000 0000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4" name="" title=""/>
          <p:cNvSpPr/>
          <p:nvPr/>
        </p:nvSpPr>
        <p:spPr>
          <a:xfrm>
            <a:off x="457200" y="37338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999000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5" name="" title=""/>
          <p:cNvSpPr/>
          <p:nvPr/>
        </p:nvSpPr>
        <p:spPr>
          <a:xfrm>
            <a:off x="3581400" y="3657600"/>
            <a:ext cx="27432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  <a:ea typeface="黑体" pitchFamily="2" charset="-122"/>
              </a:rPr>
              <a:t>九十九万九千</a:t>
            </a:r>
            <a:endParaRPr sz="3200" b="1">
              <a:solidFill>
                <a:srgbClr val="FF0000"/>
              </a:solidFill>
              <a:ea typeface="黑体" pitchFamily="2" charset="-122"/>
            </a:endParaRPr>
          </a:p>
        </p:txBody>
      </p:sp>
      <p:sp>
        <p:nvSpPr>
          <p:cNvPr id="2236" name="" title=""/>
          <p:cNvSpPr/>
          <p:nvPr/>
        </p:nvSpPr>
        <p:spPr>
          <a:xfrm>
            <a:off x="2819400" y="4267200"/>
            <a:ext cx="1295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100万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7" name="" title=""/>
          <p:cNvSpPr/>
          <p:nvPr/>
        </p:nvSpPr>
        <p:spPr>
          <a:xfrm>
            <a:off x="381000" y="4876800"/>
            <a:ext cx="2438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900099</a:t>
            </a:r>
            <a:endParaRPr sz="3200" b="1">
              <a:solidFill>
                <a:srgbClr val="FF0000"/>
              </a:solidFill>
            </a:endParaRPr>
          </a:p>
        </p:txBody>
      </p:sp>
      <p:sp>
        <p:nvSpPr>
          <p:cNvPr id="2238" name="" title=""/>
          <p:cNvSpPr/>
          <p:nvPr/>
        </p:nvSpPr>
        <p:spPr>
          <a:xfrm>
            <a:off x="3657600" y="4876800"/>
            <a:ext cx="3200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  <a:ea typeface="黑体" pitchFamily="2" charset="-122"/>
              </a:rPr>
              <a:t>九十万零九十九</a:t>
            </a:r>
            <a:endParaRPr sz="3200" b="1">
              <a:solidFill>
                <a:srgbClr val="FF0000"/>
              </a:solidFill>
              <a:ea typeface="黑体" pitchFamily="2" charset="-122"/>
            </a:endParaRPr>
          </a:p>
        </p:txBody>
      </p:sp>
      <p:sp>
        <p:nvSpPr>
          <p:cNvPr id="2239" name="" title=""/>
          <p:cNvSpPr/>
          <p:nvPr/>
        </p:nvSpPr>
        <p:spPr>
          <a:xfrm>
            <a:off x="2590800" y="5486400"/>
            <a:ext cx="11430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0000"/>
                </a:solidFill>
              </a:rPr>
              <a:t>90万</a:t>
            </a:r>
            <a:endParaRPr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7" dur="500" fill="hold"/>
                                        <p:tgtEl>
                                          <p:spTgt spid="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2" dur="500" fill="hold"/>
                                        <p:tgtEl>
                                          <p:spTgt spid="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7" dur="500" fill="hold"/>
                                        <p:tgtEl>
                                          <p:spTgt spid="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2" dur="500" fill="hold"/>
                                        <p:tgtEl>
                                          <p:spTgt spid="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7" dur="500" fill="hold"/>
                                        <p:tgtEl>
                                          <p:spTgt spid="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32" dur="500" fill="hold"/>
                                        <p:tgtEl>
                                          <p:spTgt spid="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37" dur="500" fill="hold"/>
                                        <p:tgtEl>
                                          <p:spTgt spid="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42" dur="500" fill="hold"/>
                                        <p:tgtEl>
                                          <p:spTgt spid="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47" dur="500" fill="hold"/>
                                        <p:tgtEl>
                                          <p:spTgt spid="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52" dur="500" fill="hold"/>
                                        <p:tgtEl>
                                          <p:spTgt spid="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57" dur="500" fill="hold"/>
                                        <p:tgtEl>
                                          <p:spTgt spid="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62" dur="500" fill="hold"/>
                                        <p:tgtEl>
                                          <p:spTgt spid="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8" grpId="0" animBg="1"/>
      <p:bldP spid="2229" grpId="1" animBg="1"/>
      <p:bldP spid="2230" grpId="2" animBg="1"/>
      <p:bldP spid="2231" grpId="3" animBg="1"/>
      <p:bldP spid="2232" grpId="4" animBg="1"/>
      <p:bldP spid="2233" grpId="5" animBg="1"/>
      <p:bldP spid="2234" grpId="6" animBg="1"/>
      <p:bldP spid="2235" grpId="7" animBg="1"/>
      <p:bldP spid="2236" grpId="8" animBg="1"/>
      <p:bldP spid="2237" grpId="9" animBg="1"/>
      <p:bldP spid="2238" grpId="10" animBg="1"/>
      <p:bldP spid="2239" grpId="1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42" name="" title=""/>
          <p:cNvSpPr/>
          <p:nvPr/>
        </p:nvSpPr>
        <p:spPr>
          <a:xfrm>
            <a:off x="1219200" y="685800"/>
            <a:ext cx="548640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</a:p>
        </p:txBody>
      </p:sp>
      <p:sp>
        <p:nvSpPr>
          <p:cNvPr id="2243" name="" title=""/>
          <p:cNvSpPr/>
          <p:nvPr/>
        </p:nvSpPr>
        <p:spPr>
          <a:xfrm>
            <a:off x="0" y="533400"/>
            <a:ext cx="9144000" cy="52705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 b="1"/>
              <a:t>5、在○里填上“&lt;”、“&gt;”或“=”。</a:t>
            </a:r>
            <a:endParaRPr sz="2800" b="1"/>
          </a:p>
          <a:p>
            <a:pPr lvl="0">
              <a:lnSpc>
                <a:spcPct val="150000"/>
              </a:lnSpc>
            </a:pPr>
            <a:r>
              <a:rPr sz="3200" b="1"/>
              <a:t>  10000</a:t>
            </a:r>
            <a:r>
              <a:rPr sz="4400" b="1"/>
              <a:t>○</a:t>
            </a:r>
            <a:r>
              <a:rPr sz="3200" b="1"/>
              <a:t>9999                 60000</a:t>
            </a:r>
            <a:r>
              <a:rPr sz="4400" b="1"/>
              <a:t>○</a:t>
            </a:r>
            <a:r>
              <a:rPr sz="3200" b="1"/>
              <a:t>600000</a:t>
            </a:r>
            <a:endParaRPr sz="3200" b="1"/>
          </a:p>
          <a:p>
            <a:pPr lvl="0">
              <a:lnSpc>
                <a:spcPct val="150000"/>
              </a:lnSpc>
            </a:pPr>
            <a:endParaRPr sz="3200" b="1"/>
          </a:p>
          <a:p>
            <a:pPr lvl="0">
              <a:lnSpc>
                <a:spcPct val="150000"/>
              </a:lnSpc>
            </a:pPr>
            <a:r>
              <a:rPr sz="3200" b="1"/>
              <a:t> 十七亿</a:t>
            </a:r>
            <a:r>
              <a:rPr sz="4400" b="1"/>
              <a:t>○</a:t>
            </a:r>
            <a:r>
              <a:rPr sz="3200" b="1"/>
              <a:t>七十亿             三十八万</a:t>
            </a:r>
            <a:r>
              <a:rPr sz="4400" b="1"/>
              <a:t>○</a:t>
            </a:r>
            <a:r>
              <a:rPr sz="3200" b="1"/>
              <a:t>三百八十万           </a:t>
            </a:r>
            <a:endParaRPr sz="3200" b="1"/>
          </a:p>
          <a:p>
            <a:pPr lvl="0">
              <a:lnSpc>
                <a:spcPct val="150000"/>
              </a:lnSpc>
            </a:pPr>
            <a:r>
              <a:rPr sz="3200" b="1"/>
              <a:t>  210万元</a:t>
            </a:r>
            <a:r>
              <a:rPr sz="4400" b="1"/>
              <a:t>○</a:t>
            </a:r>
            <a:r>
              <a:rPr sz="3200" b="1"/>
              <a:t>2100000元       5万米</a:t>
            </a:r>
            <a:r>
              <a:rPr sz="4400" b="1"/>
              <a:t>○</a:t>
            </a:r>
            <a:r>
              <a:rPr sz="3200" b="1"/>
              <a:t>50000米    </a:t>
            </a:r>
            <a:endParaRPr sz="3200" b="1"/>
          </a:p>
          <a:p>
            <a:pPr lvl="0">
              <a:lnSpc>
                <a:spcPct val="150000"/>
              </a:lnSpc>
            </a:pPr>
            <a:r>
              <a:rPr sz="3200" b="1"/>
              <a:t>  20吨</a:t>
            </a:r>
            <a:r>
              <a:rPr sz="4400" b="1"/>
              <a:t>○</a:t>
            </a:r>
            <a:r>
              <a:rPr sz="3200" b="1"/>
              <a:t>2000千克               10000万</a:t>
            </a:r>
            <a:r>
              <a:rPr sz="4400" b="1"/>
              <a:t>○</a:t>
            </a:r>
            <a:r>
              <a:rPr sz="3200" b="1"/>
              <a:t>1亿</a:t>
            </a:r>
            <a:endParaRPr sz="3200" b="1"/>
          </a:p>
        </p:txBody>
      </p:sp>
      <p:pic>
        <p:nvPicPr>
          <p:cNvPr id="2244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1636713" y="4775200"/>
            <a:ext cx="7507287" cy="2082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45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5665788"/>
            <a:ext cx="7456488" cy="1219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46" name="" title=""/>
          <p:cNvSpPr/>
          <p:nvPr/>
        </p:nvSpPr>
        <p:spPr>
          <a:xfrm>
            <a:off x="228600" y="2209800"/>
            <a:ext cx="82296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9998</a:t>
            </a:r>
            <a:r>
              <a:rPr sz="4400" b="1"/>
              <a:t>○</a:t>
            </a:r>
            <a:r>
              <a:rPr sz="3200" b="1"/>
              <a:t>8999                    94537</a:t>
            </a:r>
            <a:r>
              <a:rPr sz="4400" b="1"/>
              <a:t>○</a:t>
            </a:r>
            <a:r>
              <a:rPr sz="3200" b="1"/>
              <a:t>94536</a:t>
            </a:r>
            <a:endParaRPr sz="3200" b="1"/>
          </a:p>
        </p:txBody>
      </p:sp>
      <p:sp>
        <p:nvSpPr>
          <p:cNvPr id="2247" name="" title=""/>
          <p:cNvSpPr/>
          <p:nvPr/>
        </p:nvSpPr>
        <p:spPr>
          <a:xfrm>
            <a:off x="1447800" y="12954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＞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48" name="" title=""/>
          <p:cNvSpPr/>
          <p:nvPr/>
        </p:nvSpPr>
        <p:spPr>
          <a:xfrm>
            <a:off x="1143000" y="22860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＞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49" name="" title=""/>
          <p:cNvSpPr/>
          <p:nvPr/>
        </p:nvSpPr>
        <p:spPr>
          <a:xfrm>
            <a:off x="6019800" y="22860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＞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0" name="" title=""/>
          <p:cNvSpPr/>
          <p:nvPr/>
        </p:nvSpPr>
        <p:spPr>
          <a:xfrm>
            <a:off x="1143000" y="5029200"/>
            <a:ext cx="7620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＞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1" name="" title=""/>
          <p:cNvSpPr/>
          <p:nvPr/>
        </p:nvSpPr>
        <p:spPr>
          <a:xfrm>
            <a:off x="6172200" y="40386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＝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2" name="" title=""/>
          <p:cNvSpPr/>
          <p:nvPr/>
        </p:nvSpPr>
        <p:spPr>
          <a:xfrm>
            <a:off x="6629400" y="50292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＝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3" name="" title=""/>
          <p:cNvSpPr/>
          <p:nvPr/>
        </p:nvSpPr>
        <p:spPr>
          <a:xfrm>
            <a:off x="1752600" y="40386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＝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4" name="" title=""/>
          <p:cNvSpPr/>
          <p:nvPr/>
        </p:nvSpPr>
        <p:spPr>
          <a:xfrm>
            <a:off x="1371600" y="30480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＜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5" name="" title=""/>
          <p:cNvSpPr/>
          <p:nvPr/>
        </p:nvSpPr>
        <p:spPr>
          <a:xfrm>
            <a:off x="6172200" y="30480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＜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  <p:sp>
        <p:nvSpPr>
          <p:cNvPr id="2256" name="" title=""/>
          <p:cNvSpPr/>
          <p:nvPr/>
        </p:nvSpPr>
        <p:spPr>
          <a:xfrm>
            <a:off x="5867400" y="1295400"/>
            <a:ext cx="914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ea typeface="华文琥珀" pitchFamily="2" charset="-122"/>
              </a:rPr>
              <a:t>＜</a:t>
            </a:r>
            <a:endParaRPr sz="3600" b="1">
              <a:solidFill>
                <a:srgbClr val="FF0000"/>
              </a:solidFill>
              <a:ea typeface="华文琥珀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7" grpId="0" animBg="1"/>
      <p:bldP spid="2248" grpId="1" animBg="1"/>
      <p:bldP spid="2249" grpId="2" animBg="1"/>
      <p:bldP spid="2250" grpId="3" animBg="1"/>
      <p:bldP spid="2251" grpId="4" animBg="1"/>
      <p:bldP spid="2252" grpId="5" animBg="1"/>
      <p:bldP spid="2253" grpId="6" animBg="1"/>
      <p:bldP spid="2254" grpId="7" animBg="1"/>
      <p:bldP spid="2255" grpId="8" animBg="1"/>
      <p:bldP spid="2256" grpId="9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59" name="" title=""/>
          <p:cNvSpPr/>
          <p:nvPr/>
        </p:nvSpPr>
        <p:spPr>
          <a:xfrm>
            <a:off x="304800" y="304800"/>
            <a:ext cx="8610600" cy="198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 b="1"/>
              <a:t>6、思考题：</a:t>
            </a:r>
            <a:endParaRPr sz="2800" b="1"/>
          </a:p>
          <a:p>
            <a:pPr lvl="0"/>
            <a:r>
              <a:rPr sz="3200" b="1"/>
              <a:t>（1）、一个数在省略万位后面的尾数之后是4万，那么这个数在省略之前，最大只能是多少，最小只能是多少？</a:t>
            </a:r>
            <a:endParaRPr sz="3200" b="1"/>
          </a:p>
        </p:txBody>
      </p:sp>
      <p:sp>
        <p:nvSpPr>
          <p:cNvPr id="2260" name="" title=""/>
          <p:cNvSpPr/>
          <p:nvPr/>
        </p:nvSpPr>
        <p:spPr>
          <a:xfrm>
            <a:off x="1524000" y="2590800"/>
            <a:ext cx="6705600" cy="237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6000" b="1"/>
              <a:t>最大：4 4999</a:t>
            </a:r>
            <a:endParaRPr sz="6000" b="1"/>
          </a:p>
          <a:p>
            <a:pPr lvl="0">
              <a:spcBef>
                <a:spcPct val="50000"/>
              </a:spcBef>
            </a:pPr>
            <a:r>
              <a:rPr sz="6000" b="1"/>
              <a:t>最小：3 5000</a:t>
            </a:r>
            <a:endParaRPr sz="6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63" name="" title=""/>
          <p:cNvSpPr/>
          <p:nvPr>
            <p:ph type="title"/>
          </p:nvPr>
        </p:nvSpPr>
        <p:spPr>
          <a:xfrm>
            <a:off x="2397125" y="1897063"/>
            <a:ext cx="6289675" cy="16208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4800">
                <a:ea typeface="微软雅黑" charset="-122"/>
              </a:rPr>
              <a:t>（二）乘除法</a:t>
            </a:r>
            <a:endParaRPr lang="zh-CN" altLang="en-US" sz="4800"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66" name="" title=""/>
          <p:cNvSpPr/>
          <p:nvPr>
            <p:ph type="title"/>
          </p:nvPr>
        </p:nvSpPr>
        <p:spPr>
          <a:xfrm>
            <a:off x="468313" y="277813"/>
            <a:ext cx="8218487" cy="463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2400" b="1">
                <a:solidFill>
                  <a:srgbClr val="FF0066"/>
                </a:solidFill>
                <a:ea typeface="微软雅黑" charset="-122"/>
              </a:rPr>
              <a:t>重点归纳</a:t>
            </a:r>
            <a:endParaRPr lang="zh-CN" altLang="en-US" sz="2400" b="1">
              <a:solidFill>
                <a:srgbClr val="FF0066"/>
              </a:solidFill>
              <a:ea typeface="微软雅黑" charset="-122"/>
            </a:endParaRPr>
          </a:p>
        </p:txBody>
      </p:sp>
      <p:sp>
        <p:nvSpPr>
          <p:cNvPr id="2267" name="" title=""/>
          <p:cNvSpPr/>
          <p:nvPr>
            <p:ph type="body" idx="1"/>
          </p:nvPr>
        </p:nvSpPr>
        <p:spPr>
          <a:xfrm>
            <a:off x="468313" y="965200"/>
            <a:ext cx="8218487" cy="4835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1.估算：能对一些较大数的乘除法进行计算；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2.计算：两、三位数乘法及其应用；三位数除以两位数的除法及其应用；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3.混合运算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solidFill>
                  <a:srgbClr val="FF0066"/>
                </a:solidFill>
                <a:latin typeface="微软雅黑" charset="-122"/>
                <a:ea typeface="微软雅黑" charset="-122"/>
              </a:rPr>
              <a:t>4.运用运算规律进行简便运算；</a:t>
            </a:r>
            <a:endParaRPr lang="zh-CN" altLang="en-US" sz="24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solidFill>
                  <a:srgbClr val="FF0066"/>
                </a:solidFill>
                <a:latin typeface="微软雅黑" charset="-122"/>
                <a:ea typeface="微软雅黑" charset="-122"/>
              </a:rPr>
              <a:t>5.商不变规则；</a:t>
            </a:r>
            <a:endParaRPr lang="zh-CN" altLang="en-US" sz="24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zh-CN" altLang="en-US" sz="24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en-US" altLang="en-US" sz="2400"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70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估算</a:t>
            </a:r>
          </a:p>
        </p:txBody>
      </p:sp>
      <p:sp>
        <p:nvSpPr>
          <p:cNvPr id="2271" name="" title=""/>
          <p:cNvSpPr/>
          <p:nvPr>
            <p:ph type="body" idx="1"/>
          </p:nvPr>
        </p:nvSpPr>
        <p:spPr>
          <a:xfrm>
            <a:off x="468313" y="2882900"/>
            <a:ext cx="8218487" cy="29178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两位数乘三位数估算方法：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(1)把其中一个或者两个因数进行适当的（</a:t>
            </a:r>
            <a:r>
              <a:rPr lang="zh-CN" altLang="en-US" sz="2400">
                <a:latin typeface="微软雅黑" charset="-122"/>
                <a:ea typeface="微软雅黑" charset="-122"/>
              </a:rPr>
              <a:t>                   </a:t>
            </a:r>
            <a:r>
              <a:rPr lang="en-US" altLang="en-US" sz="2400">
                <a:latin typeface="微软雅黑" charset="-122"/>
                <a:ea typeface="微软雅黑" charset="-122"/>
              </a:rPr>
              <a:t>）取近似数;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(2)将近似数相乘的</a:t>
            </a:r>
            <a:r>
              <a:rPr lang="zh-CN" altLang="en-US" sz="2400">
                <a:latin typeface="微软雅黑" charset="-122"/>
                <a:ea typeface="微软雅黑" charset="-122"/>
              </a:rPr>
              <a:t>（       ）</a:t>
            </a:r>
            <a:r>
              <a:rPr lang="en-US" altLang="en-US" sz="2400">
                <a:latin typeface="微软雅黑" charset="-122"/>
                <a:ea typeface="微软雅黑" charset="-122"/>
              </a:rPr>
              <a:t>作为估算的结果。</a:t>
            </a:r>
            <a:endParaRPr lang="en-US" altLang="en-US" sz="2400">
              <a:latin typeface="微软雅黑" charset="-122"/>
              <a:ea typeface="微软雅黑" charset="-122"/>
            </a:endParaRPr>
          </a:p>
        </p:txBody>
      </p:sp>
      <p:pic>
        <p:nvPicPr>
          <p:cNvPr id="2272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13" y="1058863"/>
            <a:ext cx="1457325" cy="1352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73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927225" y="1060450"/>
            <a:ext cx="1952625" cy="314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74" name="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1925638" y="1606550"/>
            <a:ext cx="1895475" cy="3333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275" name="" title=""/>
          <p:cNvPicPr/>
          <p:nvPr/>
        </p:nvPicPr>
        <p:blipFill>
          <a:blip r:embed="rId5"/>
          <a:stretch>
            <a:fillRect/>
          </a:stretch>
        </p:blipFill>
        <p:spPr>
          <a:xfrm>
            <a:off x="1946275" y="2106613"/>
            <a:ext cx="1933575" cy="304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76" name="" title=""/>
          <p:cNvSpPr/>
          <p:nvPr/>
        </p:nvSpPr>
        <p:spPr>
          <a:xfrm>
            <a:off x="6194425" y="3482975"/>
            <a:ext cx="177323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ea typeface="微软雅黑" charset="-122"/>
              </a:rPr>
              <a:t>四舍五入法</a:t>
            </a:r>
            <a:endParaRPr lang="zh-CN" altLang="en-US"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277" name="" title=""/>
          <p:cNvSpPr/>
          <p:nvPr/>
        </p:nvSpPr>
        <p:spPr>
          <a:xfrm>
            <a:off x="3616325" y="4483100"/>
            <a:ext cx="56197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ea typeface="微软雅黑" charset="-122"/>
              </a:rPr>
              <a:t>积</a:t>
            </a:r>
            <a:endParaRPr lang="zh-CN" altLang="en-US" sz="2400" b="1">
              <a:solidFill>
                <a:srgbClr val="9900FF"/>
              </a:solidFill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2" dur="500" fill="hold"/>
                                        <p:tgtEl>
                                          <p:spTgt spid="2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7" dur="500" fill="hold"/>
                                        <p:tgtEl>
                                          <p:spTgt spid="2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2" dur="500" fill="hold"/>
                                        <p:tgtEl>
                                          <p:spTgt spid="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7" dur="500" fill="hold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1" grpId="0" uiExpand="1" build="p" animBg="1"/>
      <p:bldP spid="2276" grpId="1" animBg="1"/>
      <p:bldP spid="2277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80" name="Oval 3" title=""/>
          <p:cNvSpPr/>
          <p:nvPr/>
        </p:nvSpPr>
        <p:spPr>
          <a:xfrm>
            <a:off x="2819400" y="1752600"/>
            <a:ext cx="3240088" cy="10080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33CC"/>
              </a:gs>
            </a:gsLst>
            <a:path path="shape">
              <a:fillToRect l="50000" t="50000" r="50000" b="50000"/>
            </a:path>
          </a:gradFill>
          <a:ln cap="flat">
            <a:solidFill>
              <a:srgbClr val="CC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4800"/>
              <a:t>183÷30≈</a:t>
            </a:r>
            <a:endParaRPr lang="en-US" altLang="en-US" sz="4800"/>
          </a:p>
        </p:txBody>
      </p:sp>
      <p:sp>
        <p:nvSpPr>
          <p:cNvPr id="2281" name="AutoShape 6" title=""/>
          <p:cNvSpPr/>
          <p:nvPr/>
        </p:nvSpPr>
        <p:spPr>
          <a:xfrm>
            <a:off x="304800" y="381000"/>
            <a:ext cx="2376488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18BE9"/>
              </a:gs>
              <a:gs pos="50000">
                <a:srgbClr val="FFFFFF"/>
              </a:gs>
              <a:gs pos="100000">
                <a:srgbClr val="018BE9"/>
              </a:gs>
            </a:gsLst>
            <a:lin ang="5400000"/>
          </a:gradFill>
          <a:ln cap="flat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282" name="Text Box 7" title=""/>
          <p:cNvSpPr/>
          <p:nvPr/>
        </p:nvSpPr>
        <p:spPr>
          <a:xfrm>
            <a:off x="349250" y="457200"/>
            <a:ext cx="2241550" cy="9144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5400" b="1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圆简体"/>
                <a:ea typeface="方正粗圆简体"/>
              </a:rPr>
              <a:t>抢  答</a:t>
            </a:r>
            <a:endParaRPr lang="zh-CN" altLang="en-US" sz="5400" b="1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圆简体"/>
              <a:ea typeface="方正粗圆简体"/>
            </a:endParaRPr>
          </a:p>
        </p:txBody>
      </p:sp>
      <p:sp>
        <p:nvSpPr>
          <p:cNvPr id="2283" name="Oval 11" title=""/>
          <p:cNvSpPr/>
          <p:nvPr/>
        </p:nvSpPr>
        <p:spPr>
          <a:xfrm>
            <a:off x="0" y="3124200"/>
            <a:ext cx="3240088" cy="10080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33CC"/>
              </a:gs>
            </a:gsLst>
            <a:path path="shape">
              <a:fillToRect l="50000" t="50000" r="50000" b="50000"/>
            </a:path>
          </a:gradFill>
          <a:ln cap="flat">
            <a:solidFill>
              <a:srgbClr val="CC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4800"/>
              <a:t>420÷59≈</a:t>
            </a:r>
            <a:endParaRPr lang="en-US" altLang="en-US" sz="4800"/>
          </a:p>
        </p:txBody>
      </p:sp>
      <p:sp>
        <p:nvSpPr>
          <p:cNvPr id="2284" name="Oval 14" title=""/>
          <p:cNvSpPr/>
          <p:nvPr/>
        </p:nvSpPr>
        <p:spPr>
          <a:xfrm>
            <a:off x="3429000" y="3868738"/>
            <a:ext cx="3240088" cy="10080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33CC"/>
              </a:gs>
            </a:gsLst>
            <a:path path="shape">
              <a:fillToRect l="50000" t="50000" r="50000" b="50000"/>
            </a:path>
          </a:gradFill>
          <a:ln cap="flat">
            <a:solidFill>
              <a:srgbClr val="CC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/>
            </a:pPr>
            <a:r>
              <a:rPr lang="en-US" altLang="en-US" sz="4800"/>
              <a:t> 240÷72≈</a:t>
            </a:r>
            <a:endParaRPr lang="en-US" altLang="en-US" sz="4800"/>
          </a:p>
        </p:txBody>
      </p:sp>
      <p:sp>
        <p:nvSpPr>
          <p:cNvPr id="2285" name="TextBox 13" title=""/>
          <p:cNvSpPr/>
          <p:nvPr/>
        </p:nvSpPr>
        <p:spPr>
          <a:xfrm>
            <a:off x="5715000" y="1836738"/>
            <a:ext cx="527050" cy="8302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800" b="1">
                <a:solidFill>
                  <a:schemeClr val="tx2"/>
                </a:solidFill>
              </a:rPr>
              <a:t>6</a:t>
            </a:r>
            <a:endParaRPr lang="en-US" altLang="en-US" sz="4800" b="1">
              <a:solidFill>
                <a:schemeClr val="tx2"/>
              </a:solidFill>
            </a:endParaRPr>
          </a:p>
        </p:txBody>
      </p:sp>
      <p:sp>
        <p:nvSpPr>
          <p:cNvPr id="2286" name="TextBox 15" title=""/>
          <p:cNvSpPr/>
          <p:nvPr/>
        </p:nvSpPr>
        <p:spPr>
          <a:xfrm>
            <a:off x="2819400" y="3200400"/>
            <a:ext cx="527050" cy="8302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800" b="1">
                <a:solidFill>
                  <a:schemeClr val="tx2"/>
                </a:solidFill>
              </a:rPr>
              <a:t>7</a:t>
            </a:r>
            <a:endParaRPr lang="en-US" altLang="en-US" sz="4800" b="1">
              <a:solidFill>
                <a:schemeClr val="tx2"/>
              </a:solidFill>
            </a:endParaRPr>
          </a:p>
        </p:txBody>
      </p:sp>
      <p:sp>
        <p:nvSpPr>
          <p:cNvPr id="2287" name="TextBox 17" title=""/>
          <p:cNvSpPr/>
          <p:nvPr/>
        </p:nvSpPr>
        <p:spPr>
          <a:xfrm>
            <a:off x="6407150" y="3952875"/>
            <a:ext cx="527050" cy="8302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800" b="1">
                <a:solidFill>
                  <a:schemeClr val="tx2"/>
                </a:solidFill>
              </a:rPr>
              <a:t>3</a:t>
            </a:r>
            <a:endParaRPr lang="en-US" altLang="en-US" sz="4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 fill="hold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4" dur="500" fill="hold"/>
                                        <p:tgtEl>
                                          <p:spTgt spid="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5" dur="500" fill="hold"/>
                                        <p:tgtEl>
                                          <p:spTgt spid="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0" grpId="0" animBg="1"/>
      <p:bldP spid="2283" grpId="1" animBg="1"/>
      <p:bldP spid="2284" grpId="2" animBg="1"/>
      <p:bldP spid="2285" grpId="3" animBg="1"/>
      <p:bldP spid="2286" grpId="4" animBg="1"/>
      <p:bldP spid="2287" grpId="5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90" name="标题 1" title=""/>
          <p:cNvSpPr/>
          <p:nvPr>
            <p:ph type="title"/>
          </p:nvPr>
        </p:nvSpPr>
        <p:spPr>
          <a:xfrm>
            <a:off x="762000" y="309563"/>
            <a:ext cx="8229600" cy="1143000"/>
          </a:xfrm>
          <a:prstGeom prst="rect">
            <a:avLst/>
          </a:prstGeom>
          <a:noFill/>
          <a:ln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 eaLnBrk="1" hangingPunct="1"/>
            <a:r>
              <a:rPr sz="3600" b="1">
                <a:ea typeface="微软雅黑" charset="-122"/>
              </a:rPr>
              <a:t>除数是两位数除法的估算方法：</a:t>
            </a:r>
            <a:endParaRPr sz="3600" b="1">
              <a:ea typeface="微软雅黑" charset="-122"/>
            </a:endParaRPr>
          </a:p>
        </p:txBody>
      </p:sp>
      <p:sp>
        <p:nvSpPr>
          <p:cNvPr id="2291" name="TextBox 2" title=""/>
          <p:cNvSpPr/>
          <p:nvPr/>
        </p:nvSpPr>
        <p:spPr>
          <a:xfrm>
            <a:off x="762000" y="2895600"/>
            <a:ext cx="6456363" cy="2286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先把除数按照（                ）法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看成（          ）数，然后求出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最接近（</a:t>
            </a:r>
            <a:r>
              <a:rPr lang="en-US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                </a:t>
            </a:r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）的商。也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就是（             ）方法。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292" name="TextBox 3" title=""/>
          <p:cNvSpPr/>
          <p:nvPr/>
        </p:nvSpPr>
        <p:spPr>
          <a:xfrm>
            <a:off x="4057650" y="2859088"/>
            <a:ext cx="20383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</a:rPr>
              <a:t>四舍五入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293" name="TextBox 4" title=""/>
          <p:cNvSpPr/>
          <p:nvPr/>
        </p:nvSpPr>
        <p:spPr>
          <a:xfrm>
            <a:off x="2317750" y="3468688"/>
            <a:ext cx="1111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</a:rPr>
              <a:t>整十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294" name="TextBox 5" title=""/>
          <p:cNvSpPr/>
          <p:nvPr/>
        </p:nvSpPr>
        <p:spPr>
          <a:xfrm>
            <a:off x="3079750" y="4002088"/>
            <a:ext cx="157480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</a:rPr>
              <a:t>被除数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295" name="TextBox 6" title=""/>
          <p:cNvSpPr/>
          <p:nvPr/>
        </p:nvSpPr>
        <p:spPr>
          <a:xfrm>
            <a:off x="2438400" y="4535488"/>
            <a:ext cx="1111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</a:rPr>
              <a:t>试商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2" grpId="0" animBg="1"/>
      <p:bldP spid="2293" grpId="1" animBg="1"/>
      <p:bldP spid="2294" grpId="2" animBg="1"/>
      <p:bldP spid="2295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61" name="" title=""/>
          <p:cNvSpPr/>
          <p:nvPr>
            <p:ph type="title"/>
          </p:nvPr>
        </p:nvSpPr>
        <p:spPr>
          <a:xfrm>
            <a:off x="2432050" y="2762250"/>
            <a:ext cx="6326188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5400" b="1">
                <a:ea typeface="微软雅黑" charset="-122"/>
              </a:rPr>
              <a:t>一、数与代数</a:t>
            </a:r>
            <a:endParaRPr lang="zh-CN" altLang="en-US" sz="5400" b="1"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298" name="Rectangle 2" title="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b="1">
                <a:ea typeface="微软雅黑" charset="-122"/>
              </a:rPr>
              <a:t>三位数乘两位数的竖式计算</a:t>
            </a:r>
            <a:endParaRPr b="1">
              <a:ea typeface="微软雅黑" charset="-122"/>
            </a:endParaRPr>
          </a:p>
        </p:txBody>
      </p:sp>
      <p:sp>
        <p:nvSpPr>
          <p:cNvPr id="2299" name="Text Box 10" title=""/>
          <p:cNvSpPr/>
          <p:nvPr/>
        </p:nvSpPr>
        <p:spPr>
          <a:xfrm>
            <a:off x="4500563" y="5445125"/>
            <a:ext cx="12954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</a:p>
        </p:txBody>
      </p:sp>
      <p:sp>
        <p:nvSpPr>
          <p:cNvPr id="2300" name="Text Box 15" title=""/>
          <p:cNvSpPr/>
          <p:nvPr/>
        </p:nvSpPr>
        <p:spPr>
          <a:xfrm>
            <a:off x="755650" y="1773238"/>
            <a:ext cx="7561263" cy="4054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三位数乘两位数笔算一般方法过程：</a:t>
            </a:r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2800" b="1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①先用两位数（           ）的数去乘三位数，得数的末位要和两位数的（       ）对齐；</a:t>
            </a:r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2800" b="1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②再用两位数（           ）的数去乘三位数，得                    数的末位要和两位数的（       ）对齐；</a:t>
            </a:r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endParaRPr lang="zh-CN" altLang="en-US" sz="28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 eaLnBrk="1" hangingPunct="1"/>
            <a:r>
              <a:rPr lang="zh-CN" altLang="en-US" sz="2800" b="1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③然后把两次乘得的（        ）加起来</a:t>
            </a:r>
            <a:r>
              <a:rPr lang="zh-CN" altLang="en-US" sz="3600" b="1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。</a:t>
            </a:r>
            <a:endParaRPr lang="zh-CN" altLang="en-US" sz="3600" b="1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301" name="Text Box 16" title=""/>
          <p:cNvSpPr/>
          <p:nvPr/>
        </p:nvSpPr>
        <p:spPr>
          <a:xfrm>
            <a:off x="3203575" y="2565400"/>
            <a:ext cx="2016125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个位上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2302" name="Text Box 17" title=""/>
          <p:cNvSpPr/>
          <p:nvPr/>
        </p:nvSpPr>
        <p:spPr>
          <a:xfrm>
            <a:off x="4643438" y="2997200"/>
            <a:ext cx="165576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个位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2303" name="Text Box 18" title=""/>
          <p:cNvSpPr/>
          <p:nvPr/>
        </p:nvSpPr>
        <p:spPr>
          <a:xfrm>
            <a:off x="3203575" y="3860800"/>
            <a:ext cx="2160588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十位上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2304" name="Text Box 19" title=""/>
          <p:cNvSpPr/>
          <p:nvPr/>
        </p:nvSpPr>
        <p:spPr>
          <a:xfrm>
            <a:off x="4643438" y="4292600"/>
            <a:ext cx="143986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十位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2305" name="Text Box 20" title=""/>
          <p:cNvSpPr/>
          <p:nvPr/>
        </p:nvSpPr>
        <p:spPr>
          <a:xfrm>
            <a:off x="4284663" y="5300663"/>
            <a:ext cx="23050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结果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7" dur="500" fill="hold"/>
                                        <p:tgtEl>
                                          <p:spTgt spid="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2" dur="500" fill="hold"/>
                                        <p:tgtEl>
                                          <p:spTgt spid="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7" dur="500" fill="hold"/>
                                        <p:tgtEl>
                                          <p:spTgt spid="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2" dur="500" fill="hold"/>
                                        <p:tgtEl>
                                          <p:spTgt spid="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7" dur="500" fill="hold"/>
                                        <p:tgtEl>
                                          <p:spTgt spid="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32" dur="500" fill="hold"/>
                                        <p:tgtEl>
                                          <p:spTgt spid="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0" grpId="0" animBg="1"/>
      <p:bldP spid="2301" grpId="1" animBg="1"/>
      <p:bldP spid="2302" grpId="2" animBg="1"/>
      <p:bldP spid="2303" grpId="3" animBg="1"/>
      <p:bldP spid="2304" grpId="4" animBg="1"/>
      <p:bldP spid="2305" grpId="5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08" name="Rectangle 2" title="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 eaLnBrk="1" hangingPunct="1"/>
            <a:r>
              <a:rPr sz="3600">
                <a:ea typeface="微软雅黑" charset="-122"/>
              </a:rPr>
              <a:t>除数是两位数的除法</a:t>
            </a:r>
            <a:endParaRPr sz="3600">
              <a:ea typeface="微软雅黑" charset="-122"/>
            </a:endParaRPr>
          </a:p>
        </p:txBody>
      </p:sp>
      <p:sp>
        <p:nvSpPr>
          <p:cNvPr id="2309" name="Rectangle 3" title=""/>
          <p:cNvSpPr/>
          <p:nvPr>
            <p:ph type="body" idx="1"/>
          </p:nvPr>
        </p:nvSpPr>
        <p:spPr>
          <a:xfrm>
            <a:off x="152400" y="2667000"/>
            <a:ext cx="8540750" cy="3886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anchor="t" anchorCtr="0"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 eaLnBrk="1" hangingPunct="1">
              <a:buNone/>
            </a:pPr>
            <a:r>
              <a:rPr lang="en-US" altLang="en-US" sz="3200">
                <a:latin typeface="微软雅黑" charset="-122"/>
                <a:ea typeface="微软雅黑" charset="-122"/>
              </a:rPr>
              <a:t>1.从被除数的(       ) 位除起,先用除数的前(    )位数,如果它比除数小,再试除前(      )位。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 eaLnBrk="1" hangingPunct="1">
              <a:buNone/>
            </a:pPr>
            <a:r>
              <a:rPr lang="en-US" altLang="en-US" sz="3200">
                <a:latin typeface="微软雅黑" charset="-122"/>
                <a:ea typeface="微软雅黑" charset="-122"/>
              </a:rPr>
              <a:t>2.除到被除数的哪一位,就在那一位上面写(    )。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 eaLnBrk="1" hangingPunct="1">
              <a:buNone/>
            </a:pPr>
            <a:r>
              <a:rPr lang="en-US" altLang="en-US" sz="3200">
                <a:latin typeface="微软雅黑" charset="-122"/>
                <a:ea typeface="微软雅黑" charset="-122"/>
              </a:rPr>
              <a:t>3.每求出一位商，余下的数必须比除数(     )。</a:t>
            </a:r>
            <a:endParaRPr lang="en-US" altLang="en-US" sz="3200">
              <a:latin typeface="微软雅黑" charset="-122"/>
              <a:ea typeface="微软雅黑" charset="-122"/>
            </a:endParaRPr>
          </a:p>
        </p:txBody>
      </p:sp>
      <p:sp>
        <p:nvSpPr>
          <p:cNvPr id="2310" name="Rectangle 4" title=""/>
          <p:cNvSpPr/>
          <p:nvPr/>
        </p:nvSpPr>
        <p:spPr>
          <a:xfrm>
            <a:off x="7300913" y="4587875"/>
            <a:ext cx="769937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0000"/>
                </a:solidFill>
                <a:ea typeface="隶书" pitchFamily="1" charset="-122"/>
              </a:rPr>
              <a:t>小</a:t>
            </a:r>
            <a:endParaRPr lang="zh-CN" altLang="en-US" sz="3200">
              <a:solidFill>
                <a:srgbClr val="FF0000"/>
              </a:solidFill>
              <a:ea typeface="隶书" pitchFamily="1" charset="-122"/>
            </a:endParaRPr>
          </a:p>
        </p:txBody>
      </p:sp>
      <p:sp>
        <p:nvSpPr>
          <p:cNvPr id="2311" name="Rectangle 5" title=""/>
          <p:cNvSpPr/>
          <p:nvPr/>
        </p:nvSpPr>
        <p:spPr>
          <a:xfrm>
            <a:off x="7775575" y="2667000"/>
            <a:ext cx="84137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0000"/>
                </a:solidFill>
                <a:ea typeface="隶书" pitchFamily="1" charset="-122"/>
              </a:rPr>
              <a:t>两</a:t>
            </a:r>
            <a:endParaRPr lang="zh-CN" altLang="en-US" sz="3200">
              <a:solidFill>
                <a:srgbClr val="FF0000"/>
              </a:solidFill>
              <a:ea typeface="隶书" pitchFamily="1" charset="-122"/>
            </a:endParaRPr>
          </a:p>
        </p:txBody>
      </p:sp>
      <p:sp>
        <p:nvSpPr>
          <p:cNvPr id="2312" name="Rectangle 6" title=""/>
          <p:cNvSpPr/>
          <p:nvPr/>
        </p:nvSpPr>
        <p:spPr>
          <a:xfrm>
            <a:off x="2773363" y="2667000"/>
            <a:ext cx="11049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0000"/>
                </a:solidFill>
                <a:ea typeface="隶书" pitchFamily="1" charset="-122"/>
              </a:rPr>
              <a:t>最高</a:t>
            </a:r>
            <a:endParaRPr lang="zh-CN" altLang="en-US" sz="3200">
              <a:solidFill>
                <a:srgbClr val="FF0000"/>
              </a:solidFill>
              <a:ea typeface="隶书" pitchFamily="1" charset="-122"/>
            </a:endParaRPr>
          </a:p>
        </p:txBody>
      </p:sp>
      <p:sp>
        <p:nvSpPr>
          <p:cNvPr id="2313" name="Text Box 7" title=""/>
          <p:cNvSpPr/>
          <p:nvPr/>
        </p:nvSpPr>
        <p:spPr>
          <a:xfrm>
            <a:off x="6230938" y="3216275"/>
            <a:ext cx="550862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隶书" pitchFamily="1" charset="-122"/>
              </a:rPr>
              <a:t>三</a:t>
            </a:r>
            <a:endParaRPr lang="zh-CN" altLang="en-US" sz="2800">
              <a:solidFill>
                <a:srgbClr val="FF0000"/>
              </a:solidFill>
              <a:ea typeface="隶书" pitchFamily="1" charset="-122"/>
            </a:endParaRPr>
          </a:p>
        </p:txBody>
      </p:sp>
      <p:sp>
        <p:nvSpPr>
          <p:cNvPr id="2314" name="Text Box 8" title=""/>
          <p:cNvSpPr/>
          <p:nvPr/>
        </p:nvSpPr>
        <p:spPr>
          <a:xfrm>
            <a:off x="7775575" y="3733800"/>
            <a:ext cx="533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隶书" pitchFamily="1" charset="-122"/>
              </a:rPr>
              <a:t>商</a:t>
            </a:r>
            <a:endParaRPr lang="zh-CN" altLang="en-US" sz="3200">
              <a:solidFill>
                <a:srgbClr val="FF0000"/>
              </a:solidFill>
              <a:ea typeface="隶书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0" grpId="0" animBg="1"/>
      <p:bldP spid="2311" grpId="1" animBg="1"/>
      <p:bldP spid="2312" grpId="2" animBg="1"/>
      <p:bldP spid="2313" grpId="3" animBg="1"/>
      <p:bldP spid="2314" grpId="4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17" name="Text Box 16" title=""/>
          <p:cNvSpPr/>
          <p:nvPr/>
        </p:nvSpPr>
        <p:spPr>
          <a:xfrm>
            <a:off x="1187450" y="1981200"/>
            <a:ext cx="681355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  <a:ea typeface="微软雅黑" charset="-122"/>
              </a:rPr>
              <a:t>直接说出下面各题应该商几位数：</a:t>
            </a:r>
            <a:endParaRPr lang="zh-CN" altLang="en-US" sz="3200">
              <a:solidFill>
                <a:schemeClr val="accent1"/>
              </a:solidFill>
              <a:ea typeface="微软雅黑" charset="-122"/>
            </a:endParaRPr>
          </a:p>
        </p:txBody>
      </p:sp>
      <p:grpSp>
        <p:nvGrpSpPr>
          <p:cNvPr id="2318" name="" title=""/>
          <p:cNvGrpSpPr/>
          <p:nvPr/>
        </p:nvGrpSpPr>
        <p:grpSpPr>
          <a:xfrm>
            <a:off x="1600200" y="3094038"/>
            <a:ext cx="935038" cy="576262"/>
            <a:chExt cx="725" cy="476"/>
          </a:xfrm>
        </p:grpSpPr>
        <p:cxnSp>
          <p:nvCxnSpPr>
            <p:cNvPr id="2319" name="Line 6" title=""/>
            <p:cNvCxnSpPr/>
            <p:nvPr/>
          </p:nvCxnSpPr>
          <p:spPr>
            <a:xfrm>
              <a:off x="226" y="0"/>
              <a:ext cx="499" cy="0"/>
            </a:xfrm>
            <a:prstGeom prst="line">
              <a:avLst/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2320" name="Freeform 7" title=""/>
            <p:cNvSpPr/>
            <p:nvPr/>
          </p:nvSpPr>
          <p:spPr>
            <a:xfrm>
              <a:off x="0" y="0"/>
              <a:ext cx="226" cy="476"/>
            </a:xfrm>
            <a:custGeom>
              <a:rect l="l" t="t" r="r" b="b"/>
              <a:pathLst>
                <a:path w="226" h="703">
                  <a:moveTo>
                    <a:pt x="226" y="0"/>
                  </a:moveTo>
                  <a:cubicBezTo>
                    <a:pt x="200" y="238"/>
                    <a:pt x="174" y="477"/>
                    <a:pt x="136" y="590"/>
                  </a:cubicBezTo>
                  <a:cubicBezTo>
                    <a:pt x="98" y="703"/>
                    <a:pt x="15" y="665"/>
                    <a:pt x="0" y="680"/>
                  </a:cubicBezTo>
                </a:path>
              </a:pathLst>
            </a:custGeom>
            <a:noFill/>
            <a:ln cap="flat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321" name="Text Box 10" title=""/>
          <p:cNvSpPr/>
          <p:nvPr/>
        </p:nvSpPr>
        <p:spPr>
          <a:xfrm>
            <a:off x="1835150" y="2957513"/>
            <a:ext cx="1365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solidFill>
                  <a:srgbClr val="FF0000"/>
                </a:solidFill>
                <a:latin typeface="宋体" charset="-122"/>
              </a:rPr>
              <a:t>69</a:t>
            </a:r>
            <a:r>
              <a:rPr lang="en-US" altLang="en-US" sz="3600">
                <a:latin typeface="宋体" charset="-122"/>
              </a:rPr>
              <a:t>8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22" name="Text Box 24" title=""/>
          <p:cNvSpPr/>
          <p:nvPr/>
        </p:nvSpPr>
        <p:spPr>
          <a:xfrm>
            <a:off x="1187450" y="2957513"/>
            <a:ext cx="795338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latin typeface="宋体" charset="-122"/>
              </a:rPr>
              <a:t>78</a:t>
            </a:r>
            <a:endParaRPr lang="en-US" altLang="en-US" sz="3600">
              <a:latin typeface="宋体" charset="-122"/>
            </a:endParaRPr>
          </a:p>
        </p:txBody>
      </p:sp>
      <p:grpSp>
        <p:nvGrpSpPr>
          <p:cNvPr id="2323" name="Group 13" title=""/>
          <p:cNvGrpSpPr/>
          <p:nvPr/>
        </p:nvGrpSpPr>
        <p:grpSpPr>
          <a:xfrm>
            <a:off x="5029200" y="3081338"/>
            <a:ext cx="935038" cy="576262"/>
            <a:chExt cx="725" cy="476"/>
          </a:xfrm>
        </p:grpSpPr>
        <p:cxnSp>
          <p:nvCxnSpPr>
            <p:cNvPr id="2324" name="Line 6" title=""/>
            <p:cNvCxnSpPr/>
            <p:nvPr/>
          </p:nvCxnSpPr>
          <p:spPr>
            <a:xfrm>
              <a:off x="226" y="0"/>
              <a:ext cx="499" cy="0"/>
            </a:xfrm>
            <a:prstGeom prst="line">
              <a:avLst/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2325" name="Freeform 7" title=""/>
            <p:cNvSpPr/>
            <p:nvPr/>
          </p:nvSpPr>
          <p:spPr>
            <a:xfrm>
              <a:off x="0" y="0"/>
              <a:ext cx="226" cy="476"/>
            </a:xfrm>
            <a:custGeom>
              <a:rect l="l" t="t" r="r" b="b"/>
              <a:pathLst>
                <a:path w="226" h="703">
                  <a:moveTo>
                    <a:pt x="226" y="0"/>
                  </a:moveTo>
                  <a:cubicBezTo>
                    <a:pt x="200" y="238"/>
                    <a:pt x="174" y="477"/>
                    <a:pt x="136" y="590"/>
                  </a:cubicBezTo>
                  <a:cubicBezTo>
                    <a:pt x="98" y="703"/>
                    <a:pt x="15" y="665"/>
                    <a:pt x="0" y="680"/>
                  </a:cubicBezTo>
                </a:path>
              </a:pathLst>
            </a:custGeom>
            <a:noFill/>
            <a:ln cap="flat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326" name="Text Box 10" title=""/>
          <p:cNvSpPr/>
          <p:nvPr/>
        </p:nvSpPr>
        <p:spPr>
          <a:xfrm>
            <a:off x="5264150" y="2944813"/>
            <a:ext cx="1365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solidFill>
                  <a:srgbClr val="FF0000"/>
                </a:solidFill>
                <a:latin typeface="宋体" charset="-122"/>
              </a:rPr>
              <a:t>78</a:t>
            </a:r>
            <a:r>
              <a:rPr lang="en-US" altLang="en-US" sz="3600">
                <a:latin typeface="宋体" charset="-122"/>
              </a:rPr>
              <a:t>4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27" name="Text Box 24" title=""/>
          <p:cNvSpPr/>
          <p:nvPr/>
        </p:nvSpPr>
        <p:spPr>
          <a:xfrm>
            <a:off x="4616450" y="2944813"/>
            <a:ext cx="795338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latin typeface="宋体" charset="-122"/>
              </a:rPr>
              <a:t>49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28" name="TextBox 18" title=""/>
          <p:cNvSpPr/>
          <p:nvPr/>
        </p:nvSpPr>
        <p:spPr>
          <a:xfrm>
            <a:off x="1447800" y="2514600"/>
            <a:ext cx="1570038" cy="646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rgbClr val="FF0000"/>
                </a:solidFill>
              </a:rPr>
              <a:t>一位数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329" name="TextBox 19" title=""/>
          <p:cNvSpPr/>
          <p:nvPr/>
        </p:nvSpPr>
        <p:spPr>
          <a:xfrm>
            <a:off x="4754563" y="2514600"/>
            <a:ext cx="1570037" cy="646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rgbClr val="FF0000"/>
                </a:solidFill>
              </a:rPr>
              <a:t>两位数</a:t>
            </a:r>
            <a:endParaRPr lang="zh-CN" altLang="en-US" sz="3600">
              <a:solidFill>
                <a:srgbClr val="FF0000"/>
              </a:solidFill>
            </a:endParaRPr>
          </a:p>
        </p:txBody>
      </p:sp>
      <p:grpSp>
        <p:nvGrpSpPr>
          <p:cNvPr id="2330" name="" title=""/>
          <p:cNvGrpSpPr/>
          <p:nvPr/>
        </p:nvGrpSpPr>
        <p:grpSpPr>
          <a:xfrm>
            <a:off x="1555750" y="4529138"/>
            <a:ext cx="935038" cy="576262"/>
            <a:chExt cx="725" cy="476"/>
          </a:xfrm>
        </p:grpSpPr>
        <p:cxnSp>
          <p:nvCxnSpPr>
            <p:cNvPr id="2331" name="Line 6" title=""/>
            <p:cNvCxnSpPr/>
            <p:nvPr/>
          </p:nvCxnSpPr>
          <p:spPr>
            <a:xfrm>
              <a:off x="226" y="0"/>
              <a:ext cx="499" cy="0"/>
            </a:xfrm>
            <a:prstGeom prst="line">
              <a:avLst/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2332" name="Freeform 7" title=""/>
            <p:cNvSpPr/>
            <p:nvPr/>
          </p:nvSpPr>
          <p:spPr>
            <a:xfrm>
              <a:off x="0" y="0"/>
              <a:ext cx="226" cy="476"/>
            </a:xfrm>
            <a:custGeom>
              <a:rect l="l" t="t" r="r" b="b"/>
              <a:pathLst>
                <a:path w="226" h="703">
                  <a:moveTo>
                    <a:pt x="226" y="0"/>
                  </a:moveTo>
                  <a:cubicBezTo>
                    <a:pt x="200" y="238"/>
                    <a:pt x="174" y="477"/>
                    <a:pt x="136" y="590"/>
                  </a:cubicBezTo>
                  <a:cubicBezTo>
                    <a:pt x="98" y="703"/>
                    <a:pt x="15" y="665"/>
                    <a:pt x="0" y="680"/>
                  </a:cubicBezTo>
                </a:path>
              </a:pathLst>
            </a:custGeom>
            <a:noFill/>
            <a:ln cap="flat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333" name="Text Box 10" title=""/>
          <p:cNvSpPr/>
          <p:nvPr/>
        </p:nvSpPr>
        <p:spPr>
          <a:xfrm>
            <a:off x="1790700" y="4392613"/>
            <a:ext cx="1365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solidFill>
                  <a:srgbClr val="FF0000"/>
                </a:solidFill>
                <a:latin typeface="宋体" charset="-122"/>
              </a:rPr>
              <a:t>96</a:t>
            </a:r>
            <a:r>
              <a:rPr lang="en-US" altLang="en-US" sz="3600">
                <a:latin typeface="宋体" charset="-122"/>
              </a:rPr>
              <a:t>8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34" name="Text Box 24" title=""/>
          <p:cNvSpPr/>
          <p:nvPr/>
        </p:nvSpPr>
        <p:spPr>
          <a:xfrm>
            <a:off x="1143000" y="4392613"/>
            <a:ext cx="795338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latin typeface="宋体" charset="-122"/>
              </a:rPr>
              <a:t>78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35" name="TextBox 25" title=""/>
          <p:cNvSpPr/>
          <p:nvPr/>
        </p:nvSpPr>
        <p:spPr>
          <a:xfrm>
            <a:off x="1371600" y="3925888"/>
            <a:ext cx="1570038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rgbClr val="FF0000"/>
                </a:solidFill>
              </a:rPr>
              <a:t>两位数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336" name="TextBox 26" title=""/>
          <p:cNvSpPr/>
          <p:nvPr/>
        </p:nvSpPr>
        <p:spPr>
          <a:xfrm>
            <a:off x="4724400" y="3925888"/>
            <a:ext cx="1570038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rgbClr val="FF0000"/>
                </a:solidFill>
              </a:rPr>
              <a:t>一位数</a:t>
            </a:r>
            <a:endParaRPr lang="zh-CN" altLang="en-US" sz="3600">
              <a:solidFill>
                <a:srgbClr val="FF0000"/>
              </a:solidFill>
            </a:endParaRPr>
          </a:p>
        </p:txBody>
      </p:sp>
      <p:grpSp>
        <p:nvGrpSpPr>
          <p:cNvPr id="2337" name="Group 21" title=""/>
          <p:cNvGrpSpPr/>
          <p:nvPr/>
        </p:nvGrpSpPr>
        <p:grpSpPr>
          <a:xfrm>
            <a:off x="4953000" y="4681538"/>
            <a:ext cx="935038" cy="576262"/>
            <a:chExt cx="725" cy="476"/>
          </a:xfrm>
        </p:grpSpPr>
        <p:cxnSp>
          <p:nvCxnSpPr>
            <p:cNvPr id="2338" name="Line 6" title=""/>
            <p:cNvCxnSpPr/>
            <p:nvPr/>
          </p:nvCxnSpPr>
          <p:spPr>
            <a:xfrm>
              <a:off x="226" y="0"/>
              <a:ext cx="499" cy="0"/>
            </a:xfrm>
            <a:prstGeom prst="line">
              <a:avLst/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sp>
          <p:nvSpPr>
            <p:cNvPr id="2339" name="Freeform 7" title=""/>
            <p:cNvSpPr/>
            <p:nvPr/>
          </p:nvSpPr>
          <p:spPr>
            <a:xfrm>
              <a:off x="0" y="0"/>
              <a:ext cx="226" cy="476"/>
            </a:xfrm>
            <a:custGeom>
              <a:rect l="l" t="t" r="r" b="b"/>
              <a:pathLst>
                <a:path w="226" h="703">
                  <a:moveTo>
                    <a:pt x="226" y="0"/>
                  </a:moveTo>
                  <a:cubicBezTo>
                    <a:pt x="200" y="238"/>
                    <a:pt x="174" y="477"/>
                    <a:pt x="136" y="590"/>
                  </a:cubicBezTo>
                  <a:cubicBezTo>
                    <a:pt x="98" y="703"/>
                    <a:pt x="15" y="665"/>
                    <a:pt x="0" y="680"/>
                  </a:cubicBezTo>
                </a:path>
              </a:pathLst>
            </a:custGeom>
            <a:noFill/>
            <a:ln cap="flat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2340" name="Text Box 10" title=""/>
          <p:cNvSpPr/>
          <p:nvPr/>
        </p:nvSpPr>
        <p:spPr>
          <a:xfrm>
            <a:off x="5187950" y="4545013"/>
            <a:ext cx="136525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solidFill>
                  <a:srgbClr val="FF0000"/>
                </a:solidFill>
                <a:latin typeface="宋体" charset="-122"/>
              </a:rPr>
              <a:t>92</a:t>
            </a:r>
            <a:r>
              <a:rPr lang="en-US" altLang="en-US" sz="3600">
                <a:latin typeface="宋体" charset="-122"/>
              </a:rPr>
              <a:t>3</a:t>
            </a:r>
            <a:endParaRPr lang="en-US" altLang="en-US" sz="3600">
              <a:latin typeface="宋体" charset="-122"/>
            </a:endParaRPr>
          </a:p>
        </p:txBody>
      </p:sp>
      <p:sp>
        <p:nvSpPr>
          <p:cNvPr id="2341" name="Text Box 24" title=""/>
          <p:cNvSpPr/>
          <p:nvPr/>
        </p:nvSpPr>
        <p:spPr>
          <a:xfrm>
            <a:off x="4540250" y="4545013"/>
            <a:ext cx="795338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>
                <a:latin typeface="宋体" charset="-122"/>
              </a:rPr>
              <a:t>98</a:t>
            </a:r>
            <a:endParaRPr lang="en-US" altLang="en-US" sz="3600">
              <a:latin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8" grpId="0" animBg="1"/>
      <p:bldP spid="2329" grpId="1" animBg="1"/>
      <p:bldP spid="2335" grpId="2" animBg="1"/>
      <p:bldP spid="2336" grpId="3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44" name="Text Box 59" title=""/>
          <p:cNvSpPr/>
          <p:nvPr/>
        </p:nvSpPr>
        <p:spPr>
          <a:xfrm>
            <a:off x="1403350" y="2073275"/>
            <a:ext cx="9601200" cy="2713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17200"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54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361</a:t>
            </a:r>
            <a:r>
              <a:rPr lang="en-US" altLang="en-US" sz="17200">
                <a:latin typeface="黑体" pitchFamily="2" charset="-122"/>
                <a:ea typeface="黑体" pitchFamily="2" charset="-122"/>
              </a:rPr>
              <a:t>    </a:t>
            </a:r>
            <a:endParaRPr lang="en-US" altLang="en-US" sz="172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45" name="Text Box 62" title=""/>
          <p:cNvSpPr/>
          <p:nvPr/>
        </p:nvSpPr>
        <p:spPr>
          <a:xfrm>
            <a:off x="527050" y="804863"/>
            <a:ext cx="8366125" cy="11890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Times New Roman" pitchFamily="2" charset="0"/>
                <a:ea typeface="微软雅黑" charset="-122"/>
              </a:rPr>
              <a:t>根据试商的方法，估计商大约多少？可能偏大还是偏小？</a:t>
            </a:r>
            <a:endParaRPr lang="zh-CN" altLang="en-US" sz="3600">
              <a:solidFill>
                <a:schemeClr val="accent1"/>
              </a:solidFill>
              <a:latin typeface="Times New Roman" pitchFamily="2" charset="0"/>
              <a:ea typeface="微软雅黑" charset="-122"/>
            </a:endParaRPr>
          </a:p>
        </p:txBody>
      </p:sp>
      <p:sp>
        <p:nvSpPr>
          <p:cNvPr id="2346" name="Text Box 63" title=""/>
          <p:cNvSpPr/>
          <p:nvPr/>
        </p:nvSpPr>
        <p:spPr>
          <a:xfrm>
            <a:off x="3635375" y="2759075"/>
            <a:ext cx="1028700" cy="1098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66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50</a:t>
            </a:r>
            <a:endParaRPr lang="en-US" altLang="en-US" sz="66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47" name="Text Box 64" title=""/>
          <p:cNvSpPr/>
          <p:nvPr/>
        </p:nvSpPr>
        <p:spPr>
          <a:xfrm>
            <a:off x="5643563" y="2422525"/>
            <a:ext cx="2857500" cy="107791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估计：大约是</a:t>
            </a:r>
            <a:r>
              <a:rPr lang="en-US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7</a:t>
            </a:r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，可能偏大</a:t>
            </a:r>
            <a:endParaRPr lang="zh-CN" altLang="en-US" sz="32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348" name="Line 65" title=""/>
          <p:cNvCxnSpPr/>
          <p:nvPr/>
        </p:nvCxnSpPr>
        <p:spPr>
          <a:xfrm flipV="1">
            <a:off x="4716463" y="3681413"/>
            <a:ext cx="2311400" cy="33337"/>
          </a:xfrm>
          <a:prstGeom prst="line">
            <a:avLst/>
          </a:prstGeom>
          <a:noFill/>
          <a:ln w="9207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6" grpId="0" animBg="1"/>
      <p:bldP spid="234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51" name="Text Box 59" title=""/>
          <p:cNvSpPr/>
          <p:nvPr/>
        </p:nvSpPr>
        <p:spPr>
          <a:xfrm>
            <a:off x="1403350" y="2073275"/>
            <a:ext cx="9601200" cy="2713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17200"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43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342</a:t>
            </a:r>
            <a:r>
              <a:rPr lang="en-US" altLang="en-US" sz="17200">
                <a:latin typeface="黑体" pitchFamily="2" charset="-122"/>
                <a:ea typeface="黑体" pitchFamily="2" charset="-122"/>
              </a:rPr>
              <a:t>    </a:t>
            </a:r>
            <a:endParaRPr lang="en-US" altLang="en-US" sz="172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2" name="Text Box 62" title=""/>
          <p:cNvSpPr/>
          <p:nvPr/>
        </p:nvSpPr>
        <p:spPr>
          <a:xfrm>
            <a:off x="631825" y="822325"/>
            <a:ext cx="8261350" cy="1189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Times New Roman" pitchFamily="2" charset="0"/>
                <a:ea typeface="微软雅黑" charset="-122"/>
              </a:rPr>
              <a:t>根据试商的方法，估计商大约少？可能偏大还是偏小？</a:t>
            </a:r>
            <a:endParaRPr lang="zh-CN" altLang="en-US" sz="3600">
              <a:solidFill>
                <a:schemeClr val="accent1"/>
              </a:solidFill>
              <a:latin typeface="Times New Roman" pitchFamily="2" charset="0"/>
              <a:ea typeface="微软雅黑" charset="-122"/>
            </a:endParaRPr>
          </a:p>
        </p:txBody>
      </p:sp>
      <p:sp>
        <p:nvSpPr>
          <p:cNvPr id="2353" name="Text Box 63" title=""/>
          <p:cNvSpPr/>
          <p:nvPr/>
        </p:nvSpPr>
        <p:spPr>
          <a:xfrm>
            <a:off x="3635375" y="2759075"/>
            <a:ext cx="1028700" cy="1098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66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40</a:t>
            </a:r>
            <a:endParaRPr lang="en-US" altLang="en-US" sz="66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4" name="Text Box 64" title=""/>
          <p:cNvSpPr/>
          <p:nvPr/>
        </p:nvSpPr>
        <p:spPr>
          <a:xfrm>
            <a:off x="5643563" y="2422525"/>
            <a:ext cx="2857500" cy="107791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估计：大约是</a:t>
            </a:r>
            <a:r>
              <a:rPr lang="en-US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8</a:t>
            </a:r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，可能偏大</a:t>
            </a:r>
            <a:endParaRPr lang="zh-CN" altLang="en-US" sz="32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355" name="Line 65" title=""/>
          <p:cNvCxnSpPr/>
          <p:nvPr/>
        </p:nvCxnSpPr>
        <p:spPr>
          <a:xfrm flipV="1">
            <a:off x="4716463" y="3681413"/>
            <a:ext cx="2311400" cy="33337"/>
          </a:xfrm>
          <a:prstGeom prst="line">
            <a:avLst/>
          </a:prstGeom>
          <a:noFill/>
          <a:ln w="9207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3" grpId="0" animBg="1"/>
      <p:bldP spid="2354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58" name="Text Box 59" title=""/>
          <p:cNvSpPr/>
          <p:nvPr/>
        </p:nvSpPr>
        <p:spPr>
          <a:xfrm>
            <a:off x="1403350" y="2073275"/>
            <a:ext cx="9601200" cy="2713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17200"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26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272</a:t>
            </a:r>
            <a:r>
              <a:rPr lang="en-US" altLang="en-US" sz="17200">
                <a:latin typeface="黑体" pitchFamily="2" charset="-122"/>
                <a:ea typeface="黑体" pitchFamily="2" charset="-122"/>
              </a:rPr>
              <a:t>    </a:t>
            </a:r>
            <a:endParaRPr lang="en-US" altLang="en-US" sz="172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9" name="Text Box 62" title=""/>
          <p:cNvSpPr/>
          <p:nvPr/>
        </p:nvSpPr>
        <p:spPr>
          <a:xfrm>
            <a:off x="806450" y="822325"/>
            <a:ext cx="8086725" cy="1189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Times New Roman" pitchFamily="2" charset="0"/>
                <a:ea typeface="微软雅黑" charset="-122"/>
              </a:rPr>
              <a:t>根据试商的方法，估计商大约多少？可能偏大还是偏小？</a:t>
            </a:r>
            <a:endParaRPr lang="zh-CN" altLang="en-US" sz="3600">
              <a:solidFill>
                <a:schemeClr val="accent1"/>
              </a:solidFill>
              <a:latin typeface="Times New Roman" pitchFamily="2" charset="0"/>
              <a:ea typeface="微软雅黑" charset="-122"/>
            </a:endParaRPr>
          </a:p>
        </p:txBody>
      </p:sp>
      <p:sp>
        <p:nvSpPr>
          <p:cNvPr id="2360" name="Text Box 63" title=""/>
          <p:cNvSpPr/>
          <p:nvPr/>
        </p:nvSpPr>
        <p:spPr>
          <a:xfrm>
            <a:off x="3635375" y="2759075"/>
            <a:ext cx="1028700" cy="1098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66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30</a:t>
            </a:r>
            <a:endParaRPr lang="en-US" altLang="en-US" sz="66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61" name="Text Box 64" title=""/>
          <p:cNvSpPr/>
          <p:nvPr/>
        </p:nvSpPr>
        <p:spPr>
          <a:xfrm>
            <a:off x="5643563" y="2422525"/>
            <a:ext cx="2857500" cy="107791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估计：大约是</a:t>
            </a:r>
            <a:r>
              <a:rPr lang="en-US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9</a:t>
            </a:r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，可能偏小</a:t>
            </a:r>
            <a:endParaRPr lang="zh-CN" altLang="en-US" sz="32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362" name="Line 65" title=""/>
          <p:cNvCxnSpPr/>
          <p:nvPr/>
        </p:nvCxnSpPr>
        <p:spPr>
          <a:xfrm flipV="1">
            <a:off x="4716463" y="3681413"/>
            <a:ext cx="2311400" cy="33337"/>
          </a:xfrm>
          <a:prstGeom prst="line">
            <a:avLst/>
          </a:prstGeom>
          <a:noFill/>
          <a:ln w="9207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" grpId="0" animBg="1"/>
      <p:bldP spid="236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65" name="Text Box 59" title=""/>
          <p:cNvSpPr/>
          <p:nvPr/>
        </p:nvSpPr>
        <p:spPr>
          <a:xfrm>
            <a:off x="1403350" y="2073275"/>
            <a:ext cx="9601200" cy="2713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17200"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89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en-US" sz="6600">
                <a:latin typeface="黑体" pitchFamily="2" charset="-122"/>
                <a:ea typeface="黑体" pitchFamily="2" charset="-122"/>
              </a:rPr>
              <a:t>448</a:t>
            </a:r>
            <a:r>
              <a:rPr lang="en-US" altLang="en-US" sz="17200">
                <a:latin typeface="黑体" pitchFamily="2" charset="-122"/>
                <a:ea typeface="黑体" pitchFamily="2" charset="-122"/>
              </a:rPr>
              <a:t>    </a:t>
            </a:r>
            <a:endParaRPr lang="en-US" altLang="en-US" sz="172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66" name="Text Box 62" title=""/>
          <p:cNvSpPr/>
          <p:nvPr/>
        </p:nvSpPr>
        <p:spPr>
          <a:xfrm>
            <a:off x="315913" y="822325"/>
            <a:ext cx="8577262" cy="1189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latin typeface="Times New Roman" pitchFamily="2" charset="0"/>
                <a:ea typeface="微软雅黑" charset="-122"/>
              </a:rPr>
              <a:t>根据试商的方法，估计商大约多少？可能偏大还是偏小？</a:t>
            </a:r>
            <a:endParaRPr lang="zh-CN" altLang="en-US" sz="3600">
              <a:solidFill>
                <a:schemeClr val="accent1"/>
              </a:solidFill>
              <a:latin typeface="Times New Roman" pitchFamily="2" charset="0"/>
              <a:ea typeface="微软雅黑" charset="-122"/>
            </a:endParaRPr>
          </a:p>
        </p:txBody>
      </p:sp>
      <p:sp>
        <p:nvSpPr>
          <p:cNvPr id="2367" name="Text Box 63" title=""/>
          <p:cNvSpPr/>
          <p:nvPr/>
        </p:nvSpPr>
        <p:spPr>
          <a:xfrm>
            <a:off x="3635375" y="2759075"/>
            <a:ext cx="1038225" cy="1108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66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90</a:t>
            </a:r>
            <a:endParaRPr lang="en-US" altLang="en-US" sz="66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68" name="Text Box 64" title=""/>
          <p:cNvSpPr/>
          <p:nvPr/>
        </p:nvSpPr>
        <p:spPr>
          <a:xfrm>
            <a:off x="5643563" y="2422525"/>
            <a:ext cx="2857500" cy="1077913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估计：大约是</a:t>
            </a:r>
            <a:r>
              <a:rPr lang="en-US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3200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，可能偏小</a:t>
            </a:r>
            <a:endParaRPr lang="zh-CN" altLang="en-US" sz="3200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369" name="Line 65" title=""/>
          <p:cNvCxnSpPr/>
          <p:nvPr/>
        </p:nvCxnSpPr>
        <p:spPr>
          <a:xfrm flipV="1">
            <a:off x="4716463" y="3681413"/>
            <a:ext cx="2311400" cy="33337"/>
          </a:xfrm>
          <a:prstGeom prst="line">
            <a:avLst/>
          </a:prstGeom>
          <a:noFill/>
          <a:ln w="9207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7" grpId="0" animBg="1"/>
      <p:bldP spid="2368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72" name="Text Box 188" title=""/>
          <p:cNvSpPr/>
          <p:nvPr/>
        </p:nvSpPr>
        <p:spPr>
          <a:xfrm>
            <a:off x="990600" y="1600200"/>
            <a:ext cx="7239000" cy="39322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en-US" altLang="en-US" sz="3600">
                <a:solidFill>
                  <a:srgbClr val="0000FF"/>
                </a:solidFill>
                <a:latin typeface="Times New Roman" pitchFamily="2" charset="0"/>
                <a:ea typeface="楷体_GB2312" pitchFamily="1" charset="-122"/>
              </a:rPr>
              <a:t>       </a:t>
            </a:r>
            <a:r>
              <a:rPr lang="en-US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 </a:t>
            </a:r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四则混合运算，如果只有加减或乘除时，（            </a:t>
            </a:r>
            <a:r>
              <a:rPr lang="en-US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  </a:t>
            </a:r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）依次计算；如果既有加减，又有乘除，要先算（         ），再算（         ）；如果算式中既有小括号又有中括号时，先算（           ）里面的，再算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  <a:p>
            <a:pPr marL="0" lvl="0" indent="0"/>
            <a:r>
              <a:rPr lang="zh-CN" altLang="en-US" sz="36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（            ）里面的。</a:t>
            </a:r>
            <a:endParaRPr lang="zh-CN" altLang="en-US" sz="36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373" name="Text Box 71" title=""/>
          <p:cNvSpPr/>
          <p:nvPr/>
        </p:nvSpPr>
        <p:spPr>
          <a:xfrm>
            <a:off x="3581400" y="2173288"/>
            <a:ext cx="2032000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latin typeface="Times New Roman" pitchFamily="2" charset="0"/>
                <a:ea typeface="楷体_GB2312" pitchFamily="1" charset="-122"/>
              </a:rPr>
              <a:t>从左到右</a:t>
            </a:r>
            <a:endParaRPr lang="zh-CN" altLang="en-US" sz="3600">
              <a:solidFill>
                <a:srgbClr val="FF0000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2374" name="Text Box 71" title=""/>
          <p:cNvSpPr/>
          <p:nvPr/>
        </p:nvSpPr>
        <p:spPr>
          <a:xfrm>
            <a:off x="2579688" y="3200400"/>
            <a:ext cx="1228725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latin typeface="Times New Roman" pitchFamily="2" charset="0"/>
                <a:ea typeface="楷体_GB2312" pitchFamily="1" charset="-122"/>
              </a:rPr>
              <a:t>乘除</a:t>
            </a:r>
            <a:endParaRPr lang="zh-CN" altLang="en-US" sz="3600">
              <a:solidFill>
                <a:srgbClr val="FF0000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2375" name="Text Box 71" title=""/>
          <p:cNvSpPr/>
          <p:nvPr/>
        </p:nvSpPr>
        <p:spPr>
          <a:xfrm>
            <a:off x="5861050" y="3241675"/>
            <a:ext cx="1335088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latin typeface="Times New Roman" pitchFamily="2" charset="0"/>
                <a:ea typeface="楷体_GB2312" pitchFamily="1" charset="-122"/>
              </a:rPr>
              <a:t>加减</a:t>
            </a:r>
            <a:endParaRPr lang="zh-CN" altLang="en-US" sz="3600">
              <a:solidFill>
                <a:srgbClr val="FF0000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2376" name="Text Box 71" title=""/>
          <p:cNvSpPr/>
          <p:nvPr/>
        </p:nvSpPr>
        <p:spPr>
          <a:xfrm>
            <a:off x="3333750" y="4343400"/>
            <a:ext cx="1616075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latin typeface="Times New Roman" pitchFamily="2" charset="0"/>
                <a:ea typeface="楷体_GB2312" pitchFamily="1" charset="-122"/>
              </a:rPr>
              <a:t>小括号</a:t>
            </a:r>
            <a:endParaRPr lang="zh-CN" altLang="en-US" sz="3600">
              <a:solidFill>
                <a:srgbClr val="FF0000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2377" name="Text Box 71" title=""/>
          <p:cNvSpPr/>
          <p:nvPr/>
        </p:nvSpPr>
        <p:spPr>
          <a:xfrm>
            <a:off x="1524000" y="4916488"/>
            <a:ext cx="1570038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latin typeface="Times New Roman" pitchFamily="2" charset="0"/>
                <a:ea typeface="楷体_GB2312" pitchFamily="1" charset="-122"/>
              </a:rPr>
              <a:t>中括号</a:t>
            </a:r>
            <a:endParaRPr lang="zh-CN" altLang="en-US" sz="3600">
              <a:solidFill>
                <a:srgbClr val="FF0000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2378" name="" title=""/>
          <p:cNvSpPr/>
          <p:nvPr/>
        </p:nvSpPr>
        <p:spPr>
          <a:xfrm>
            <a:off x="1069975" y="550863"/>
            <a:ext cx="5054600" cy="639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>
                <a:solidFill>
                  <a:schemeClr val="accent1"/>
                </a:solidFill>
                <a:ea typeface="微软雅黑" charset="-122"/>
              </a:rPr>
              <a:t>混合运算</a:t>
            </a:r>
            <a:endParaRPr lang="zh-CN" altLang="en-US" sz="3600">
              <a:solidFill>
                <a:schemeClr val="accent1"/>
              </a:solidFill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3" grpId="0" animBg="1"/>
      <p:bldP spid="2374" grpId="1" animBg="1"/>
      <p:bldP spid="2375" grpId="2" animBg="1"/>
      <p:bldP spid="2376" grpId="3" animBg="1"/>
      <p:bldP spid="2377" grpId="4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381" name="Picture 2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1857375" y="1646238"/>
            <a:ext cx="4938713" cy="3429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382" name="Text Box 7" title=""/>
          <p:cNvSpPr/>
          <p:nvPr/>
        </p:nvSpPr>
        <p:spPr>
          <a:xfrm>
            <a:off x="349250" y="457200"/>
            <a:ext cx="8531225" cy="1189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圆简体"/>
                <a:ea typeface="微软雅黑" charset="-122"/>
              </a:rPr>
              <a:t>说说每道题的运算顺序，然后再计算在本子上。</a:t>
            </a:r>
            <a:endParaRPr lang="zh-CN" altLang="en-US" sz="360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圆简体"/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385" name="Text Box 3" title=""/>
          <p:cNvSpPr/>
          <p:nvPr/>
        </p:nvSpPr>
        <p:spPr>
          <a:xfrm>
            <a:off x="323850" y="266700"/>
            <a:ext cx="7704138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运算规律与简便运算</a:t>
            </a:r>
            <a:endParaRPr lang="zh-CN" altLang="en-US" sz="3600" b="1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386" name="Text Box 4" title=""/>
          <p:cNvSpPr/>
          <p:nvPr/>
        </p:nvSpPr>
        <p:spPr>
          <a:xfrm>
            <a:off x="395288" y="1136650"/>
            <a:ext cx="7273925" cy="30845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3366FF"/>
                </a:solidFill>
                <a:ea typeface="楷体_GB2312" pitchFamily="1" charset="-122"/>
              </a:rPr>
              <a:t>加法交换律是</a:t>
            </a:r>
            <a:endParaRPr lang="zh-CN" altLang="en-US" sz="2800" b="1">
              <a:solidFill>
                <a:srgbClr val="3366FF"/>
              </a:solidFill>
              <a:ea typeface="楷体_GB2312" pitchFamily="1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3366FF"/>
                </a:solidFill>
                <a:ea typeface="楷体_GB2312" pitchFamily="1" charset="-122"/>
              </a:rPr>
              <a:t>加法结合律是</a:t>
            </a:r>
            <a:endParaRPr lang="zh-CN" altLang="en-US" sz="2800" b="1">
              <a:solidFill>
                <a:srgbClr val="3366FF"/>
              </a:solidFill>
              <a:ea typeface="楷体_GB2312" pitchFamily="1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3366FF"/>
                </a:solidFill>
                <a:ea typeface="楷体_GB2312" pitchFamily="1" charset="-122"/>
              </a:rPr>
              <a:t>乘法交换律是</a:t>
            </a:r>
            <a:endParaRPr lang="zh-CN" altLang="en-US" sz="2800" b="1">
              <a:solidFill>
                <a:srgbClr val="3366FF"/>
              </a:solidFill>
              <a:ea typeface="楷体_GB2312" pitchFamily="1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3366FF"/>
                </a:solidFill>
                <a:ea typeface="楷体_GB2312" pitchFamily="1" charset="-122"/>
              </a:rPr>
              <a:t>乘法结合律是</a:t>
            </a:r>
            <a:endParaRPr lang="zh-CN" altLang="en-US" sz="2800" b="1">
              <a:solidFill>
                <a:srgbClr val="3366FF"/>
              </a:solidFill>
              <a:ea typeface="楷体_GB2312" pitchFamily="1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3366FF"/>
                </a:solidFill>
                <a:ea typeface="楷体_GB2312" pitchFamily="1" charset="-122"/>
              </a:rPr>
              <a:t>乘法分配律是</a:t>
            </a:r>
            <a:endParaRPr lang="zh-CN" altLang="en-US" sz="2800" b="1">
              <a:solidFill>
                <a:srgbClr val="3366FF"/>
              </a:solidFill>
              <a:ea typeface="楷体_GB2312" pitchFamily="1" charset="-122"/>
            </a:endParaRPr>
          </a:p>
        </p:txBody>
      </p:sp>
      <p:sp>
        <p:nvSpPr>
          <p:cNvPr id="2387" name="Text Box 5" title=""/>
          <p:cNvSpPr/>
          <p:nvPr/>
        </p:nvSpPr>
        <p:spPr>
          <a:xfrm>
            <a:off x="2844800" y="1125538"/>
            <a:ext cx="2879725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a+b=b+a</a:t>
            </a:r>
            <a:endParaRPr lang="en-US" altLang="en-US" sz="2800" b="1">
              <a:solidFill>
                <a:srgbClr val="CC0099"/>
              </a:solidFill>
            </a:endParaRPr>
          </a:p>
        </p:txBody>
      </p:sp>
      <p:sp>
        <p:nvSpPr>
          <p:cNvPr id="2388" name="Text Box 6" title=""/>
          <p:cNvSpPr/>
          <p:nvPr/>
        </p:nvSpPr>
        <p:spPr>
          <a:xfrm>
            <a:off x="2771775" y="1773238"/>
            <a:ext cx="4176713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(a+b)+c=a+(b+c)</a:t>
            </a:r>
            <a:endParaRPr lang="en-US" altLang="en-US" sz="2800" b="1">
              <a:solidFill>
                <a:srgbClr val="CC0099"/>
              </a:solidFill>
            </a:endParaRPr>
          </a:p>
        </p:txBody>
      </p:sp>
      <p:sp>
        <p:nvSpPr>
          <p:cNvPr id="2389" name="Text Box 7" title=""/>
          <p:cNvSpPr/>
          <p:nvPr/>
        </p:nvSpPr>
        <p:spPr>
          <a:xfrm>
            <a:off x="2843213" y="2436813"/>
            <a:ext cx="2808287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a×b=b×a</a:t>
            </a:r>
            <a:endParaRPr lang="en-US" altLang="en-US" sz="2800" b="1">
              <a:solidFill>
                <a:srgbClr val="CC0099"/>
              </a:solidFill>
            </a:endParaRPr>
          </a:p>
        </p:txBody>
      </p:sp>
      <p:sp>
        <p:nvSpPr>
          <p:cNvPr id="2390" name="Text Box 8" title=""/>
          <p:cNvSpPr/>
          <p:nvPr/>
        </p:nvSpPr>
        <p:spPr>
          <a:xfrm>
            <a:off x="2771775" y="3013075"/>
            <a:ext cx="4824413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(a×b) ×c=a×(b×c)</a:t>
            </a:r>
            <a:endParaRPr lang="en-US" altLang="en-US" sz="2800" b="1">
              <a:solidFill>
                <a:srgbClr val="CC0099"/>
              </a:solidFill>
            </a:endParaRPr>
          </a:p>
        </p:txBody>
      </p:sp>
      <p:sp>
        <p:nvSpPr>
          <p:cNvPr id="2391" name="Text Box 9" title=""/>
          <p:cNvSpPr/>
          <p:nvPr/>
        </p:nvSpPr>
        <p:spPr>
          <a:xfrm>
            <a:off x="2771775" y="3724275"/>
            <a:ext cx="5040313" cy="11604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(a+b) ×c=a×c+b×c</a:t>
            </a:r>
            <a:endParaRPr lang="en-US" altLang="en-US" sz="2800" b="1">
              <a:solidFill>
                <a:srgbClr val="CC0099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</a:rPr>
              <a:t>(a-b) ×c=a×c-b×c</a:t>
            </a:r>
            <a:endParaRPr lang="en-US" altLang="en-US" sz="2800" b="1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7" dur="500" fill="hold"/>
                                        <p:tgtEl>
                                          <p:spTgt spid="2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2" dur="500" fill="hold"/>
                                        <p:tgtEl>
                                          <p:spTgt spid="2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7" dur="500" fill="hold"/>
                                        <p:tgtEl>
                                          <p:spTgt spid="2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2" dur="500" fill="hold"/>
                                        <p:tgtEl>
                                          <p:spTgt spid="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27" dur="500" fill="hold"/>
                                        <p:tgtEl>
                                          <p:spTgt spid="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32" dur="500" fill="hold"/>
                                        <p:tgtEl>
                                          <p:spTgt spid="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37" dur="500" fill="hold"/>
                                        <p:tgtEl>
                                          <p:spTgt spid="2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" grpId="0" animBg="1"/>
      <p:bldP spid="2386" grpId="1" animBg="1"/>
      <p:bldP spid="2387" grpId="2" animBg="1"/>
      <p:bldP spid="2388" grpId="3" animBg="1"/>
      <p:bldP spid="2389" grpId="4" animBg="1"/>
      <p:bldP spid="2390" grpId="5" animBg="1"/>
      <p:bldP spid="2391" grpId="6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64" name="Rectangle 10" title=""/>
          <p:cNvSpPr/>
          <p:nvPr>
            <p:ph type="title"/>
          </p:nvPr>
        </p:nvSpPr>
        <p:spPr>
          <a:xfrm>
            <a:off x="1779588" y="2654300"/>
            <a:ext cx="6696075" cy="819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4800">
                <a:ea typeface="微软雅黑" charset="-122"/>
              </a:rPr>
              <a:t>（一）认识更大的数</a:t>
            </a:r>
            <a:endParaRPr lang="zh-CN" altLang="en-US" sz="4800"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2394" name="" title=""/>
          <p:cNvGrpSpPr/>
          <p:nvPr/>
        </p:nvGrpSpPr>
        <p:grpSpPr>
          <a:xfrm>
            <a:off x="1547813" y="1406525"/>
            <a:ext cx="7308850" cy="1735138"/>
            <a:chExt cx="4604" cy="1093"/>
          </a:xfrm>
        </p:grpSpPr>
        <p:sp>
          <p:nvSpPr>
            <p:cNvPr id="2395" name="Text Box 4" title=""/>
            <p:cNvSpPr/>
            <p:nvPr/>
          </p:nvSpPr>
          <p:spPr>
            <a:xfrm>
              <a:off x="91" y="0"/>
              <a:ext cx="4082" cy="36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/>
              <a:r>
                <a:rPr lang="en-US" altLang="en-US" sz="3200" b="1">
                  <a:latin typeface="楷体_GB2312" pitchFamily="1" charset="-122"/>
                  <a:ea typeface="楷体_GB2312" pitchFamily="1" charset="-122"/>
                </a:rPr>
                <a:t>26+(   )=18+(    )</a:t>
              </a:r>
              <a:endParaRPr lang="en-US" altLang="en-US" sz="3200" b="1">
                <a:latin typeface="楷体_GB2312" pitchFamily="1" charset="-122"/>
                <a:ea typeface="楷体_GB2312" pitchFamily="1" charset="-122"/>
              </a:endParaRPr>
            </a:p>
          </p:txBody>
        </p:sp>
        <p:grpSp>
          <p:nvGrpSpPr>
            <p:cNvPr id="2396" name="" title=""/>
            <p:cNvGrpSpPr/>
            <p:nvPr/>
          </p:nvGrpSpPr>
          <p:grpSpPr>
            <a:xfrm>
              <a:off x="0" y="182"/>
              <a:ext cx="4604" cy="911"/>
              <a:chExt cx="4604" cy="911"/>
            </a:xfrm>
          </p:grpSpPr>
          <p:sp>
            <p:nvSpPr>
              <p:cNvPr id="2397" name="AutoShape 6" title=""/>
              <p:cNvSpPr/>
              <p:nvPr/>
            </p:nvSpPr>
            <p:spPr>
              <a:xfrm>
                <a:off x="0" y="0"/>
                <a:ext cx="45" cy="771"/>
              </a:xfrm>
              <a:prstGeom prst="leftBrace">
                <a:avLst>
                  <a:gd name="adj1" fmla="val 142778"/>
                  <a:gd name="adj2" fmla="val 50000"/>
                </a:avLst>
              </a:prstGeom>
              <a:noFill/>
              <a:ln w="25400" cap="flat">
                <a:solidFill>
                  <a:srgbClr val="7F7F7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marL="0" lvl="0" indent="0" eaLnBrk="1" hangingPunct="1"/>
              </a:p>
            </p:txBody>
          </p:sp>
          <p:sp>
            <p:nvSpPr>
              <p:cNvPr id="2398" name="Text Box 7" title=""/>
              <p:cNvSpPr/>
              <p:nvPr/>
            </p:nvSpPr>
            <p:spPr>
              <a:xfrm>
                <a:off x="91" y="546"/>
                <a:ext cx="4513" cy="365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marL="0" lvl="0" indent="0" eaLnBrk="1" hangingPunct="1"/>
                <a:r>
                  <a:rPr lang="en-US" altLang="en-US" sz="3200" b="1">
                    <a:latin typeface="楷体_GB2312" pitchFamily="1" charset="-122"/>
                    <a:ea typeface="楷体_GB2312" pitchFamily="1" charset="-122"/>
                  </a:rPr>
                  <a:t>26×(   )=18×(    )</a:t>
                </a:r>
                <a:endParaRPr lang="en-US" altLang="en-US" sz="3200" b="1">
                  <a:latin typeface="楷体_GB2312" pitchFamily="1" charset="-122"/>
                  <a:ea typeface="楷体_GB2312" pitchFamily="1" charset="-122"/>
                </a:endParaRPr>
              </a:p>
            </p:txBody>
          </p:sp>
        </p:grpSp>
      </p:grpSp>
      <p:sp>
        <p:nvSpPr>
          <p:cNvPr id="2399" name="WordArt 8" title=""/>
          <p:cNvSpPr/>
          <p:nvPr/>
        </p:nvSpPr>
        <p:spPr>
          <a:xfrm>
            <a:off x="485775" y="334963"/>
            <a:ext cx="2286000" cy="646112"/>
          </a:xfr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sz="3600" b="1" kern="10">
                <a:ln w="12700" cap="flat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/>
                </a:gradFill>
                <a:effectLst>
                  <a:outerShdw dist="35921" dir="2700000" sy="50000" kx="2115830" algn="bl">
                    <a:srgbClr val="C0C0C0">
                      <a:alpha val="76999"/>
                    </a:srgbClr>
                  </a:outerShdw>
                </a:effectLst>
                <a:latin typeface="楷体_GB2312"/>
              </a:rPr>
              <a:t>观察比较</a:t>
            </a:r>
          </a:p>
        </p:txBody>
      </p:sp>
      <p:sp>
        <p:nvSpPr>
          <p:cNvPr id="2400" name="Text Box 9" title=""/>
          <p:cNvSpPr/>
          <p:nvPr/>
        </p:nvSpPr>
        <p:spPr>
          <a:xfrm>
            <a:off x="2627313" y="1412875"/>
            <a:ext cx="1296987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18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01" name="Text Box 10" title=""/>
          <p:cNvSpPr/>
          <p:nvPr/>
        </p:nvSpPr>
        <p:spPr>
          <a:xfrm>
            <a:off x="4572000" y="1412875"/>
            <a:ext cx="129698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26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02" name="Text Box 11" title=""/>
          <p:cNvSpPr/>
          <p:nvPr/>
        </p:nvSpPr>
        <p:spPr>
          <a:xfrm>
            <a:off x="2843213" y="2565400"/>
            <a:ext cx="1296987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18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03" name="Text Box 12" title=""/>
          <p:cNvSpPr/>
          <p:nvPr/>
        </p:nvSpPr>
        <p:spPr>
          <a:xfrm>
            <a:off x="4932363" y="2565400"/>
            <a:ext cx="1296987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26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04" name="Rectangle 24" title=""/>
          <p:cNvSpPr/>
          <p:nvPr/>
        </p:nvSpPr>
        <p:spPr>
          <a:xfrm>
            <a:off x="0" y="3505200"/>
            <a:ext cx="7383463" cy="19177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加法交换律和乘法交换律：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区别：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联系：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05" name="Text Box 25" title=""/>
          <p:cNvSpPr/>
          <p:nvPr/>
        </p:nvSpPr>
        <p:spPr>
          <a:xfrm>
            <a:off x="892175" y="4148138"/>
            <a:ext cx="6924675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加法交换律是加数交换，乘法交换律是乘数交换。</a:t>
            </a:r>
            <a:endParaRPr lang="zh-CN" altLang="en-US" b="1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06" name="Text Box 26" title=""/>
          <p:cNvSpPr/>
          <p:nvPr/>
        </p:nvSpPr>
        <p:spPr>
          <a:xfrm>
            <a:off x="892175" y="4764088"/>
            <a:ext cx="6003925" cy="365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它们都是</a:t>
            </a:r>
            <a:r>
              <a:rPr lang="zh-CN" altLang="en-US" b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数字位置改变</a:t>
            </a:r>
            <a:r>
              <a:rPr lang="zh-CN" altLang="en-US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，但运算顺序不变。</a:t>
            </a:r>
            <a:endParaRPr lang="zh-CN" altLang="en-US" b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" dur="500" fill="hold"/>
                                        <p:tgtEl>
                                          <p:spTgt spid="2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6" dur="500" fill="hold"/>
                                        <p:tgtEl>
                                          <p:spTgt spid="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47" dur="500" fill="hold"/>
                                        <p:tgtEl>
                                          <p:spTgt spid="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52" dur="500" fill="hold"/>
                                        <p:tgtEl>
                                          <p:spTgt spid="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0" grpId="0" animBg="1"/>
      <p:bldP spid="2401" grpId="1" animBg="1"/>
      <p:bldP spid="2402" grpId="2" animBg="1"/>
      <p:bldP spid="2403" grpId="3" animBg="1"/>
      <p:bldP spid="2404" grpId="4" uiExpand="1" build="p" animBg="1"/>
      <p:bldP spid="2405" grpId="5" animBg="1"/>
      <p:bldP spid="2406" grpId="6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09" name="WordArt 8" title=""/>
          <p:cNvSpPr/>
          <p:nvPr/>
        </p:nvSpPr>
        <p:spPr>
          <a:xfrm>
            <a:off x="485775" y="334963"/>
            <a:ext cx="2286000" cy="646112"/>
          </a:xfr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sz="3600" b="1" kern="10">
                <a:ln w="12700" cap="flat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/>
                </a:gradFill>
                <a:effectLst>
                  <a:outerShdw dist="35921" dir="2700000" sy="50000" kx="2115830" algn="bl">
                    <a:srgbClr val="C0C0C0">
                      <a:alpha val="76999"/>
                    </a:srgbClr>
                  </a:outerShdw>
                </a:effectLst>
                <a:latin typeface="楷体_GB2312"/>
              </a:rPr>
              <a:t>观察比较</a:t>
            </a:r>
          </a:p>
        </p:txBody>
      </p:sp>
      <p:sp>
        <p:nvSpPr>
          <p:cNvPr id="2410" name="AutoShape 13" title="">
            <a:hlinkClick r:id="rId2" action="ppaction://hlinksldjump"/>
          </p:cNvPr>
          <p:cNvSpPr/>
          <p:nvPr/>
        </p:nvSpPr>
        <p:spPr>
          <a:xfrm>
            <a:off x="7596188" y="6524625"/>
            <a:ext cx="142875" cy="187325"/>
          </a:xfrm>
          <a:prstGeom prst="actionButtonBeginning">
            <a:avLst/>
          </a:prstGeom>
          <a:solidFill>
            <a:srgbClr val="99CC00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grpSp>
        <p:nvGrpSpPr>
          <p:cNvPr id="2411" name="" title=""/>
          <p:cNvGrpSpPr/>
          <p:nvPr/>
        </p:nvGrpSpPr>
        <p:grpSpPr>
          <a:xfrm>
            <a:off x="1222375" y="1143000"/>
            <a:ext cx="7921625" cy="1803400"/>
            <a:chExt cx="4990" cy="1136"/>
          </a:xfrm>
        </p:grpSpPr>
        <p:sp>
          <p:nvSpPr>
            <p:cNvPr id="2412" name="AutoShape 15" title=""/>
            <p:cNvSpPr/>
            <p:nvPr/>
          </p:nvSpPr>
          <p:spPr>
            <a:xfrm>
              <a:off x="0" y="182"/>
              <a:ext cx="45" cy="771"/>
            </a:xfrm>
            <a:prstGeom prst="leftBrace">
              <a:avLst>
                <a:gd name="adj1" fmla="val 142778"/>
                <a:gd name="adj2" fmla="val 50000"/>
              </a:avLst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/>
            </a:p>
          </p:txBody>
        </p:sp>
        <p:grpSp>
          <p:nvGrpSpPr>
            <p:cNvPr id="2413" name="" title=""/>
            <p:cNvGrpSpPr/>
            <p:nvPr/>
          </p:nvGrpSpPr>
          <p:grpSpPr>
            <a:xfrm>
              <a:off x="0" y="0"/>
              <a:ext cx="4990" cy="1136"/>
              <a:chExt cx="4990" cy="1136"/>
            </a:xfrm>
          </p:grpSpPr>
          <p:sp>
            <p:nvSpPr>
              <p:cNvPr id="2414" name="Text Box 17" title=""/>
              <p:cNvSpPr/>
              <p:nvPr/>
            </p:nvSpPr>
            <p:spPr>
              <a:xfrm>
                <a:off x="0" y="771"/>
                <a:ext cx="4082" cy="365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marL="0" lvl="0" indent="0" eaLnBrk="1" hangingPunct="1"/>
                <a:r>
                  <a:rPr lang="zh-CN" altLang="en-US" sz="3200" b="1">
                    <a:latin typeface="楷体_GB2312" pitchFamily="1" charset="-122"/>
                    <a:ea typeface="楷体_GB2312" pitchFamily="1" charset="-122"/>
                  </a:rPr>
                  <a:t>（</a:t>
                </a:r>
                <a:r>
                  <a:rPr lang="en-US" altLang="en-US" sz="3200" b="1">
                    <a:latin typeface="楷体_GB2312" pitchFamily="1" charset="-122"/>
                    <a:ea typeface="楷体_GB2312" pitchFamily="1" charset="-122"/>
                  </a:rPr>
                  <a:t>32×68</a:t>
                </a:r>
                <a:r>
                  <a:rPr lang="zh-CN" altLang="en-US" sz="3200" b="1">
                    <a:latin typeface="楷体_GB2312" pitchFamily="1" charset="-122"/>
                    <a:ea typeface="楷体_GB2312" pitchFamily="1" charset="-122"/>
                  </a:rPr>
                  <a:t>）</a:t>
                </a:r>
                <a:r>
                  <a:rPr lang="en-US" altLang="en-US" sz="3200" b="1">
                    <a:latin typeface="楷体_GB2312" pitchFamily="1" charset="-122"/>
                    <a:ea typeface="楷体_GB2312" pitchFamily="1" charset="-122"/>
                  </a:rPr>
                  <a:t>×17=32×</a:t>
                </a:r>
                <a:r>
                  <a:rPr lang="zh-CN" altLang="en-US" sz="3200" b="1">
                    <a:latin typeface="楷体_GB2312" pitchFamily="1" charset="-122"/>
                    <a:ea typeface="楷体_GB2312" pitchFamily="1" charset="-122"/>
                  </a:rPr>
                  <a:t>（</a:t>
                </a:r>
                <a:r>
                  <a:rPr lang="en-US" altLang="en-US" sz="3200" b="1">
                    <a:latin typeface="楷体_GB2312" pitchFamily="1" charset="-122"/>
                    <a:ea typeface="楷体_GB2312" pitchFamily="1" charset="-122"/>
                  </a:rPr>
                  <a:t>68×   </a:t>
                </a:r>
                <a:r>
                  <a:rPr lang="zh-CN" altLang="en-US" sz="3200" b="1">
                    <a:latin typeface="楷体_GB2312" pitchFamily="1" charset="-122"/>
                    <a:ea typeface="楷体_GB2312" pitchFamily="1" charset="-122"/>
                  </a:rPr>
                  <a:t>）</a:t>
                </a:r>
                <a:endParaRPr lang="zh-CN" altLang="en-US" sz="3200" b="1">
                  <a:latin typeface="楷体_GB2312" pitchFamily="1" charset="-122"/>
                  <a:ea typeface="楷体_GB2312" pitchFamily="1" charset="-122"/>
                </a:endParaRPr>
              </a:p>
            </p:txBody>
          </p:sp>
          <p:grpSp>
            <p:nvGrpSpPr>
              <p:cNvPr id="2415" name="" title=""/>
              <p:cNvGrpSpPr/>
              <p:nvPr/>
            </p:nvGrpSpPr>
            <p:grpSpPr>
              <a:xfrm>
                <a:off x="0" y="0"/>
                <a:ext cx="4990" cy="1089"/>
                <a:chExt cx="4990" cy="1089"/>
              </a:xfrm>
            </p:grpSpPr>
            <p:sp>
              <p:nvSpPr>
                <p:cNvPr id="2416" name="Text Box 19" title=""/>
                <p:cNvSpPr/>
                <p:nvPr/>
              </p:nvSpPr>
              <p:spPr>
                <a:xfrm>
                  <a:off x="0" y="0"/>
                  <a:ext cx="4990" cy="365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>
                  <a:spAutoFit/>
                </a:bodyPr>
                <a:lstStyle>
                  <a:defPPr>
                    <a:defRPr lang="ru-RU"/>
                  </a:defPPr>
                  <a:lvl1pPr marL="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1pPr>
                  <a:lvl2pPr marL="4572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2pPr>
                  <a:lvl3pPr marL="9144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3pPr>
                  <a:lvl4pPr marL="13716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4pPr>
                  <a:lvl5pPr marL="18288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5pPr>
                </a:lstStyle>
                <a:p>
                  <a:pPr marL="0" lvl="0" indent="0" eaLnBrk="1" hangingPunct="1"/>
                  <a:r>
                    <a:rPr lang="zh-CN" altLang="en-US" sz="3200" b="1">
                      <a:latin typeface="楷体_GB2312" pitchFamily="1" charset="-122"/>
                      <a:ea typeface="楷体_GB2312" pitchFamily="1" charset="-122"/>
                    </a:rPr>
                    <a:t>（   </a:t>
                  </a:r>
                  <a:r>
                    <a:rPr lang="en-US" altLang="en-US" sz="3200" b="1">
                      <a:latin typeface="楷体_GB2312" pitchFamily="1" charset="-122"/>
                      <a:ea typeface="楷体_GB2312" pitchFamily="1" charset="-122"/>
                    </a:rPr>
                    <a:t>+68</a:t>
                  </a:r>
                  <a:r>
                    <a:rPr lang="zh-CN" altLang="en-US" sz="3200" b="1">
                      <a:latin typeface="楷体_GB2312" pitchFamily="1" charset="-122"/>
                      <a:ea typeface="楷体_GB2312" pitchFamily="1" charset="-122"/>
                    </a:rPr>
                    <a:t>）</a:t>
                  </a:r>
                  <a:r>
                    <a:rPr lang="en-US" altLang="en-US" sz="3200" b="1">
                      <a:latin typeface="楷体_GB2312" pitchFamily="1" charset="-122"/>
                      <a:ea typeface="楷体_GB2312" pitchFamily="1" charset="-122"/>
                    </a:rPr>
                    <a:t>+17=32+</a:t>
                  </a:r>
                  <a:r>
                    <a:rPr lang="zh-CN" altLang="en-US" sz="3200" b="1">
                      <a:latin typeface="楷体_GB2312" pitchFamily="1" charset="-122"/>
                      <a:ea typeface="楷体_GB2312" pitchFamily="1" charset="-122"/>
                    </a:rPr>
                    <a:t>（</a:t>
                  </a:r>
                  <a:r>
                    <a:rPr lang="en-US" altLang="en-US" sz="3200" b="1">
                      <a:latin typeface="楷体_GB2312" pitchFamily="1" charset="-122"/>
                      <a:ea typeface="楷体_GB2312" pitchFamily="1" charset="-122"/>
                    </a:rPr>
                    <a:t>68+17</a:t>
                  </a:r>
                  <a:r>
                    <a:rPr lang="zh-CN" altLang="en-US" sz="3200" b="1">
                      <a:latin typeface="楷体_GB2312" pitchFamily="1" charset="-122"/>
                      <a:ea typeface="楷体_GB2312" pitchFamily="1" charset="-122"/>
                    </a:rPr>
                    <a:t>）</a:t>
                  </a:r>
                  <a:endParaRPr lang="zh-CN" altLang="en-US" sz="3200" b="1">
                    <a:latin typeface="楷体_GB2312" pitchFamily="1" charset="-122"/>
                    <a:ea typeface="楷体_GB2312" pitchFamily="1" charset="-122"/>
                  </a:endParaRPr>
                </a:p>
              </p:txBody>
            </p:sp>
            <p:cxnSp>
              <p:nvCxnSpPr>
                <p:cNvPr id="2417" name="Line 20" title=""/>
                <p:cNvCxnSpPr/>
                <p:nvPr/>
              </p:nvCxnSpPr>
              <p:spPr>
                <a:xfrm>
                  <a:off x="317" y="363"/>
                  <a:ext cx="318" cy="0"/>
                </a:xfrm>
                <a:prstGeom prst="line">
                  <a:avLst/>
                </a:prstGeom>
                <a:noFill/>
                <a:ln w="25400" cap="flat">
                  <a:solidFill>
                    <a:srgbClr val="7F7F7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418" name="Line 21" title=""/>
                <p:cNvCxnSpPr/>
                <p:nvPr/>
              </p:nvCxnSpPr>
              <p:spPr>
                <a:xfrm>
                  <a:off x="3312" y="1089"/>
                  <a:ext cx="318" cy="0"/>
                </a:xfrm>
                <a:prstGeom prst="line">
                  <a:avLst/>
                </a:prstGeom>
                <a:noFill/>
                <a:ln w="25400" cap="flat">
                  <a:solidFill>
                    <a:srgbClr val="7F7F7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2419" name="Text Box 22" title=""/>
          <p:cNvSpPr/>
          <p:nvPr/>
        </p:nvSpPr>
        <p:spPr>
          <a:xfrm>
            <a:off x="1600200" y="1143000"/>
            <a:ext cx="129698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32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20" name="Text Box 23" title=""/>
          <p:cNvSpPr/>
          <p:nvPr/>
        </p:nvSpPr>
        <p:spPr>
          <a:xfrm>
            <a:off x="6400800" y="2286000"/>
            <a:ext cx="129698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17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21" name="Rectangle 24" title=""/>
          <p:cNvSpPr/>
          <p:nvPr/>
        </p:nvSpPr>
        <p:spPr>
          <a:xfrm>
            <a:off x="228600" y="3352800"/>
            <a:ext cx="7345363" cy="19177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加法结合律和乘法结合律：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区别：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联系：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22" name="Text Box 25" title=""/>
          <p:cNvSpPr/>
          <p:nvPr/>
        </p:nvSpPr>
        <p:spPr>
          <a:xfrm>
            <a:off x="1082675" y="3990975"/>
            <a:ext cx="6924675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加法结合律是加数结合，乘法结合律是乘数结合。</a:t>
            </a:r>
            <a:endParaRPr lang="zh-CN" altLang="en-US" b="1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23" name="Text Box 26" title=""/>
          <p:cNvSpPr/>
          <p:nvPr/>
        </p:nvSpPr>
        <p:spPr>
          <a:xfrm>
            <a:off x="1082675" y="4605338"/>
            <a:ext cx="6005513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它们都是数字位置不变，但</a:t>
            </a:r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运算顺序改变</a:t>
            </a:r>
            <a:r>
              <a:rPr lang="zh-CN" altLang="en-US" b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  <a:endParaRPr lang="zh-CN" altLang="en-US" b="1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37" dur="500" fill="hold"/>
                                        <p:tgtEl>
                                          <p:spTgt spid="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42" dur="500" fill="hold"/>
                                        <p:tgtEl>
                                          <p:spTgt spid="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9" grpId="0" animBg="1"/>
      <p:bldP spid="2420" grpId="1" animBg="1"/>
      <p:bldP spid="2421" grpId="2" uiExpand="1" build="p" animBg="1"/>
      <p:bldP spid="2422" grpId="3" animBg="1"/>
      <p:bldP spid="2423" grpId="4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26" name="Text Box 3" title=""/>
          <p:cNvSpPr/>
          <p:nvPr/>
        </p:nvSpPr>
        <p:spPr>
          <a:xfrm>
            <a:off x="898525" y="1841500"/>
            <a:ext cx="79216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（ 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25×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 ）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×4=11×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25×  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）</a:t>
            </a:r>
            <a:endParaRPr lang="zh-CN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27" name="AutoShape 4" title=""/>
          <p:cNvSpPr/>
          <p:nvPr/>
        </p:nvSpPr>
        <p:spPr>
          <a:xfrm>
            <a:off x="971550" y="2060575"/>
            <a:ext cx="71438" cy="2016125"/>
          </a:xfrm>
          <a:prstGeom prst="leftBrace">
            <a:avLst>
              <a:gd name="adj1" fmla="val 235184"/>
              <a:gd name="adj2" fmla="val 50000"/>
            </a:avLst>
          </a:pr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428" name="Text Box 5" title=""/>
          <p:cNvSpPr/>
          <p:nvPr/>
        </p:nvSpPr>
        <p:spPr>
          <a:xfrm>
            <a:off x="971550" y="3068638"/>
            <a:ext cx="648017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25+11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）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×4=   ×4 +    ×4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429" name="Line 6" title=""/>
          <p:cNvCxnSpPr/>
          <p:nvPr/>
        </p:nvCxnSpPr>
        <p:spPr>
          <a:xfrm>
            <a:off x="2495550" y="2420938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30" name="Line 7" title=""/>
          <p:cNvCxnSpPr/>
          <p:nvPr/>
        </p:nvCxnSpPr>
        <p:spPr>
          <a:xfrm>
            <a:off x="3851275" y="3573463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31" name="Line 8" title=""/>
          <p:cNvCxnSpPr/>
          <p:nvPr/>
        </p:nvCxnSpPr>
        <p:spPr>
          <a:xfrm>
            <a:off x="5580063" y="3573463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32" name="Line 9" title=""/>
          <p:cNvCxnSpPr/>
          <p:nvPr/>
        </p:nvCxnSpPr>
        <p:spPr>
          <a:xfrm>
            <a:off x="4067175" y="2420938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433" name="Text Box 10" title=""/>
          <p:cNvSpPr/>
          <p:nvPr/>
        </p:nvSpPr>
        <p:spPr>
          <a:xfrm>
            <a:off x="971550" y="3789363"/>
            <a:ext cx="648017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（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25-11</a:t>
            </a:r>
            <a:r>
              <a:rPr lang="zh-CN" altLang="en-US" sz="3200" b="1">
                <a:latin typeface="楷体_GB2312" pitchFamily="1" charset="-122"/>
                <a:ea typeface="楷体_GB2312" pitchFamily="1" charset="-122"/>
              </a:rPr>
              <a:t>）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×4= 25×   </a:t>
            </a:r>
            <a:r>
              <a:rPr lang="en-US" altLang="en-US" sz="3200" b="1">
                <a:ea typeface="楷体_GB2312" pitchFamily="1" charset="-122"/>
              </a:rPr>
              <a:t>–</a:t>
            </a:r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 11×       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434" name="Line 11" title=""/>
          <p:cNvCxnSpPr/>
          <p:nvPr/>
        </p:nvCxnSpPr>
        <p:spPr>
          <a:xfrm>
            <a:off x="6659563" y="4292600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35" name="Line 12" title=""/>
          <p:cNvCxnSpPr/>
          <p:nvPr/>
        </p:nvCxnSpPr>
        <p:spPr>
          <a:xfrm>
            <a:off x="4643438" y="4292600"/>
            <a:ext cx="504825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436" name="WordArt 13" title=""/>
          <p:cNvSpPr/>
          <p:nvPr/>
        </p:nvSpPr>
        <p:spPr>
          <a:xfrm>
            <a:off x="485775" y="404813"/>
            <a:ext cx="2286000" cy="646112"/>
          </a:xfr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sz="3600" b="1" kern="10">
                <a:ln w="12700" cap="flat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/>
                </a:gradFill>
                <a:effectLst>
                  <a:outerShdw dist="35921" dir="2700000" sy="50000" kx="2115830" algn="bl">
                    <a:srgbClr val="C0C0C0">
                      <a:alpha val="76999"/>
                    </a:srgbClr>
                  </a:outerShdw>
                </a:effectLst>
                <a:latin typeface="楷体_GB2312"/>
              </a:rPr>
              <a:t>观察比较</a:t>
            </a:r>
          </a:p>
        </p:txBody>
      </p:sp>
      <p:sp>
        <p:nvSpPr>
          <p:cNvPr id="2437" name="Text Box 14" title=""/>
          <p:cNvSpPr/>
          <p:nvPr/>
        </p:nvSpPr>
        <p:spPr>
          <a:xfrm>
            <a:off x="2428875" y="1844675"/>
            <a:ext cx="1343025" cy="584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11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38" name="Text Box 15" title=""/>
          <p:cNvSpPr/>
          <p:nvPr/>
        </p:nvSpPr>
        <p:spPr>
          <a:xfrm>
            <a:off x="6061075" y="1857375"/>
            <a:ext cx="129698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4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39" name="Text Box 16" title=""/>
          <p:cNvSpPr/>
          <p:nvPr/>
        </p:nvSpPr>
        <p:spPr>
          <a:xfrm>
            <a:off x="3779838" y="3068638"/>
            <a:ext cx="1296987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25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40" name="Text Box 17" title=""/>
          <p:cNvSpPr/>
          <p:nvPr/>
        </p:nvSpPr>
        <p:spPr>
          <a:xfrm>
            <a:off x="5508625" y="3065463"/>
            <a:ext cx="1296988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11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41" name="Text Box 18" title=""/>
          <p:cNvSpPr/>
          <p:nvPr/>
        </p:nvSpPr>
        <p:spPr>
          <a:xfrm>
            <a:off x="4714875" y="3786188"/>
            <a:ext cx="1296988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4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42" name="Text Box 19" title=""/>
          <p:cNvSpPr/>
          <p:nvPr/>
        </p:nvSpPr>
        <p:spPr>
          <a:xfrm>
            <a:off x="6659563" y="3786188"/>
            <a:ext cx="1296987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latin typeface="楷体_GB2312" pitchFamily="1" charset="-122"/>
                <a:ea typeface="楷体_GB2312" pitchFamily="1" charset="-122"/>
              </a:rPr>
              <a:t>4</a:t>
            </a:r>
            <a:endParaRPr lang="en-US" altLang="en-US" sz="32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43" name="Rectangle 24" title=""/>
          <p:cNvSpPr/>
          <p:nvPr/>
        </p:nvSpPr>
        <p:spPr>
          <a:xfrm>
            <a:off x="228600" y="4511675"/>
            <a:ext cx="7345363" cy="19383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乘法结合律、交换律和乘法分配律：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区别：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/>
            <a:r>
              <a:rPr lang="zh-CN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联系：</a:t>
            </a:r>
            <a:endParaRPr lang="zh-CN" altLang="en-US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44" name="Text Box 25" title=""/>
          <p:cNvSpPr/>
          <p:nvPr/>
        </p:nvSpPr>
        <p:spPr>
          <a:xfrm>
            <a:off x="1082675" y="5062538"/>
            <a:ext cx="7737475" cy="365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乘法结合律和交换律都是乘法；乘法分配律是加或减与乘混合</a:t>
            </a:r>
            <a:endParaRPr lang="zh-CN" altLang="en-US" b="1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45" name="Text Box 25" title=""/>
          <p:cNvSpPr/>
          <p:nvPr/>
        </p:nvSpPr>
        <p:spPr>
          <a:xfrm>
            <a:off x="1144588" y="5641975"/>
            <a:ext cx="803275" cy="365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没有</a:t>
            </a:r>
            <a:endParaRPr lang="zh-CN" altLang="en-US" b="1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49" dur="500" fill="hold"/>
                                        <p:tgtEl>
                                          <p:spTgt spid="2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54" dur="500" fill="hold"/>
                                        <p:tgtEl>
                                          <p:spTgt spid="2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" grpId="0" animBg="1"/>
      <p:bldP spid="2438" grpId="1" animBg="1"/>
      <p:bldP spid="2439" grpId="2" animBg="1"/>
      <p:bldP spid="2440" grpId="3" animBg="1"/>
      <p:bldP spid="2441" grpId="4" animBg="1"/>
      <p:bldP spid="2442" grpId="5" animBg="1"/>
      <p:bldP spid="2443" grpId="6" uiExpand="1" build="p" animBg="1"/>
      <p:bldP spid="2444" grpId="7" animBg="1"/>
      <p:bldP spid="2445" grpId="8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2448" name="Group 90" title=""/>
          <p:cNvGrpSpPr/>
          <p:nvPr/>
        </p:nvGrpSpPr>
        <p:grpSpPr>
          <a:xfrm>
            <a:off x="-384175" y="1557338"/>
            <a:ext cx="8594725" cy="1987550"/>
            <a:chExt cx="5424" cy="864"/>
          </a:xfrm>
        </p:grpSpPr>
        <p:sp>
          <p:nvSpPr>
            <p:cNvPr id="2449" name="Rectangle 3" title=""/>
            <p:cNvSpPr/>
            <p:nvPr/>
          </p:nvSpPr>
          <p:spPr>
            <a:xfrm>
              <a:off x="0" y="0"/>
              <a:ext cx="5328" cy="86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/>
            </a:p>
          </p:txBody>
        </p:sp>
        <p:sp>
          <p:nvSpPr>
            <p:cNvPr id="2450" name="Text Box 4" title=""/>
            <p:cNvSpPr/>
            <p:nvPr/>
          </p:nvSpPr>
          <p:spPr>
            <a:xfrm>
              <a:off x="144" y="48"/>
              <a:ext cx="5280" cy="623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</a:pPr>
              <a:r>
                <a:rPr lang="en-US" altLang="en-US" sz="6000" b="1">
                  <a:latin typeface="黑体" pitchFamily="2" charset="-122"/>
                  <a:ea typeface="黑体" pitchFamily="2" charset="-122"/>
                </a:rPr>
                <a:t>(a </a:t>
              </a:r>
              <a:r>
                <a:rPr lang="en-US" altLang="en-US" sz="8800" b="1">
                  <a:solidFill>
                    <a:srgbClr val="990000"/>
                  </a:solidFill>
                  <a:latin typeface="黑体" pitchFamily="2" charset="-122"/>
                  <a:ea typeface="黑体" pitchFamily="2" charset="-122"/>
                </a:rPr>
                <a:t>+</a:t>
              </a:r>
              <a:r>
                <a:rPr lang="en-US" altLang="en-US" sz="6000" b="1">
                  <a:solidFill>
                    <a:srgbClr val="990000"/>
                  </a:solidFill>
                  <a:latin typeface="黑体" pitchFamily="2" charset="-122"/>
                  <a:ea typeface="黑体" pitchFamily="2" charset="-122"/>
                </a:rPr>
                <a:t> </a:t>
              </a:r>
              <a:r>
                <a:rPr lang="en-US" altLang="en-US" sz="6000" b="1">
                  <a:latin typeface="黑体" pitchFamily="2" charset="-122"/>
                  <a:ea typeface="黑体" pitchFamily="2" charset="-122"/>
                </a:rPr>
                <a:t>b)</a:t>
              </a:r>
              <a:r>
                <a:rPr lang="en-US" altLang="en-US" sz="5400" b="1">
                  <a:latin typeface="黑体" pitchFamily="2" charset="-122"/>
                  <a:ea typeface="黑体" pitchFamily="2" charset="-122"/>
                </a:rPr>
                <a:t>×</a:t>
              </a:r>
              <a:r>
                <a:rPr lang="en-US" altLang="en-US" sz="8800" b="1">
                  <a:solidFill>
                    <a:srgbClr val="FF3300"/>
                  </a:solidFill>
                  <a:latin typeface="黑体" pitchFamily="2" charset="-122"/>
                  <a:ea typeface="黑体" pitchFamily="2" charset="-122"/>
                </a:rPr>
                <a:t>c</a:t>
              </a:r>
              <a:r>
                <a:rPr lang="en-US" altLang="en-US" sz="8000" b="1"/>
                <a:t> </a:t>
              </a:r>
              <a:r>
                <a:rPr lang="en-US" altLang="en-US" sz="6000" b="1">
                  <a:solidFill>
                    <a:srgbClr val="0000FF"/>
                  </a:solidFill>
                </a:rPr>
                <a:t>=</a:t>
              </a:r>
              <a:endParaRPr lang="en-US" altLang="en-US" sz="6000" b="1">
                <a:solidFill>
                  <a:srgbClr val="0000FF"/>
                </a:solidFill>
              </a:endParaRPr>
            </a:p>
          </p:txBody>
        </p:sp>
      </p:grpSp>
      <p:sp>
        <p:nvSpPr>
          <p:cNvPr id="2451" name="Text Box 5" title=""/>
          <p:cNvSpPr/>
          <p:nvPr/>
        </p:nvSpPr>
        <p:spPr>
          <a:xfrm>
            <a:off x="4716463" y="1557338"/>
            <a:ext cx="2209800" cy="14335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6000" b="1"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en-US" sz="5400" b="1">
                <a:latin typeface="黑体" pitchFamily="2" charset="-122"/>
                <a:ea typeface="黑体" pitchFamily="2" charset="-122"/>
              </a:rPr>
              <a:t>×</a:t>
            </a:r>
            <a:r>
              <a:rPr lang="en-US" altLang="en-US" sz="88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c</a:t>
            </a:r>
            <a:endParaRPr lang="en-US" altLang="en-US" sz="8800" b="1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2" name="Text Box 6" title=""/>
          <p:cNvSpPr/>
          <p:nvPr/>
        </p:nvSpPr>
        <p:spPr>
          <a:xfrm>
            <a:off x="6372225" y="1628775"/>
            <a:ext cx="762000" cy="15557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9600" b="1">
                <a:solidFill>
                  <a:srgbClr val="CC3300"/>
                </a:solidFill>
              </a:rPr>
              <a:t>+</a:t>
            </a:r>
            <a:endParaRPr lang="en-US" altLang="en-US" sz="9600" b="1">
              <a:solidFill>
                <a:srgbClr val="CC3300"/>
              </a:solidFill>
            </a:endParaRPr>
          </a:p>
        </p:txBody>
      </p:sp>
      <p:sp>
        <p:nvSpPr>
          <p:cNvPr id="2453" name="Text Box 7" title=""/>
          <p:cNvSpPr/>
          <p:nvPr/>
        </p:nvSpPr>
        <p:spPr>
          <a:xfrm>
            <a:off x="7142163" y="1557338"/>
            <a:ext cx="1981200" cy="14335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6000" b="1">
                <a:latin typeface="黑体" pitchFamily="2" charset="-122"/>
                <a:ea typeface="黑体" pitchFamily="2" charset="-122"/>
              </a:rPr>
              <a:t>b</a:t>
            </a:r>
            <a:r>
              <a:rPr lang="en-US" altLang="en-US" sz="5400" b="1">
                <a:latin typeface="黑体" pitchFamily="2" charset="-122"/>
                <a:ea typeface="黑体" pitchFamily="2" charset="-122"/>
              </a:rPr>
              <a:t>×</a:t>
            </a:r>
            <a:r>
              <a:rPr lang="en-US" altLang="en-US" sz="8800" b="1">
                <a:solidFill>
                  <a:srgbClr val="FF3300"/>
                </a:solidFill>
                <a:latin typeface="黑体" pitchFamily="2" charset="-122"/>
                <a:ea typeface="黑体" pitchFamily="2" charset="-122"/>
              </a:rPr>
              <a:t>c</a:t>
            </a:r>
            <a:endParaRPr lang="en-US" altLang="en-US" sz="8800" b="1">
              <a:solidFill>
                <a:srgbClr val="FF33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4" name="AutoShape 8" title=""/>
          <p:cNvSpPr/>
          <p:nvPr/>
        </p:nvSpPr>
        <p:spPr>
          <a:xfrm>
            <a:off x="373063" y="1162050"/>
            <a:ext cx="4032250" cy="720725"/>
          </a:xfrm>
          <a:prstGeom prst="curvedDownArrow">
            <a:avLst>
              <a:gd name="adj1" fmla="val 112024"/>
              <a:gd name="adj2" fmla="val 222001"/>
              <a:gd name="adj3" fmla="val 33333"/>
            </a:avLst>
          </a:prstGeom>
          <a:solidFill>
            <a:srgbClr val="6600CC"/>
          </a:solidFill>
          <a:ln cap="flat">
            <a:solidFill>
              <a:srgbClr val="6600CC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455" name="AutoShape 9" title=""/>
          <p:cNvSpPr/>
          <p:nvPr/>
        </p:nvSpPr>
        <p:spPr>
          <a:xfrm>
            <a:off x="2028825" y="3028950"/>
            <a:ext cx="2160588" cy="473075"/>
          </a:xfrm>
          <a:prstGeom prst="curvedUpArrow">
            <a:avLst>
              <a:gd name="adj1" fmla="val 91321"/>
              <a:gd name="adj2" fmla="val 178689"/>
              <a:gd name="adj3" fmla="val 33333"/>
            </a:avLst>
          </a:prstGeom>
          <a:solidFill>
            <a:srgbClr val="018BE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cxnSp>
        <p:nvCxnSpPr>
          <p:cNvPr id="2456" name="Line 10" title=""/>
          <p:cNvCxnSpPr/>
          <p:nvPr/>
        </p:nvCxnSpPr>
        <p:spPr>
          <a:xfrm>
            <a:off x="4829175" y="2968625"/>
            <a:ext cx="1368425" cy="0"/>
          </a:xfrm>
          <a:prstGeom prst="line">
            <a:avLst/>
          </a:prstGeom>
          <a:noFill/>
          <a:ln w="50800" cap="flat">
            <a:solidFill>
              <a:srgbClr val="6600CC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57" name="Line 11" title=""/>
          <p:cNvCxnSpPr/>
          <p:nvPr/>
        </p:nvCxnSpPr>
        <p:spPr>
          <a:xfrm>
            <a:off x="7350125" y="2968625"/>
            <a:ext cx="1368425" cy="0"/>
          </a:xfrm>
          <a:prstGeom prst="line">
            <a:avLst/>
          </a:prstGeom>
          <a:noFill/>
          <a:ln w="508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458" name="Text Box 12" title=""/>
          <p:cNvSpPr/>
          <p:nvPr/>
        </p:nvSpPr>
        <p:spPr>
          <a:xfrm>
            <a:off x="179388" y="117475"/>
            <a:ext cx="4537075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</a:rPr>
              <a:t>乘法分配律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2459" name="Text Box 13" title=""/>
          <p:cNvSpPr/>
          <p:nvPr/>
        </p:nvSpPr>
        <p:spPr>
          <a:xfrm>
            <a:off x="684213" y="3789363"/>
            <a:ext cx="7991475" cy="2530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solidFill>
                  <a:srgbClr val="FF0066"/>
                </a:solidFill>
              </a:rPr>
              <a:t>两个数的和（或差）和同一个数相乘，等于把两个数分别同这个数相乘，再把两个积相加（或相减），结果不变。</a:t>
            </a:r>
            <a:endParaRPr lang="zh-CN" altLang="en-US" sz="4000" b="1">
              <a:solidFill>
                <a:srgbClr val="FF0066"/>
              </a:solidFill>
            </a:endParaRPr>
          </a:p>
        </p:txBody>
      </p:sp>
      <p:graphicFrame>
        <p:nvGraphicFramePr>
          <p:cNvPr id="2460" name="" title=""/>
          <p:cNvGraphicFramePr>
            <a:graphicFrameLocks noChangeAspect="1"/>
          </p:cNvGraphicFramePr>
          <p:nvPr/>
        </p:nvGraphicFramePr>
        <p:xfrm>
          <a:off x="4114800" y="3321050"/>
          <a:ext cx="114300" cy="215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2" imgW="114300" imgH="215900" progId="">
                  <p:embed/>
                </p:oleObj>
              </mc:Choice>
              <mc:Fallback>
                <p:oleObj r:id="rId2" imgW="114300" imgH="2159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480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61" name="Line 15" title=""/>
          <p:cNvCxnSpPr/>
          <p:nvPr/>
        </p:nvCxnSpPr>
        <p:spPr>
          <a:xfrm>
            <a:off x="1116013" y="2852738"/>
            <a:ext cx="503237" cy="1587"/>
          </a:xfrm>
          <a:prstGeom prst="line">
            <a:avLst/>
          </a:prstGeom>
          <a:noFill/>
          <a:ln w="114300" cap="flat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462" name="Line 16" title=""/>
          <p:cNvCxnSpPr/>
          <p:nvPr/>
        </p:nvCxnSpPr>
        <p:spPr>
          <a:xfrm>
            <a:off x="6588125" y="2924175"/>
            <a:ext cx="504825" cy="1588"/>
          </a:xfrm>
          <a:prstGeom prst="line">
            <a:avLst/>
          </a:prstGeom>
          <a:noFill/>
          <a:ln w="114300" cap="flat">
            <a:solidFill>
              <a:srgbClr val="FF3399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65" name="Text Box 3" title=""/>
          <p:cNvSpPr/>
          <p:nvPr/>
        </p:nvSpPr>
        <p:spPr>
          <a:xfrm>
            <a:off x="88900" y="1219200"/>
            <a:ext cx="8969375" cy="44799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选一选：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1"/>
                </a:solidFill>
              </a:rPr>
              <a:t>40×(8</a:t>
            </a:r>
            <a:r>
              <a:rPr lang="zh-CN" altLang="en-US" sz="3200">
                <a:solidFill>
                  <a:schemeClr val="accent1"/>
                </a:solidFill>
              </a:rPr>
              <a:t>＋</a:t>
            </a:r>
            <a:r>
              <a:rPr lang="en-US" altLang="en-US" sz="3200">
                <a:solidFill>
                  <a:schemeClr val="accent1"/>
                </a:solidFill>
              </a:rPr>
              <a:t>25)</a:t>
            </a:r>
            <a:r>
              <a:rPr lang="zh-CN" altLang="en-US" sz="3200">
                <a:solidFill>
                  <a:schemeClr val="accent1"/>
                </a:solidFill>
              </a:rPr>
              <a:t>＝</a:t>
            </a:r>
            <a:r>
              <a:rPr lang="en-US" altLang="en-US" sz="3200">
                <a:solidFill>
                  <a:schemeClr val="accent1"/>
                </a:solidFill>
              </a:rPr>
              <a:t>40×8</a:t>
            </a:r>
            <a:r>
              <a:rPr lang="zh-CN" altLang="en-US" sz="3200">
                <a:solidFill>
                  <a:schemeClr val="accent1"/>
                </a:solidFill>
              </a:rPr>
              <a:t>＋</a:t>
            </a:r>
            <a:r>
              <a:rPr lang="en-US" altLang="en-US" sz="3200">
                <a:solidFill>
                  <a:schemeClr val="accent1"/>
                </a:solidFill>
              </a:rPr>
              <a:t>40×25</a:t>
            </a:r>
            <a:r>
              <a:rPr lang="zh-CN" altLang="en-US" sz="3200">
                <a:solidFill>
                  <a:schemeClr val="accent1"/>
                </a:solidFill>
              </a:rPr>
              <a:t>，这是用了（　），使计算简便。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Ａ．乘法交换律　　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Ｂ．乘法结合律　　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Ｃ．乘法分配律</a:t>
            </a:r>
            <a:br>
              <a:rPr lang="zh-CN" altLang="en-US" sz="3200"/>
            </a:br>
            <a:endParaRPr lang="zh-CN" altLang="en-US" sz="3200"/>
          </a:p>
        </p:txBody>
      </p:sp>
      <p:sp>
        <p:nvSpPr>
          <p:cNvPr id="2466" name="Text Box 4" title=""/>
          <p:cNvSpPr/>
          <p:nvPr/>
        </p:nvSpPr>
        <p:spPr>
          <a:xfrm>
            <a:off x="88900" y="457200"/>
            <a:ext cx="48641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</a:rPr>
              <a:t>第一关：</a:t>
            </a:r>
            <a:r>
              <a:rPr lang="zh-CN" altLang="en-US" sz="4000" b="1">
                <a:solidFill>
                  <a:srgbClr val="FF0000"/>
                </a:solidFill>
                <a:ea typeface="楷体_GB2312" pitchFamily="1" charset="-122"/>
              </a:rPr>
              <a:t>基础园</a:t>
            </a:r>
            <a:endParaRPr lang="zh-CN" altLang="en-US" sz="40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467" name="" title=""/>
          <p:cNvSpPr/>
          <p:nvPr/>
        </p:nvSpPr>
        <p:spPr>
          <a:xfrm>
            <a:off x="7950200" y="1920875"/>
            <a:ext cx="561975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 b="1">
                <a:solidFill>
                  <a:srgbClr val="FF0066"/>
                </a:solidFill>
                <a:latin typeface="微软雅黑" charset="-122"/>
                <a:ea typeface="微软雅黑" charset="-122"/>
              </a:rPr>
              <a:t>C</a:t>
            </a:r>
            <a:endParaRPr lang="zh-CN" altLang="en-US" sz="3600" b="1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70" name="Text Box 3" title=""/>
          <p:cNvSpPr/>
          <p:nvPr/>
        </p:nvSpPr>
        <p:spPr>
          <a:xfrm>
            <a:off x="457200" y="685800"/>
            <a:ext cx="8229600" cy="4237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选一选：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1"/>
                </a:solidFill>
              </a:rPr>
              <a:t>61+72+39+28=</a:t>
            </a:r>
            <a:r>
              <a:rPr lang="zh-CN" altLang="en-US" sz="3200">
                <a:solidFill>
                  <a:schemeClr val="accent1"/>
                </a:solidFill>
              </a:rPr>
              <a:t>（</a:t>
            </a:r>
            <a:r>
              <a:rPr lang="en-US" altLang="en-US" sz="3200">
                <a:solidFill>
                  <a:schemeClr val="accent1"/>
                </a:solidFill>
              </a:rPr>
              <a:t>61+39</a:t>
            </a:r>
            <a:r>
              <a:rPr lang="zh-CN" altLang="en-US" sz="3200">
                <a:solidFill>
                  <a:schemeClr val="accent1"/>
                </a:solidFill>
              </a:rPr>
              <a:t>）</a:t>
            </a:r>
            <a:r>
              <a:rPr lang="en-US" altLang="en-US" sz="3200">
                <a:solidFill>
                  <a:schemeClr val="accent1"/>
                </a:solidFill>
              </a:rPr>
              <a:t>+</a:t>
            </a:r>
            <a:r>
              <a:rPr lang="zh-CN" altLang="en-US" sz="3200">
                <a:solidFill>
                  <a:schemeClr val="accent1"/>
                </a:solidFill>
              </a:rPr>
              <a:t>（</a:t>
            </a:r>
            <a:r>
              <a:rPr lang="en-US" altLang="en-US" sz="3200">
                <a:solidFill>
                  <a:schemeClr val="accent1"/>
                </a:solidFill>
              </a:rPr>
              <a:t>72+28</a:t>
            </a:r>
            <a:r>
              <a:rPr lang="zh-CN" altLang="en-US" sz="3200">
                <a:solidFill>
                  <a:schemeClr val="accent1"/>
                </a:solidFill>
              </a:rPr>
              <a:t>）运用了（        ）。</a:t>
            </a:r>
            <a:br>
              <a:rPr lang="zh-CN" altLang="en-US" sz="3200">
                <a:solidFill>
                  <a:schemeClr val="accent1"/>
                </a:solidFill>
              </a:rPr>
            </a:br>
            <a:r>
              <a:rPr lang="zh-CN" altLang="en-US" sz="3200">
                <a:solidFill>
                  <a:schemeClr val="accent1"/>
                </a:solidFill>
              </a:rPr>
              <a:t>Ａ．加法交换律　　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Ｂ．加法结合律　　　</a:t>
            </a:r>
            <a:endParaRPr lang="zh-CN" altLang="en-US" sz="3200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accent1"/>
                </a:solidFill>
              </a:rPr>
              <a:t>Ｃ．加法交换律和加法结合律　</a:t>
            </a:r>
            <a:br>
              <a:rPr lang="zh-CN" altLang="en-US" sz="3200"/>
            </a:br>
            <a:endParaRPr lang="zh-CN" altLang="en-US" sz="3200"/>
          </a:p>
        </p:txBody>
      </p:sp>
      <p:sp>
        <p:nvSpPr>
          <p:cNvPr id="2471" name="" title=""/>
          <p:cNvSpPr/>
          <p:nvPr/>
        </p:nvSpPr>
        <p:spPr>
          <a:xfrm>
            <a:off x="1457325" y="1936750"/>
            <a:ext cx="6477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>
                <a:solidFill>
                  <a:srgbClr val="FF0066"/>
                </a:solidFill>
              </a:rPr>
              <a:t>C</a:t>
            </a:r>
            <a:endParaRPr lang="zh-CN" altLang="en-US" sz="360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74" name="AutoShape 2" title=""/>
          <p:cNvSpPr/>
          <p:nvPr/>
        </p:nvSpPr>
        <p:spPr>
          <a:xfrm>
            <a:off x="141288" y="152400"/>
            <a:ext cx="4584700" cy="749300"/>
          </a:xfrm>
          <a:prstGeom prst="wedgeEllipseCallout">
            <a:avLst>
              <a:gd name="adj1" fmla="val -45171"/>
              <a:gd name="adj2" fmla="val 81250"/>
            </a:avLst>
          </a:prstGeom>
          <a:solidFill>
            <a:srgbClr val="FFFF9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solidFill>
                  <a:srgbClr val="0000FF"/>
                </a:solidFill>
              </a:rPr>
              <a:t>看一看，连一连！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2475" name="Text Box 3" title=""/>
          <p:cNvSpPr/>
          <p:nvPr/>
        </p:nvSpPr>
        <p:spPr>
          <a:xfrm>
            <a:off x="609600" y="1524000"/>
            <a:ext cx="8077200" cy="37258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1</a:t>
            </a:r>
            <a:r>
              <a:rPr lang="zh-CN" altLang="en-US" sz="2800" b="1"/>
              <a:t>、</a:t>
            </a:r>
            <a:r>
              <a:rPr lang="en-US" altLang="en-US" sz="2800" b="1">
                <a:solidFill>
                  <a:srgbClr val="0000FF"/>
                </a:solidFill>
              </a:rPr>
              <a:t>13+81+19  </a:t>
            </a:r>
            <a:r>
              <a:rPr lang="en-US" altLang="en-US" sz="2800" b="1">
                <a:solidFill>
                  <a:srgbClr val="FF00FF"/>
                </a:solidFill>
              </a:rPr>
              <a:t> </a:t>
            </a:r>
            <a:r>
              <a:rPr lang="en-US" altLang="en-US" sz="2800" b="1"/>
              <a:t>                        a</a:t>
            </a:r>
            <a:r>
              <a:rPr lang="zh-CN" altLang="en-US" sz="2800" b="1"/>
              <a:t>、</a:t>
            </a:r>
            <a:r>
              <a:rPr lang="en-US" altLang="en-US" sz="2800" b="1"/>
              <a:t>125x8+125x10</a:t>
            </a:r>
            <a:endParaRPr lang="en-US" altLang="en-US" sz="2800" b="1"/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2</a:t>
            </a:r>
            <a:r>
              <a:rPr lang="zh-CN" altLang="en-US" sz="2800" b="1"/>
              <a:t>、</a:t>
            </a:r>
            <a:r>
              <a:rPr lang="en-US" altLang="en-US" sz="2800" b="1">
                <a:solidFill>
                  <a:srgbClr val="0000FF"/>
                </a:solidFill>
              </a:rPr>
              <a:t>9x13+13  </a:t>
            </a:r>
            <a:r>
              <a:rPr lang="en-US" altLang="en-US" sz="2800" b="1"/>
              <a:t>                           b</a:t>
            </a:r>
            <a:r>
              <a:rPr lang="zh-CN" altLang="en-US" sz="2800" b="1"/>
              <a:t>、</a:t>
            </a:r>
            <a:r>
              <a:rPr lang="en-US" altLang="en-US" sz="2800" b="1"/>
              <a:t>13+(81+19)</a:t>
            </a:r>
            <a:endParaRPr lang="en-US" altLang="en-US" sz="2800" b="1"/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3</a:t>
            </a:r>
            <a:r>
              <a:rPr lang="zh-CN" altLang="en-US" sz="2800" b="1"/>
              <a:t>、</a:t>
            </a:r>
            <a:r>
              <a:rPr lang="en-US" altLang="en-US" sz="2800" b="1">
                <a:solidFill>
                  <a:srgbClr val="0000FF"/>
                </a:solidFill>
              </a:rPr>
              <a:t>42 + 137+ 58    </a:t>
            </a:r>
            <a:r>
              <a:rPr lang="en-US" altLang="en-US" sz="2800" b="1"/>
              <a:t>                  c</a:t>
            </a:r>
            <a:r>
              <a:rPr lang="zh-CN" altLang="en-US" sz="2800" b="1"/>
              <a:t>、</a:t>
            </a:r>
            <a:r>
              <a:rPr lang="en-US" altLang="en-US" sz="2800" b="1"/>
              <a:t>100x28 +28</a:t>
            </a:r>
            <a:endParaRPr lang="en-US" altLang="en-US" sz="2800" b="1"/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4 </a:t>
            </a:r>
            <a:r>
              <a:rPr lang="zh-CN" altLang="en-US" sz="2800" b="1"/>
              <a:t>、 </a:t>
            </a:r>
            <a:r>
              <a:rPr lang="en-US" altLang="en-US" sz="2800" b="1">
                <a:solidFill>
                  <a:srgbClr val="0000FF"/>
                </a:solidFill>
              </a:rPr>
              <a:t>101x28     </a:t>
            </a:r>
            <a:r>
              <a:rPr lang="en-US" altLang="en-US" sz="2800" b="1"/>
              <a:t>                         d </a:t>
            </a:r>
            <a:r>
              <a:rPr lang="zh-CN" altLang="en-US" sz="2800" b="1"/>
              <a:t>、</a:t>
            </a:r>
            <a:r>
              <a:rPr lang="en-US" altLang="en-US" sz="2800" b="1"/>
              <a:t>13x(9+1)</a:t>
            </a:r>
            <a:endParaRPr lang="en-US" altLang="en-US" sz="2800" b="1"/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5 </a:t>
            </a:r>
            <a:r>
              <a:rPr lang="zh-CN" altLang="en-US" sz="2800" b="1"/>
              <a:t>、</a:t>
            </a:r>
            <a:r>
              <a:rPr lang="en-US" altLang="en-US" sz="2800" b="1">
                <a:solidFill>
                  <a:srgbClr val="0000FF"/>
                </a:solidFill>
              </a:rPr>
              <a:t>17x4x25    </a:t>
            </a:r>
            <a:r>
              <a:rPr lang="en-US" altLang="en-US" sz="2800" b="1"/>
              <a:t>                         e </a:t>
            </a:r>
            <a:r>
              <a:rPr lang="zh-CN" altLang="en-US" sz="2800" b="1"/>
              <a:t>、</a:t>
            </a:r>
            <a:r>
              <a:rPr lang="en-US" altLang="en-US" sz="2800" b="1"/>
              <a:t>137 +(42+58)</a:t>
            </a:r>
            <a:endParaRPr lang="en-US" altLang="en-US" sz="2800" b="1"/>
          </a:p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/>
              <a:t>6 </a:t>
            </a:r>
            <a:r>
              <a:rPr lang="zh-CN" altLang="en-US" sz="2800" b="1"/>
              <a:t>、</a:t>
            </a:r>
            <a:r>
              <a:rPr lang="en-US" altLang="en-US" sz="2800" b="1">
                <a:solidFill>
                  <a:srgbClr val="0000FF"/>
                </a:solidFill>
              </a:rPr>
              <a:t>125x (8 + 10)</a:t>
            </a:r>
            <a:r>
              <a:rPr lang="en-US" altLang="en-US" sz="2800" b="1"/>
              <a:t>                      f </a:t>
            </a:r>
            <a:r>
              <a:rPr lang="zh-CN" altLang="en-US" sz="2800" b="1"/>
              <a:t>、</a:t>
            </a:r>
            <a:r>
              <a:rPr lang="en-US" altLang="en-US" sz="2800" b="1"/>
              <a:t>17x(4x25)</a:t>
            </a:r>
            <a:endParaRPr lang="en-US" altLang="en-US" sz="2800" b="1"/>
          </a:p>
        </p:txBody>
      </p:sp>
      <p:cxnSp>
        <p:nvCxnSpPr>
          <p:cNvPr id="2476" name="Line 4" title=""/>
          <p:cNvCxnSpPr/>
          <p:nvPr/>
        </p:nvCxnSpPr>
        <p:spPr>
          <a:xfrm>
            <a:off x="2971800" y="1752600"/>
            <a:ext cx="2667000" cy="7620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477" name="Line 5" title=""/>
          <p:cNvCxnSpPr/>
          <p:nvPr/>
        </p:nvCxnSpPr>
        <p:spPr>
          <a:xfrm>
            <a:off x="2819400" y="2362200"/>
            <a:ext cx="2971800" cy="12954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478" name="Line 6" title=""/>
          <p:cNvCxnSpPr/>
          <p:nvPr/>
        </p:nvCxnSpPr>
        <p:spPr>
          <a:xfrm>
            <a:off x="3429000" y="3124200"/>
            <a:ext cx="2362200" cy="11430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479" name="Line 7" title=""/>
          <p:cNvCxnSpPr/>
          <p:nvPr/>
        </p:nvCxnSpPr>
        <p:spPr>
          <a:xfrm flipV="1">
            <a:off x="2743200" y="3048000"/>
            <a:ext cx="2971800" cy="6858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480" name="Line 8" title=""/>
          <p:cNvCxnSpPr/>
          <p:nvPr/>
        </p:nvCxnSpPr>
        <p:spPr>
          <a:xfrm>
            <a:off x="2971800" y="4343400"/>
            <a:ext cx="2667000" cy="6096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2481" name="Line 9" title=""/>
          <p:cNvCxnSpPr/>
          <p:nvPr/>
        </p:nvCxnSpPr>
        <p:spPr>
          <a:xfrm flipV="1">
            <a:off x="3352800" y="1905000"/>
            <a:ext cx="2209800" cy="3048000"/>
          </a:xfrm>
          <a:prstGeom prst="line">
            <a:avLst/>
          </a:prstGeom>
          <a:noFill/>
          <a:ln w="635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84" name="Text Box 3" title=""/>
          <p:cNvSpPr/>
          <p:nvPr/>
        </p:nvSpPr>
        <p:spPr>
          <a:xfrm>
            <a:off x="395288" y="981075"/>
            <a:ext cx="8424862" cy="457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accent1"/>
                </a:solidFill>
              </a:rPr>
              <a:t>判断：</a:t>
            </a:r>
            <a:endParaRPr lang="zh-CN" altLang="en-US" sz="2800" b="1">
              <a:solidFill>
                <a:schemeClr val="accent1"/>
              </a:solidFill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accent1"/>
                </a:solidFill>
              </a:rPr>
              <a:t>    </a:t>
            </a:r>
            <a:r>
              <a:rPr lang="en-US" altLang="en-US" sz="2800" b="1">
                <a:solidFill>
                  <a:schemeClr val="accent1"/>
                </a:solidFill>
              </a:rPr>
              <a:t>48×99 +1=48×100                               (      )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algn="just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accent1"/>
                </a:solidFill>
              </a:rPr>
              <a:t>    1+2×3=1+3×2                                      (     )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algn="just"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accent1"/>
                </a:solidFill>
              </a:rPr>
              <a:t>    4 × a +5 × a=(4+5) × a                       (     )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eaLnBrk="1" hangingPunct="1"/>
            <a:r>
              <a:rPr lang="en-US" altLang="en-US" sz="2800" b="1">
                <a:solidFill>
                  <a:schemeClr val="accent1"/>
                </a:solidFill>
              </a:rPr>
              <a:t>    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eaLnBrk="1" hangingPunct="1"/>
            <a:r>
              <a:rPr lang="en-US" altLang="en-US" sz="2800" b="1">
                <a:solidFill>
                  <a:schemeClr val="accent1"/>
                </a:solidFill>
              </a:rPr>
              <a:t>    24×(5+12)=24×5 +12                           (     )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eaLnBrk="1" hangingPunct="1"/>
            <a:r>
              <a:rPr lang="en-US" altLang="en-US" sz="2800" b="1">
                <a:solidFill>
                  <a:schemeClr val="accent1"/>
                </a:solidFill>
              </a:rPr>
              <a:t>   </a:t>
            </a:r>
            <a:endParaRPr lang="en-US" altLang="en-US" sz="2800" b="1">
              <a:solidFill>
                <a:schemeClr val="accent1"/>
              </a:solidFill>
            </a:endParaRPr>
          </a:p>
          <a:p>
            <a:pPr marL="0" lvl="0" indent="0" eaLnBrk="1" hangingPunct="1"/>
            <a:r>
              <a:rPr lang="en-US" altLang="en-US" sz="2800" b="1">
                <a:solidFill>
                  <a:schemeClr val="accent1"/>
                </a:solidFill>
              </a:rPr>
              <a:t>   800÷25=</a:t>
            </a:r>
            <a:r>
              <a:rPr lang="zh-CN" altLang="en-US" sz="2800" b="1">
                <a:solidFill>
                  <a:schemeClr val="accent1"/>
                </a:solidFill>
              </a:rPr>
              <a:t>（</a:t>
            </a:r>
            <a:r>
              <a:rPr lang="en-US" altLang="en-US" sz="2800" b="1">
                <a:solidFill>
                  <a:schemeClr val="accent1"/>
                </a:solidFill>
              </a:rPr>
              <a:t>800×4</a:t>
            </a:r>
            <a:r>
              <a:rPr lang="zh-CN" altLang="en-US" sz="2800" b="1">
                <a:solidFill>
                  <a:schemeClr val="accent1"/>
                </a:solidFill>
              </a:rPr>
              <a:t>）</a:t>
            </a:r>
            <a:r>
              <a:rPr lang="en-US" altLang="en-US" sz="2800" b="1">
                <a:solidFill>
                  <a:schemeClr val="accent1"/>
                </a:solidFill>
              </a:rPr>
              <a:t>÷</a:t>
            </a:r>
            <a:r>
              <a:rPr lang="zh-CN" altLang="en-US" sz="2800" b="1">
                <a:solidFill>
                  <a:schemeClr val="accent1"/>
                </a:solidFill>
              </a:rPr>
              <a:t>（</a:t>
            </a:r>
            <a:r>
              <a:rPr lang="en-US" altLang="en-US" sz="2800" b="1">
                <a:solidFill>
                  <a:schemeClr val="accent1"/>
                </a:solidFill>
              </a:rPr>
              <a:t>25×4</a:t>
            </a:r>
            <a:r>
              <a:rPr lang="zh-CN" altLang="en-US" sz="2800" b="1">
                <a:solidFill>
                  <a:schemeClr val="accent1"/>
                </a:solidFill>
              </a:rPr>
              <a:t>）              (     )</a:t>
            </a:r>
            <a:endParaRPr lang="zh-CN" altLang="en-US" sz="2800" b="1">
              <a:solidFill>
                <a:schemeClr val="accent1"/>
              </a:solidFill>
            </a:endParaRPr>
          </a:p>
          <a:p>
            <a:pPr marL="0" lvl="0" indent="0" eaLnBrk="1" hangingPunct="1"/>
            <a:r>
              <a:rPr lang="en-US" altLang="en-US" sz="2800" b="1">
                <a:solidFill>
                  <a:schemeClr val="accent1"/>
                </a:solidFill>
              </a:rPr>
              <a:t>    </a:t>
            </a:r>
            <a:endParaRPr lang="en-US" altLang="en-US" sz="2800" b="1">
              <a:solidFill>
                <a:schemeClr val="accent1"/>
              </a:solidFill>
            </a:endParaRPr>
          </a:p>
        </p:txBody>
      </p:sp>
      <p:sp>
        <p:nvSpPr>
          <p:cNvPr id="2485" name="Text Box 4" title=""/>
          <p:cNvSpPr/>
          <p:nvPr/>
        </p:nvSpPr>
        <p:spPr>
          <a:xfrm>
            <a:off x="436563" y="134938"/>
            <a:ext cx="44958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/>
              <a:t>第</a:t>
            </a:r>
            <a:r>
              <a:rPr lang="zh-CN" altLang="en-US" sz="3200" b="1"/>
              <a:t>二关：</a:t>
            </a:r>
            <a:r>
              <a:rPr lang="zh-CN" altLang="en-US" sz="3200" b="1">
                <a:solidFill>
                  <a:srgbClr val="FF0000"/>
                </a:solidFill>
                <a:ea typeface="楷体_GB2312" pitchFamily="1" charset="-122"/>
              </a:rPr>
              <a:t>智慧园</a:t>
            </a:r>
            <a:endParaRPr lang="zh-CN" altLang="en-US" sz="32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486" name="Text Box 5" title=""/>
          <p:cNvSpPr/>
          <p:nvPr/>
        </p:nvSpPr>
        <p:spPr>
          <a:xfrm>
            <a:off x="6659563" y="1555750"/>
            <a:ext cx="957262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3300"/>
                </a:solidFill>
              </a:rPr>
              <a:t>×</a:t>
            </a:r>
            <a:endParaRPr lang="en-US" altLang="en-US" sz="3200" b="1">
              <a:solidFill>
                <a:srgbClr val="FF3300"/>
              </a:solidFill>
            </a:endParaRPr>
          </a:p>
        </p:txBody>
      </p:sp>
      <p:sp>
        <p:nvSpPr>
          <p:cNvPr id="2487" name="Text Box 6" title=""/>
          <p:cNvSpPr/>
          <p:nvPr/>
        </p:nvSpPr>
        <p:spPr>
          <a:xfrm>
            <a:off x="6710363" y="3786188"/>
            <a:ext cx="957262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3300"/>
                </a:solidFill>
              </a:rPr>
              <a:t>×</a:t>
            </a:r>
            <a:endParaRPr lang="en-US" altLang="en-US" sz="3200" b="1">
              <a:solidFill>
                <a:srgbClr val="FF3300"/>
              </a:solidFill>
            </a:endParaRPr>
          </a:p>
        </p:txBody>
      </p:sp>
      <p:sp>
        <p:nvSpPr>
          <p:cNvPr id="2488" name="Text Box 7" title=""/>
          <p:cNvSpPr/>
          <p:nvPr/>
        </p:nvSpPr>
        <p:spPr>
          <a:xfrm>
            <a:off x="6659563" y="2205038"/>
            <a:ext cx="957262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3300"/>
                </a:solidFill>
              </a:rPr>
              <a:t>√</a:t>
            </a:r>
            <a:endParaRPr lang="en-US" altLang="en-US" sz="3200" b="1">
              <a:solidFill>
                <a:srgbClr val="FF3300"/>
              </a:solidFill>
            </a:endParaRPr>
          </a:p>
        </p:txBody>
      </p:sp>
      <p:sp>
        <p:nvSpPr>
          <p:cNvPr id="2489" name="Text Box 8" title=""/>
          <p:cNvSpPr/>
          <p:nvPr/>
        </p:nvSpPr>
        <p:spPr>
          <a:xfrm>
            <a:off x="6659563" y="2852738"/>
            <a:ext cx="957262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3300"/>
                </a:solidFill>
              </a:rPr>
              <a:t>√</a:t>
            </a:r>
            <a:endParaRPr lang="en-US" altLang="en-US" sz="3200" b="1">
              <a:solidFill>
                <a:srgbClr val="FF3300"/>
              </a:solidFill>
            </a:endParaRPr>
          </a:p>
        </p:txBody>
      </p:sp>
      <p:sp>
        <p:nvSpPr>
          <p:cNvPr id="2490" name="Text Box 8" title=""/>
          <p:cNvSpPr/>
          <p:nvPr/>
        </p:nvSpPr>
        <p:spPr>
          <a:xfrm>
            <a:off x="6786563" y="4635500"/>
            <a:ext cx="957262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3300"/>
                </a:solidFill>
              </a:rPr>
              <a:t>√</a:t>
            </a:r>
            <a:endParaRPr lang="en-US" altLang="en-US" sz="32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1" dur="500" fill="hold"/>
                                        <p:tgtEl>
                                          <p:spTgt spid="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6" grpId="0" animBg="1"/>
      <p:bldP spid="2487" grpId="1" animBg="1"/>
      <p:bldP spid="2488" grpId="2" animBg="1"/>
      <p:bldP spid="2489" grpId="3" animBg="1"/>
      <p:bldP spid="2490" grpId="4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93" name="Rectangle 2" title=""/>
          <p:cNvSpPr/>
          <p:nvPr/>
        </p:nvSpPr>
        <p:spPr>
          <a:xfrm>
            <a:off x="395288" y="317500"/>
            <a:ext cx="679291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宋体" charset="-122"/>
                <a:ea typeface="Times New Roman" pitchFamily="2" charset="0"/>
              </a:rPr>
              <a:t>对的在□里写出依据；错的在□里订正。</a:t>
            </a:r>
            <a:r>
              <a:rPr lang="zh-CN" altLang="en-US" sz="2800" b="1">
                <a:latin typeface="宋体" charset="-122"/>
              </a:rPr>
              <a:t> </a:t>
            </a:r>
            <a:endParaRPr lang="zh-CN" altLang="en-US" sz="2800" b="1">
              <a:latin typeface="宋体" charset="-122"/>
            </a:endParaRPr>
          </a:p>
        </p:txBody>
      </p:sp>
      <p:sp>
        <p:nvSpPr>
          <p:cNvPr id="2494" name="Text Box 3" title=""/>
          <p:cNvSpPr/>
          <p:nvPr/>
        </p:nvSpPr>
        <p:spPr>
          <a:xfrm>
            <a:off x="228600" y="1981200"/>
            <a:ext cx="4826000" cy="29432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801+348+652+119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=(801+119)+(348+652)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=920+1000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=1920             </a:t>
            </a:r>
            <a:endParaRPr lang="en-US" altLang="en-US" sz="3600" b="1">
              <a:latin typeface="宋体" charset="-122"/>
            </a:endParaRPr>
          </a:p>
        </p:txBody>
      </p:sp>
      <p:sp>
        <p:nvSpPr>
          <p:cNvPr id="2495" name="Rectangle 4" title=""/>
          <p:cNvSpPr/>
          <p:nvPr/>
        </p:nvSpPr>
        <p:spPr>
          <a:xfrm>
            <a:off x="5181600" y="2057400"/>
            <a:ext cx="3240088" cy="2808288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pic>
        <p:nvPicPr>
          <p:cNvPr id="2496" name="Picture 5" title=""/>
          <p:cNvPicPr/>
          <p:nvPr/>
        </p:nvPicPr>
        <p:blipFill>
          <a:blip r:embed="rId2"/>
          <a:srcRect l="31968" t="25225" r="28937" b="18160"/>
          <a:stretch>
            <a:fillRect/>
          </a:stretch>
        </p:blipFill>
        <p:spPr>
          <a:xfrm>
            <a:off x="1692275" y="5157788"/>
            <a:ext cx="1439863" cy="1403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497" name="AutoShape 6" title=""/>
          <p:cNvSpPr/>
          <p:nvPr/>
        </p:nvSpPr>
        <p:spPr>
          <a:xfrm>
            <a:off x="3635375" y="5157788"/>
            <a:ext cx="2520950" cy="792162"/>
          </a:xfrm>
          <a:prstGeom prst="wedgeRoundRectCallout">
            <a:avLst>
              <a:gd name="adj1" fmla="val -79977"/>
              <a:gd name="adj2" fmla="val 52005"/>
              <a:gd name="adj3" fmla="val 16667"/>
            </a:avLst>
          </a:prstGeom>
          <a:solidFill>
            <a:srgbClr val="FFFF00">
              <a:alpha val="47842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/>
              <a:t>我做的对吗？</a:t>
            </a:r>
            <a:endParaRPr lang="zh-CN" altLang="en-US" sz="2800" b="1"/>
          </a:p>
          <a:p>
            <a:pPr marL="0" lvl="0" indent="0" algn="ctr" eaLnBrk="1" hangingPunct="1"/>
            <a:endParaRPr lang="en-US" altLang="en-US"/>
          </a:p>
        </p:txBody>
      </p:sp>
      <p:sp>
        <p:nvSpPr>
          <p:cNvPr id="2498" name="Text Box 7" title="">
            <a:hlinkClick r:id="rId3" action="ppaction://hlinksldjump"/>
          </p:cNvPr>
          <p:cNvSpPr/>
          <p:nvPr/>
        </p:nvSpPr>
        <p:spPr>
          <a:xfrm>
            <a:off x="5638800" y="2743200"/>
            <a:ext cx="2376488" cy="1203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加法交换律</a:t>
            </a:r>
            <a:endParaRPr lang="zh-CN" altLang="en-US" sz="2800" b="1">
              <a:solidFill>
                <a:srgbClr val="FF0000"/>
              </a:solidFill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加法结合律</a:t>
            </a:r>
            <a:endParaRPr lang="zh-CN" altLang="en-US" sz="2800" b="1">
              <a:solidFill>
                <a:srgbClr val="FF0000"/>
              </a:solidFill>
              <a:latin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01" name="Rectangle 2" title=""/>
          <p:cNvSpPr/>
          <p:nvPr/>
        </p:nvSpPr>
        <p:spPr>
          <a:xfrm>
            <a:off x="395288" y="317500"/>
            <a:ext cx="679291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宋体" charset="-122"/>
                <a:ea typeface="Times New Roman" pitchFamily="2" charset="0"/>
              </a:rPr>
              <a:t>对的在□里写出依据；错的在□里订正。</a:t>
            </a:r>
            <a:r>
              <a:rPr lang="zh-CN" altLang="en-US" sz="2800" b="1">
                <a:latin typeface="宋体" charset="-122"/>
              </a:rPr>
              <a:t> </a:t>
            </a:r>
            <a:endParaRPr lang="zh-CN" altLang="en-US" sz="2800" b="1">
              <a:latin typeface="宋体" charset="-122"/>
            </a:endParaRPr>
          </a:p>
        </p:txBody>
      </p:sp>
      <p:sp>
        <p:nvSpPr>
          <p:cNvPr id="2502" name="Text Box 3" title=""/>
          <p:cNvSpPr/>
          <p:nvPr/>
        </p:nvSpPr>
        <p:spPr>
          <a:xfrm>
            <a:off x="152400" y="2057400"/>
            <a:ext cx="4826000" cy="29432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8×50×2×125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=(8×125)+(50×2)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=1000+100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=1100             </a:t>
            </a:r>
            <a:endParaRPr lang="en-US" altLang="en-US" sz="3600" b="1">
              <a:latin typeface="宋体" charset="-122"/>
            </a:endParaRPr>
          </a:p>
        </p:txBody>
      </p:sp>
      <p:sp>
        <p:nvSpPr>
          <p:cNvPr id="2503" name="Rectangle 4" title=""/>
          <p:cNvSpPr/>
          <p:nvPr/>
        </p:nvSpPr>
        <p:spPr>
          <a:xfrm>
            <a:off x="4724400" y="2209800"/>
            <a:ext cx="3743325" cy="2808288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504" name="Text Box 5" title=""/>
          <p:cNvSpPr/>
          <p:nvPr/>
        </p:nvSpPr>
        <p:spPr>
          <a:xfrm>
            <a:off x="4724400" y="2209800"/>
            <a:ext cx="3744913" cy="26257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en-US" altLang="en-US" sz="3200" b="1">
                <a:solidFill>
                  <a:srgbClr val="FF0000"/>
                </a:solidFill>
                <a:latin typeface="宋体" charset="-122"/>
              </a:rPr>
              <a:t> </a:t>
            </a:r>
            <a:r>
              <a:rPr lang="en-US" altLang="en-US" sz="3200" b="1">
                <a:latin typeface="宋体" charset="-122"/>
              </a:rPr>
              <a:t>8×50×2×125</a:t>
            </a:r>
            <a:endParaRPr lang="en-US" altLang="en-US" sz="32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200" b="1">
                <a:latin typeface="宋体" charset="-122"/>
              </a:rPr>
              <a:t>=(8×125)</a:t>
            </a:r>
            <a:r>
              <a:rPr lang="en-US" altLang="en-US" sz="3200" b="1">
                <a:solidFill>
                  <a:srgbClr val="FF0000"/>
                </a:solidFill>
                <a:latin typeface="宋体" charset="-122"/>
              </a:rPr>
              <a:t>×</a:t>
            </a:r>
            <a:r>
              <a:rPr lang="en-US" altLang="en-US" sz="3200" b="1">
                <a:latin typeface="宋体" charset="-122"/>
              </a:rPr>
              <a:t>(50×2)</a:t>
            </a:r>
            <a:endParaRPr lang="en-US" altLang="en-US" sz="32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200" b="1">
                <a:latin typeface="宋体" charset="-122"/>
              </a:rPr>
              <a:t>=1000×100</a:t>
            </a:r>
            <a:endParaRPr lang="en-US" altLang="en-US" sz="32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200" b="1">
                <a:latin typeface="宋体" charset="-122"/>
              </a:rPr>
              <a:t>=100000            </a:t>
            </a:r>
            <a:endParaRPr lang="en-US" altLang="en-US" sz="3200" b="1">
              <a:latin typeface="宋体" charset="-122"/>
            </a:endParaRPr>
          </a:p>
        </p:txBody>
      </p:sp>
      <p:sp>
        <p:nvSpPr>
          <p:cNvPr id="2505" name="Text Box 6" title="">
            <a:hlinkClick r:id="rId2" action="ppaction://hlinksldjump"/>
          </p:cNvPr>
          <p:cNvSpPr/>
          <p:nvPr/>
        </p:nvSpPr>
        <p:spPr>
          <a:xfrm>
            <a:off x="5562600" y="838200"/>
            <a:ext cx="2376488" cy="1203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乘法交换律</a:t>
            </a:r>
            <a:endParaRPr lang="zh-CN" altLang="en-US" sz="2800" b="1">
              <a:solidFill>
                <a:srgbClr val="FF0000"/>
              </a:solidFill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乘法结合律</a:t>
            </a:r>
            <a:endParaRPr lang="zh-CN" altLang="en-US" sz="2800" b="1">
              <a:solidFill>
                <a:srgbClr val="FF0000"/>
              </a:solidFill>
              <a:latin typeface="宋体" charset="-122"/>
            </a:endParaRPr>
          </a:p>
        </p:txBody>
      </p:sp>
      <p:pic>
        <p:nvPicPr>
          <p:cNvPr id="2506" name="Picture 7" title=""/>
          <p:cNvPicPr/>
          <p:nvPr/>
        </p:nvPicPr>
        <p:blipFill>
          <a:blip r:embed="rId3"/>
          <a:srcRect l="31968" t="25225" r="28937" b="18160"/>
          <a:stretch>
            <a:fillRect/>
          </a:stretch>
        </p:blipFill>
        <p:spPr>
          <a:xfrm>
            <a:off x="1835150" y="5084763"/>
            <a:ext cx="1439863" cy="1403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507" name="AutoShape 8" title=""/>
          <p:cNvSpPr/>
          <p:nvPr/>
        </p:nvSpPr>
        <p:spPr>
          <a:xfrm>
            <a:off x="3851275" y="5589588"/>
            <a:ext cx="2520950" cy="792162"/>
          </a:xfrm>
          <a:prstGeom prst="wedgeRoundRectCallout">
            <a:avLst>
              <a:gd name="adj1" fmla="val -97102"/>
              <a:gd name="adj2" fmla="val 6713"/>
              <a:gd name="adj3" fmla="val 16667"/>
            </a:avLst>
          </a:prstGeom>
          <a:solidFill>
            <a:srgbClr val="FFFF00">
              <a:alpha val="47842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/>
              <a:t>我做的对吗？</a:t>
            </a:r>
            <a:endParaRPr lang="zh-CN" altLang="en-US" sz="2800" b="1"/>
          </a:p>
          <a:p>
            <a:pPr marL="0" lvl="0" indent="0" algn="ctr" eaLnBrk="1" hangingPunct="1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4" grpId="0" animBg="1"/>
      <p:bldP spid="250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067" name="Table 13" title=""/>
          <p:cNvGraphicFramePr>
            <a:graphicFrameLocks noGrp="1"/>
          </p:cNvGraphicFramePr>
          <p:nvPr/>
        </p:nvGraphicFramePr>
        <p:xfrm>
          <a:off x="163512" y="606425"/>
          <a:ext cx="8843962" cy="5549900"/>
        </p:xfrm>
        <a:graphic>
          <a:graphicData uri="http://schemas.openxmlformats.org/drawingml/2006/table">
            <a:tbl>
              <a:tblPr/>
              <a:tblGrid>
                <a:gridCol w="2143125"/>
                <a:gridCol w="6700838"/>
              </a:tblGrid>
              <a:tr h="481012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  <a:tr h="1541462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  <a:tr h="131445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  <a:tr h="1108075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  <a:tr h="110490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87" name="Rectangle 27" title=""/>
          <p:cNvSpPr/>
          <p:nvPr/>
        </p:nvSpPr>
        <p:spPr>
          <a:xfrm>
            <a:off x="166688" y="241300"/>
            <a:ext cx="2708275" cy="3651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b="1">
                <a:solidFill>
                  <a:srgbClr val="FF0066"/>
                </a:solidFill>
                <a:ea typeface="微软雅黑" charset="-122"/>
              </a:rPr>
              <a:t>重点知识点归纳</a:t>
            </a:r>
            <a:endParaRPr lang="zh-CN" altLang="en-US" b="1">
              <a:solidFill>
                <a:srgbClr val="FF0066"/>
              </a:solidFill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510" name="Picture 2" title=""/>
          <p:cNvPicPr/>
          <p:nvPr/>
        </p:nvPicPr>
        <p:blipFill>
          <a:blip r:embed="rId2"/>
          <a:srcRect l="31968" t="25225" r="28937" b="18160"/>
          <a:stretch>
            <a:fillRect/>
          </a:stretch>
        </p:blipFill>
        <p:spPr>
          <a:xfrm>
            <a:off x="1835150" y="5229225"/>
            <a:ext cx="1439863" cy="1403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511" name="AutoShape 3" title=""/>
          <p:cNvSpPr/>
          <p:nvPr/>
        </p:nvSpPr>
        <p:spPr>
          <a:xfrm>
            <a:off x="3635375" y="5661025"/>
            <a:ext cx="2520950" cy="792163"/>
          </a:xfrm>
          <a:prstGeom prst="wedgeRoundRectCallout">
            <a:avLst>
              <a:gd name="adj1" fmla="val -79977"/>
              <a:gd name="adj2" fmla="val 52005"/>
              <a:gd name="adj3" fmla="val 16667"/>
            </a:avLst>
          </a:prstGeom>
          <a:solidFill>
            <a:srgbClr val="FFFF00">
              <a:alpha val="47842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/>
              <a:t>我做的对吗？</a:t>
            </a:r>
            <a:endParaRPr lang="zh-CN" altLang="en-US" sz="2800" b="1"/>
          </a:p>
          <a:p>
            <a:pPr marL="0" lvl="0" indent="0" algn="ctr" eaLnBrk="1" hangingPunct="1"/>
            <a:endParaRPr lang="en-US" altLang="en-US"/>
          </a:p>
        </p:txBody>
      </p:sp>
      <p:sp>
        <p:nvSpPr>
          <p:cNvPr id="2512" name="Rectangle 4" title=""/>
          <p:cNvSpPr/>
          <p:nvPr/>
        </p:nvSpPr>
        <p:spPr>
          <a:xfrm>
            <a:off x="395288" y="317500"/>
            <a:ext cx="679291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latin typeface="宋体" charset="-122"/>
                <a:ea typeface="Times New Roman" pitchFamily="2" charset="0"/>
              </a:rPr>
              <a:t>对的在□里写出依据；错的在□里订正。</a:t>
            </a:r>
            <a:r>
              <a:rPr lang="zh-CN" altLang="en-US" sz="2800" b="1">
                <a:latin typeface="宋体" charset="-122"/>
              </a:rPr>
              <a:t> </a:t>
            </a:r>
            <a:endParaRPr lang="zh-CN" altLang="en-US" sz="2800" b="1">
              <a:latin typeface="宋体" charset="-122"/>
            </a:endParaRPr>
          </a:p>
        </p:txBody>
      </p:sp>
      <p:sp>
        <p:nvSpPr>
          <p:cNvPr id="2513" name="Text Box 5" title=""/>
          <p:cNvSpPr/>
          <p:nvPr/>
        </p:nvSpPr>
        <p:spPr>
          <a:xfrm>
            <a:off x="1187450" y="1052513"/>
            <a:ext cx="3024188" cy="36576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103×89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=(100+3)×89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=100×89+3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=8900+3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=8903            </a:t>
            </a:r>
            <a:endParaRPr lang="en-US" altLang="en-US" sz="3600" b="1">
              <a:latin typeface="宋体" charset="-122"/>
            </a:endParaRPr>
          </a:p>
        </p:txBody>
      </p:sp>
      <p:sp>
        <p:nvSpPr>
          <p:cNvPr id="2514" name="Rectangle 6" title=""/>
          <p:cNvSpPr/>
          <p:nvPr/>
        </p:nvSpPr>
        <p:spPr>
          <a:xfrm>
            <a:off x="4787900" y="1196975"/>
            <a:ext cx="3529013" cy="3527425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515" name="Text Box 7" title=""/>
          <p:cNvSpPr/>
          <p:nvPr/>
        </p:nvSpPr>
        <p:spPr>
          <a:xfrm>
            <a:off x="4859338" y="1052513"/>
            <a:ext cx="3671887" cy="36639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solidFill>
                  <a:srgbClr val="FF0000"/>
                </a:solidFill>
                <a:latin typeface="宋体" charset="-122"/>
              </a:rPr>
              <a:t> </a:t>
            </a:r>
            <a:r>
              <a:rPr lang="en-US" altLang="en-US" sz="3600" b="1">
                <a:latin typeface="宋体" charset="-122"/>
              </a:rPr>
              <a:t>103×89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=(100+3)×89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=100×89+3×89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=8900+267</a:t>
            </a:r>
            <a:endParaRPr lang="en-US" altLang="en-US" sz="3600" b="1">
              <a:latin typeface="宋体" charset="-122"/>
            </a:endParaRPr>
          </a:p>
          <a:p>
            <a:pPr marL="0" lvl="0" indent="0" eaLnBrk="1" hangingPunct="1">
              <a:lnSpc>
                <a:spcPct val="130000"/>
              </a:lnSpc>
            </a:pPr>
            <a:r>
              <a:rPr lang="en-US" altLang="en-US" sz="3600" b="1">
                <a:latin typeface="宋体" charset="-122"/>
              </a:rPr>
              <a:t>=9167            </a:t>
            </a:r>
            <a:endParaRPr lang="en-US" altLang="en-US" sz="3600" b="1">
              <a:latin typeface="宋体" charset="-122"/>
            </a:endParaRPr>
          </a:p>
        </p:txBody>
      </p:sp>
      <p:sp>
        <p:nvSpPr>
          <p:cNvPr id="2516" name="Text Box 8" title="">
            <a:hlinkClick r:id="rId3" action="ppaction://hlinksldjump"/>
          </p:cNvPr>
          <p:cNvSpPr/>
          <p:nvPr/>
        </p:nvSpPr>
        <p:spPr>
          <a:xfrm>
            <a:off x="5651500" y="4941888"/>
            <a:ext cx="2376488" cy="6477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乘法分配律</a:t>
            </a:r>
            <a:endParaRPr lang="zh-CN" altLang="en-US" sz="2800" b="1">
              <a:solidFill>
                <a:srgbClr val="FF0000"/>
              </a:solidFill>
              <a:latin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5" grpId="0" animBg="1"/>
      <p:bldP spid="2516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19" name="Rectangle 2" title=""/>
          <p:cNvSpPr/>
          <p:nvPr/>
        </p:nvSpPr>
        <p:spPr>
          <a:xfrm>
            <a:off x="457200" y="304800"/>
            <a:ext cx="4105275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3600" b="1"/>
              <a:t>37 +125 +63 +75 </a:t>
            </a:r>
            <a:r>
              <a:rPr lang="en-US" altLang="en-US" sz="4400" b="1"/>
              <a:t>=</a:t>
            </a:r>
            <a:endParaRPr lang="en-US" altLang="en-US" sz="4400" b="1"/>
          </a:p>
        </p:txBody>
      </p:sp>
      <p:sp>
        <p:nvSpPr>
          <p:cNvPr id="2520" name="Text Box 3" title=""/>
          <p:cNvSpPr/>
          <p:nvPr/>
        </p:nvSpPr>
        <p:spPr>
          <a:xfrm>
            <a:off x="4343400" y="228600"/>
            <a:ext cx="41910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400" b="1"/>
              <a:t>(</a:t>
            </a:r>
            <a:r>
              <a:rPr lang="en-US" altLang="en-US" sz="3600" b="1"/>
              <a:t>37+63)+(125+75)</a:t>
            </a:r>
            <a:endParaRPr lang="en-US" altLang="en-US" sz="3600" b="1"/>
          </a:p>
        </p:txBody>
      </p:sp>
      <p:sp>
        <p:nvSpPr>
          <p:cNvPr id="2521" name="Text Box 4" title=""/>
          <p:cNvSpPr/>
          <p:nvPr/>
        </p:nvSpPr>
        <p:spPr>
          <a:xfrm>
            <a:off x="381000" y="1143000"/>
            <a:ext cx="41910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125×25×8×4 </a:t>
            </a:r>
            <a:r>
              <a:rPr lang="en-US" altLang="en-US" sz="4400" b="1">
                <a:solidFill>
                  <a:srgbClr val="FF0000"/>
                </a:solidFill>
              </a:rPr>
              <a:t>=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2522" name="Text Box 5" title=""/>
          <p:cNvSpPr/>
          <p:nvPr/>
        </p:nvSpPr>
        <p:spPr>
          <a:xfrm>
            <a:off x="4038600" y="1066800"/>
            <a:ext cx="51054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</a:rPr>
              <a:t>(</a:t>
            </a:r>
            <a:r>
              <a:rPr lang="en-US" altLang="en-US" sz="3600" b="1">
                <a:solidFill>
                  <a:srgbClr val="FF0000"/>
                </a:solidFill>
              </a:rPr>
              <a:t>125 × 8) ×(25 × 4)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2523" name="Text Box 6" title=""/>
          <p:cNvSpPr/>
          <p:nvPr/>
        </p:nvSpPr>
        <p:spPr>
          <a:xfrm>
            <a:off x="533400" y="1905000"/>
            <a:ext cx="41910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/>
              <a:t>12 ×</a:t>
            </a:r>
            <a:r>
              <a:rPr lang="zh-CN" altLang="en-US" sz="3600" b="1"/>
              <a:t>（</a:t>
            </a:r>
            <a:r>
              <a:rPr lang="en-US" altLang="en-US" sz="3600" b="1"/>
              <a:t>200 +3</a:t>
            </a:r>
            <a:r>
              <a:rPr lang="zh-CN" altLang="en-US" sz="3600" b="1"/>
              <a:t>）</a:t>
            </a:r>
            <a:r>
              <a:rPr lang="en-US" altLang="en-US" sz="4400" b="1"/>
              <a:t>=</a:t>
            </a:r>
            <a:endParaRPr lang="en-US" altLang="en-US" sz="4400" b="1"/>
          </a:p>
        </p:txBody>
      </p:sp>
      <p:sp>
        <p:nvSpPr>
          <p:cNvPr id="2524" name="Text Box 7" title=""/>
          <p:cNvSpPr/>
          <p:nvPr/>
        </p:nvSpPr>
        <p:spPr>
          <a:xfrm>
            <a:off x="4419600" y="1981200"/>
            <a:ext cx="510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/>
              <a:t>12 × 200 +12 × 3</a:t>
            </a:r>
            <a:endParaRPr lang="en-US" altLang="en-US" sz="3600" b="1"/>
          </a:p>
        </p:txBody>
      </p:sp>
      <p:sp>
        <p:nvSpPr>
          <p:cNvPr id="2525" name="Text Box 8" title=""/>
          <p:cNvSpPr/>
          <p:nvPr/>
        </p:nvSpPr>
        <p:spPr>
          <a:xfrm>
            <a:off x="533400" y="2667000"/>
            <a:ext cx="4191000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101 ×84</a:t>
            </a:r>
            <a:r>
              <a:rPr lang="en-US" altLang="en-US" sz="4400" b="1">
                <a:solidFill>
                  <a:srgbClr val="FF0000"/>
                </a:solidFill>
              </a:rPr>
              <a:t>=</a:t>
            </a:r>
            <a:endParaRPr lang="en-US" altLang="en-US" sz="4400" b="1">
              <a:solidFill>
                <a:srgbClr val="FF0000"/>
              </a:solidFill>
            </a:endParaRPr>
          </a:p>
        </p:txBody>
      </p:sp>
      <p:sp>
        <p:nvSpPr>
          <p:cNvPr id="2526" name="Text Box 9" title=""/>
          <p:cNvSpPr/>
          <p:nvPr/>
        </p:nvSpPr>
        <p:spPr>
          <a:xfrm>
            <a:off x="2895600" y="2743200"/>
            <a:ext cx="510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84× 100 +84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2527" name="Text Box 10" title=""/>
          <p:cNvSpPr/>
          <p:nvPr/>
        </p:nvSpPr>
        <p:spPr>
          <a:xfrm>
            <a:off x="609600" y="3505200"/>
            <a:ext cx="4919663" cy="646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/>
              <a:t>2000÷125=</a:t>
            </a:r>
            <a:endParaRPr lang="en-US" altLang="en-US" sz="3600" b="1"/>
          </a:p>
        </p:txBody>
      </p:sp>
      <p:sp>
        <p:nvSpPr>
          <p:cNvPr id="2528" name="Text Box 11" title=""/>
          <p:cNvSpPr/>
          <p:nvPr/>
        </p:nvSpPr>
        <p:spPr>
          <a:xfrm>
            <a:off x="3000375" y="3505200"/>
            <a:ext cx="6072188" cy="646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600" b="1"/>
              <a:t>（</a:t>
            </a:r>
            <a:r>
              <a:rPr lang="en-US" altLang="en-US" sz="3600" b="1"/>
              <a:t>2000 ×8</a:t>
            </a:r>
            <a:r>
              <a:rPr lang="zh-CN" altLang="en-US" sz="3600" b="1"/>
              <a:t>）</a:t>
            </a:r>
            <a:r>
              <a:rPr lang="en-US" altLang="en-US" sz="3600" b="1"/>
              <a:t> ÷</a:t>
            </a:r>
            <a:r>
              <a:rPr lang="zh-CN" altLang="en-US" sz="3600" b="1"/>
              <a:t>（</a:t>
            </a:r>
            <a:r>
              <a:rPr lang="en-US" altLang="en-US" sz="3600" b="1"/>
              <a:t>125×8</a:t>
            </a:r>
            <a:r>
              <a:rPr lang="zh-CN" altLang="en-US" sz="3600" b="1"/>
              <a:t>）</a:t>
            </a:r>
            <a:endParaRPr lang="zh-CN" altLang="en-US" sz="3600" b="1"/>
          </a:p>
        </p:txBody>
      </p:sp>
      <p:sp>
        <p:nvSpPr>
          <p:cNvPr id="2529" name="Text Box 12" title=""/>
          <p:cNvSpPr/>
          <p:nvPr/>
        </p:nvSpPr>
        <p:spPr>
          <a:xfrm>
            <a:off x="685800" y="4191000"/>
            <a:ext cx="510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38×99 +38</a:t>
            </a:r>
            <a:r>
              <a:rPr lang="en-US" altLang="en-US" sz="3600" b="1"/>
              <a:t> </a:t>
            </a:r>
            <a:r>
              <a:rPr lang="en-US" altLang="en-US" sz="3600" b="1">
                <a:solidFill>
                  <a:srgbClr val="FF0000"/>
                </a:solidFill>
              </a:rPr>
              <a:t>=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2530" name="Text Box 13" title=""/>
          <p:cNvSpPr/>
          <p:nvPr/>
        </p:nvSpPr>
        <p:spPr>
          <a:xfrm>
            <a:off x="3657600" y="4191000"/>
            <a:ext cx="41910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38 ×</a:t>
            </a:r>
            <a:r>
              <a:rPr lang="zh-CN" altLang="en-US" sz="3600" b="1">
                <a:solidFill>
                  <a:srgbClr val="FF0000"/>
                </a:solidFill>
              </a:rPr>
              <a:t>（</a:t>
            </a:r>
            <a:r>
              <a:rPr lang="en-US" altLang="en-US" sz="3600" b="1">
                <a:solidFill>
                  <a:srgbClr val="FF0000"/>
                </a:solidFill>
              </a:rPr>
              <a:t>99 +1</a:t>
            </a:r>
            <a:r>
              <a:rPr lang="zh-CN" altLang="en-US" sz="3600" b="1">
                <a:solidFill>
                  <a:srgbClr val="FF0000"/>
                </a:solidFill>
              </a:rPr>
              <a:t>）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531" name="Text Box 14" title=""/>
          <p:cNvSpPr/>
          <p:nvPr/>
        </p:nvSpPr>
        <p:spPr>
          <a:xfrm>
            <a:off x="609600" y="4876800"/>
            <a:ext cx="510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/>
              <a:t>54×30-30×4 =</a:t>
            </a:r>
            <a:endParaRPr lang="en-US" altLang="en-US" sz="3600" b="1"/>
          </a:p>
        </p:txBody>
      </p:sp>
      <p:sp>
        <p:nvSpPr>
          <p:cNvPr id="2532" name="Text Box 15" title=""/>
          <p:cNvSpPr/>
          <p:nvPr/>
        </p:nvSpPr>
        <p:spPr>
          <a:xfrm>
            <a:off x="3962400" y="4876800"/>
            <a:ext cx="41910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/>
              <a:t>30 ×</a:t>
            </a:r>
            <a:r>
              <a:rPr lang="zh-CN" altLang="en-US" sz="3600" b="1"/>
              <a:t>（</a:t>
            </a:r>
            <a:r>
              <a:rPr lang="en-US" altLang="en-US" sz="3600" b="1"/>
              <a:t>54 - 4</a:t>
            </a:r>
            <a:r>
              <a:rPr lang="zh-CN" altLang="en-US" sz="3600" b="1"/>
              <a:t>）</a:t>
            </a:r>
            <a:endParaRPr lang="zh-CN" altLang="en-US" sz="3600" b="1"/>
          </a:p>
        </p:txBody>
      </p:sp>
      <p:sp>
        <p:nvSpPr>
          <p:cNvPr id="2533" name="Text Box 16" title=""/>
          <p:cNvSpPr/>
          <p:nvPr/>
        </p:nvSpPr>
        <p:spPr>
          <a:xfrm>
            <a:off x="609600" y="5715000"/>
            <a:ext cx="51054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4800÷60  =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2534" name="Text Box 18" title=""/>
          <p:cNvSpPr/>
          <p:nvPr/>
        </p:nvSpPr>
        <p:spPr>
          <a:xfrm>
            <a:off x="3167063" y="5715000"/>
            <a:ext cx="41910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0000"/>
                </a:solidFill>
              </a:rPr>
              <a:t>480÷6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0" grpId="0" build="p" animBg="1"/>
      <p:bldP spid="2521" grpId="1" build="p" animBg="1"/>
      <p:bldP spid="2522" grpId="2" build="p" animBg="1"/>
      <p:bldP spid="2523" grpId="3" build="p" animBg="1"/>
      <p:bldP spid="2524" grpId="4" build="p" animBg="1"/>
      <p:bldP spid="2525" grpId="5" build="p" animBg="1"/>
      <p:bldP spid="2526" grpId="6" build="p" animBg="1"/>
      <p:bldP spid="2527" grpId="7" build="p" animBg="1"/>
      <p:bldP spid="2528" grpId="8" build="p" animBg="1"/>
      <p:bldP spid="2529" grpId="9" build="p" animBg="1"/>
      <p:bldP spid="2530" grpId="10" build="p" animBg="1"/>
      <p:bldP spid="2531" grpId="11" build="p" animBg="1"/>
      <p:bldP spid="2532" grpId="12" build="p" animBg="1"/>
      <p:bldP spid="2533" grpId="13" build="p" animBg="1"/>
      <p:bldP spid="2534" grpId="14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37" name="Rectangle 3" title=""/>
          <p:cNvSpPr/>
          <p:nvPr/>
        </p:nvSpPr>
        <p:spPr>
          <a:xfrm>
            <a:off x="990600" y="3429000"/>
            <a:ext cx="1963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125×88</a:t>
            </a:r>
            <a:endParaRPr lang="en-US" altLang="en-US" sz="4000" b="1"/>
          </a:p>
        </p:txBody>
      </p:sp>
      <p:sp>
        <p:nvSpPr>
          <p:cNvPr id="2538" name="Text Box 4" title=""/>
          <p:cNvSpPr/>
          <p:nvPr/>
        </p:nvSpPr>
        <p:spPr>
          <a:xfrm>
            <a:off x="457200" y="381000"/>
            <a:ext cx="84248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/>
              <a:t>第</a:t>
            </a:r>
            <a:r>
              <a:rPr lang="zh-CN" altLang="en-US" sz="2800" b="1"/>
              <a:t>三关：</a:t>
            </a:r>
            <a:r>
              <a:rPr lang="zh-CN" altLang="en-US" sz="2800" b="1">
                <a:solidFill>
                  <a:srgbClr val="FF0000"/>
                </a:solidFill>
                <a:ea typeface="楷体_GB2312" pitchFamily="1" charset="-122"/>
              </a:rPr>
              <a:t>探索园</a:t>
            </a:r>
            <a:endParaRPr lang="zh-CN" altLang="en-US" sz="2800" b="1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539" name="WordArt 5" title=""/>
          <p:cNvSpPr/>
          <p:nvPr/>
        </p:nvSpPr>
        <p:spPr>
          <a:xfrm>
            <a:off x="685800" y="1066800"/>
            <a:ext cx="4824413" cy="1412875"/>
          </a:xfrm>
        </p:spPr>
        <p:txBody>
          <a:bodyPr wrap="none" fromWordArt="1">
            <a:prstTxWarp prst="textCurveUp">
              <a:avLst/>
            </a:prstTxWarp>
          </a:bodyPr>
          <a:lstStyle/>
          <a:p>
            <a:pPr algn="ctr"/>
            <a:r>
              <a:rPr sz="3600" kern="10">
                <a:ln w="12700" cap="flat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>
                    <a:srgbClr val="808080">
                      <a:alpha val="76999"/>
                    </a:srgbClr>
                  </a:outerShdw>
                </a:effectLst>
                <a:latin typeface="宋体" charset="-122"/>
              </a:rPr>
              <a:t>聪明题：</a:t>
            </a:r>
          </a:p>
        </p:txBody>
      </p:sp>
      <p:sp>
        <p:nvSpPr>
          <p:cNvPr id="2540" name="Text Box 7" title=""/>
          <p:cNvSpPr/>
          <p:nvPr/>
        </p:nvSpPr>
        <p:spPr>
          <a:xfrm>
            <a:off x="685800" y="5410200"/>
            <a:ext cx="55626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000" b="1">
                <a:latin typeface="Comic Sans MS" pitchFamily="2" charset="0"/>
              </a:rPr>
              <a:t>25×13+13+13×74</a:t>
            </a:r>
            <a:endParaRPr lang="en-US" altLang="en-US" sz="4000" b="1">
              <a:latin typeface="Comic Sans MS" pitchFamily="2" charset="0"/>
            </a:endParaRPr>
          </a:p>
        </p:txBody>
      </p:sp>
      <p:sp>
        <p:nvSpPr>
          <p:cNvPr id="2541" name="Rectangle 8" title=""/>
          <p:cNvSpPr/>
          <p:nvPr/>
        </p:nvSpPr>
        <p:spPr>
          <a:xfrm>
            <a:off x="1143000" y="2667000"/>
            <a:ext cx="1709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25×24</a:t>
            </a:r>
            <a:endParaRPr lang="en-US" altLang="en-US" sz="4000" b="1"/>
          </a:p>
        </p:txBody>
      </p:sp>
      <p:sp>
        <p:nvSpPr>
          <p:cNvPr id="2542" name="Text Box 9" title=""/>
          <p:cNvSpPr/>
          <p:nvPr/>
        </p:nvSpPr>
        <p:spPr>
          <a:xfrm>
            <a:off x="838200" y="4343400"/>
            <a:ext cx="482441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000" b="1">
                <a:latin typeface="Comic Sans MS" pitchFamily="2" charset="0"/>
              </a:rPr>
              <a:t>25×32×125</a:t>
            </a:r>
            <a:endParaRPr lang="en-US" altLang="en-US" sz="4000" b="1">
              <a:latin typeface="Comic Sans MS" pitchFamily="2" charset="0"/>
            </a:endParaRPr>
          </a:p>
        </p:txBody>
      </p:sp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45" name="Rectangle 2" title=""/>
          <p:cNvSpPr/>
          <p:nvPr/>
        </p:nvSpPr>
        <p:spPr>
          <a:xfrm>
            <a:off x="838200" y="533400"/>
            <a:ext cx="1709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25×24</a:t>
            </a:r>
            <a:endParaRPr lang="en-US" altLang="en-US" sz="4000" b="1"/>
          </a:p>
        </p:txBody>
      </p:sp>
      <p:sp>
        <p:nvSpPr>
          <p:cNvPr id="2546" name="Text Box 3" title=""/>
          <p:cNvSpPr/>
          <p:nvPr/>
        </p:nvSpPr>
        <p:spPr>
          <a:xfrm>
            <a:off x="304800" y="1866900"/>
            <a:ext cx="3133725" cy="19192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100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6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600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  <p:sp>
        <p:nvSpPr>
          <p:cNvPr id="2547" name="Text Box 4" title=""/>
          <p:cNvSpPr/>
          <p:nvPr/>
        </p:nvSpPr>
        <p:spPr>
          <a:xfrm>
            <a:off x="304800" y="1219200"/>
            <a:ext cx="3960813" cy="700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25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4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6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48" name="Rectangle 5" title=""/>
          <p:cNvSpPr/>
          <p:nvPr/>
        </p:nvSpPr>
        <p:spPr>
          <a:xfrm>
            <a:off x="4800600" y="381000"/>
            <a:ext cx="1709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25×24</a:t>
            </a:r>
            <a:endParaRPr lang="en-US" altLang="en-US" sz="4000" b="1"/>
          </a:p>
        </p:txBody>
      </p:sp>
      <p:sp>
        <p:nvSpPr>
          <p:cNvPr id="2549" name="Text Box 6" title=""/>
          <p:cNvSpPr/>
          <p:nvPr/>
        </p:nvSpPr>
        <p:spPr>
          <a:xfrm>
            <a:off x="4343400" y="990600"/>
            <a:ext cx="3960813" cy="700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(20+</a:t>
            </a:r>
            <a:r>
              <a:rPr lang="zh-CN" altLang="en-US" sz="4000" b="1">
                <a:solidFill>
                  <a:srgbClr val="3366FF"/>
                </a:solidFill>
              </a:rPr>
              <a:t> </a:t>
            </a:r>
            <a:r>
              <a:rPr lang="en-US" altLang="en-US" sz="4000" b="1">
                <a:solidFill>
                  <a:srgbClr val="3366FF"/>
                </a:solidFill>
              </a:rPr>
              <a:t>4)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50" name="Text Box 7" title=""/>
          <p:cNvSpPr/>
          <p:nvPr/>
        </p:nvSpPr>
        <p:spPr>
          <a:xfrm>
            <a:off x="4343400" y="1676400"/>
            <a:ext cx="3733800" cy="2530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20+25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4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500+100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=600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  <p:sp>
        <p:nvSpPr>
          <p:cNvPr id="2551" name="Rectangle 8" title=""/>
          <p:cNvSpPr/>
          <p:nvPr/>
        </p:nvSpPr>
        <p:spPr>
          <a:xfrm>
            <a:off x="914400" y="3733800"/>
            <a:ext cx="1963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125×88</a:t>
            </a:r>
            <a:endParaRPr lang="en-US" altLang="en-US" sz="4000" b="1"/>
          </a:p>
        </p:txBody>
      </p:sp>
      <p:sp>
        <p:nvSpPr>
          <p:cNvPr id="2552" name="Text Box 9" title=""/>
          <p:cNvSpPr/>
          <p:nvPr/>
        </p:nvSpPr>
        <p:spPr>
          <a:xfrm>
            <a:off x="228600" y="4343400"/>
            <a:ext cx="3960813" cy="700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125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8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11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53" name="Text Box 10" title=""/>
          <p:cNvSpPr/>
          <p:nvPr/>
        </p:nvSpPr>
        <p:spPr>
          <a:xfrm>
            <a:off x="228600" y="4938713"/>
            <a:ext cx="3133725" cy="19192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1000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11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1100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  <p:sp>
        <p:nvSpPr>
          <p:cNvPr id="2554" name="Rectangle 13" title=""/>
          <p:cNvSpPr/>
          <p:nvPr/>
        </p:nvSpPr>
        <p:spPr>
          <a:xfrm>
            <a:off x="5562600" y="3581400"/>
            <a:ext cx="196373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/>
              <a:t>125×88</a:t>
            </a:r>
            <a:endParaRPr lang="en-US" altLang="en-US" sz="4000" b="1"/>
          </a:p>
        </p:txBody>
      </p:sp>
      <p:sp>
        <p:nvSpPr>
          <p:cNvPr id="2555" name="Text Box 14" title=""/>
          <p:cNvSpPr/>
          <p:nvPr/>
        </p:nvSpPr>
        <p:spPr>
          <a:xfrm>
            <a:off x="4953000" y="4191000"/>
            <a:ext cx="3960813" cy="700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125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(80+</a:t>
            </a:r>
            <a:r>
              <a:rPr lang="zh-CN" altLang="en-US" sz="4000" b="1">
                <a:solidFill>
                  <a:srgbClr val="3366FF"/>
                </a:solidFill>
              </a:rPr>
              <a:t> </a:t>
            </a:r>
            <a:r>
              <a:rPr lang="en-US" altLang="en-US" sz="4000" b="1">
                <a:solidFill>
                  <a:srgbClr val="3366FF"/>
                </a:solidFill>
              </a:rPr>
              <a:t>8)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56" name="Text Box 15" title=""/>
          <p:cNvSpPr/>
          <p:nvPr/>
        </p:nvSpPr>
        <p:spPr>
          <a:xfrm>
            <a:off x="4953000" y="4724400"/>
            <a:ext cx="4038600" cy="2530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=125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80+125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8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10000+1000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=11000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6" grpId="0" animBg="1"/>
      <p:bldP spid="2547" grpId="1" animBg="1"/>
      <p:bldP spid="2548" grpId="2" build="p" animBg="1"/>
      <p:bldP spid="2549" grpId="3" animBg="1"/>
      <p:bldP spid="2550" grpId="4" animBg="1"/>
      <p:bldP spid="2551" grpId="5" build="p" animBg="1"/>
      <p:bldP spid="2552" grpId="6" animBg="1"/>
      <p:bldP spid="2553" grpId="7" animBg="1"/>
      <p:bldP spid="2554" grpId="8" build="p" animBg="1"/>
      <p:bldP spid="2555" grpId="9" animBg="1"/>
      <p:bldP spid="2556" grpId="1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59" name="Text Box 3" title=""/>
          <p:cNvSpPr/>
          <p:nvPr/>
        </p:nvSpPr>
        <p:spPr>
          <a:xfrm>
            <a:off x="304800" y="1866900"/>
            <a:ext cx="3133725" cy="19192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100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1000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100000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  <p:sp>
        <p:nvSpPr>
          <p:cNvPr id="2560" name="Text Box 4" title=""/>
          <p:cNvSpPr/>
          <p:nvPr/>
        </p:nvSpPr>
        <p:spPr>
          <a:xfrm>
            <a:off x="304800" y="1219200"/>
            <a:ext cx="47244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(25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4)</a:t>
            </a:r>
            <a:r>
              <a:rPr lang="zh-CN" altLang="en-US" sz="4000" b="1">
                <a:solidFill>
                  <a:srgbClr val="3366FF"/>
                </a:solidFill>
              </a:rPr>
              <a:t>x </a:t>
            </a:r>
            <a:r>
              <a:rPr lang="en-US" altLang="en-US" sz="4000" b="1">
                <a:solidFill>
                  <a:srgbClr val="3366FF"/>
                </a:solidFill>
              </a:rPr>
              <a:t>(8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125)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61" name="Text Box 12" title=""/>
          <p:cNvSpPr/>
          <p:nvPr/>
        </p:nvSpPr>
        <p:spPr>
          <a:xfrm>
            <a:off x="304800" y="4114800"/>
            <a:ext cx="3960813" cy="7000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3366FF"/>
                </a:solidFill>
              </a:rPr>
              <a:t>= </a:t>
            </a:r>
            <a:r>
              <a:rPr lang="en-US" altLang="en-US" sz="4000" b="1">
                <a:solidFill>
                  <a:srgbClr val="3366FF"/>
                </a:solidFill>
              </a:rPr>
              <a:t>13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(25+</a:t>
            </a:r>
            <a:r>
              <a:rPr lang="zh-CN" altLang="en-US" sz="4000" b="1">
                <a:solidFill>
                  <a:srgbClr val="3366FF"/>
                </a:solidFill>
              </a:rPr>
              <a:t> </a:t>
            </a:r>
            <a:r>
              <a:rPr lang="en-US" altLang="en-US" sz="4000" b="1">
                <a:solidFill>
                  <a:srgbClr val="3366FF"/>
                </a:solidFill>
              </a:rPr>
              <a:t>1+74)</a:t>
            </a:r>
            <a:endParaRPr lang="en-US" altLang="en-US" sz="4000" b="1">
              <a:solidFill>
                <a:srgbClr val="3366FF"/>
              </a:solidFill>
            </a:endParaRPr>
          </a:p>
        </p:txBody>
      </p:sp>
      <p:sp>
        <p:nvSpPr>
          <p:cNvPr id="2562" name="Text Box 13" title=""/>
          <p:cNvSpPr/>
          <p:nvPr/>
        </p:nvSpPr>
        <p:spPr>
          <a:xfrm>
            <a:off x="381000" y="4724400"/>
            <a:ext cx="4038600" cy="2530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=13</a:t>
            </a:r>
            <a:r>
              <a:rPr lang="zh-CN" altLang="en-US" sz="4000" b="1">
                <a:solidFill>
                  <a:srgbClr val="3366FF"/>
                </a:solidFill>
              </a:rPr>
              <a:t>x</a:t>
            </a:r>
            <a:r>
              <a:rPr lang="en-US" altLang="en-US" sz="4000" b="1">
                <a:solidFill>
                  <a:srgbClr val="3366FF"/>
                </a:solidFill>
              </a:rPr>
              <a:t>100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r>
              <a:rPr lang="en-US" altLang="en-US" sz="4000" b="1">
                <a:solidFill>
                  <a:srgbClr val="3366FF"/>
                </a:solidFill>
              </a:rPr>
              <a:t>= 1300</a:t>
            </a:r>
            <a:endParaRPr lang="en-US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  <a:p>
            <a:pPr marL="0" lvl="0" indent="0" eaLnBrk="1" hangingPunct="1"/>
            <a:endParaRPr lang="zh-CN" altLang="en-US" sz="4000" b="1">
              <a:solidFill>
                <a:srgbClr val="3366FF"/>
              </a:solidFill>
            </a:endParaRPr>
          </a:p>
        </p:txBody>
      </p:sp>
      <p:sp>
        <p:nvSpPr>
          <p:cNvPr id="2563" name="Text Box 14" title=""/>
          <p:cNvSpPr/>
          <p:nvPr/>
        </p:nvSpPr>
        <p:spPr>
          <a:xfrm>
            <a:off x="609600" y="533400"/>
            <a:ext cx="482441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000" b="1">
                <a:latin typeface="Comic Sans MS" pitchFamily="2" charset="0"/>
              </a:rPr>
              <a:t>25×32×125</a:t>
            </a:r>
            <a:endParaRPr lang="en-US" altLang="en-US" sz="4000" b="1">
              <a:latin typeface="Comic Sans MS" pitchFamily="2" charset="0"/>
            </a:endParaRPr>
          </a:p>
        </p:txBody>
      </p:sp>
      <p:sp>
        <p:nvSpPr>
          <p:cNvPr id="2564" name="Text Box 15" title=""/>
          <p:cNvSpPr/>
          <p:nvPr/>
        </p:nvSpPr>
        <p:spPr>
          <a:xfrm>
            <a:off x="838200" y="3429000"/>
            <a:ext cx="55626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4000" b="1">
                <a:latin typeface="Comic Sans MS" pitchFamily="2" charset="0"/>
              </a:rPr>
              <a:t>25×13+13+13×74</a:t>
            </a:r>
            <a:endParaRPr lang="en-US" altLang="en-US" sz="4000" b="1">
              <a:latin typeface="Comic Sans MS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9" grpId="0" animBg="1"/>
      <p:bldP spid="2560" grpId="1" animBg="1"/>
      <p:bldP spid="2561" grpId="2" animBg="1"/>
      <p:bldP spid="2562" grpId="3" animBg="1"/>
      <p:bldP spid="2564" grpId="4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 useBgFill="1">
        <p:nvSpPr>
          <p:cNvPr id="2567" name="Oval 3" title="">
            <a:hlinkClick r:id="rId2" action="ppaction://hlinksldjump"/>
          </p:cNvPr>
          <p:cNvSpPr/>
          <p:nvPr/>
        </p:nvSpPr>
        <p:spPr>
          <a:xfrm>
            <a:off x="323850" y="2708275"/>
            <a:ext cx="144463" cy="144463"/>
          </a:xfrm>
          <a:prstGeom prst="ellipse">
            <a:avLst/>
          </a:prstGeom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 useBgFill="1">
        <p:nvSpPr>
          <p:cNvPr id="2568" name="Oval 4" title="">
            <a:hlinkClick r:id="rId3" action="ppaction://hlinksldjump"/>
          </p:cNvPr>
          <p:cNvSpPr/>
          <p:nvPr/>
        </p:nvSpPr>
        <p:spPr>
          <a:xfrm>
            <a:off x="8675688" y="2779713"/>
            <a:ext cx="144462" cy="144462"/>
          </a:xfrm>
          <a:prstGeom prst="ellipse">
            <a:avLst/>
          </a:prstGeom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 useBgFill="1">
        <p:nvSpPr>
          <p:cNvPr id="2569" name="Oval 5" title="">
            <a:hlinkClick r:id="rId4" action="ppaction://hlinksldjump"/>
          </p:cNvPr>
          <p:cNvSpPr/>
          <p:nvPr/>
        </p:nvSpPr>
        <p:spPr>
          <a:xfrm>
            <a:off x="3492500" y="6524625"/>
            <a:ext cx="144463" cy="144463"/>
          </a:xfrm>
          <a:prstGeom prst="ellipse">
            <a:avLst/>
          </a:prstGeom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/>
          </a:p>
        </p:txBody>
      </p:sp>
      <p:sp>
        <p:nvSpPr>
          <p:cNvPr id="2570" name="Rectangle 6" title=""/>
          <p:cNvSpPr/>
          <p:nvPr/>
        </p:nvSpPr>
        <p:spPr>
          <a:xfrm>
            <a:off x="152400" y="1371600"/>
            <a:ext cx="8785225" cy="1479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3200" b="1"/>
              <a:t>    </a:t>
            </a:r>
            <a:r>
              <a:rPr lang="zh-CN" altLang="en-US" sz="3200" b="1"/>
              <a:t>某养兔场有白兔</a:t>
            </a:r>
            <a:r>
              <a:rPr lang="en-US" altLang="en-US" sz="3200" b="1"/>
              <a:t>42</a:t>
            </a:r>
            <a:r>
              <a:rPr lang="zh-CN" altLang="en-US" sz="3200" b="1"/>
              <a:t>笼，每笼</a:t>
            </a:r>
            <a:r>
              <a:rPr lang="en-US" altLang="en-US" sz="3200" b="1"/>
              <a:t>8</a:t>
            </a:r>
            <a:r>
              <a:rPr lang="zh-CN" altLang="en-US" sz="3200" b="1"/>
              <a:t>只；有灰兔</a:t>
            </a:r>
            <a:r>
              <a:rPr lang="en-US" altLang="en-US" sz="3200" b="1"/>
              <a:t>52 </a:t>
            </a:r>
            <a:r>
              <a:rPr lang="zh-CN" altLang="en-US" sz="3200" b="1"/>
              <a:t>笼，每笼也有</a:t>
            </a:r>
            <a:r>
              <a:rPr lang="en-US" altLang="en-US" sz="3200" b="1"/>
              <a:t>8</a:t>
            </a:r>
            <a:r>
              <a:rPr lang="zh-CN" altLang="en-US" sz="3200" b="1"/>
              <a:t>只，养兔场一共有多少只兔？</a:t>
            </a:r>
            <a:endParaRPr lang="zh-CN" altLang="en-US" sz="3200" b="1"/>
          </a:p>
          <a:p>
            <a:pPr marL="0" lvl="0" indent="0" eaLnBrk="1" hangingPunct="1">
              <a:spcBef>
                <a:spcPct val="50000"/>
              </a:spcBef>
            </a:pPr>
            <a:r>
              <a:rPr lang="zh-CN" altLang="en-US"/>
              <a:t>                                    </a:t>
            </a:r>
            <a:endParaRPr lang="zh-CN" altLang="en-US"/>
          </a:p>
        </p:txBody>
      </p:sp>
      <p:sp>
        <p:nvSpPr>
          <p:cNvPr id="2571" name="Text Box 7" title=""/>
          <p:cNvSpPr/>
          <p:nvPr/>
        </p:nvSpPr>
        <p:spPr>
          <a:xfrm>
            <a:off x="107950" y="188913"/>
            <a:ext cx="84248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4000" b="1"/>
              <a:t>解决问题</a:t>
            </a:r>
            <a:endParaRPr lang="zh-CN" altLang="en-US" sz="4000" b="1"/>
          </a:p>
        </p:txBody>
      </p:sp>
      <p:sp>
        <p:nvSpPr>
          <p:cNvPr id="2572" name="Text Box 10" title=""/>
          <p:cNvSpPr/>
          <p:nvPr/>
        </p:nvSpPr>
        <p:spPr>
          <a:xfrm>
            <a:off x="1066800" y="2819400"/>
            <a:ext cx="5105400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600" b="1"/>
              <a:t>方法一：</a:t>
            </a:r>
            <a:r>
              <a:rPr lang="en-US" altLang="en-US" sz="3600" b="1"/>
              <a:t>42× 8 +58× 8</a:t>
            </a:r>
            <a:endParaRPr lang="en-US" altLang="en-US" sz="3600" b="1"/>
          </a:p>
        </p:txBody>
      </p:sp>
      <p:sp>
        <p:nvSpPr>
          <p:cNvPr id="2573" name="Text Box 11" title=""/>
          <p:cNvSpPr/>
          <p:nvPr/>
        </p:nvSpPr>
        <p:spPr>
          <a:xfrm>
            <a:off x="1143000" y="4038600"/>
            <a:ext cx="6122988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600" b="1"/>
              <a:t>方法二：（</a:t>
            </a:r>
            <a:r>
              <a:rPr lang="en-US" altLang="en-US" sz="3600" b="1"/>
              <a:t>42 +58</a:t>
            </a:r>
            <a:r>
              <a:rPr lang="zh-CN" altLang="en-US" sz="3600" b="1"/>
              <a:t>）</a:t>
            </a:r>
            <a:r>
              <a:rPr lang="en-US" altLang="en-US" sz="3600" b="1"/>
              <a:t>× 8</a:t>
            </a:r>
            <a:endParaRPr lang="en-US" alt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2" grpId="0" build="p" animBg="1"/>
      <p:bldP spid="2573" grpId="1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76" name="Text Box 3" title=""/>
          <p:cNvSpPr/>
          <p:nvPr/>
        </p:nvSpPr>
        <p:spPr>
          <a:xfrm>
            <a:off x="642938" y="1500188"/>
            <a:ext cx="7704137" cy="639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商不变规律：</a:t>
            </a:r>
            <a:endParaRPr lang="zh-CN" altLang="en-US" sz="3600" b="1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77" name="Text Box 5" title=""/>
          <p:cNvSpPr/>
          <p:nvPr/>
        </p:nvSpPr>
        <p:spPr>
          <a:xfrm>
            <a:off x="714375" y="2209800"/>
            <a:ext cx="8113713" cy="1920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en-US" altLang="en-US" sz="3600" b="1">
                <a:solidFill>
                  <a:srgbClr val="0000FF"/>
                </a:solidFill>
              </a:rPr>
              <a:t>  </a:t>
            </a:r>
            <a:r>
              <a:rPr lang="en-US" altLang="en-US" sz="3600" b="1">
                <a:solidFill>
                  <a:srgbClr val="FF0066"/>
                </a:solidFill>
              </a:rPr>
              <a:t>   </a:t>
            </a:r>
            <a:r>
              <a:rPr lang="en-US" altLang="en-US" sz="3600" b="1">
                <a:solidFill>
                  <a:schemeClr val="accent1"/>
                </a:solidFill>
              </a:rPr>
              <a:t>  </a:t>
            </a:r>
            <a:r>
              <a:rPr lang="zh-CN" altLang="en-US" sz="4000" b="1">
                <a:solidFill>
                  <a:schemeClr val="accent1"/>
                </a:solidFill>
              </a:rPr>
              <a:t>被除数和除数（       ）扩大或缩小（         ）的倍数（</a:t>
            </a:r>
            <a:r>
              <a:rPr lang="en-US" altLang="en-US" sz="4000" b="1">
                <a:solidFill>
                  <a:schemeClr val="accent1"/>
                </a:solidFill>
              </a:rPr>
              <a:t>            </a:t>
            </a:r>
            <a:r>
              <a:rPr lang="zh-CN" altLang="en-US" sz="4000" b="1">
                <a:solidFill>
                  <a:schemeClr val="accent1"/>
                </a:solidFill>
              </a:rPr>
              <a:t>），商不变。</a:t>
            </a:r>
            <a:endParaRPr lang="zh-CN" altLang="en-US" sz="4000" b="1">
              <a:solidFill>
                <a:schemeClr val="accent1"/>
              </a:solidFill>
            </a:endParaRPr>
          </a:p>
        </p:txBody>
      </p:sp>
      <p:sp>
        <p:nvSpPr>
          <p:cNvPr id="2578" name="Text Box 71" title=""/>
          <p:cNvSpPr/>
          <p:nvPr/>
        </p:nvSpPr>
        <p:spPr>
          <a:xfrm>
            <a:off x="5245100" y="2249488"/>
            <a:ext cx="1108075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ea typeface="楷体_GB2312" pitchFamily="1" charset="-122"/>
              </a:rPr>
              <a:t>同时</a:t>
            </a:r>
            <a:endParaRPr lang="zh-CN" altLang="en-US" sz="3600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579" name="Text Box 71" title=""/>
          <p:cNvSpPr/>
          <p:nvPr/>
        </p:nvSpPr>
        <p:spPr>
          <a:xfrm>
            <a:off x="2390775" y="2859088"/>
            <a:ext cx="1108075" cy="646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zh-CN" altLang="en-US" sz="3600">
                <a:solidFill>
                  <a:srgbClr val="FF0000"/>
                </a:solidFill>
                <a:ea typeface="楷体_GB2312" pitchFamily="1" charset="-122"/>
              </a:rPr>
              <a:t>相同</a:t>
            </a:r>
            <a:endParaRPr lang="zh-CN" altLang="en-US" sz="3600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580" name="Text Box 71" title=""/>
          <p:cNvSpPr/>
          <p:nvPr/>
        </p:nvSpPr>
        <p:spPr>
          <a:xfrm>
            <a:off x="6353175" y="2895600"/>
            <a:ext cx="1338263" cy="646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/>
            <a:r>
              <a:rPr lang="en-US" altLang="en-US" sz="3600">
                <a:solidFill>
                  <a:srgbClr val="FF0000"/>
                </a:solidFill>
                <a:ea typeface="楷体_GB2312" pitchFamily="1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ea typeface="楷体_GB2312" pitchFamily="1" charset="-122"/>
              </a:rPr>
              <a:t>除外</a:t>
            </a:r>
            <a:endParaRPr lang="zh-CN" altLang="en-US" sz="3600">
              <a:solidFill>
                <a:srgbClr val="FF0000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7" dur="500" fill="hold"/>
                                        <p:tgtEl>
                                          <p:spTgt spid="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6" grpId="0" animBg="1"/>
      <p:bldP spid="2578" grpId="1" animBg="1"/>
      <p:bldP spid="2579" grpId="2" animBg="1"/>
      <p:bldP spid="2580" grpId="3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DCF5F8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83" name="Rectangle 17" title=""/>
          <p:cNvSpPr/>
          <p:nvPr>
            <p:ph type="title"/>
          </p:nvPr>
        </p:nvSpPr>
        <p:spPr>
          <a:xfrm>
            <a:off x="395288" y="0"/>
            <a:ext cx="8280400" cy="22494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 algn="l"/>
            <a:r>
              <a:rPr sz="3600" b="1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84" name="Rectangle 18" title=""/>
          <p:cNvSpPr/>
          <p:nvPr>
            <p:ph type="body" idx="1"/>
          </p:nvPr>
        </p:nvSpPr>
        <p:spPr>
          <a:xfrm>
            <a:off x="539750" y="2133600"/>
            <a:ext cx="7993063" cy="41036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8个桃子，平均分给2只猴子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>
              <a:buNone/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80个桃子，平均分给20只猴子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>
              <a:buNone/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800个桃子，平均分给200只猴子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>
              <a:buNone/>
            </a:pPr>
            <a:r>
              <a:rPr sz="3600" b="1">
                <a:latin typeface="楷体_GB2312" pitchFamily="1" charset="-122"/>
                <a:ea typeface="楷体_GB2312" pitchFamily="1" charset="-122"/>
              </a:rPr>
              <a:t>8000个桃子，平均分给2000只猴子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585" name="Rectangle 19" title=""/>
          <p:cNvSpPr/>
          <p:nvPr/>
        </p:nvSpPr>
        <p:spPr>
          <a:xfrm>
            <a:off x="631825" y="884238"/>
            <a:ext cx="6159500" cy="639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>
                <a:solidFill>
                  <a:schemeClr val="accent1"/>
                </a:solidFill>
                <a:ea typeface="微软雅黑" charset="-122"/>
              </a:rPr>
              <a:t>每只猴子得几个桃子？</a:t>
            </a:r>
            <a:endParaRPr lang="zh-CN" altLang="en-US" sz="3600">
              <a:solidFill>
                <a:schemeClr val="accent1"/>
              </a:solidFill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2"/>
          <a:tile tx="0" ty="0" sx="100000" sy="100000" flip="none" algn="tl"/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88" name="" title=""/>
          <p:cNvSpPr/>
          <p:nvPr>
            <p:ph type="body" idx="1"/>
          </p:nvPr>
        </p:nvSpPr>
        <p:spPr>
          <a:xfrm>
            <a:off x="2484438" y="188913"/>
            <a:ext cx="5915025" cy="3095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t>     </a:t>
            </a:r>
            <a:r>
              <a:rPr sz="3600" b="1"/>
              <a:t>8÷2＝4</a:t>
            </a:r>
            <a:endParaRPr sz="3600" b="1"/>
          </a:p>
          <a:p>
            <a:pPr lvl="0">
              <a:buNone/>
            </a:pPr>
            <a:r>
              <a:rPr sz="3600" b="1"/>
              <a:t>  80÷20 ＝4</a:t>
            </a:r>
            <a:endParaRPr sz="3600" b="1"/>
          </a:p>
          <a:p>
            <a:pPr lvl="0">
              <a:buNone/>
            </a:pPr>
            <a:r>
              <a:rPr sz="3600" b="1"/>
              <a:t>  800 ÷200＝4</a:t>
            </a:r>
            <a:endParaRPr sz="3600" b="1"/>
          </a:p>
          <a:p>
            <a:pPr lvl="0">
              <a:buNone/>
            </a:pPr>
            <a:r>
              <a:rPr sz="3600" b="1"/>
              <a:t>  8000÷2000 ＝4</a:t>
            </a:r>
            <a:endParaRPr sz="3600" b="1"/>
          </a:p>
        </p:txBody>
      </p:sp>
      <p:cxnSp>
        <p:nvCxnSpPr>
          <p:cNvPr id="2589" name="" title=""/>
          <p:cNvCxnSpPr/>
          <p:nvPr/>
        </p:nvCxnSpPr>
        <p:spPr>
          <a:xfrm>
            <a:off x="1908175" y="404813"/>
            <a:ext cx="71438" cy="215900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lg" len="lg"/>
          </a:ln>
        </p:spPr>
      </p:cxnSp>
      <p:cxnSp>
        <p:nvCxnSpPr>
          <p:cNvPr id="2590" name="" title=""/>
          <p:cNvCxnSpPr/>
          <p:nvPr/>
        </p:nvCxnSpPr>
        <p:spPr>
          <a:xfrm flipH="1" flipV="1">
            <a:off x="6877050" y="404813"/>
            <a:ext cx="0" cy="208915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lg" len="lg"/>
          </a:ln>
        </p:spPr>
      </p:cxnSp>
      <p:sp>
        <p:nvSpPr>
          <p:cNvPr id="2591" name="" title=""/>
          <p:cNvSpPr/>
          <p:nvPr/>
        </p:nvSpPr>
        <p:spPr>
          <a:xfrm>
            <a:off x="755650" y="2925763"/>
            <a:ext cx="7993063" cy="17986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/>
              <a:t>⑴把第2、3、4题分别同第1题比较，被除数和除数各有什么变化？商有什么变化？</a:t>
            </a:r>
            <a:endParaRPr sz="3200" b="1"/>
          </a:p>
          <a:p>
            <a:pPr lvl="0">
              <a:spcBef>
                <a:spcPct val="50000"/>
              </a:spcBef>
            </a:pPr>
            <a:endParaRPr sz="3200" b="1"/>
          </a:p>
        </p:txBody>
      </p:sp>
      <p:sp>
        <p:nvSpPr>
          <p:cNvPr id="2592" name="Rectangle 20" title=""/>
          <p:cNvSpPr/>
          <p:nvPr/>
        </p:nvSpPr>
        <p:spPr>
          <a:xfrm>
            <a:off x="755650" y="4652963"/>
            <a:ext cx="7632700" cy="17986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/>
              <a:t>⑵把第3、2、1题分别同第4题比较，被除数和除数各有什么变化？商有什么变化？</a:t>
            </a:r>
            <a:endParaRPr sz="3200" b="1"/>
          </a:p>
          <a:p>
            <a:pPr lvl="0">
              <a:spcBef>
                <a:spcPct val="50000"/>
              </a:spcBef>
            </a:pPr>
            <a:endParaRPr sz="3200" b="1"/>
          </a:p>
        </p:txBody>
      </p:sp>
      <p:sp>
        <p:nvSpPr>
          <p:cNvPr id="2593" name="Rectangle 21" title=""/>
          <p:cNvSpPr/>
          <p:nvPr/>
        </p:nvSpPr>
        <p:spPr>
          <a:xfrm>
            <a:off x="827088" y="4076700"/>
            <a:ext cx="7848600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en-US" sz="2800" b="1">
                <a:solidFill>
                  <a:srgbClr val="FF3300"/>
                </a:solidFill>
              </a:rPr>
              <a:t>被除数和除数同时乘</a:t>
            </a:r>
            <a:r>
              <a:rPr lang="zh-CN" altLang="en-US" sz="2800" b="1">
                <a:solidFill>
                  <a:srgbClr val="FF3300"/>
                </a:solidFill>
              </a:rPr>
              <a:t>以</a:t>
            </a:r>
            <a:r>
              <a:rPr lang="en-US" altLang="en-US" sz="2800" b="1">
                <a:solidFill>
                  <a:srgbClr val="FF3300"/>
                </a:solidFill>
              </a:rPr>
              <a:t>相同的数，商不变。</a:t>
            </a:r>
            <a:endParaRPr lang="en-US" altLang="en-US" sz="2800" b="1">
              <a:solidFill>
                <a:srgbClr val="FF3300"/>
              </a:solidFill>
            </a:endParaRPr>
          </a:p>
        </p:txBody>
      </p:sp>
      <p:sp>
        <p:nvSpPr>
          <p:cNvPr id="2594" name="Rectangle 22" title=""/>
          <p:cNvSpPr/>
          <p:nvPr/>
        </p:nvSpPr>
        <p:spPr>
          <a:xfrm>
            <a:off x="827088" y="5862638"/>
            <a:ext cx="7343775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 b="1">
                <a:solidFill>
                  <a:srgbClr val="FF3300"/>
                </a:solidFill>
              </a:rPr>
              <a:t>被除数和除数同时除以相同的数，商不变。</a:t>
            </a:r>
            <a:endParaRPr sz="2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base">
                                        <p:cTn id="7" dur="500" fill="hold"/>
                                        <p:tgtEl>
                                          <p:spTgt spid="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base">
                                        <p:cTn id="12" dur="500" fill="hold"/>
                                        <p:tgtEl>
                                          <p:spTgt spid="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17" dur="500" fill="hold"/>
                                        <p:tgtEl>
                                          <p:spTgt spid="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 additive="base">
                                        <p:cTn id="22" dur="500" fill="hold"/>
                                        <p:tgtEl>
                                          <p:spTgt spid="2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base">
                                        <p:cTn id="27" dur="500" fill="hold"/>
                                        <p:tgtEl>
                                          <p:spTgt spid="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32" dur="500" fill="hold"/>
                                        <p:tgtEl>
                                          <p:spTgt spid="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1" grpId="0" animBg="1"/>
      <p:bldP spid="2592" grpId="1" animBg="1"/>
      <p:bldP spid="2593" grpId="2" animBg="1"/>
      <p:bldP spid="2594" grpId="3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FFFFCC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97" name="Rectangle 25" title=""/>
          <p:cNvSpPr/>
          <p:nvPr>
            <p:ph type="body" idx="1"/>
          </p:nvPr>
        </p:nvSpPr>
        <p:spPr>
          <a:xfrm>
            <a:off x="457200" y="1600200"/>
            <a:ext cx="8462963" cy="45259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rot="0" vert="horz" wrap="square" anchor="t" anchorCtr="0"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sz="3200">
                <a:latin typeface="微软雅黑" charset="-122"/>
                <a:ea typeface="微软雅黑" charset="-122"/>
              </a:rPr>
              <a:t>从上到下，根据第1题的商写出下面两题的商：</a:t>
            </a:r>
            <a:endParaRPr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sz="3200">
                <a:latin typeface="微软雅黑" charset="-122"/>
                <a:ea typeface="微软雅黑" charset="-122"/>
              </a:rPr>
              <a:t>72÷9=            36÷3=             80÷4= </a:t>
            </a:r>
            <a:endParaRPr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sz="3200">
                <a:latin typeface="微软雅黑" charset="-122"/>
                <a:ea typeface="微软雅黑" charset="-122"/>
              </a:rPr>
              <a:t>720÷90=        360÷30=         800÷40=</a:t>
            </a:r>
            <a:endParaRPr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sz="3200">
                <a:latin typeface="微软雅黑" charset="-122"/>
                <a:ea typeface="微软雅黑" charset="-122"/>
              </a:rPr>
              <a:t>7200÷900=    3600÷300=     8000÷400=</a:t>
            </a:r>
            <a:endParaRPr sz="3200">
              <a:latin typeface="微软雅黑" charset="-122"/>
              <a:ea typeface="微软雅黑" charset="-122"/>
            </a:endParaRPr>
          </a:p>
          <a:p>
            <a:pPr lvl="0">
              <a:spcBef>
                <a:spcPct val="50000"/>
              </a:spcBef>
              <a:buNone/>
            </a:pPr>
            <a:endParaRPr sz="3000" b="1">
              <a:solidFill>
                <a:srgbClr val="4016DC"/>
              </a:solidFill>
              <a:latin typeface="Times New Roman" pitchFamily="2" charset="0"/>
            </a:endParaRPr>
          </a:p>
        </p:txBody>
      </p:sp>
      <p:sp>
        <p:nvSpPr>
          <p:cNvPr id="2598" name="Rectangle 26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练一练：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90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数位顺序表</a:t>
            </a:r>
          </a:p>
        </p:txBody>
      </p:sp>
      <p:sp>
        <p:nvSpPr>
          <p:cNvPr id="2091" name="" title=""/>
          <p:cNvSpPr/>
          <p:nvPr>
            <p:ph type="body" idx="1"/>
          </p:nvPr>
        </p:nvSpPr>
        <p:spPr>
          <a:xfrm>
            <a:off x="468313" y="1058863"/>
            <a:ext cx="8218487" cy="3509962"/>
          </a:xfrm>
          <a:prstGeom prst="rect">
            <a:avLst/>
          </a:prstGeom>
          <a:noFill/>
          <a:ln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</a:p>
        </p:txBody>
      </p:sp>
      <p:pic>
        <p:nvPicPr>
          <p:cNvPr id="2092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00" y="1058863"/>
            <a:ext cx="8154988" cy="35099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093" name="" title=""/>
          <p:cNvSpPr/>
          <p:nvPr/>
        </p:nvSpPr>
        <p:spPr>
          <a:xfrm>
            <a:off x="469900" y="4822825"/>
            <a:ext cx="8216900" cy="9445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8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十进制计数法: </a:t>
            </a:r>
            <a:r>
              <a:rPr sz="2800" b="1">
                <a:solidFill>
                  <a:srgbClr val="FF0066"/>
                </a:solidFill>
                <a:latin typeface="微软雅黑" charset="-122"/>
                <a:ea typeface="微软雅黑" charset="-122"/>
              </a:rPr>
              <a:t>相邻</a:t>
            </a:r>
            <a:r>
              <a:rPr sz="28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两个计数单位之间的进率是</a:t>
            </a:r>
            <a:r>
              <a:rPr sz="2800" b="1">
                <a:solidFill>
                  <a:srgbClr val="FF0066"/>
                </a:solidFill>
                <a:latin typeface="微软雅黑" charset="-122"/>
                <a:ea typeface="微软雅黑" charset="-122"/>
              </a:rPr>
              <a:t>十</a:t>
            </a:r>
            <a:r>
              <a:rPr sz="2800">
                <a:solidFill>
                  <a:schemeClr val="accent1"/>
                </a:solidFill>
                <a:latin typeface="微软雅黑" charset="-122"/>
                <a:ea typeface="微软雅黑" charset="-122"/>
              </a:rPr>
              <a:t>，也就是十进制关系。</a:t>
            </a:r>
            <a:endParaRPr sz="2800">
              <a:solidFill>
                <a:schemeClr val="accent1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01" name="Rectangle 29" title=""/>
          <p:cNvSpPr/>
          <p:nvPr/>
        </p:nvSpPr>
        <p:spPr>
          <a:xfrm>
            <a:off x="971550" y="936625"/>
            <a:ext cx="7488238" cy="54403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600" b="1">
                <a:solidFill>
                  <a:srgbClr val="4016DC"/>
                </a:solidFill>
              </a:rPr>
              <a:t>    </a:t>
            </a:r>
            <a:r>
              <a:rPr lang="en-US" altLang="en-US" sz="3600" b="1">
                <a:solidFill>
                  <a:schemeClr val="accent1"/>
                </a:solidFill>
              </a:rPr>
              <a:t>填</a:t>
            </a:r>
            <a:r>
              <a:rPr lang="zh-CN" altLang="en-US" sz="3600" b="1">
                <a:solidFill>
                  <a:schemeClr val="accent1"/>
                </a:solidFill>
              </a:rPr>
              <a:t>一填：</a:t>
            </a:r>
            <a:endParaRPr lang="zh-CN" altLang="en-US" sz="3600" b="1">
              <a:solidFill>
                <a:schemeClr val="accent1"/>
              </a:solidFill>
            </a:endParaRPr>
          </a:p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chemeClr val="accent1"/>
                </a:solidFill>
              </a:rPr>
              <a:t>     </a:t>
            </a:r>
            <a:r>
              <a:rPr lang="zh-CN" altLang="en-US" sz="3200" b="1">
                <a:solidFill>
                  <a:schemeClr val="accent1"/>
                </a:solidFill>
              </a:rPr>
              <a:t> </a:t>
            </a:r>
            <a:r>
              <a:rPr lang="en-US" altLang="en-US" sz="3200" b="1">
                <a:solidFill>
                  <a:schemeClr val="accent1"/>
                </a:solidFill>
              </a:rPr>
              <a:t>20÷5＝4</a:t>
            </a:r>
            <a:endParaRPr lang="en-US" altLang="en-US" sz="3200" b="1">
              <a:solidFill>
                <a:schemeClr val="accent1"/>
              </a:solidFill>
            </a:endParaRPr>
          </a:p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chemeClr val="accent1"/>
                </a:solidFill>
              </a:rPr>
              <a:t>    （ 20 ×6 ）÷（ 5 ×       ）＝4</a:t>
            </a:r>
            <a:endParaRPr lang="en-US" altLang="en-US" sz="3200" b="1">
              <a:solidFill>
                <a:schemeClr val="accent1"/>
              </a:solidFill>
            </a:endParaRPr>
          </a:p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chemeClr val="accent1"/>
                </a:solidFill>
              </a:rPr>
              <a:t>    （ 20 ÷       ）÷（ 5 ÷5 ）＝4</a:t>
            </a:r>
            <a:endParaRPr lang="en-US" altLang="en-US" sz="3200" b="1">
              <a:solidFill>
                <a:schemeClr val="accent1"/>
              </a:solidFill>
            </a:endParaRPr>
          </a:p>
          <a:p>
            <a:pPr lvl="0">
              <a:spcBef>
                <a:spcPct val="50000"/>
              </a:spcBef>
            </a:pPr>
            <a:r>
              <a:rPr lang="en-US" altLang="en-US" sz="3200" b="1">
                <a:solidFill>
                  <a:schemeClr val="accent1"/>
                </a:solidFill>
              </a:rPr>
              <a:t>    （ 20 ×        ）÷（ 5×8  ）＝4</a:t>
            </a:r>
            <a:endParaRPr lang="en-US" altLang="en-US" sz="3200" b="1">
              <a:solidFill>
                <a:schemeClr val="accent1"/>
              </a:solidFill>
            </a:endParaRPr>
          </a:p>
          <a:p>
            <a:pPr lvl="0">
              <a:spcBef>
                <a:spcPct val="50000"/>
              </a:spcBef>
            </a:pPr>
            <a:endParaRPr lang="en-US" altLang="en-US" sz="3200" b="1">
              <a:solidFill>
                <a:srgbClr val="4016DC"/>
              </a:solidFill>
            </a:endParaRPr>
          </a:p>
          <a:p>
            <a:pPr lvl="0">
              <a:spcBef>
                <a:spcPct val="50000"/>
              </a:spcBef>
            </a:pPr>
            <a:endParaRPr lang="en-US" altLang="en-US" sz="3200"/>
          </a:p>
          <a:p>
            <a:pPr lvl="0">
              <a:spcBef>
                <a:spcPct val="50000"/>
              </a:spcBef>
            </a:pPr>
            <a:endParaRPr lang="en-US" altLang="en-US"/>
          </a:p>
        </p:txBody>
      </p:sp>
      <p:sp>
        <p:nvSpPr>
          <p:cNvPr id="2602" name="" title=""/>
          <p:cNvSpPr/>
          <p:nvPr/>
        </p:nvSpPr>
        <p:spPr>
          <a:xfrm>
            <a:off x="5435600" y="2420938"/>
            <a:ext cx="504825" cy="576262"/>
          </a:xfrm>
          <a:prstGeom prst="rect">
            <a:avLst/>
          </a:prstGeom>
          <a:solidFill>
            <a:srgbClr val="FFFFFF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603" name="" title=""/>
          <p:cNvSpPr/>
          <p:nvPr/>
        </p:nvSpPr>
        <p:spPr>
          <a:xfrm>
            <a:off x="5487988" y="2420938"/>
            <a:ext cx="452437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FF3300"/>
                </a:solidFill>
              </a:rPr>
              <a:t>6</a:t>
            </a:r>
            <a:endParaRPr sz="3200" b="1">
              <a:solidFill>
                <a:srgbClr val="FF3300"/>
              </a:solidFill>
            </a:endParaRPr>
          </a:p>
        </p:txBody>
      </p:sp>
      <p:sp>
        <p:nvSpPr>
          <p:cNvPr id="2604" name="" title=""/>
          <p:cNvSpPr/>
          <p:nvPr/>
        </p:nvSpPr>
        <p:spPr>
          <a:xfrm>
            <a:off x="3060700" y="3140075"/>
            <a:ext cx="503238" cy="576263"/>
          </a:xfrm>
          <a:prstGeom prst="rect">
            <a:avLst/>
          </a:prstGeom>
          <a:solidFill>
            <a:srgbClr val="FFFFFF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605" name="" title=""/>
          <p:cNvSpPr/>
          <p:nvPr/>
        </p:nvSpPr>
        <p:spPr>
          <a:xfrm>
            <a:off x="3060700" y="3932238"/>
            <a:ext cx="503238" cy="576262"/>
          </a:xfrm>
          <a:prstGeom prst="rect">
            <a:avLst/>
          </a:prstGeom>
          <a:solidFill>
            <a:srgbClr val="FFFFFF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t> </a:t>
            </a:r>
          </a:p>
        </p:txBody>
      </p:sp>
      <p:sp>
        <p:nvSpPr>
          <p:cNvPr id="2606" name="" title=""/>
          <p:cNvSpPr/>
          <p:nvPr/>
        </p:nvSpPr>
        <p:spPr>
          <a:xfrm>
            <a:off x="3111500" y="3141663"/>
            <a:ext cx="452438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FF3300"/>
                </a:solidFill>
              </a:rPr>
              <a:t>5</a:t>
            </a:r>
            <a:endParaRPr sz="3200" b="1">
              <a:solidFill>
                <a:srgbClr val="FF3300"/>
              </a:solidFill>
            </a:endParaRPr>
          </a:p>
        </p:txBody>
      </p:sp>
      <p:sp>
        <p:nvSpPr>
          <p:cNvPr id="2607" name="" title=""/>
          <p:cNvSpPr/>
          <p:nvPr/>
        </p:nvSpPr>
        <p:spPr>
          <a:xfrm>
            <a:off x="3111500" y="3933825"/>
            <a:ext cx="45243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rgbClr val="FF3300"/>
                </a:solidFill>
              </a:rPr>
              <a:t>8</a:t>
            </a:r>
            <a:endParaRPr sz="32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3" grpId="0" animBg="1"/>
      <p:bldP spid="2606" grpId="1" animBg="1"/>
      <p:bldP spid="2607" grpId="2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10" name="Rectangle 32" title=""/>
          <p:cNvSpPr/>
          <p:nvPr>
            <p:ph type="body" idx="1"/>
          </p:nvPr>
        </p:nvSpPr>
        <p:spPr>
          <a:xfrm>
            <a:off x="360363" y="668338"/>
            <a:ext cx="8532812" cy="60023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en-US" altLang="en-US" sz="2800" b="1"/>
              <a:t>已知48÷12＝4，判断下列各式是否正确。</a:t>
            </a:r>
            <a:endParaRPr lang="en-US" altLang="en-US" sz="2800" b="1"/>
          </a:p>
          <a:p>
            <a:pPr lvl="0">
              <a:buNone/>
            </a:pPr>
            <a:r>
              <a:rPr lang="en-US" altLang="en-US" sz="2800" b="1"/>
              <a:t>如果不对，怎样改</a:t>
            </a:r>
            <a:r>
              <a:rPr lang="zh-CN" altLang="en-US" sz="2800" b="1"/>
              <a:t>？</a:t>
            </a:r>
            <a:endParaRPr lang="en-US" altLang="en-US" sz="2800" b="1"/>
          </a:p>
          <a:p>
            <a:pPr lvl="0">
              <a:buNone/>
            </a:pPr>
            <a:endParaRPr lang="en-US" altLang="en-US" sz="2800" b="1"/>
          </a:p>
          <a:p>
            <a:pPr lvl="0">
              <a:buNone/>
            </a:pPr>
            <a:r>
              <a:rPr lang="en-US" altLang="en-US" sz="2800" b="1"/>
              <a:t>  ⑴（48×5）÷（12×5） ＝4        （    ）</a:t>
            </a:r>
            <a:endParaRPr lang="en-US" altLang="en-US" sz="2800" b="1"/>
          </a:p>
          <a:p>
            <a:pPr lvl="0">
              <a:buNone/>
            </a:pPr>
            <a:r>
              <a:rPr lang="en-US" altLang="en-US" sz="2800" b="1"/>
              <a:t>  ⑵（48×3）÷（12×4） ＝4        （    ）</a:t>
            </a:r>
            <a:endParaRPr lang="en-US" altLang="en-US" sz="2800" b="1"/>
          </a:p>
          <a:p>
            <a:pPr lvl="0">
              <a:buNone/>
            </a:pPr>
            <a:r>
              <a:rPr lang="en-US" altLang="en-US" sz="2800" b="1"/>
              <a:t>  ⑶（48÷6）÷（12×6） ＝4        （   ）</a:t>
            </a:r>
            <a:endParaRPr lang="en-US" altLang="en-US" sz="2800" b="1"/>
          </a:p>
          <a:p>
            <a:pPr lvl="0">
              <a:buNone/>
            </a:pPr>
            <a:r>
              <a:rPr lang="en-US" altLang="en-US" sz="2800" b="1"/>
              <a:t>  ⑷（48÷4）÷（12÷4） ＝4        （    ）</a:t>
            </a:r>
            <a:endParaRPr lang="en-US" altLang="en-US" sz="2800" b="1"/>
          </a:p>
        </p:txBody>
      </p:sp>
      <p:sp>
        <p:nvSpPr>
          <p:cNvPr id="2611" name="Rectangle 33" title=""/>
          <p:cNvSpPr/>
          <p:nvPr/>
        </p:nvSpPr>
        <p:spPr>
          <a:xfrm>
            <a:off x="6272213" y="2884488"/>
            <a:ext cx="576262" cy="7000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×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2612" name="Rectangle 34" title=""/>
          <p:cNvSpPr/>
          <p:nvPr/>
        </p:nvSpPr>
        <p:spPr>
          <a:xfrm>
            <a:off x="5984875" y="3584575"/>
            <a:ext cx="5762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×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2613" name="Rectangle 35" title=""/>
          <p:cNvSpPr/>
          <p:nvPr/>
        </p:nvSpPr>
        <p:spPr>
          <a:xfrm>
            <a:off x="5984875" y="4286250"/>
            <a:ext cx="576263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√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2614" name="Rectangle 36" title=""/>
          <p:cNvSpPr/>
          <p:nvPr/>
        </p:nvSpPr>
        <p:spPr>
          <a:xfrm>
            <a:off x="6272213" y="2182813"/>
            <a:ext cx="576262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√</a:t>
            </a:r>
            <a:endParaRPr sz="40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" grpId="0" animBg="1"/>
      <p:bldP spid="2612" grpId="1" animBg="1"/>
      <p:bldP spid="2613" grpId="2" animBg="1"/>
      <p:bldP spid="2614" grpId="3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17" name="Rectangle 39" title=""/>
          <p:cNvSpPr/>
          <p:nvPr>
            <p:ph type="body" idx="1"/>
          </p:nvPr>
        </p:nvSpPr>
        <p:spPr>
          <a:xfrm>
            <a:off x="395288" y="1600200"/>
            <a:ext cx="8229600" cy="45259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en-US" altLang="en-US" sz="3200"/>
              <a:t>  </a:t>
            </a:r>
            <a:r>
              <a:rPr lang="en-US" altLang="en-US" sz="3200" b="1"/>
              <a:t>抢答</a:t>
            </a:r>
            <a:r>
              <a:rPr lang="zh-CN" altLang="en-US" sz="3200" b="1"/>
              <a:t>：</a:t>
            </a:r>
            <a:endParaRPr lang="en-US" altLang="en-US" sz="3200" b="1"/>
          </a:p>
          <a:p>
            <a:pPr lvl="0">
              <a:buNone/>
            </a:pPr>
            <a:r>
              <a:rPr lang="en-US" altLang="en-US" sz="3200"/>
              <a:t>  ⑴在一道除法算式里，如果被除数除以5，除数也除以5，商（       ）。</a:t>
            </a:r>
            <a:endParaRPr lang="en-US" altLang="en-US" sz="3200"/>
          </a:p>
          <a:p>
            <a:pPr lvl="0">
              <a:buNone/>
            </a:pPr>
            <a:r>
              <a:rPr lang="en-US" altLang="en-US" sz="3200"/>
              <a:t>  ⑵在一道除法算式里，如果被除数乘10，要使商不变，除数（     </a:t>
            </a:r>
            <a:r>
              <a:rPr lang="zh-CN" altLang="en-US" sz="3200"/>
              <a:t>  </a:t>
            </a:r>
            <a:r>
              <a:rPr lang="en-US" altLang="en-US" sz="3200"/>
              <a:t>     ）。</a:t>
            </a:r>
            <a:endParaRPr lang="en-US" altLang="en-US" sz="3200"/>
          </a:p>
          <a:p>
            <a:pPr lvl="0">
              <a:buNone/>
            </a:pPr>
            <a:r>
              <a:rPr lang="en-US" altLang="en-US" sz="3200"/>
              <a:t>  ⑶在一道除法算式里，如果除数除以100，要使商不变，被除数</a:t>
            </a:r>
            <a:r>
              <a:rPr lang="en-US" altLang="en-US"/>
              <a:t>（  </a:t>
            </a:r>
            <a:r>
              <a:rPr lang="zh-CN" altLang="en-US"/>
              <a:t>            </a:t>
            </a:r>
            <a:r>
              <a:rPr lang="en-US" altLang="en-US"/>
              <a:t>              ）。</a:t>
            </a:r>
            <a:endParaRPr lang="en-US" altLang="en-US"/>
          </a:p>
        </p:txBody>
      </p:sp>
      <p:sp>
        <p:nvSpPr>
          <p:cNvPr id="2618" name="" title=""/>
          <p:cNvSpPr/>
          <p:nvPr/>
        </p:nvSpPr>
        <p:spPr>
          <a:xfrm>
            <a:off x="4213225" y="2762250"/>
            <a:ext cx="13684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不变</a:t>
            </a:r>
            <a:endParaRPr sz="3200" b="1">
              <a:solidFill>
                <a:srgbClr val="FF3300"/>
              </a:solidFill>
            </a:endParaRPr>
          </a:p>
        </p:txBody>
      </p:sp>
      <p:sp>
        <p:nvSpPr>
          <p:cNvPr id="2619" name="" title=""/>
          <p:cNvSpPr/>
          <p:nvPr/>
        </p:nvSpPr>
        <p:spPr>
          <a:xfrm>
            <a:off x="4443413" y="3960813"/>
            <a:ext cx="15367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也乘10</a:t>
            </a:r>
            <a:endParaRPr sz="3200" b="1">
              <a:solidFill>
                <a:srgbClr val="FF3300"/>
              </a:solidFill>
            </a:endParaRPr>
          </a:p>
        </p:txBody>
      </p:sp>
      <p:sp>
        <p:nvSpPr>
          <p:cNvPr id="2620" name="" title=""/>
          <p:cNvSpPr/>
          <p:nvPr/>
        </p:nvSpPr>
        <p:spPr>
          <a:xfrm>
            <a:off x="4716463" y="5334000"/>
            <a:ext cx="2376487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FF3300"/>
                </a:solidFill>
              </a:rPr>
              <a:t>也除以100</a:t>
            </a:r>
            <a:endParaRPr sz="32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base">
                                        <p:cTn id="7" dur="500" fill="hold"/>
                                        <p:tgtEl>
                                          <p:spTgt spid="2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base">
                                        <p:cTn id="12" dur="500" fill="hold"/>
                                        <p:tgtEl>
                                          <p:spTgt spid="2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base">
                                        <p:cTn id="17" dur="500" fill="hold"/>
                                        <p:tgtEl>
                                          <p:spTgt spid="2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8" grpId="0" animBg="1"/>
      <p:bldP spid="2619" grpId="1" animBg="1"/>
      <p:bldP spid="2620" grpId="2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23" name="" title=""/>
          <p:cNvSpPr/>
          <p:nvPr/>
        </p:nvSpPr>
        <p:spPr>
          <a:xfrm>
            <a:off x="827088" y="1989138"/>
            <a:ext cx="63373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/>
              <a:t>5、判断对错，并说出理由。</a:t>
            </a:r>
            <a:endParaRPr sz="3600" b="1"/>
          </a:p>
        </p:txBody>
      </p:sp>
      <p:sp>
        <p:nvSpPr>
          <p:cNvPr id="2624" name="Rectangle 40" title=""/>
          <p:cNvSpPr/>
          <p:nvPr>
            <p:ph type="body" idx="1"/>
          </p:nvPr>
        </p:nvSpPr>
        <p:spPr>
          <a:xfrm>
            <a:off x="735013" y="3141663"/>
            <a:ext cx="8229600" cy="45259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rot="0" vert="horz" wrap="square" anchor="t" anchorCtr="0"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spcBef>
                <a:spcPct val="50000"/>
              </a:spcBef>
              <a:buNone/>
            </a:pPr>
            <a:r>
              <a:rPr sz="3200" b="1">
                <a:solidFill>
                  <a:srgbClr val="080808"/>
                </a:solidFill>
              </a:rPr>
              <a:t>210）840</a:t>
            </a:r>
            <a:r>
              <a:rPr sz="3200"/>
              <a:t> </a:t>
            </a:r>
            <a:endParaRPr sz="3200"/>
          </a:p>
        </p:txBody>
      </p:sp>
      <p:cxnSp>
        <p:nvCxnSpPr>
          <p:cNvPr id="2625" name="" title=""/>
          <p:cNvCxnSpPr/>
          <p:nvPr/>
        </p:nvCxnSpPr>
        <p:spPr>
          <a:xfrm>
            <a:off x="1619250" y="3213100"/>
            <a:ext cx="1152525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26" name="" title=""/>
          <p:cNvCxnSpPr/>
          <p:nvPr/>
        </p:nvCxnSpPr>
        <p:spPr>
          <a:xfrm>
            <a:off x="1331913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27" name="" title=""/>
          <p:cNvCxnSpPr/>
          <p:nvPr/>
        </p:nvCxnSpPr>
        <p:spPr>
          <a:xfrm>
            <a:off x="2411413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28" name="Rectangle 44" title=""/>
          <p:cNvSpPr/>
          <p:nvPr/>
        </p:nvSpPr>
        <p:spPr>
          <a:xfrm>
            <a:off x="2051050" y="2636838"/>
            <a:ext cx="360363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4</a:t>
            </a:r>
            <a:endParaRPr sz="3200" b="1"/>
          </a:p>
        </p:txBody>
      </p:sp>
      <p:sp>
        <p:nvSpPr>
          <p:cNvPr id="2629" name="Rectangle 45" title=""/>
          <p:cNvSpPr/>
          <p:nvPr/>
        </p:nvSpPr>
        <p:spPr>
          <a:xfrm>
            <a:off x="1763713" y="3644900"/>
            <a:ext cx="1008062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84</a:t>
            </a:r>
            <a:endParaRPr sz="3200" b="1"/>
          </a:p>
        </p:txBody>
      </p:sp>
      <p:cxnSp>
        <p:nvCxnSpPr>
          <p:cNvPr id="2630" name="" title=""/>
          <p:cNvCxnSpPr/>
          <p:nvPr/>
        </p:nvCxnSpPr>
        <p:spPr>
          <a:xfrm>
            <a:off x="1619250" y="4221163"/>
            <a:ext cx="1152525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31" name="Rectangle 47" title=""/>
          <p:cNvSpPr/>
          <p:nvPr/>
        </p:nvSpPr>
        <p:spPr>
          <a:xfrm>
            <a:off x="1981200" y="4221163"/>
            <a:ext cx="503238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0</a:t>
            </a:r>
            <a:endParaRPr sz="3200" b="1"/>
          </a:p>
        </p:txBody>
      </p:sp>
      <p:sp>
        <p:nvSpPr>
          <p:cNvPr id="2632" name="Rectangle 48" title=""/>
          <p:cNvSpPr/>
          <p:nvPr/>
        </p:nvSpPr>
        <p:spPr>
          <a:xfrm>
            <a:off x="3471863" y="3141663"/>
            <a:ext cx="8229600" cy="45259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spcBef>
                <a:spcPct val="50000"/>
              </a:spcBef>
              <a:buNone/>
            </a:pPr>
            <a:r>
              <a:rPr sz="3200" b="1">
                <a:solidFill>
                  <a:srgbClr val="080808"/>
                </a:solidFill>
              </a:rPr>
              <a:t>40）8400</a:t>
            </a:r>
            <a:r>
              <a:t> </a:t>
            </a:r>
          </a:p>
        </p:txBody>
      </p:sp>
      <p:cxnSp>
        <p:nvCxnSpPr>
          <p:cNvPr id="2633" name="" title=""/>
          <p:cNvCxnSpPr/>
          <p:nvPr/>
        </p:nvCxnSpPr>
        <p:spPr>
          <a:xfrm>
            <a:off x="4140200" y="3213100"/>
            <a:ext cx="1223963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34" name="" title=""/>
          <p:cNvCxnSpPr/>
          <p:nvPr/>
        </p:nvCxnSpPr>
        <p:spPr>
          <a:xfrm>
            <a:off x="3851275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35" name="" title=""/>
          <p:cNvCxnSpPr/>
          <p:nvPr/>
        </p:nvCxnSpPr>
        <p:spPr>
          <a:xfrm>
            <a:off x="4932363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36" name="" title=""/>
          <p:cNvCxnSpPr/>
          <p:nvPr/>
        </p:nvCxnSpPr>
        <p:spPr>
          <a:xfrm>
            <a:off x="5148263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37" name="" title=""/>
          <p:cNvSpPr/>
          <p:nvPr/>
        </p:nvSpPr>
        <p:spPr>
          <a:xfrm>
            <a:off x="4356100" y="2636838"/>
            <a:ext cx="93662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21</a:t>
            </a:r>
            <a:endParaRPr sz="3200" b="1"/>
          </a:p>
        </p:txBody>
      </p:sp>
      <p:sp>
        <p:nvSpPr>
          <p:cNvPr id="2638" name="" title=""/>
          <p:cNvSpPr/>
          <p:nvPr/>
        </p:nvSpPr>
        <p:spPr>
          <a:xfrm>
            <a:off x="4356100" y="3644900"/>
            <a:ext cx="8636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8</a:t>
            </a:r>
            <a:endParaRPr sz="3200" b="1"/>
          </a:p>
        </p:txBody>
      </p:sp>
      <p:cxnSp>
        <p:nvCxnSpPr>
          <p:cNvPr id="2639" name="" title=""/>
          <p:cNvCxnSpPr/>
          <p:nvPr/>
        </p:nvCxnSpPr>
        <p:spPr>
          <a:xfrm>
            <a:off x="4140200" y="4221163"/>
            <a:ext cx="1223963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40" name="Rectangle 50" title=""/>
          <p:cNvSpPr/>
          <p:nvPr/>
        </p:nvSpPr>
        <p:spPr>
          <a:xfrm>
            <a:off x="4572000" y="4221163"/>
            <a:ext cx="6477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4</a:t>
            </a:r>
            <a:endParaRPr sz="3200" b="1"/>
          </a:p>
        </p:txBody>
      </p:sp>
      <p:sp>
        <p:nvSpPr>
          <p:cNvPr id="2641" name="Rectangle 51" title=""/>
          <p:cNvSpPr/>
          <p:nvPr/>
        </p:nvSpPr>
        <p:spPr>
          <a:xfrm>
            <a:off x="4572000" y="4652963"/>
            <a:ext cx="6477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4</a:t>
            </a:r>
            <a:endParaRPr sz="3200" b="1"/>
          </a:p>
        </p:txBody>
      </p:sp>
      <p:cxnSp>
        <p:nvCxnSpPr>
          <p:cNvPr id="2642" name="" title=""/>
          <p:cNvCxnSpPr/>
          <p:nvPr/>
        </p:nvCxnSpPr>
        <p:spPr>
          <a:xfrm>
            <a:off x="4140200" y="5157788"/>
            <a:ext cx="1223963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43" name="Rectangle 53" title=""/>
          <p:cNvSpPr/>
          <p:nvPr/>
        </p:nvSpPr>
        <p:spPr>
          <a:xfrm>
            <a:off x="4572000" y="5157788"/>
            <a:ext cx="6477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0</a:t>
            </a:r>
            <a:endParaRPr sz="3200" b="1"/>
          </a:p>
        </p:txBody>
      </p:sp>
      <p:sp>
        <p:nvSpPr>
          <p:cNvPr id="2644" name="Rectangle 54" title=""/>
          <p:cNvSpPr/>
          <p:nvPr/>
        </p:nvSpPr>
        <p:spPr>
          <a:xfrm>
            <a:off x="6156325" y="3141663"/>
            <a:ext cx="2519363" cy="15827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spcBef>
                <a:spcPct val="50000"/>
              </a:spcBef>
              <a:buNone/>
            </a:pPr>
            <a:r>
              <a:rPr sz="3200" b="1">
                <a:solidFill>
                  <a:srgbClr val="080808"/>
                </a:solidFill>
              </a:rPr>
              <a:t>23）690</a:t>
            </a:r>
            <a:r>
              <a:rPr sz="3200">
                <a:solidFill>
                  <a:srgbClr val="080808"/>
                </a:solidFill>
              </a:rPr>
              <a:t> </a:t>
            </a:r>
            <a:endParaRPr sz="3200">
              <a:solidFill>
                <a:srgbClr val="080808"/>
              </a:solidFill>
            </a:endParaRPr>
          </a:p>
        </p:txBody>
      </p:sp>
      <p:cxnSp>
        <p:nvCxnSpPr>
          <p:cNvPr id="2645" name="" title=""/>
          <p:cNvCxnSpPr/>
          <p:nvPr/>
        </p:nvCxnSpPr>
        <p:spPr>
          <a:xfrm>
            <a:off x="6804025" y="3213100"/>
            <a:ext cx="1152525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46" name="" title=""/>
          <p:cNvCxnSpPr/>
          <p:nvPr/>
        </p:nvCxnSpPr>
        <p:spPr>
          <a:xfrm>
            <a:off x="6804025" y="4221163"/>
            <a:ext cx="1152525" cy="0"/>
          </a:xfrm>
          <a:prstGeom prst="line">
            <a:avLst/>
          </a:prstGeom>
          <a:noFill/>
          <a:ln w="6032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47" name="" title=""/>
          <p:cNvCxnSpPr/>
          <p:nvPr/>
        </p:nvCxnSpPr>
        <p:spPr>
          <a:xfrm>
            <a:off x="7596188" y="3284538"/>
            <a:ext cx="215900" cy="360362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48" name="Rectangle 58" title=""/>
          <p:cNvSpPr/>
          <p:nvPr/>
        </p:nvSpPr>
        <p:spPr>
          <a:xfrm>
            <a:off x="7235825" y="2633663"/>
            <a:ext cx="360363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3</a:t>
            </a:r>
            <a:endParaRPr sz="3200" b="1"/>
          </a:p>
        </p:txBody>
      </p:sp>
      <p:sp>
        <p:nvSpPr>
          <p:cNvPr id="2649" name="Rectangle 59" title=""/>
          <p:cNvSpPr/>
          <p:nvPr/>
        </p:nvSpPr>
        <p:spPr>
          <a:xfrm>
            <a:off x="7019925" y="3641725"/>
            <a:ext cx="1008063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69</a:t>
            </a:r>
            <a:endParaRPr sz="3200" b="1"/>
          </a:p>
        </p:txBody>
      </p:sp>
      <p:sp>
        <p:nvSpPr>
          <p:cNvPr id="2650" name="" title=""/>
          <p:cNvSpPr/>
          <p:nvPr/>
        </p:nvSpPr>
        <p:spPr>
          <a:xfrm>
            <a:off x="7237413" y="4221163"/>
            <a:ext cx="6477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0</a:t>
            </a:r>
            <a:endParaRPr sz="3200" b="1"/>
          </a:p>
        </p:txBody>
      </p:sp>
      <p:sp>
        <p:nvSpPr>
          <p:cNvPr id="2651" name="" title=""/>
          <p:cNvSpPr/>
          <p:nvPr/>
        </p:nvSpPr>
        <p:spPr>
          <a:xfrm>
            <a:off x="1331913" y="5661025"/>
            <a:ext cx="15843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（    ）</a:t>
            </a:r>
            <a:endParaRPr sz="3200" b="1"/>
          </a:p>
        </p:txBody>
      </p:sp>
      <p:sp>
        <p:nvSpPr>
          <p:cNvPr id="2652" name="" title=""/>
          <p:cNvSpPr/>
          <p:nvPr/>
        </p:nvSpPr>
        <p:spPr>
          <a:xfrm>
            <a:off x="6588125" y="5657850"/>
            <a:ext cx="15843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/>
              <a:t>（    ）</a:t>
            </a:r>
            <a:endParaRPr sz="3200" b="1"/>
          </a:p>
        </p:txBody>
      </p:sp>
      <p:sp>
        <p:nvSpPr>
          <p:cNvPr id="2653" name="" title=""/>
          <p:cNvSpPr/>
          <p:nvPr/>
        </p:nvSpPr>
        <p:spPr>
          <a:xfrm>
            <a:off x="3924300" y="5661025"/>
            <a:ext cx="15843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/>
              <a:t>（    ）</a:t>
            </a:r>
            <a:endParaRPr sz="3200" b="1"/>
          </a:p>
        </p:txBody>
      </p:sp>
      <p:sp>
        <p:nvSpPr>
          <p:cNvPr id="2654" name="" title=""/>
          <p:cNvSpPr/>
          <p:nvPr/>
        </p:nvSpPr>
        <p:spPr>
          <a:xfrm>
            <a:off x="1692275" y="5589588"/>
            <a:ext cx="576263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3300"/>
                </a:solidFill>
              </a:rPr>
              <a:t>√</a:t>
            </a:r>
            <a:endParaRPr sz="3600" b="1">
              <a:solidFill>
                <a:srgbClr val="FF3300"/>
              </a:solidFill>
            </a:endParaRPr>
          </a:p>
        </p:txBody>
      </p:sp>
      <p:sp>
        <p:nvSpPr>
          <p:cNvPr id="2655" name="" title=""/>
          <p:cNvSpPr/>
          <p:nvPr/>
        </p:nvSpPr>
        <p:spPr>
          <a:xfrm>
            <a:off x="7019925" y="5589588"/>
            <a:ext cx="576263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3300"/>
                </a:solidFill>
              </a:rPr>
              <a:t>×</a:t>
            </a:r>
            <a:endParaRPr sz="3600" b="1">
              <a:solidFill>
                <a:srgbClr val="FF3300"/>
              </a:solidFill>
            </a:endParaRPr>
          </a:p>
        </p:txBody>
      </p:sp>
      <p:sp>
        <p:nvSpPr>
          <p:cNvPr id="2656" name="Rectangle 60" title=""/>
          <p:cNvSpPr/>
          <p:nvPr/>
        </p:nvSpPr>
        <p:spPr>
          <a:xfrm>
            <a:off x="4356100" y="5589588"/>
            <a:ext cx="576263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3300"/>
                </a:solidFill>
              </a:rPr>
              <a:t>×</a:t>
            </a:r>
            <a:endParaRPr sz="36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4" grpId="0" animBg="1"/>
      <p:bldP spid="2655" grpId="1" animBg="1"/>
      <p:bldP spid="2656" grpId="2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59" name="Rectangle 63" title=""/>
          <p:cNvSpPr/>
          <p:nvPr>
            <p:ph type="body" idx="1"/>
          </p:nvPr>
        </p:nvSpPr>
        <p:spPr>
          <a:xfrm>
            <a:off x="1538288" y="2667000"/>
            <a:ext cx="7148512" cy="1238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3600"/>
              <a:t>（三）生活中的实践运用</a:t>
            </a:r>
            <a:endParaRPr lang="zh-CN" altLang="en-US" sz="3600"/>
          </a:p>
        </p:txBody>
      </p:sp>
    </p:spTree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62" name="Rectangle 66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3600"/>
              <a:t>知识点：</a:t>
            </a:r>
            <a:endParaRPr lang="zh-CN" altLang="en-US" sz="3600"/>
          </a:p>
        </p:txBody>
      </p:sp>
      <p:sp>
        <p:nvSpPr>
          <p:cNvPr id="2663" name="Rectangle 67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3200"/>
              <a:t>1.负数</a:t>
            </a:r>
            <a:endParaRPr lang="zh-CN" altLang="en-US" sz="3200"/>
          </a:p>
          <a:p>
            <a:pPr lvl="0">
              <a:buNone/>
            </a:pPr>
            <a:r>
              <a:rPr lang="zh-CN" altLang="en-US" sz="3200">
                <a:solidFill>
                  <a:srgbClr val="FF0066"/>
                </a:solidFill>
              </a:rPr>
              <a:t>2.路程、时间与速度</a:t>
            </a:r>
            <a:endParaRPr lang="zh-CN" altLang="en-US" sz="320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66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3200">
                <a:ea typeface="微软雅黑" charset="-122"/>
              </a:rPr>
              <a:t>正负数</a:t>
            </a:r>
            <a:endParaRPr lang="zh-CN" altLang="en-US" sz="3200">
              <a:ea typeface="微软雅黑" charset="-122"/>
            </a:endParaRPr>
          </a:p>
        </p:txBody>
      </p:sp>
      <p:sp>
        <p:nvSpPr>
          <p:cNvPr id="2667" name="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3200">
                <a:latin typeface="微软雅黑" charset="-122"/>
                <a:ea typeface="微软雅黑" charset="-122"/>
              </a:rPr>
              <a:t>1.</a:t>
            </a:r>
            <a:r>
              <a:rPr lang="en-US" altLang="en-US" sz="3200">
                <a:latin typeface="微软雅黑" charset="-122"/>
                <a:ea typeface="微软雅黑" charset="-122"/>
              </a:rPr>
              <a:t>用 +5ºC 来表示 零上5ºC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3200">
                <a:latin typeface="微软雅黑" charset="-122"/>
                <a:ea typeface="微软雅黑" charset="-122"/>
              </a:rPr>
              <a:t>“+”号读作正号。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3200">
                <a:latin typeface="微软雅黑" charset="-122"/>
                <a:ea typeface="微软雅黑" charset="-122"/>
              </a:rPr>
              <a:t>2.</a:t>
            </a:r>
            <a:r>
              <a:rPr lang="en-US" altLang="en-US" sz="3200">
                <a:latin typeface="微软雅黑" charset="-122"/>
                <a:ea typeface="微软雅黑" charset="-122"/>
              </a:rPr>
              <a:t>用 －2ºC 来表示 零下2ºC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3200">
                <a:latin typeface="微软雅黑" charset="-122"/>
                <a:ea typeface="微软雅黑" charset="-122"/>
              </a:rPr>
              <a:t>“－”号读作负号 。</a:t>
            </a: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en-US" altLang="en-US" sz="32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3200">
                <a:solidFill>
                  <a:srgbClr val="FF0066"/>
                </a:solidFill>
                <a:latin typeface="微软雅黑" charset="-122"/>
                <a:ea typeface="微软雅黑" charset="-122"/>
              </a:rPr>
              <a:t>“＋”号可以省略不写</a:t>
            </a:r>
            <a:endParaRPr lang="en-US" altLang="en-US" sz="32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670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025" cy="69119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2671" name="" title=""/>
          <p:cNvCxnSpPr/>
          <p:nvPr/>
        </p:nvCxnSpPr>
        <p:spPr>
          <a:xfrm>
            <a:off x="3779838" y="3068638"/>
            <a:ext cx="1296987" cy="0"/>
          </a:xfrm>
          <a:prstGeom prst="line">
            <a:avLst/>
          </a:prstGeom>
          <a:noFill/>
          <a:ln w="38100" cap="flat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672" name="" title=""/>
          <p:cNvCxnSpPr/>
          <p:nvPr/>
        </p:nvCxnSpPr>
        <p:spPr>
          <a:xfrm>
            <a:off x="3779838" y="3429000"/>
            <a:ext cx="1296987" cy="0"/>
          </a:xfrm>
          <a:prstGeom prst="line">
            <a:avLst/>
          </a:prstGeom>
          <a:noFill/>
          <a:ln w="38100" cap="flat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673" name="Ellipse 71" title=""/>
          <p:cNvSpPr/>
          <p:nvPr/>
        </p:nvSpPr>
        <p:spPr>
          <a:xfrm>
            <a:off x="2628900" y="5516563"/>
            <a:ext cx="1079500" cy="504825"/>
          </a:xfrm>
          <a:prstGeom prst="ellipse">
            <a:avLst/>
          </a:prstGeom>
          <a:noFill/>
          <a:ln w="28575" cap="flat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6600">
              <a:solidFill>
                <a:srgbClr val="0000FF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74" name="Ellipse 72" title=""/>
          <p:cNvSpPr/>
          <p:nvPr/>
        </p:nvSpPr>
        <p:spPr>
          <a:xfrm>
            <a:off x="3779838" y="5516563"/>
            <a:ext cx="1152525" cy="504825"/>
          </a:xfrm>
          <a:prstGeom prst="ellipse">
            <a:avLst/>
          </a:prstGeom>
          <a:noFill/>
          <a:ln w="28575" cap="flat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6600">
              <a:solidFill>
                <a:srgbClr val="0000FF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75" name="Rectangle 73" title=""/>
          <p:cNvSpPr/>
          <p:nvPr/>
        </p:nvSpPr>
        <p:spPr>
          <a:xfrm>
            <a:off x="3563938" y="2205038"/>
            <a:ext cx="1655762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latin typeface="Comic Sans MS" pitchFamily="2" charset="0"/>
                <a:ea typeface="隶书" pitchFamily="1" charset="-122"/>
              </a:rPr>
              <a:t>+</a:t>
            </a:r>
            <a:endParaRPr sz="3600" b="1"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76" name="Rectangle 74" title=""/>
          <p:cNvSpPr/>
          <p:nvPr/>
        </p:nvSpPr>
        <p:spPr>
          <a:xfrm>
            <a:off x="3995738" y="2565400"/>
            <a:ext cx="4318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latin typeface="Comic Sans MS" pitchFamily="2" charset="0"/>
                <a:ea typeface="隶书" pitchFamily="1" charset="-122"/>
              </a:rPr>
              <a:t>-</a:t>
            </a:r>
            <a:endParaRPr sz="3600" b="1"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77" name="Rectangle 75" title=""/>
          <p:cNvSpPr/>
          <p:nvPr/>
        </p:nvSpPr>
        <p:spPr>
          <a:xfrm>
            <a:off x="3563938" y="2932113"/>
            <a:ext cx="4318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latin typeface="Comic Sans MS" pitchFamily="2" charset="0"/>
                <a:ea typeface="隶书" pitchFamily="1" charset="-122"/>
              </a:rPr>
              <a:t>-</a:t>
            </a:r>
            <a:endParaRPr sz="3600" b="1">
              <a:latin typeface="Comic Sans MS" pitchFamily="2" charset="0"/>
              <a:ea typeface="隶书" pitchFamily="1" charset="-122"/>
            </a:endParaRPr>
          </a:p>
        </p:txBody>
      </p:sp>
      <p:cxnSp>
        <p:nvCxnSpPr>
          <p:cNvPr id="2678" name="" title=""/>
          <p:cNvCxnSpPr/>
          <p:nvPr/>
        </p:nvCxnSpPr>
        <p:spPr>
          <a:xfrm>
            <a:off x="3708400" y="2781300"/>
            <a:ext cx="1296988" cy="0"/>
          </a:xfrm>
          <a:prstGeom prst="line">
            <a:avLst/>
          </a:prstGeom>
          <a:noFill/>
          <a:ln w="38100" cap="flat">
            <a:solidFill>
              <a:srgbClr val="0000CC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500" fill="hold"/>
                                        <p:tgtEl>
                                          <p:spTgt spid="2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2" dur="500" fill="hold"/>
                                        <p:tgtEl>
                                          <p:spTgt spid="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7" dur="500" fill="hold"/>
                                        <p:tgtEl>
                                          <p:spTgt spid="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2" dur="500" fill="hold"/>
                                        <p:tgtEl>
                                          <p:spTgt spid="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7" dur="500" fill="hold"/>
                                        <p:tgtEl>
                                          <p:spTgt spid="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3" grpId="0" animBg="1"/>
      <p:bldP spid="2674" grpId="1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81" name="Rectangle 79" title=""/>
          <p:cNvSpPr/>
          <p:nvPr/>
        </p:nvSpPr>
        <p:spPr>
          <a:xfrm>
            <a:off x="4763" y="115888"/>
            <a:ext cx="8743950" cy="6134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just"/>
            <a:r>
              <a:rPr sz="3600" b="1">
                <a:latin typeface="楷体_GB2312" pitchFamily="1" charset="-122"/>
                <a:ea typeface="楷体_GB2312" pitchFamily="1" charset="-122"/>
              </a:rPr>
              <a:t>①小明家月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收入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2500元，记作（     ）元，他家这个月水、电、煤气费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支出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200元，记作（    ）元。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 algn="just"/>
            <a:r>
              <a:rPr sz="3600" b="1">
                <a:latin typeface="楷体_GB2312" pitchFamily="1" charset="-122"/>
                <a:ea typeface="楷体_GB2312" pitchFamily="1" charset="-122"/>
              </a:rPr>
              <a:t>② 张老师在银行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存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了500元记作(    )元,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取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了100元记作(    )元。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3600" b="1">
                <a:latin typeface="楷体_GB2312" pitchFamily="1" charset="-122"/>
                <a:ea typeface="楷体_GB2312" pitchFamily="1" charset="-122"/>
              </a:rPr>
              <a:t>③珠穆朗玛峰比海平面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高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8844.43米记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3600" b="1">
                <a:latin typeface="楷体_GB2312" pitchFamily="1" charset="-122"/>
                <a:ea typeface="楷体_GB2312" pitchFamily="1" charset="-122"/>
              </a:rPr>
              <a:t>作(        )米,那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 algn="just" eaLnBrk="0" hangingPunct="0"/>
            <a:r>
              <a:rPr sz="3600" b="1">
                <a:latin typeface="楷体_GB2312" pitchFamily="1" charset="-122"/>
                <a:ea typeface="楷体_GB2312" pitchFamily="1" charset="-122"/>
              </a:rPr>
              <a:t>么吐鲁番盆地比海平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 algn="just" eaLnBrk="0" hangingPunct="0"/>
            <a:r>
              <a:rPr sz="3600" b="1">
                <a:latin typeface="楷体_GB2312" pitchFamily="1" charset="-122"/>
                <a:ea typeface="楷体_GB2312" pitchFamily="1" charset="-122"/>
              </a:rPr>
              <a:t>面</a:t>
            </a:r>
            <a:r>
              <a:rPr sz="36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低</a:t>
            </a:r>
            <a:r>
              <a:rPr sz="3600" b="1">
                <a:latin typeface="楷体_GB2312" pitchFamily="1" charset="-122"/>
                <a:ea typeface="楷体_GB2312" pitchFamily="1" charset="-122"/>
              </a:rPr>
              <a:t>155米记作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 algn="just" eaLnBrk="0" hangingPunct="0"/>
            <a:r>
              <a:rPr sz="3600" b="1">
                <a:latin typeface="楷体_GB2312" pitchFamily="1" charset="-122"/>
                <a:ea typeface="楷体_GB2312" pitchFamily="1" charset="-122"/>
              </a:rPr>
              <a:t>（   ）米,海平面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  <a:p>
            <a:pPr lvl="0" algn="just" eaLnBrk="0" hangingPunct="0"/>
            <a:r>
              <a:rPr sz="3600" b="1">
                <a:latin typeface="楷体_GB2312" pitchFamily="1" charset="-122"/>
                <a:ea typeface="楷体_GB2312" pitchFamily="1" charset="-122"/>
              </a:rPr>
              <a:t>记作（  ）米。</a:t>
            </a:r>
            <a:endParaRPr sz="36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2682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284663" y="3500438"/>
            <a:ext cx="4859337" cy="33575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683" name="" title=""/>
          <p:cNvSpPr/>
          <p:nvPr/>
        </p:nvSpPr>
        <p:spPr>
          <a:xfrm>
            <a:off x="6381750" y="185738"/>
            <a:ext cx="1865313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+2500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4" name="" title=""/>
          <p:cNvSpPr/>
          <p:nvPr/>
        </p:nvSpPr>
        <p:spPr>
          <a:xfrm>
            <a:off x="952500" y="1268413"/>
            <a:ext cx="2413000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-200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5" name="" title=""/>
          <p:cNvSpPr/>
          <p:nvPr/>
        </p:nvSpPr>
        <p:spPr>
          <a:xfrm>
            <a:off x="6689725" y="1841500"/>
            <a:ext cx="1122363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+500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6" name="" title=""/>
          <p:cNvSpPr/>
          <p:nvPr/>
        </p:nvSpPr>
        <p:spPr>
          <a:xfrm>
            <a:off x="3252788" y="2349500"/>
            <a:ext cx="103187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-100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7" name="" title=""/>
          <p:cNvSpPr/>
          <p:nvPr/>
        </p:nvSpPr>
        <p:spPr>
          <a:xfrm>
            <a:off x="755650" y="3429000"/>
            <a:ext cx="1966913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+8844.43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8" name="Rectangle 80" title=""/>
          <p:cNvSpPr/>
          <p:nvPr/>
        </p:nvSpPr>
        <p:spPr>
          <a:xfrm>
            <a:off x="371475" y="5084763"/>
            <a:ext cx="103187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-155</a:t>
            </a:r>
            <a:endParaRPr sz="3200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  <p:sp>
        <p:nvSpPr>
          <p:cNvPr id="2689" name="Rectangle 81" title=""/>
          <p:cNvSpPr/>
          <p:nvPr/>
        </p:nvSpPr>
        <p:spPr>
          <a:xfrm>
            <a:off x="1476375" y="5661025"/>
            <a:ext cx="4318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solidFill>
                  <a:schemeClr val="tx2"/>
                </a:solidFill>
                <a:latin typeface="Comic Sans MS" pitchFamily="2" charset="0"/>
                <a:ea typeface="隶书" pitchFamily="1" charset="-122"/>
              </a:rPr>
              <a:t>0</a:t>
            </a:r>
            <a:endParaRPr sz="3200" b="1">
              <a:solidFill>
                <a:schemeClr val="tx2"/>
              </a:solidFill>
              <a:latin typeface="Comic Sans MS" pitchFamily="2" charset="0"/>
              <a:ea typeface="隶书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7" dur="80" fill="hold"/>
                                        <p:tgtEl>
                                          <p:spTgt spid="2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8" dur="80" fill="hold"/>
                                        <p:tgtEl>
                                          <p:spTgt spid="2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9" dur="80" fill="hold"/>
                                        <p:tgtEl>
                                          <p:spTgt spid="2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14" dur="80" fill="hold"/>
                                        <p:tgtEl>
                                          <p:spTgt spid="26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15" dur="80" fill="hold"/>
                                        <p:tgtEl>
                                          <p:spTgt spid="26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16" dur="80" fill="hold"/>
                                        <p:tgtEl>
                                          <p:spTgt spid="26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21" dur="80" fill="hold"/>
                                        <p:tgtEl>
                                          <p:spTgt spid="26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22" dur="80" fill="hold"/>
                                        <p:tgtEl>
                                          <p:spTgt spid="26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23" dur="80" fill="hold"/>
                                        <p:tgtEl>
                                          <p:spTgt spid="26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28" dur="80" fill="hold"/>
                                        <p:tgtEl>
                                          <p:spTgt spid="26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29" dur="80" fill="hold"/>
                                        <p:tgtEl>
                                          <p:spTgt spid="26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30" dur="80" fill="hold"/>
                                        <p:tgtEl>
                                          <p:spTgt spid="26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35" dur="80" fill="hold"/>
                                        <p:tgtEl>
                                          <p:spTgt spid="26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36" dur="80" fill="hold"/>
                                        <p:tgtEl>
                                          <p:spTgt spid="26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37" dur="80" fill="hold"/>
                                        <p:tgtEl>
                                          <p:spTgt spid="26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42" dur="80" fill="hold"/>
                                        <p:tgtEl>
                                          <p:spTgt spid="26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43" dur="80" fill="hold"/>
                                        <p:tgtEl>
                                          <p:spTgt spid="2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44" dur="80" fill="hold"/>
                                        <p:tgtEl>
                                          <p:spTgt spid="2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49" dur="80" fill="hold"/>
                                        <p:tgtEl>
                                          <p:spTgt spid="26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50" dur="80" fill="hold"/>
                                        <p:tgtEl>
                                          <p:spTgt spid="26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51" dur="80" fill="hold"/>
                                        <p:tgtEl>
                                          <p:spTgt spid="26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3" grpId="0" animBg="1"/>
      <p:bldP spid="2684" grpId="1" animBg="1"/>
      <p:bldP spid="2685" grpId="2" animBg="1"/>
      <p:bldP spid="2686" grpId="3" animBg="1"/>
      <p:bldP spid="2687" grpId="4" animBg="1"/>
      <p:bldP spid="2688" grpId="5" animBg="1"/>
      <p:bldP spid="2689" grpId="6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92" name="Rectangle 84" title=""/>
          <p:cNvSpPr/>
          <p:nvPr/>
        </p:nvSpPr>
        <p:spPr>
          <a:xfrm>
            <a:off x="1116013" y="444500"/>
            <a:ext cx="6911975" cy="823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零上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15℃ --- </a:t>
            </a:r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零下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15℃</a:t>
            </a:r>
            <a:endParaRPr sz="4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693" name="Rectangle 85" title=""/>
          <p:cNvSpPr/>
          <p:nvPr/>
        </p:nvSpPr>
        <p:spPr>
          <a:xfrm>
            <a:off x="179388" y="4959350"/>
            <a:ext cx="8847137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0000FF"/>
                </a:solidFill>
                <a:latin typeface="Comic Sans MS" pitchFamily="2" charset="0"/>
                <a:ea typeface="黑体" pitchFamily="2" charset="-122"/>
              </a:rPr>
              <a:t>正数与负数表示的量具有</a:t>
            </a:r>
            <a:r>
              <a:rPr sz="4000" b="1">
                <a:solidFill>
                  <a:srgbClr val="CC0000"/>
                </a:solidFill>
                <a:latin typeface="Comic Sans MS" pitchFamily="2" charset="0"/>
                <a:ea typeface="黑体" pitchFamily="2" charset="-122"/>
              </a:rPr>
              <a:t>相反的意义</a:t>
            </a:r>
            <a:r>
              <a:rPr sz="4000" b="1">
                <a:solidFill>
                  <a:srgbClr val="0000FF"/>
                </a:solidFill>
                <a:latin typeface="Comic Sans MS" pitchFamily="2" charset="0"/>
                <a:ea typeface="黑体" pitchFamily="2" charset="-122"/>
              </a:rPr>
              <a:t>。</a:t>
            </a:r>
            <a:endParaRPr sz="4000" b="1">
              <a:solidFill>
                <a:srgbClr val="0000FF"/>
              </a:solidFill>
              <a:latin typeface="Comic Sans MS" pitchFamily="2" charset="0"/>
              <a:ea typeface="黑体" pitchFamily="2" charset="-122"/>
            </a:endParaRPr>
          </a:p>
        </p:txBody>
      </p:sp>
      <p:sp>
        <p:nvSpPr>
          <p:cNvPr id="2694" name="Rectangle 86" title=""/>
          <p:cNvSpPr/>
          <p:nvPr/>
        </p:nvSpPr>
        <p:spPr>
          <a:xfrm>
            <a:off x="1295400" y="5751513"/>
            <a:ext cx="6300788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0</a:t>
            </a:r>
            <a:r>
              <a:rPr sz="40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既不是正数,也不是负数。</a:t>
            </a:r>
            <a:endParaRPr sz="40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95" name="Rectangle 87" title=""/>
          <p:cNvSpPr/>
          <p:nvPr/>
        </p:nvSpPr>
        <p:spPr>
          <a:xfrm>
            <a:off x="682625" y="1628775"/>
            <a:ext cx="7705725" cy="8604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just">
              <a:lnSpc>
                <a:spcPct val="105000"/>
              </a:lnSpc>
            </a:pPr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收入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2500元 --- </a:t>
            </a:r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支出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200元</a:t>
            </a:r>
            <a:endParaRPr sz="4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696" name="Rectangle 88" title=""/>
          <p:cNvSpPr/>
          <p:nvPr/>
        </p:nvSpPr>
        <p:spPr>
          <a:xfrm>
            <a:off x="900113" y="2708275"/>
            <a:ext cx="7848600" cy="823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存了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500元 --- </a:t>
            </a:r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取了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100元</a:t>
            </a:r>
            <a:endParaRPr sz="4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697" name="Rectangle 89" title=""/>
          <p:cNvSpPr/>
          <p:nvPr/>
        </p:nvSpPr>
        <p:spPr>
          <a:xfrm>
            <a:off x="682625" y="3900488"/>
            <a:ext cx="7489825" cy="8239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高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8844.43米 --- </a:t>
            </a:r>
            <a:r>
              <a:rPr sz="4800" b="1">
                <a:solidFill>
                  <a:srgbClr val="CC0000"/>
                </a:solidFill>
                <a:latin typeface="楷体_GB2312" pitchFamily="1" charset="-122"/>
                <a:ea typeface="楷体_GB2312" pitchFamily="1" charset="-122"/>
              </a:rPr>
              <a:t>低</a:t>
            </a:r>
            <a:r>
              <a:rPr sz="4800" b="1">
                <a:latin typeface="楷体_GB2312" pitchFamily="1" charset="-122"/>
                <a:ea typeface="楷体_GB2312" pitchFamily="1" charset="-122"/>
              </a:rPr>
              <a:t>155米</a:t>
            </a:r>
            <a:endParaRPr sz="4800" b="1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 fill="hold"/>
                                        <p:tgtEl>
                                          <p:spTgt spid="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18" dur="500" fill="hold"/>
                                        <p:tgtEl>
                                          <p:spTgt spid="2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23" dur="500" fill="hold"/>
                                        <p:tgtEl>
                                          <p:spTgt spid="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2" grpId="0" animBg="1"/>
      <p:bldP spid="2693" grpId="1" animBg="1"/>
      <p:bldP spid="2694" grpId="2" animBg="1"/>
      <p:bldP spid="2695" grpId="3" animBg="1"/>
      <p:bldP spid="2697" grpId="5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96" name="Rectangle 30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重点知识</a:t>
            </a:r>
          </a:p>
        </p:txBody>
      </p:sp>
      <p:sp>
        <p:nvSpPr>
          <p:cNvPr id="2097" name="Rectangle 31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1.会读：1382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0000读作______________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2.会写：四十七万四千零八十_________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3.比较数的大小：数位多的是较大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                            位数相同，从高位开始比较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4.改写：写成以“万”或“亿”为单位的数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              960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0000=____万；100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0000=___</a:t>
            </a:r>
            <a:r>
              <a:rPr lang="zh-CN" altLang="en-US" sz="2400">
                <a:latin typeface="微软雅黑" charset="-122"/>
                <a:ea typeface="微软雅黑" charset="-122"/>
              </a:rPr>
              <a:t>__</a:t>
            </a:r>
            <a:r>
              <a:rPr lang="en-US" altLang="en-US" sz="2400">
                <a:latin typeface="微软雅黑" charset="-122"/>
                <a:ea typeface="微软雅黑" charset="-122"/>
              </a:rPr>
              <a:t>_亿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5.近似数：四舍五入法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                 750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8000≈_____万；94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2000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0000≈_____亿</a:t>
            </a:r>
            <a:endParaRPr lang="en-US" altLang="en-US" sz="2400">
              <a:latin typeface="微软雅黑" charset="-122"/>
              <a:ea typeface="微软雅黑" charset="-122"/>
            </a:endParaRPr>
          </a:p>
        </p:txBody>
      </p:sp>
      <p:sp>
        <p:nvSpPr>
          <p:cNvPr id="2098" name="Rectangle 32" title=""/>
          <p:cNvSpPr/>
          <p:nvPr/>
        </p:nvSpPr>
        <p:spPr>
          <a:xfrm>
            <a:off x="3948113" y="989013"/>
            <a:ext cx="2449512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</a:rPr>
              <a:t>一千三百八十二万</a:t>
            </a:r>
            <a:endParaRPr lang="zh-CN" altLang="en-US" sz="2000" b="1">
              <a:solidFill>
                <a:srgbClr val="9900FF"/>
              </a:solidFill>
            </a:endParaRPr>
          </a:p>
        </p:txBody>
      </p:sp>
      <p:sp>
        <p:nvSpPr>
          <p:cNvPr id="2099" name="Rectangle 33" title=""/>
          <p:cNvSpPr/>
          <p:nvPr/>
        </p:nvSpPr>
        <p:spPr>
          <a:xfrm>
            <a:off x="4651375" y="1684338"/>
            <a:ext cx="174625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474080</a:t>
            </a:r>
            <a:endParaRPr lang="zh-CN" altLang="en-US" sz="20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00" name="Rectangle 34" title=""/>
          <p:cNvSpPr/>
          <p:nvPr/>
        </p:nvSpPr>
        <p:spPr>
          <a:xfrm>
            <a:off x="3489325" y="3992563"/>
            <a:ext cx="757238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960</a:t>
            </a:r>
            <a:endParaRPr lang="zh-CN" altLang="en-US" sz="20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01" name="Rectangle 35" title=""/>
          <p:cNvSpPr/>
          <p:nvPr/>
        </p:nvSpPr>
        <p:spPr>
          <a:xfrm>
            <a:off x="7083425" y="3992563"/>
            <a:ext cx="70485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100</a:t>
            </a:r>
            <a:endParaRPr lang="zh-CN" altLang="en-US" sz="20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02" name="Rectangle 36" title=""/>
          <p:cNvSpPr/>
          <p:nvPr/>
        </p:nvSpPr>
        <p:spPr>
          <a:xfrm>
            <a:off x="3735388" y="5226050"/>
            <a:ext cx="915987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751</a:t>
            </a:r>
            <a:endParaRPr lang="zh-CN" altLang="en-US" sz="20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03" name="Rectangle 37" title=""/>
          <p:cNvSpPr/>
          <p:nvPr/>
        </p:nvSpPr>
        <p:spPr>
          <a:xfrm>
            <a:off x="7383463" y="5226050"/>
            <a:ext cx="77470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0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94</a:t>
            </a:r>
            <a:endParaRPr lang="zh-CN" altLang="en-US" sz="20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2" dur="5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7" dur="500" fill="hold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2" dur="500" fill="hold"/>
                                        <p:tgtEl>
                                          <p:spTgt spid="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8" grpId="0" animBg="1"/>
      <p:bldP spid="2099" grpId="1" animBg="1"/>
      <p:bldP spid="2100" grpId="2" animBg="1"/>
      <p:bldP spid="2101" grpId="3" animBg="1"/>
      <p:bldP spid="2102" grpId="4" build="allAtOnce" animBg="1"/>
      <p:bldP spid="2103" grpId="5" build="allAtOnce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gradFill rotWithShape="0">
          <a:gsLst>
            <a:gs pos="0">
              <a:srgbClr val="FFFFFF"/>
            </a:gs>
            <a:gs pos="100000">
              <a:srgbClr val="9966FF"/>
            </a:gs>
          </a:gsLst>
          <a:lin ang="5400000"/>
        </a:gra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00" name="" title=""/>
          <p:cNvSpPr/>
          <p:nvPr/>
        </p:nvSpPr>
        <p:spPr>
          <a:xfrm>
            <a:off x="517525" y="171450"/>
            <a:ext cx="7223125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200" b="1">
                <a:latin typeface="Times New Roman" pitchFamily="2" charset="0"/>
              </a:rPr>
              <a:t>下图中，每个小格为1米，小华开始的</a:t>
            </a:r>
            <a:endParaRPr sz="3200" b="1">
              <a:latin typeface="Times New Roman" pitchFamily="2" charset="0"/>
            </a:endParaRPr>
          </a:p>
          <a:p>
            <a:pPr lvl="0"/>
            <a:r>
              <a:rPr sz="3200" b="1">
                <a:latin typeface="Times New Roman" pitchFamily="2" charset="0"/>
              </a:rPr>
              <a:t>位置在0处。</a:t>
            </a:r>
            <a:endParaRPr sz="3200" b="1">
              <a:latin typeface="Times New Roman" pitchFamily="2" charset="0"/>
            </a:endParaRPr>
          </a:p>
        </p:txBody>
      </p:sp>
      <p:grpSp>
        <p:nvGrpSpPr>
          <p:cNvPr id="2701" name="" title=""/>
          <p:cNvGrpSpPr/>
          <p:nvPr/>
        </p:nvGrpSpPr>
        <p:grpSpPr>
          <a:xfrm>
            <a:off x="76200" y="2520950"/>
            <a:ext cx="8153400" cy="974725"/>
            <a:chExt cx="5136" cy="614"/>
          </a:xfrm>
        </p:grpSpPr>
        <p:cxnSp>
          <p:nvCxnSpPr>
            <p:cNvPr id="2702" name="" title=""/>
            <p:cNvCxnSpPr/>
            <p:nvPr/>
          </p:nvCxnSpPr>
          <p:spPr>
            <a:xfrm>
              <a:off x="0" y="260"/>
              <a:ext cx="5136" cy="0"/>
            </a:xfrm>
            <a:prstGeom prst="line">
              <a:avLst/>
            </a:prstGeom>
            <a:noFill/>
            <a:ln w="762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703" name="" title=""/>
            <p:cNvCxnSpPr/>
            <p:nvPr/>
          </p:nvCxnSpPr>
          <p:spPr>
            <a:xfrm flipH="1">
              <a:off x="2544" y="0"/>
              <a:ext cx="0" cy="260"/>
            </a:xfrm>
            <a:prstGeom prst="line">
              <a:avLst/>
            </a:prstGeom>
            <a:noFill/>
            <a:ln w="5715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grpSp>
          <p:nvGrpSpPr>
            <p:cNvPr id="2704" name="Group 90" title=""/>
            <p:cNvGrpSpPr/>
            <p:nvPr/>
          </p:nvGrpSpPr>
          <p:grpSpPr>
            <a:xfrm>
              <a:off x="60" y="65"/>
              <a:ext cx="4956" cy="549"/>
              <a:chExt cx="4956" cy="549"/>
            </a:xfrm>
          </p:grpSpPr>
          <p:cxnSp>
            <p:nvCxnSpPr>
              <p:cNvPr id="2705" name="" title=""/>
              <p:cNvCxnSpPr/>
              <p:nvPr/>
            </p:nvCxnSpPr>
            <p:spPr>
              <a:xfrm flipH="1">
                <a:off x="2772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06" name="" title=""/>
              <p:cNvCxnSpPr/>
              <p:nvPr/>
            </p:nvCxnSpPr>
            <p:spPr>
              <a:xfrm flipH="1">
                <a:off x="3060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07" name="" title=""/>
              <p:cNvCxnSpPr/>
              <p:nvPr/>
            </p:nvCxnSpPr>
            <p:spPr>
              <a:xfrm flipH="1">
                <a:off x="3348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08" name="" title=""/>
              <p:cNvCxnSpPr/>
              <p:nvPr/>
            </p:nvCxnSpPr>
            <p:spPr>
              <a:xfrm flipH="1">
                <a:off x="3636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09" name="" title=""/>
              <p:cNvCxnSpPr/>
              <p:nvPr/>
            </p:nvCxnSpPr>
            <p:spPr>
              <a:xfrm flipH="1">
                <a:off x="3924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0" name="" title=""/>
              <p:cNvCxnSpPr/>
              <p:nvPr/>
            </p:nvCxnSpPr>
            <p:spPr>
              <a:xfrm flipH="1">
                <a:off x="4212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1" name="" title=""/>
              <p:cNvCxnSpPr/>
              <p:nvPr/>
            </p:nvCxnSpPr>
            <p:spPr>
              <a:xfrm flipH="1">
                <a:off x="1620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2" name="" title=""/>
              <p:cNvCxnSpPr/>
              <p:nvPr/>
            </p:nvCxnSpPr>
            <p:spPr>
              <a:xfrm flipH="1">
                <a:off x="4788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3" name="" title=""/>
              <p:cNvCxnSpPr/>
              <p:nvPr/>
            </p:nvCxnSpPr>
            <p:spPr>
              <a:xfrm flipH="1">
                <a:off x="4500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4" name="" title=""/>
              <p:cNvCxnSpPr/>
              <p:nvPr/>
            </p:nvCxnSpPr>
            <p:spPr>
              <a:xfrm flipH="1">
                <a:off x="180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5" name="" title=""/>
              <p:cNvCxnSpPr/>
              <p:nvPr/>
            </p:nvCxnSpPr>
            <p:spPr>
              <a:xfrm flipH="1">
                <a:off x="468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6" name="" title=""/>
              <p:cNvCxnSpPr/>
              <p:nvPr/>
            </p:nvCxnSpPr>
            <p:spPr>
              <a:xfrm flipH="1">
                <a:off x="756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7" name="" title=""/>
              <p:cNvCxnSpPr/>
              <p:nvPr/>
            </p:nvCxnSpPr>
            <p:spPr>
              <a:xfrm flipH="1">
                <a:off x="1044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8" name="" title=""/>
              <p:cNvCxnSpPr/>
              <p:nvPr/>
            </p:nvCxnSpPr>
            <p:spPr>
              <a:xfrm flipH="1">
                <a:off x="1332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19" name="" title=""/>
              <p:cNvCxnSpPr/>
              <p:nvPr/>
            </p:nvCxnSpPr>
            <p:spPr>
              <a:xfrm flipH="1">
                <a:off x="1908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2720" name="" title=""/>
              <p:cNvCxnSpPr/>
              <p:nvPr/>
            </p:nvCxnSpPr>
            <p:spPr>
              <a:xfrm flipH="1">
                <a:off x="2196" y="0"/>
                <a:ext cx="0" cy="195"/>
              </a:xfrm>
              <a:prstGeom prst="line">
                <a:avLst/>
              </a:prstGeom>
              <a:noFill/>
              <a:ln w="28575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721" name="" title=""/>
              <p:cNvSpPr/>
              <p:nvPr/>
            </p:nvSpPr>
            <p:spPr>
              <a:xfrm>
                <a:off x="0" y="262"/>
                <a:ext cx="4956" cy="287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 anchor="t" anchorCtr="0">
                <a:spAutoFit/>
              </a:bodyPr>
              <a:lstStyle>
                <a:defPPr>
                  <a:defRPr lang="ru-RU"/>
                </a:defPPr>
                <a:lvl1pPr marL="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1pPr>
                <a:lvl2pPr marL="4572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2pPr>
                <a:lvl3pPr marL="9144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3pPr>
                <a:lvl4pPr marL="13716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4pPr>
                <a:lvl5pPr marL="1828800" indent="0" algn="l" defTabSz="91440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/>
                  <a:buNone/>
                  <a:defRPr lang="ru-RU" altLang="en-US" sz="1800" b="0" i="0" u="none">
                    <a:solidFill>
                      <a:schemeClr val="tx1"/>
                    </a:solidFill>
                    <a:latin typeface="Arial"/>
                    <a:ea typeface="宋体" charset="-122"/>
                  </a:defRPr>
                </a:lvl5pPr>
              </a:lstStyle>
              <a:p>
                <a:pPr lvl="0"/>
                <a:r>
                  <a:rPr sz="2400" b="1">
                    <a:latin typeface="Times New Roman" pitchFamily="2" charset="0"/>
                  </a:rPr>
                  <a:t>-8   -7   -6   -5   -4  -3   -2   -1   </a:t>
                </a:r>
                <a:r>
                  <a:rPr sz="2400" b="1">
                    <a:solidFill>
                      <a:srgbClr val="FF0000"/>
                    </a:solidFill>
                    <a:latin typeface="Times New Roman" pitchFamily="2" charset="0"/>
                  </a:rPr>
                  <a:t>0</a:t>
                </a:r>
                <a:r>
                  <a:rPr sz="2400" b="1">
                    <a:latin typeface="Times New Roman" pitchFamily="2" charset="0"/>
                  </a:rPr>
                  <a:t>   +1  +2  +3  +4 +5  +6  +7 +8</a:t>
                </a:r>
                <a:endParaRPr sz="2400" b="1">
                  <a:latin typeface="Times New Roman" pitchFamily="2" charset="0"/>
                </a:endParaRPr>
              </a:p>
            </p:txBody>
          </p:sp>
        </p:grpSp>
      </p:grpSp>
      <p:sp>
        <p:nvSpPr>
          <p:cNvPr id="2722" name="" title=""/>
          <p:cNvSpPr/>
          <p:nvPr/>
        </p:nvSpPr>
        <p:spPr>
          <a:xfrm>
            <a:off x="288925" y="1535113"/>
            <a:ext cx="793750" cy="8239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800" b="1">
                <a:latin typeface="Times New Roman" pitchFamily="2" charset="0"/>
              </a:rPr>
              <a:t>西</a:t>
            </a:r>
            <a:endParaRPr sz="4800" b="1">
              <a:latin typeface="Times New Roman" pitchFamily="2" charset="0"/>
            </a:endParaRPr>
          </a:p>
        </p:txBody>
      </p:sp>
      <p:sp>
        <p:nvSpPr>
          <p:cNvPr id="2723" name="" title=""/>
          <p:cNvSpPr/>
          <p:nvPr/>
        </p:nvSpPr>
        <p:spPr>
          <a:xfrm>
            <a:off x="7588250" y="1538288"/>
            <a:ext cx="793750" cy="8239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800" b="1">
                <a:latin typeface="Times New Roman" pitchFamily="2" charset="0"/>
              </a:rPr>
              <a:t>东</a:t>
            </a:r>
            <a:endParaRPr sz="4800" b="1">
              <a:latin typeface="Times New Roman" pitchFamily="2" charset="0"/>
            </a:endParaRPr>
          </a:p>
        </p:txBody>
      </p:sp>
      <p:sp>
        <p:nvSpPr>
          <p:cNvPr id="2724" name="" title=""/>
          <p:cNvSpPr/>
          <p:nvPr/>
        </p:nvSpPr>
        <p:spPr>
          <a:xfrm>
            <a:off x="-225425" y="3838575"/>
            <a:ext cx="9426575" cy="22272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 b="1">
                <a:latin typeface="Times New Roman" pitchFamily="2" charset="0"/>
              </a:rPr>
              <a:t>（1）小华从0点向东行5米，表示为+5，那么从0点向西</a:t>
            </a:r>
            <a:endParaRPr sz="2800" b="1">
              <a:latin typeface="Times New Roman" pitchFamily="2" charset="0"/>
            </a:endParaRPr>
          </a:p>
          <a:p>
            <a:pPr lvl="0"/>
            <a:r>
              <a:rPr sz="2800" b="1">
                <a:latin typeface="Times New Roman" pitchFamily="2" charset="0"/>
              </a:rPr>
              <a:t>           行3米，表示为（       ）米。</a:t>
            </a:r>
            <a:endParaRPr sz="2800" b="1">
              <a:latin typeface="Times New Roman" pitchFamily="2" charset="0"/>
            </a:endParaRPr>
          </a:p>
          <a:p>
            <a:pPr lvl="0"/>
            <a:r>
              <a:rPr sz="2800" b="1">
                <a:latin typeface="Times New Roman" pitchFamily="2" charset="0"/>
              </a:rPr>
              <a:t>（2）如果小华的位置是7米，说明她向（     ）行（   ）米。</a:t>
            </a:r>
            <a:endParaRPr sz="2800" b="1">
              <a:latin typeface="Times New Roman" pitchFamily="2" charset="0"/>
            </a:endParaRPr>
          </a:p>
          <a:p>
            <a:pPr lvl="0"/>
            <a:r>
              <a:rPr sz="2800" b="1">
                <a:latin typeface="Times New Roman" pitchFamily="2" charset="0"/>
              </a:rPr>
              <a:t>（3）如果小华先向东行5米，又向西行8米，这时小华的</a:t>
            </a:r>
            <a:endParaRPr sz="2800" b="1">
              <a:latin typeface="Times New Roman" pitchFamily="2" charset="0"/>
            </a:endParaRPr>
          </a:p>
          <a:p>
            <a:pPr lvl="0"/>
            <a:r>
              <a:rPr sz="2800" b="1">
                <a:latin typeface="Times New Roman" pitchFamily="2" charset="0"/>
              </a:rPr>
              <a:t>          位置表示为（       ）米。</a:t>
            </a:r>
            <a:endParaRPr sz="2800" b="1">
              <a:latin typeface="Times New Roman" pitchFamily="2" charset="0"/>
            </a:endParaRPr>
          </a:p>
        </p:txBody>
      </p:sp>
      <p:sp>
        <p:nvSpPr>
          <p:cNvPr id="2725" name="" title=""/>
          <p:cNvSpPr/>
          <p:nvPr/>
        </p:nvSpPr>
        <p:spPr>
          <a:xfrm>
            <a:off x="3505200" y="4159250"/>
            <a:ext cx="85407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0000"/>
                </a:solidFill>
                <a:latin typeface="Times New Roman" pitchFamily="2" charset="0"/>
              </a:rPr>
              <a:t>-3</a:t>
            </a:r>
            <a:endParaRPr sz="3600" b="1">
              <a:solidFill>
                <a:srgbClr val="FF0000"/>
              </a:solidFill>
              <a:latin typeface="Times New Roman" pitchFamily="2" charset="0"/>
            </a:endParaRPr>
          </a:p>
        </p:txBody>
      </p:sp>
      <p:sp>
        <p:nvSpPr>
          <p:cNvPr id="2726" name="" title=""/>
          <p:cNvSpPr/>
          <p:nvPr/>
        </p:nvSpPr>
        <p:spPr>
          <a:xfrm>
            <a:off x="6162675" y="4616450"/>
            <a:ext cx="64135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0000"/>
                </a:solidFill>
                <a:latin typeface="Times New Roman" pitchFamily="2" charset="0"/>
              </a:rPr>
              <a:t>东</a:t>
            </a:r>
            <a:endParaRPr sz="3600" b="1">
              <a:solidFill>
                <a:srgbClr val="FF0000"/>
              </a:solidFill>
              <a:latin typeface="Times New Roman" pitchFamily="2" charset="0"/>
            </a:endParaRPr>
          </a:p>
        </p:txBody>
      </p:sp>
      <p:sp>
        <p:nvSpPr>
          <p:cNvPr id="2727" name="" title=""/>
          <p:cNvSpPr/>
          <p:nvPr/>
        </p:nvSpPr>
        <p:spPr>
          <a:xfrm>
            <a:off x="7759700" y="4616450"/>
            <a:ext cx="41275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0000"/>
                </a:solidFill>
                <a:latin typeface="Times New Roman" pitchFamily="2" charset="0"/>
              </a:rPr>
              <a:t>7</a:t>
            </a:r>
            <a:endParaRPr sz="3600" b="1">
              <a:solidFill>
                <a:srgbClr val="FF0000"/>
              </a:solidFill>
              <a:latin typeface="Times New Roman" pitchFamily="2" charset="0"/>
            </a:endParaRPr>
          </a:p>
        </p:txBody>
      </p:sp>
      <p:sp>
        <p:nvSpPr>
          <p:cNvPr id="2728" name="" title=""/>
          <p:cNvSpPr/>
          <p:nvPr/>
        </p:nvSpPr>
        <p:spPr>
          <a:xfrm>
            <a:off x="2803525" y="5454650"/>
            <a:ext cx="85407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3600" b="1">
                <a:solidFill>
                  <a:srgbClr val="FF0000"/>
                </a:solidFill>
                <a:latin typeface="Times New Roman" pitchFamily="2" charset="0"/>
              </a:rPr>
              <a:t> -3</a:t>
            </a:r>
            <a:endParaRPr sz="3600" b="1">
              <a:solidFill>
                <a:srgbClr val="FF0000"/>
              </a:solidFill>
              <a:latin typeface="Times New Roman" pitchFamily="2" charset="0"/>
            </a:endParaRPr>
          </a:p>
        </p:txBody>
      </p:sp>
      <p:pic>
        <p:nvPicPr>
          <p:cNvPr id="2729" name="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8400" y="1125538"/>
            <a:ext cx="858838" cy="14001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7" dur="500" fill="hold"/>
                                        <p:tgtEl>
                                          <p:spTgt spid="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7" dur="500" fill="hold"/>
                                        <p:tgtEl>
                                          <p:spTgt spid="2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22" dur="500" fill="hold"/>
                                        <p:tgtEl>
                                          <p:spTgt spid="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5" grpId="0" animBg="1"/>
      <p:bldP spid="2726" grpId="1" animBg="1"/>
      <p:bldP spid="2727" grpId="2" animBg="1"/>
      <p:bldP spid="2728" grpId="3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32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lang="zh-CN" altLang="en-US" sz="3200">
                <a:solidFill>
                  <a:srgbClr val="FF0066"/>
                </a:solidFill>
                <a:ea typeface="微软雅黑" charset="-122"/>
              </a:rPr>
              <a:t>路程、时间与速度</a:t>
            </a:r>
            <a:endParaRPr lang="zh-CN" altLang="en-US" sz="3200">
              <a:solidFill>
                <a:srgbClr val="FF0066"/>
              </a:solidFill>
              <a:ea typeface="微软雅黑" charset="-122"/>
            </a:endParaRPr>
          </a:p>
        </p:txBody>
      </p:sp>
      <p:sp>
        <p:nvSpPr>
          <p:cNvPr id="2733" name="" title=""/>
          <p:cNvSpPr/>
          <p:nvPr>
            <p:ph type="body" idx="1"/>
          </p:nvPr>
        </p:nvSpPr>
        <p:spPr>
          <a:xfrm>
            <a:off x="2143125" y="1905000"/>
            <a:ext cx="6543675" cy="38957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sz="3600">
                <a:solidFill>
                  <a:srgbClr val="FF0066"/>
                </a:solidFill>
              </a:rPr>
              <a:t>速度=路程÷时间</a:t>
            </a:r>
            <a:endParaRPr sz="3600">
              <a:solidFill>
                <a:srgbClr val="FF0066"/>
              </a:solidFill>
            </a:endParaRPr>
          </a:p>
          <a:p>
            <a:pPr lvl="0">
              <a:buNone/>
            </a:pPr>
            <a:r>
              <a:rPr sz="3600">
                <a:solidFill>
                  <a:srgbClr val="FF0066"/>
                </a:solidFill>
              </a:rPr>
              <a:t>时间=路程÷速度</a:t>
            </a:r>
            <a:endParaRPr sz="3600">
              <a:solidFill>
                <a:srgbClr val="FF0066"/>
              </a:solidFill>
            </a:endParaRPr>
          </a:p>
          <a:p>
            <a:pPr lvl="0">
              <a:buNone/>
            </a:pPr>
            <a:r>
              <a:rPr sz="3600">
                <a:solidFill>
                  <a:srgbClr val="FF0066"/>
                </a:solidFill>
              </a:rPr>
              <a:t>路程=速度×时间</a:t>
            </a:r>
            <a:endParaRPr sz="3600">
              <a:solidFill>
                <a:srgbClr val="FF0066"/>
              </a:solidFill>
            </a:endParaRPr>
          </a:p>
          <a:p>
            <a:pPr lvl="0">
              <a:buNone/>
            </a:pPr>
            <a:endParaRPr sz="3600"/>
          </a:p>
          <a:p>
            <a:pPr lvl="0">
              <a:buNone/>
            </a:pPr>
            <a:endParaRPr sz="3600" b="1">
              <a:solidFill>
                <a:srgbClr val="FF0066"/>
              </a:solidFill>
            </a:endParaRPr>
          </a:p>
          <a:p>
            <a:pPr lvl="0">
              <a:buNone/>
            </a:pPr>
            <a:endParaRPr sz="36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36" name="" title=""/>
          <p:cNvSpPr/>
          <p:nvPr>
            <p:ph type="body" idx="1"/>
          </p:nvPr>
        </p:nvSpPr>
        <p:spPr>
          <a:xfrm>
            <a:off x="468313" y="1058863"/>
            <a:ext cx="8218487" cy="14859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sz="3200">
                <a:latin typeface="微软雅黑" charset="-122"/>
                <a:ea typeface="微软雅黑" charset="-122"/>
              </a:rPr>
              <a:t>汽车每小时行驶60千米，也就是汽车的速度是60</a:t>
            </a:r>
            <a:r>
              <a:rPr sz="3200" b="1">
                <a:solidFill>
                  <a:srgbClr val="FF0066"/>
                </a:solidFill>
                <a:latin typeface="微软雅黑" charset="-122"/>
                <a:ea typeface="微软雅黑" charset="-122"/>
              </a:rPr>
              <a:t>千米/时</a:t>
            </a:r>
            <a:endParaRPr sz="3200" b="1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sz="32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sz="3200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737" name="" title=""/>
          <p:cNvSpPr/>
          <p:nvPr/>
        </p:nvSpPr>
        <p:spPr>
          <a:xfrm>
            <a:off x="482600" y="2225675"/>
            <a:ext cx="8204200" cy="639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3600" b="1">
                <a:solidFill>
                  <a:srgbClr val="FF0066"/>
                </a:solidFill>
                <a:latin typeface="微软雅黑" charset="-122"/>
                <a:ea typeface="微软雅黑" charset="-122"/>
              </a:rPr>
              <a:t>速度的单位=长度单位/时间单位！！</a:t>
            </a:r>
            <a:endParaRPr sz="3600" b="1">
              <a:solidFill>
                <a:srgbClr val="FF0066"/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2738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13" y="2865438"/>
            <a:ext cx="7539037" cy="34274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741" name="" title=""/>
          <p:cNvGraphicFramePr>
            <a:graphicFrameLocks noGrp="1"/>
          </p:cNvGraphicFramePr>
          <p:nvPr/>
        </p:nvGraphicFramePr>
        <p:xfrm>
          <a:off x="250825" y="908050"/>
          <a:ext cx="8642350" cy="3240088"/>
        </p:xfrm>
        <a:graphic>
          <a:graphicData uri="http://schemas.openxmlformats.org/drawingml/2006/table">
            <a:tbl>
              <a:tblPr/>
              <a:tblGrid>
                <a:gridCol w="1441450"/>
                <a:gridCol w="2519362"/>
                <a:gridCol w="2520950"/>
                <a:gridCol w="2160588"/>
              </a:tblGrid>
              <a:tr h="1081088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28575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</a:tr>
              <a:tr h="1081088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12700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</a:tr>
              <a:tr h="1077912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28575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12700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flat">
                      <a:solidFill>
                        <a:schemeClr val="tx1"/>
                      </a:solidFill>
                      <a:miter lim="800000"/>
                    </a:lnL>
                    <a:lnR w="28575" cap="flat">
                      <a:solidFill>
                        <a:schemeClr val="tx1"/>
                      </a:solidFill>
                      <a:miter lim="800000"/>
                    </a:lnR>
                    <a:lnT w="12700" cap="flat">
                      <a:solidFill>
                        <a:schemeClr val="tx1"/>
                      </a:solidFill>
                      <a:miter lim="800000"/>
                    </a:lnT>
                    <a:lnB w="28575" cap="flat">
                      <a:solidFill>
                        <a:schemeClr val="tx1"/>
                      </a:solidFill>
                      <a:miter lim="800000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763" name="AutoShape 43" title=""/>
          <p:cNvSpPr/>
          <p:nvPr/>
        </p:nvSpPr>
        <p:spPr>
          <a:xfrm>
            <a:off x="2051050" y="1093788"/>
            <a:ext cx="2160588" cy="720725"/>
          </a:xfrm>
          <a:prstGeom prst="wedgeRoundRectCallout">
            <a:avLst>
              <a:gd name="adj1" fmla="val -12602"/>
              <a:gd name="adj2" fmla="val 28194"/>
              <a:gd name="adj3" fmla="val 16667"/>
            </a:avLst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150</a:t>
            </a:r>
            <a:r>
              <a:rPr lang="zh-CN" alt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千米</a:t>
            </a:r>
            <a:endParaRPr lang="zh-CN" altLang="en-US" sz="40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4" name="AutoShape 44" title=""/>
          <p:cNvSpPr/>
          <p:nvPr/>
        </p:nvSpPr>
        <p:spPr>
          <a:xfrm>
            <a:off x="4376738" y="2195513"/>
            <a:ext cx="2160587" cy="720725"/>
          </a:xfrm>
          <a:prstGeom prst="wedgeRoundRectCallout">
            <a:avLst>
              <a:gd name="adj1" fmla="val -12602"/>
              <a:gd name="adj2" fmla="val 28194"/>
              <a:gd name="adj3" fmla="val 16667"/>
            </a:avLst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分</a:t>
            </a:r>
            <a:endParaRPr lang="zh-CN" altLang="en-US" sz="40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5" name="AutoShape 45" title=""/>
          <p:cNvSpPr/>
          <p:nvPr/>
        </p:nvSpPr>
        <p:spPr>
          <a:xfrm>
            <a:off x="6557963" y="3213100"/>
            <a:ext cx="2520950" cy="720725"/>
          </a:xfrm>
          <a:prstGeom prst="wedgeRoundRectCallout">
            <a:avLst>
              <a:gd name="adj1" fmla="val -3653"/>
              <a:gd name="adj2" fmla="val 28194"/>
              <a:gd name="adj3" fmla="val 16667"/>
            </a:avLst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32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150</a:t>
            </a:r>
            <a:r>
              <a:rPr lang="zh-CN" altLang="en-US" sz="32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千米</a:t>
            </a:r>
            <a:r>
              <a:rPr lang="en-US" altLang="en-US" sz="32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/</a:t>
            </a:r>
            <a:r>
              <a:rPr lang="zh-CN" altLang="en-US" sz="32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时</a:t>
            </a:r>
            <a:endParaRPr lang="zh-CN" altLang="en-US" sz="3200" b="1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2" dur="500" fill="hold"/>
                                        <p:tgtEl>
                                          <p:spTgt spid="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2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3" grpId="0" animBg="1"/>
      <p:bldP spid="2764" grpId="1" animBg="1"/>
      <p:bldP spid="2765" grpId="2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68" name="" title=""/>
          <p:cNvSpPr/>
          <p:nvPr/>
        </p:nvSpPr>
        <p:spPr>
          <a:xfrm>
            <a:off x="450850" y="1874838"/>
            <a:ext cx="8153400" cy="4114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一辆汽车的行驶速度为 60 千米/时，从甲地开往乙地需要 3 时。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60 × 3=180 表示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  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180 ÷ 3=60 表示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180 ÷ 60=3 表示</a:t>
            </a:r>
            <a:r>
              <a:rPr sz="24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                                                 </a:t>
            </a:r>
            <a:endParaRPr sz="24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9" name="" title=""/>
          <p:cNvSpPr/>
          <p:nvPr/>
        </p:nvSpPr>
        <p:spPr>
          <a:xfrm>
            <a:off x="3132138" y="3284538"/>
            <a:ext cx="5715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从甲地开往乙地的</a:t>
            </a:r>
            <a:r>
              <a:rPr sz="24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路程是 180 千米</a:t>
            </a:r>
            <a:r>
              <a:rPr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</a:t>
            </a:r>
            <a:endParaRPr sz="24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770" name="" title=""/>
          <p:cNvCxnSpPr/>
          <p:nvPr/>
        </p:nvCxnSpPr>
        <p:spPr>
          <a:xfrm>
            <a:off x="2895600" y="3733800"/>
            <a:ext cx="5791200" cy="0"/>
          </a:xfrm>
          <a:prstGeom prst="line">
            <a:avLst/>
          </a:prstGeom>
          <a:noFill/>
          <a:ln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771" name="" title=""/>
          <p:cNvSpPr/>
          <p:nvPr/>
        </p:nvSpPr>
        <p:spPr>
          <a:xfrm>
            <a:off x="3200400" y="4437063"/>
            <a:ext cx="59436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这辆汽车的</a:t>
            </a:r>
            <a:r>
              <a:rPr sz="24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速度是每小时 60 千米</a:t>
            </a:r>
            <a:r>
              <a:rPr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</a:t>
            </a:r>
            <a:endParaRPr sz="24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72" name="" title=""/>
          <p:cNvSpPr/>
          <p:nvPr/>
        </p:nvSpPr>
        <p:spPr>
          <a:xfrm>
            <a:off x="2987675" y="5589588"/>
            <a:ext cx="6477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汽车从甲地开往乙地用的</a:t>
            </a:r>
            <a:r>
              <a:rPr sz="24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时间是 3 小时</a:t>
            </a:r>
            <a:r>
              <a:rPr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。</a:t>
            </a:r>
            <a:endParaRPr sz="24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773" name="" title=""/>
          <p:cNvCxnSpPr/>
          <p:nvPr/>
        </p:nvCxnSpPr>
        <p:spPr>
          <a:xfrm>
            <a:off x="2895600" y="5013325"/>
            <a:ext cx="5791200" cy="0"/>
          </a:xfrm>
          <a:prstGeom prst="line">
            <a:avLst/>
          </a:prstGeom>
          <a:noFill/>
          <a:ln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774" name="" title=""/>
          <p:cNvCxnSpPr/>
          <p:nvPr/>
        </p:nvCxnSpPr>
        <p:spPr>
          <a:xfrm>
            <a:off x="2779713" y="6021388"/>
            <a:ext cx="5969000" cy="0"/>
          </a:xfrm>
          <a:prstGeom prst="line">
            <a:avLst/>
          </a:prstGeom>
          <a:noFill/>
          <a:ln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775" name="" title=""/>
          <p:cNvSpPr/>
          <p:nvPr/>
        </p:nvSpPr>
        <p:spPr>
          <a:xfrm>
            <a:off x="450850" y="871538"/>
            <a:ext cx="3471863" cy="639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>
                <a:solidFill>
                  <a:schemeClr val="accent1"/>
                </a:solidFill>
              </a:rPr>
              <a:t>说一说：</a:t>
            </a:r>
            <a:endParaRPr lang="zh-CN" altLang="en-US" sz="36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2" dur="500" fill="hold"/>
                                        <p:tgtEl>
                                          <p:spTgt spid="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" grpId="0" animBg="1"/>
      <p:bldP spid="2771" grpId="1" animBg="1"/>
      <p:bldP spid="2772" grpId="2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78" name="" title=""/>
          <p:cNvSpPr/>
          <p:nvPr/>
        </p:nvSpPr>
        <p:spPr>
          <a:xfrm>
            <a:off x="3635375" y="981075"/>
            <a:ext cx="1676400" cy="609600"/>
          </a:xfrm>
          <a:ln>
            <a:noFill/>
          </a:ln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20000" lon="1080000" rev="0"/>
              </a:camera>
              <a:lightRig rig="legacyFlat3" dir="b"/>
            </a:scene3d>
            <a:sp3d extrusionH="430200" prstMaterial="legacyMatte">
              <a:bevelT w="0" h="0" prst="angle"/>
              <a:bevelB w="0" h="0" prst="angle"/>
              <a:extrusionClr>
                <a:srgbClr val="FF6600"/>
              </a:extrusionClr>
              <a:contourClr>
                <a:srgbClr val="000000"/>
              </a:contourClr>
            </a:sp3d>
          </a:bodyPr>
          <a:lstStyle/>
          <a:p>
            <a:pPr algn="ctr"/>
            <a:r>
              <a:rPr sz="3600">
                <a:solidFill>
                  <a:srgbClr val="FF00FF"/>
                </a:solidFill>
                <a:latin typeface="宋体" charset="-122"/>
              </a:rPr>
              <a:t>判断题</a:t>
            </a:r>
          </a:p>
        </p:txBody>
      </p:sp>
      <p:sp>
        <p:nvSpPr>
          <p:cNvPr id="2779" name="" title=""/>
          <p:cNvSpPr/>
          <p:nvPr/>
        </p:nvSpPr>
        <p:spPr>
          <a:xfrm>
            <a:off x="395288" y="1989138"/>
            <a:ext cx="78486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请你用手势“    ”或“    ”表示。</a:t>
            </a:r>
            <a:endParaRPr sz="36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80" name="" title=""/>
          <p:cNvSpPr/>
          <p:nvPr/>
        </p:nvSpPr>
        <p:spPr>
          <a:xfrm>
            <a:off x="3132138" y="2133600"/>
            <a:ext cx="676275" cy="338138"/>
          </a:xfrm>
          <a:custGeom>
            <a:rect l="l" t="t" r="r" b="b"/>
            <a:pathLst>
              <a:path w="426" h="213">
                <a:moveTo>
                  <a:pt x="0" y="25"/>
                </a:moveTo>
                <a:lnTo>
                  <a:pt x="100" y="213"/>
                </a:lnTo>
                <a:lnTo>
                  <a:pt x="426" y="0"/>
                </a:lnTo>
              </a:path>
            </a:pathLst>
          </a:custGeom>
          <a:noFill/>
          <a:ln w="31750" cap="flat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781" name="" title=""/>
          <p:cNvGrpSpPr/>
          <p:nvPr/>
        </p:nvGrpSpPr>
        <p:grpSpPr>
          <a:xfrm>
            <a:off x="5076825" y="2060575"/>
            <a:ext cx="400050" cy="417513"/>
            <a:chExt cx="252" cy="263"/>
          </a:xfrm>
        </p:grpSpPr>
        <p:cxnSp>
          <p:nvCxnSpPr>
            <p:cNvPr id="2782" name="" title=""/>
            <p:cNvCxnSpPr/>
            <p:nvPr/>
          </p:nvCxnSpPr>
          <p:spPr>
            <a:xfrm>
              <a:off x="1" y="0"/>
              <a:ext cx="251" cy="250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783" name="" title=""/>
            <p:cNvCxnSpPr/>
            <p:nvPr/>
          </p:nvCxnSpPr>
          <p:spPr>
            <a:xfrm flipH="1">
              <a:off x="0" y="25"/>
              <a:ext cx="237" cy="238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2784" name="" title=""/>
          <p:cNvSpPr/>
          <p:nvPr/>
        </p:nvSpPr>
        <p:spPr>
          <a:xfrm>
            <a:off x="395288" y="2636838"/>
            <a:ext cx="9359900" cy="1006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1.一列火车行驶的速度为 110 千米/时“ 110 千米/时”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表示这列火车每时行 110 千米。  （         ）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85" name="" title=""/>
          <p:cNvSpPr/>
          <p:nvPr/>
        </p:nvSpPr>
        <p:spPr>
          <a:xfrm>
            <a:off x="323850" y="3933825"/>
            <a:ext cx="957738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2.速度÷时间=路程。               （         ）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86" name="" title=""/>
          <p:cNvSpPr/>
          <p:nvPr/>
        </p:nvSpPr>
        <p:spPr>
          <a:xfrm>
            <a:off x="323850" y="4797425"/>
            <a:ext cx="8820150" cy="10048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3.飞机飞行的速度为 12 千米/分，汽车行驶的速度为</a:t>
            </a:r>
            <a:endParaRPr sz="2400" b="1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r>
              <a:rPr sz="2400" b="1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 80 千米/时，汽车的速度比飞机快。</a:t>
            </a:r>
            <a:r>
              <a:rPr sz="2400" b="1">
                <a:solidFill>
                  <a:schemeClr val="tx2"/>
                </a:solidFill>
                <a:latin typeface="Times New Roman" pitchFamily="2" charset="0"/>
              </a:rPr>
              <a:t>        （                 ）</a:t>
            </a:r>
            <a:endParaRPr sz="2400" b="1">
              <a:solidFill>
                <a:schemeClr val="tx2"/>
              </a:solidFill>
              <a:latin typeface="Times New Roman" pitchFamily="2" charset="0"/>
            </a:endParaRPr>
          </a:p>
        </p:txBody>
      </p:sp>
      <p:sp>
        <p:nvSpPr>
          <p:cNvPr id="2787" name="" title=""/>
          <p:cNvSpPr/>
          <p:nvPr/>
        </p:nvSpPr>
        <p:spPr>
          <a:xfrm>
            <a:off x="6156325" y="3213100"/>
            <a:ext cx="676275" cy="338138"/>
          </a:xfrm>
          <a:custGeom>
            <a:rect l="l" t="t" r="r" b="b"/>
            <a:pathLst>
              <a:path w="426" h="213">
                <a:moveTo>
                  <a:pt x="0" y="25"/>
                </a:moveTo>
                <a:lnTo>
                  <a:pt x="100" y="213"/>
                </a:lnTo>
                <a:lnTo>
                  <a:pt x="426" y="0"/>
                </a:lnTo>
              </a:path>
            </a:pathLst>
          </a:custGeom>
          <a:noFill/>
          <a:ln w="31750" cap="flat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788" name="" title=""/>
          <p:cNvGrpSpPr/>
          <p:nvPr/>
        </p:nvGrpSpPr>
        <p:grpSpPr>
          <a:xfrm>
            <a:off x="6692900" y="3933825"/>
            <a:ext cx="400050" cy="417513"/>
            <a:chExt cx="252" cy="263"/>
          </a:xfrm>
        </p:grpSpPr>
        <p:cxnSp>
          <p:nvCxnSpPr>
            <p:cNvPr id="2789" name="" title=""/>
            <p:cNvCxnSpPr/>
            <p:nvPr/>
          </p:nvCxnSpPr>
          <p:spPr>
            <a:xfrm>
              <a:off x="1" y="0"/>
              <a:ext cx="251" cy="250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790" name="" title=""/>
            <p:cNvCxnSpPr/>
            <p:nvPr/>
          </p:nvCxnSpPr>
          <p:spPr>
            <a:xfrm flipH="1">
              <a:off x="0" y="25"/>
              <a:ext cx="237" cy="238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2791" name="" title=""/>
          <p:cNvGrpSpPr/>
          <p:nvPr/>
        </p:nvGrpSpPr>
        <p:grpSpPr>
          <a:xfrm>
            <a:off x="6764338" y="5373688"/>
            <a:ext cx="400050" cy="417512"/>
            <a:chExt cx="252" cy="263"/>
          </a:xfrm>
        </p:grpSpPr>
        <p:cxnSp>
          <p:nvCxnSpPr>
            <p:cNvPr id="2792" name="" title=""/>
            <p:cNvCxnSpPr/>
            <p:nvPr/>
          </p:nvCxnSpPr>
          <p:spPr>
            <a:xfrm>
              <a:off x="1" y="0"/>
              <a:ext cx="251" cy="250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793" name="" title=""/>
            <p:cNvCxnSpPr/>
            <p:nvPr/>
          </p:nvCxnSpPr>
          <p:spPr>
            <a:xfrm flipH="1">
              <a:off x="0" y="25"/>
              <a:ext cx="237" cy="238"/>
            </a:xfrm>
            <a:prstGeom prst="line">
              <a:avLst/>
            </a:prstGeom>
            <a:noFill/>
            <a:ln w="31750" cap="flat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 additive="base">
                                        <p:cTn id="12" dur="500" fill="hold"/>
                                        <p:tgtEl>
                                          <p:spTgt spid="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 additive="base">
                                        <p:cTn id="22" dur="500" fill="hold"/>
                                        <p:tgtEl>
                                          <p:spTgt spid="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7" dur="500" fill="hold"/>
                                        <p:tgtEl>
                                          <p:spTgt spid="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" grpId="0" animBg="1"/>
      <p:bldP spid="2786" grpId="1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96" name="" title=""/>
          <p:cNvSpPr/>
          <p:nvPr/>
        </p:nvSpPr>
        <p:spPr>
          <a:xfrm>
            <a:off x="2389188" y="2149475"/>
            <a:ext cx="43942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3600">
                <a:solidFill>
                  <a:schemeClr val="accent1"/>
                </a:solidFill>
                <a:ea typeface="微软雅黑" charset="-122"/>
              </a:rPr>
              <a:t>二、图形与几何</a:t>
            </a:r>
            <a:endParaRPr lang="zh-CN" altLang="en-US" sz="3600">
              <a:solidFill>
                <a:schemeClr val="accent1"/>
              </a:solidFill>
              <a:ea typeface="微软雅黑" charset="-122"/>
            </a:endParaRPr>
          </a:p>
        </p:txBody>
      </p:sp>
    </p:spTree>
  </p:cSld>
  <p:clrMapOvr>
    <a:masterClrMapping/>
  </p:clrMapOvr>
  <p:transition/>
  <p:timing/>
</p:sld>
</file>

<file path=ppt/slides/slide6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799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知识点</a:t>
            </a:r>
          </a:p>
        </p:txBody>
      </p:sp>
      <p:sp>
        <p:nvSpPr>
          <p:cNvPr id="2800" name="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/>
              <a:t>1.直线、射线与线段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2.平行与相交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3.垂直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4.锐角、直角、钝角、平角与周角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5.角的画法</a:t>
            </a:r>
            <a:endParaRPr lang="zh-CN" altLang="en-US"/>
          </a:p>
          <a:p>
            <a:pPr lvl="0">
              <a:buNone/>
            </a:pPr>
            <a:r>
              <a:rPr lang="zh-CN" altLang="en-US"/>
              <a:t>6.位置与方位</a:t>
            </a:r>
            <a:endParaRPr lang="en-US" altLang="en-US"/>
          </a:p>
        </p:txBody>
      </p:sp>
    </p:spTree>
  </p:cSld>
  <p:clrMapOvr>
    <a:masterClrMapping/>
  </p:clrMapOvr>
  <p:transition/>
  <p:timing/>
</p:sld>
</file>

<file path=ppt/slides/slide6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cxnSp>
        <p:nvCxnSpPr>
          <p:cNvPr id="2803" name="" title=""/>
          <p:cNvCxnSpPr/>
          <p:nvPr/>
        </p:nvCxnSpPr>
        <p:spPr>
          <a:xfrm>
            <a:off x="2438400" y="1524000"/>
            <a:ext cx="3124200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2804" name="" title=""/>
          <p:cNvGrpSpPr/>
          <p:nvPr/>
        </p:nvGrpSpPr>
        <p:grpSpPr>
          <a:xfrm>
            <a:off x="2286000" y="1447800"/>
            <a:ext cx="3352800" cy="152400"/>
            <a:chExt cx="2112" cy="96"/>
          </a:xfrm>
        </p:grpSpPr>
        <p:sp>
          <p:nvSpPr>
            <p:cNvPr id="2805" name="" title=""/>
            <p:cNvSpPr/>
            <p:nvPr/>
          </p:nvSpPr>
          <p:spPr>
            <a:xfrm>
              <a:off x="2016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06" name="" title="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cxnSp>
        <p:nvCxnSpPr>
          <p:cNvPr id="2807" name="" title=""/>
          <p:cNvCxnSpPr/>
          <p:nvPr/>
        </p:nvCxnSpPr>
        <p:spPr>
          <a:xfrm>
            <a:off x="5257800" y="2057400"/>
            <a:ext cx="3886200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aphicFrame>
        <p:nvGraphicFramePr>
          <p:cNvPr id="2808" name="" title=""/>
          <p:cNvGraphicFramePr>
            <a:graphicFrameLocks noGrp="1"/>
          </p:cNvGraphicFramePr>
          <p:nvPr/>
        </p:nvGraphicFramePr>
        <p:xfrm>
          <a:off x="990600" y="4038600"/>
          <a:ext cx="7848600" cy="2552700"/>
        </p:xfrm>
        <a:graphic>
          <a:graphicData uri="http://schemas.openxmlformats.org/drawingml/2006/table">
            <a:tbl>
              <a:tblPr/>
              <a:tblGrid>
                <a:gridCol w="1706562"/>
                <a:gridCol w="1493838"/>
                <a:gridCol w="4648200"/>
              </a:tblGrid>
              <a:tr h="60960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</a:tr>
              <a:tr h="64770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 rowSpan="3"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</a:tr>
              <a:tr h="64770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</a:tr>
              <a:tr h="647700"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B w="12700" cap="rnd">
                      <a:miter lim="800000"/>
                    </a:lnB>
                  </a:tcPr>
                </a:tc>
                <a:tc>
                  <a:txBody>
                    <a:bodyPr vert="horz" wrap="square" lIns="91440" tIns="45720" rIns="91440" bIns="45720"/>
                    <a:lstStyle>
                      <a:defPPr>
                        <a:defRPr lang="ru-RU"/>
                      </a:defPPr>
                      <a:lvl1pPr marL="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1pPr>
                      <a:lvl2pPr marL="4572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2pPr>
                      <a:lvl3pPr marL="9144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3pPr>
                      <a:lvl4pPr marL="13716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4pPr>
                      <a:lvl5pPr marL="1828800" indent="0" algn="l" defTabSz="91440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None/>
                        <a:defRPr lang="ru-RU" altLang="en-US" sz="1800" b="0" i="0" u="none">
                          <a:solidFill>
                            <a:schemeClr val="tx1"/>
                          </a:solidFill>
                          <a:latin typeface="Arial"/>
                          <a:ea typeface="宋体" charset="-122"/>
                        </a:defRPr>
                      </a:lvl5pPr>
                    </a:lstStyle>
                    <a:p/>
                  </a:txBody>
                  <a:tcPr>
                    <a:lnL w="12700" cap="rnd">
                      <a:solidFill>
                        <a:srgbClr val="000000"/>
                      </a:solidFill>
                      <a:miter lim="800000"/>
                    </a:lnL>
                    <a:lnR w="12700" cap="rnd">
                      <a:solidFill>
                        <a:srgbClr val="000000"/>
                      </a:solidFill>
                      <a:miter lim="800000"/>
                    </a:lnR>
                    <a:lnT w="12700" cap="rnd">
                      <a:solidFill>
                        <a:srgbClr val="000000"/>
                      </a:solidFill>
                      <a:miter lim="800000"/>
                    </a:lnT>
                    <a:lnB w="12700" cap="rnd">
                      <a:solidFill>
                        <a:srgbClr val="000000"/>
                      </a:solidFill>
                      <a:miter lim="800000"/>
                    </a:lnB>
                    <a:solidFill>
                      <a:srgbClr val="F6FDA1"/>
                    </a:solidFill>
                  </a:tcPr>
                </a:tc>
              </a:tr>
            </a:tbl>
          </a:graphicData>
        </a:graphic>
      </p:graphicFrame>
      <p:sp>
        <p:nvSpPr>
          <p:cNvPr id="2830" name="" title=""/>
          <p:cNvSpPr/>
          <p:nvPr/>
        </p:nvSpPr>
        <p:spPr>
          <a:xfrm>
            <a:off x="1447800" y="661988"/>
            <a:ext cx="55181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ea typeface="楷体_GB2312" pitchFamily="1" charset="-122"/>
              </a:rPr>
              <a:t>线段、射线、直线的联系与区别：</a:t>
            </a:r>
            <a:endParaRPr sz="2800">
              <a:ea typeface="楷体_GB2312" pitchFamily="1" charset="-122"/>
            </a:endParaRPr>
          </a:p>
        </p:txBody>
      </p:sp>
      <p:grpSp>
        <p:nvGrpSpPr>
          <p:cNvPr id="2831" name="" title=""/>
          <p:cNvGrpSpPr/>
          <p:nvPr/>
        </p:nvGrpSpPr>
        <p:grpSpPr>
          <a:xfrm>
            <a:off x="2286000" y="1981200"/>
            <a:ext cx="3352800" cy="152400"/>
            <a:chExt cx="2112" cy="96"/>
          </a:xfrm>
        </p:grpSpPr>
        <p:sp>
          <p:nvSpPr>
            <p:cNvPr id="2832" name="Ellipse 10" title=""/>
            <p:cNvSpPr/>
            <p:nvPr/>
          </p:nvSpPr>
          <p:spPr>
            <a:xfrm>
              <a:off x="2016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33" name="Ellipse 11" title="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cxnSp>
        <p:nvCxnSpPr>
          <p:cNvPr id="2834" name="" title=""/>
          <p:cNvCxnSpPr/>
          <p:nvPr/>
        </p:nvCxnSpPr>
        <p:spPr>
          <a:xfrm>
            <a:off x="2438400" y="2057400"/>
            <a:ext cx="3048000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35" name="未知" title=""/>
          <p:cNvSpPr/>
          <p:nvPr/>
        </p:nvSpPr>
        <p:spPr>
          <a:xfrm>
            <a:off x="-38100" y="2438400"/>
            <a:ext cx="2933700" cy="1588"/>
          </a:xfrm>
          <a:custGeom>
            <a:rect l="l" t="t" r="r" b="b"/>
            <a:pathLst>
              <a:path w="1851" h="1">
                <a:moveTo>
                  <a:pt x="0" y="0"/>
                </a:moveTo>
                <a:lnTo>
                  <a:pt x="1851" y="1"/>
                </a:lnTo>
              </a:path>
            </a:pathLst>
          </a:cu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836" name="Group 14" title=""/>
          <p:cNvGrpSpPr/>
          <p:nvPr/>
        </p:nvGrpSpPr>
        <p:grpSpPr>
          <a:xfrm>
            <a:off x="2514600" y="3124200"/>
            <a:ext cx="3352800" cy="152400"/>
            <a:chExt cx="2112" cy="96"/>
          </a:xfrm>
        </p:grpSpPr>
        <p:grpSp>
          <p:nvGrpSpPr>
            <p:cNvPr id="2837" name="Group 15" title=""/>
            <p:cNvGrpSpPr/>
            <p:nvPr/>
          </p:nvGrpSpPr>
          <p:grpSpPr>
            <a:xfrm>
              <a:off x="0" y="0"/>
              <a:ext cx="2112" cy="96"/>
              <a:chExt cx="2112" cy="96"/>
            </a:xfrm>
          </p:grpSpPr>
          <p:sp>
            <p:nvSpPr>
              <p:cNvPr id="2838" name="Ellipse 16" title=""/>
              <p:cNvSpPr/>
              <p:nvPr/>
            </p:nvSpPr>
            <p:spPr>
              <a:xfrm>
                <a:off x="2016" y="0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839" name="Ellipse 17" title=""/>
              <p:cNvSpPr/>
              <p:nvPr/>
            </p:nvSpPr>
            <p:spPr>
              <a:xfrm>
                <a:off x="0" y="0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cxnSp>
          <p:nvCxnSpPr>
            <p:cNvPr id="2840" name="" title=""/>
            <p:cNvCxnSpPr/>
            <p:nvPr/>
          </p:nvCxnSpPr>
          <p:spPr>
            <a:xfrm>
              <a:off x="48" y="48"/>
              <a:ext cx="2016" cy="0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cxnSp>
        <p:nvCxnSpPr>
          <p:cNvPr id="2841" name="" title=""/>
          <p:cNvCxnSpPr/>
          <p:nvPr/>
        </p:nvCxnSpPr>
        <p:spPr>
          <a:xfrm>
            <a:off x="0" y="3200400"/>
            <a:ext cx="9177338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42" name="" title=""/>
          <p:cNvSpPr/>
          <p:nvPr/>
        </p:nvSpPr>
        <p:spPr>
          <a:xfrm>
            <a:off x="3429000" y="1524000"/>
            <a:ext cx="7937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ea typeface="楷体_GB2312" pitchFamily="1" charset="-122"/>
              </a:rPr>
              <a:t>线段</a:t>
            </a:r>
            <a:endParaRPr sz="2400">
              <a:ea typeface="楷体_GB2312" pitchFamily="1" charset="-122"/>
            </a:endParaRPr>
          </a:p>
        </p:txBody>
      </p:sp>
      <p:sp>
        <p:nvSpPr>
          <p:cNvPr id="2843" name="" title=""/>
          <p:cNvSpPr/>
          <p:nvPr/>
        </p:nvSpPr>
        <p:spPr>
          <a:xfrm>
            <a:off x="3352800" y="2590800"/>
            <a:ext cx="7937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ea typeface="楷体_GB2312" pitchFamily="1" charset="-122"/>
              </a:rPr>
              <a:t>射线</a:t>
            </a:r>
            <a:endParaRPr sz="2400">
              <a:ea typeface="楷体_GB2312" pitchFamily="1" charset="-122"/>
            </a:endParaRPr>
          </a:p>
        </p:txBody>
      </p:sp>
      <p:sp>
        <p:nvSpPr>
          <p:cNvPr id="2844" name="" title=""/>
          <p:cNvSpPr/>
          <p:nvPr/>
        </p:nvSpPr>
        <p:spPr>
          <a:xfrm>
            <a:off x="3276600" y="3429000"/>
            <a:ext cx="7937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ea typeface="楷体_GB2312" pitchFamily="1" charset="-122"/>
              </a:rPr>
              <a:t>直线</a:t>
            </a:r>
            <a:endParaRPr sz="2400">
              <a:ea typeface="楷体_GB2312" pitchFamily="1" charset="-122"/>
            </a:endParaRPr>
          </a:p>
        </p:txBody>
      </p:sp>
      <p:sp>
        <p:nvSpPr>
          <p:cNvPr id="2845" name="" title=""/>
          <p:cNvSpPr/>
          <p:nvPr/>
        </p:nvSpPr>
        <p:spPr>
          <a:xfrm>
            <a:off x="3124200" y="4800600"/>
            <a:ext cx="504825" cy="15525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都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是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直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的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846" name="" title=""/>
          <p:cNvSpPr/>
          <p:nvPr/>
        </p:nvSpPr>
        <p:spPr>
          <a:xfrm>
            <a:off x="4648200" y="4724400"/>
            <a:ext cx="35369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没有端点，可无限延长。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847" name="" title=""/>
          <p:cNvSpPr/>
          <p:nvPr/>
        </p:nvSpPr>
        <p:spPr>
          <a:xfrm>
            <a:off x="4572000" y="5332413"/>
            <a:ext cx="414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有两个端点，不可无限延长。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</p:txBody>
      </p:sp>
      <p:sp>
        <p:nvSpPr>
          <p:cNvPr id="2848" name="Rectangle 20" title=""/>
          <p:cNvSpPr/>
          <p:nvPr/>
        </p:nvSpPr>
        <p:spPr>
          <a:xfrm>
            <a:off x="4648200" y="5942013"/>
            <a:ext cx="414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solidFill>
                  <a:srgbClr val="FF0000"/>
                </a:solidFill>
                <a:ea typeface="楷体_GB2312" pitchFamily="1" charset="-122"/>
              </a:rPr>
              <a:t>只有一个端点，可无限延长。</a:t>
            </a:r>
            <a:endParaRPr sz="2400">
              <a:solidFill>
                <a:srgbClr val="FF0000"/>
              </a:solidFill>
              <a:ea typeface="楷体_GB2312" pitchFamily="1" charset="-122"/>
            </a:endParaRPr>
          </a:p>
        </p:txBody>
      </p:sp>
      <p:cxnSp>
        <p:nvCxnSpPr>
          <p:cNvPr id="2849" name="" title=""/>
          <p:cNvCxnSpPr/>
          <p:nvPr/>
        </p:nvCxnSpPr>
        <p:spPr>
          <a:xfrm>
            <a:off x="2819400" y="2438400"/>
            <a:ext cx="3048000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2850" name="Group 22" title=""/>
          <p:cNvGrpSpPr/>
          <p:nvPr/>
        </p:nvGrpSpPr>
        <p:grpSpPr>
          <a:xfrm>
            <a:off x="2667000" y="2362200"/>
            <a:ext cx="3352800" cy="152400"/>
            <a:chExt cx="2112" cy="96"/>
          </a:xfrm>
        </p:grpSpPr>
        <p:sp>
          <p:nvSpPr>
            <p:cNvPr id="2851" name="Ellipse 23" title=""/>
            <p:cNvSpPr/>
            <p:nvPr/>
          </p:nvSpPr>
          <p:spPr>
            <a:xfrm>
              <a:off x="2016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52" name="Ellipse 24" title=""/>
            <p:cNvSpPr/>
            <p:nvPr/>
          </p:nvSpPr>
          <p:spPr>
            <a:xfrm>
              <a:off x="0" y="0"/>
              <a:ext cx="96" cy="96"/>
            </a:xfrm>
            <a:prstGeom prst="ellipse">
              <a:avLst/>
            </a:prstGeom>
            <a:solidFill>
              <a:srgbClr val="FF0000"/>
            </a:solidFill>
            <a:ln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2853" name="Group 25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2854" name="Picture 26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855" name="Picture 27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856" name="Picture 28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857" name="Picture 29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501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5" dur="2000" fill="hold"/>
                                        <p:tgtEl>
                                          <p:spTgt spid="2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3" dur="1000" fill="hold"/>
                                        <p:tgtEl>
                                          <p:spTgt spid="2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8" dur="1000" fill="hold"/>
                                        <p:tgtEl>
                                          <p:spTgt spid="28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4" dur="2000" fill="hold"/>
                                        <p:tgtEl>
                                          <p:spTgt spid="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42" dur="2000" fill="hold"/>
                                        <p:tgtEl>
                                          <p:spTgt spid="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7" presetClass="entr" presetSubtype="1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2" dur="2000" fill="hold"/>
                                        <p:tgtEl>
                                          <p:spTgt spid="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7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5" presetClass="entr" presetSubtype="0" fill="hold" grpId="2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base">
                                        <p:cTn id="73" dur="2000" fill="hold"/>
                                        <p:tgtEl>
                                          <p:spTgt spid="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8" dur="2000" fill="hold"/>
                                        <p:tgtEl>
                                          <p:spTgt spid="2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88" dur="1000" fill="hold"/>
                                        <p:tgtEl>
                                          <p:spTgt spid="2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5" dur="1000" fill="hold"/>
                                        <p:tgtEl>
                                          <p:spTgt spid="2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2" grpId="0" animBg="1"/>
      <p:bldP spid="2843" grpId="1" animBg="1"/>
      <p:bldP spid="2844" grpId="2" animBg="1"/>
      <p:bldP spid="2845" grpId="3" animBg="1"/>
      <p:bldP spid="2846" grpId="4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860" name="" title=""/>
          <p:cNvSpPr/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rPr b="1">
                <a:solidFill>
                  <a:srgbClr val="FF0000"/>
                </a:solidFill>
              </a:rPr>
              <a:t>线段、射线、直线的读法</a:t>
            </a:r>
            <a:endParaRPr b="1">
              <a:solidFill>
                <a:srgbClr val="FF0000"/>
              </a:solidFill>
            </a:endParaRPr>
          </a:p>
        </p:txBody>
      </p:sp>
      <p:pic>
        <p:nvPicPr>
          <p:cNvPr id="2861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250825" y="2282825"/>
            <a:ext cx="2581275" cy="3097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862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916238" y="2282825"/>
            <a:ext cx="2981325" cy="3097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863" name="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2209800"/>
            <a:ext cx="2960688" cy="3097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1000" fill="hold"/>
                                        <p:tgtEl>
                                          <p:spTgt spid="2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6" dur="1000" fill="hold"/>
                                        <p:tgtEl>
                                          <p:spTgt spid="2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3" dur="1000" fill="hold"/>
                                        <p:tgtEl>
                                          <p:spTgt spid="2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106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练一练</a:t>
            </a:r>
          </a:p>
        </p:txBody>
      </p:sp>
      <p:sp>
        <p:nvSpPr>
          <p:cNvPr id="2107" name="" title=""/>
          <p:cNvSpPr/>
          <p:nvPr>
            <p:ph type="body" idx="1"/>
          </p:nvPr>
        </p:nvSpPr>
        <p:spPr>
          <a:xfrm>
            <a:off x="469900" y="1060450"/>
            <a:ext cx="4675188" cy="47418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lnSpc>
                <a:spcPct val="90000"/>
              </a:lnSpc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6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7809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4325 读作：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4030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2500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读作</a:t>
            </a:r>
            <a:r>
              <a:rPr lang="zh-CN" altLang="en-US" sz="2400">
                <a:latin typeface="微软雅黑" charset="-122"/>
                <a:ea typeface="微软雅黑" charset="-122"/>
              </a:rPr>
              <a:t>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56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4900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0000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读作</a:t>
            </a:r>
            <a:r>
              <a:rPr lang="zh-CN" altLang="en-US" sz="2400">
                <a:latin typeface="微软雅黑" charset="-122"/>
                <a:ea typeface="微软雅黑" charset="-122"/>
              </a:rPr>
              <a:t>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3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0609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0500</a:t>
            </a:r>
            <a:r>
              <a:rPr lang="zh-CN" altLang="en-US" sz="2400">
                <a:latin typeface="微软雅黑" charset="-122"/>
                <a:ea typeface="微软雅黑" charset="-122"/>
              </a:rPr>
              <a:t> </a:t>
            </a:r>
            <a:r>
              <a:rPr lang="en-US" altLang="en-US" sz="2400">
                <a:latin typeface="微软雅黑" charset="-122"/>
                <a:ea typeface="微软雅黑" charset="-122"/>
              </a:rPr>
              <a:t>读作</a:t>
            </a:r>
            <a:r>
              <a:rPr lang="zh-CN" altLang="en-US" sz="2400">
                <a:latin typeface="微软雅黑" charset="-122"/>
                <a:ea typeface="微软雅黑" charset="-122"/>
              </a:rPr>
              <a:t>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五十万零七百 写作：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三千零一十万零二百 写作：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五百七十万四千九百八十六 写作：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十二亿九千五百三十三万 写作：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lnSpc>
                <a:spcPct val="90000"/>
              </a:lnSpc>
              <a:buNone/>
            </a:pPr>
            <a:endParaRPr lang="zh-CN" altLang="en-US"/>
          </a:p>
          <a:p>
            <a:pPr lvl="0">
              <a:lnSpc>
                <a:spcPct val="90000"/>
              </a:lnSpc>
              <a:buNone/>
            </a:pPr>
            <a:endParaRPr lang="zh-CN" altLang="en-US"/>
          </a:p>
          <a:p>
            <a:pPr lvl="0">
              <a:lnSpc>
                <a:spcPct val="90000"/>
              </a:lnSpc>
              <a:buNone/>
            </a:pPr>
            <a:endParaRPr lang="en-US" altLang="en-US"/>
          </a:p>
        </p:txBody>
      </p:sp>
      <p:sp>
        <p:nvSpPr>
          <p:cNvPr id="2108" name="" title=""/>
          <p:cNvSpPr/>
          <p:nvPr/>
        </p:nvSpPr>
        <p:spPr>
          <a:xfrm>
            <a:off x="3260725" y="1062038"/>
            <a:ext cx="54276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ea typeface="微软雅黑" charset="-122"/>
              </a:rPr>
              <a:t>六亿七千八百零九万四千三百二十五</a:t>
            </a:r>
            <a:endParaRPr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09" name="" title=""/>
          <p:cNvSpPr/>
          <p:nvPr/>
        </p:nvSpPr>
        <p:spPr>
          <a:xfrm>
            <a:off x="3224213" y="1660525"/>
            <a:ext cx="50387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ea typeface="微软雅黑" charset="-122"/>
              </a:rPr>
              <a:t>四千零三十万二千五百</a:t>
            </a:r>
            <a:endParaRPr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10" name="" title=""/>
          <p:cNvSpPr/>
          <p:nvPr/>
        </p:nvSpPr>
        <p:spPr>
          <a:xfrm>
            <a:off x="3506788" y="2206625"/>
            <a:ext cx="37528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ea typeface="微软雅黑" charset="-122"/>
              </a:rPr>
              <a:t>五十六亿四千九百万</a:t>
            </a:r>
            <a:endParaRPr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11" name="" title=""/>
          <p:cNvSpPr/>
          <p:nvPr/>
        </p:nvSpPr>
        <p:spPr>
          <a:xfrm>
            <a:off x="3541713" y="2735263"/>
            <a:ext cx="37179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ea typeface="微软雅黑" charset="-122"/>
              </a:rPr>
              <a:t>三亿零六百零九万零五百</a:t>
            </a:r>
            <a:endParaRPr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12" name="Rectangle 40" title=""/>
          <p:cNvSpPr/>
          <p:nvPr/>
        </p:nvSpPr>
        <p:spPr>
          <a:xfrm>
            <a:off x="3700463" y="3316288"/>
            <a:ext cx="355917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50 0700</a:t>
            </a:r>
            <a:endParaRPr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13" name="Rectangle 41" title=""/>
          <p:cNvSpPr/>
          <p:nvPr/>
        </p:nvSpPr>
        <p:spPr>
          <a:xfrm>
            <a:off x="4546600" y="3898900"/>
            <a:ext cx="271303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3010 0200</a:t>
            </a:r>
            <a:endParaRPr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14" name="Rectangle 42" title=""/>
          <p:cNvSpPr/>
          <p:nvPr/>
        </p:nvSpPr>
        <p:spPr>
          <a:xfrm>
            <a:off x="5391150" y="4479925"/>
            <a:ext cx="241458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570 4986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15" name="Rectangle 43" title=""/>
          <p:cNvSpPr/>
          <p:nvPr/>
        </p:nvSpPr>
        <p:spPr>
          <a:xfrm>
            <a:off x="5321300" y="4972050"/>
            <a:ext cx="22542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12 9533 0000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" grpId="1" animBg="1"/>
      <p:bldP spid="2110" grpId="2" animBg="1"/>
      <p:bldP spid="2111" grpId="3" animBg="1"/>
      <p:bldP spid="2112" grpId="4" animBg="1"/>
      <p:bldP spid="2113" grpId="5" animBg="1"/>
      <p:bldP spid="2114" grpId="6" animBg="1"/>
      <p:bldP spid="2115" grpId="7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cxnSp>
        <p:nvCxnSpPr>
          <p:cNvPr id="2866" name="" title=""/>
          <p:cNvCxnSpPr/>
          <p:nvPr/>
        </p:nvCxnSpPr>
        <p:spPr>
          <a:xfrm>
            <a:off x="468313" y="1989138"/>
            <a:ext cx="574675" cy="3024187"/>
          </a:xfrm>
          <a:prstGeom prst="line">
            <a:avLst/>
          </a:prstGeom>
          <a:noFill/>
          <a:ln w="3492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67" name="Ellipse 33" title=""/>
          <p:cNvSpPr/>
          <p:nvPr/>
        </p:nvSpPr>
        <p:spPr>
          <a:xfrm>
            <a:off x="582613" y="2852738"/>
            <a:ext cx="144462" cy="144462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8" name="Ellipse 34" title=""/>
          <p:cNvSpPr/>
          <p:nvPr/>
        </p:nvSpPr>
        <p:spPr>
          <a:xfrm>
            <a:off x="812800" y="4076700"/>
            <a:ext cx="144463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69" name="Rectangle 35" title=""/>
          <p:cNvSpPr/>
          <p:nvPr/>
        </p:nvSpPr>
        <p:spPr>
          <a:xfrm>
            <a:off x="684213" y="2636838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A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70" name="Rectangle 36" title=""/>
          <p:cNvSpPr/>
          <p:nvPr/>
        </p:nvSpPr>
        <p:spPr>
          <a:xfrm>
            <a:off x="950913" y="3644900"/>
            <a:ext cx="7413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B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871" name="" title=""/>
          <p:cNvCxnSpPr/>
          <p:nvPr/>
        </p:nvCxnSpPr>
        <p:spPr>
          <a:xfrm flipH="1">
            <a:off x="2339975" y="1989138"/>
            <a:ext cx="0" cy="2232025"/>
          </a:xfrm>
          <a:prstGeom prst="line">
            <a:avLst/>
          </a:prstGeom>
          <a:noFill/>
          <a:ln w="3492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72" name="Ellipse 38" title=""/>
          <p:cNvSpPr/>
          <p:nvPr/>
        </p:nvSpPr>
        <p:spPr>
          <a:xfrm>
            <a:off x="2268538" y="1989138"/>
            <a:ext cx="144462" cy="144462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73" name="Ellipse 39" title=""/>
          <p:cNvSpPr/>
          <p:nvPr/>
        </p:nvSpPr>
        <p:spPr>
          <a:xfrm>
            <a:off x="2268538" y="4149725"/>
            <a:ext cx="144462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874" name="" title=""/>
          <p:cNvCxnSpPr/>
          <p:nvPr/>
        </p:nvCxnSpPr>
        <p:spPr>
          <a:xfrm flipV="1">
            <a:off x="3203575" y="1989138"/>
            <a:ext cx="1439863" cy="2519362"/>
          </a:xfrm>
          <a:prstGeom prst="line">
            <a:avLst/>
          </a:prstGeom>
          <a:noFill/>
          <a:ln w="3492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75" name="" title=""/>
          <p:cNvSpPr/>
          <p:nvPr/>
        </p:nvSpPr>
        <p:spPr>
          <a:xfrm>
            <a:off x="3865563" y="3141663"/>
            <a:ext cx="144462" cy="144462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76" name="" title=""/>
          <p:cNvSpPr/>
          <p:nvPr/>
        </p:nvSpPr>
        <p:spPr>
          <a:xfrm>
            <a:off x="3132138" y="4437063"/>
            <a:ext cx="144462" cy="144462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877" name="" title=""/>
          <p:cNvCxnSpPr/>
          <p:nvPr/>
        </p:nvCxnSpPr>
        <p:spPr>
          <a:xfrm>
            <a:off x="5076825" y="1916113"/>
            <a:ext cx="2447925" cy="360362"/>
          </a:xfrm>
          <a:prstGeom prst="line">
            <a:avLst/>
          </a:prstGeom>
          <a:noFill/>
          <a:ln w="3492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78" name="" title=""/>
          <p:cNvSpPr/>
          <p:nvPr/>
        </p:nvSpPr>
        <p:spPr>
          <a:xfrm>
            <a:off x="5003800" y="3644900"/>
            <a:ext cx="144463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79" name="" title=""/>
          <p:cNvSpPr/>
          <p:nvPr/>
        </p:nvSpPr>
        <p:spPr>
          <a:xfrm>
            <a:off x="7308850" y="4941888"/>
            <a:ext cx="144463" cy="144462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2880" name="" title=""/>
          <p:cNvCxnSpPr/>
          <p:nvPr/>
        </p:nvCxnSpPr>
        <p:spPr>
          <a:xfrm flipV="1">
            <a:off x="4140200" y="5445125"/>
            <a:ext cx="3168650" cy="503238"/>
          </a:xfrm>
          <a:prstGeom prst="line">
            <a:avLst/>
          </a:prstGeom>
          <a:noFill/>
          <a:ln w="34925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881" name="Ellipse 41" title=""/>
          <p:cNvSpPr/>
          <p:nvPr/>
        </p:nvSpPr>
        <p:spPr>
          <a:xfrm>
            <a:off x="4067175" y="5876925"/>
            <a:ext cx="144463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2" name="Rectangle 42" title=""/>
          <p:cNvSpPr/>
          <p:nvPr/>
        </p:nvSpPr>
        <p:spPr>
          <a:xfrm>
            <a:off x="2463800" y="1773238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C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3" name="Rectangle 43" title=""/>
          <p:cNvSpPr/>
          <p:nvPr/>
        </p:nvSpPr>
        <p:spPr>
          <a:xfrm>
            <a:off x="2535238" y="4005263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D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4" name="Rectangle 44" title=""/>
          <p:cNvSpPr/>
          <p:nvPr/>
        </p:nvSpPr>
        <p:spPr>
          <a:xfrm>
            <a:off x="4048125" y="2924175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E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5" name="Rectangle 45" title=""/>
          <p:cNvSpPr/>
          <p:nvPr/>
        </p:nvSpPr>
        <p:spPr>
          <a:xfrm>
            <a:off x="3400425" y="4148138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F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6" name="Rectangle 46" title=""/>
          <p:cNvSpPr/>
          <p:nvPr/>
        </p:nvSpPr>
        <p:spPr>
          <a:xfrm>
            <a:off x="6443663" y="1663700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G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7" name="Rectangle 47" title=""/>
          <p:cNvSpPr/>
          <p:nvPr/>
        </p:nvSpPr>
        <p:spPr>
          <a:xfrm>
            <a:off x="7380288" y="1754188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H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8" name="Rectangle 48" title=""/>
          <p:cNvSpPr/>
          <p:nvPr/>
        </p:nvSpPr>
        <p:spPr>
          <a:xfrm>
            <a:off x="4787900" y="3968750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K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89" name="Rectangle 49" title=""/>
          <p:cNvSpPr/>
          <p:nvPr/>
        </p:nvSpPr>
        <p:spPr>
          <a:xfrm>
            <a:off x="7164388" y="4329113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W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0" name="" title=""/>
          <p:cNvSpPr/>
          <p:nvPr/>
        </p:nvSpPr>
        <p:spPr>
          <a:xfrm>
            <a:off x="6443663" y="5121275"/>
            <a:ext cx="3365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P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1" name="" title=""/>
          <p:cNvSpPr/>
          <p:nvPr/>
        </p:nvSpPr>
        <p:spPr>
          <a:xfrm>
            <a:off x="3924300" y="5229225"/>
            <a:ext cx="4381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J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2" name="未知" title=""/>
          <p:cNvSpPr/>
          <p:nvPr/>
        </p:nvSpPr>
        <p:spPr>
          <a:xfrm>
            <a:off x="5076825" y="2636838"/>
            <a:ext cx="2303463" cy="2303462"/>
          </a:xfrm>
          <a:custGeom>
            <a:rect l="l" t="t" r="r" b="b"/>
            <a:pathLst>
              <a:path w="726" h="953">
                <a:moveTo>
                  <a:pt x="0" y="409"/>
                </a:moveTo>
                <a:cubicBezTo>
                  <a:pt x="7" y="204"/>
                  <a:pt x="15" y="0"/>
                  <a:pt x="136" y="91"/>
                </a:cubicBezTo>
                <a:cubicBezTo>
                  <a:pt x="257" y="182"/>
                  <a:pt x="628" y="809"/>
                  <a:pt x="726" y="953"/>
                </a:cubicBezTo>
              </a:path>
            </a:pathLst>
          </a:custGeom>
          <a:noFill/>
          <a:ln w="381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893" name="" title=""/>
          <p:cNvSpPr/>
          <p:nvPr/>
        </p:nvSpPr>
        <p:spPr>
          <a:xfrm>
            <a:off x="7467600" y="2209800"/>
            <a:ext cx="144463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4" name="" title=""/>
          <p:cNvSpPr/>
          <p:nvPr/>
        </p:nvSpPr>
        <p:spPr>
          <a:xfrm>
            <a:off x="6477000" y="2057400"/>
            <a:ext cx="144463" cy="144463"/>
          </a:xfrm>
          <a:prstGeom prst="ellipse">
            <a:avLst/>
          </a:prstGeom>
          <a:solidFill>
            <a:srgbClr val="FF33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5" name="" title=""/>
          <p:cNvSpPr/>
          <p:nvPr/>
        </p:nvSpPr>
        <p:spPr>
          <a:xfrm>
            <a:off x="2514600" y="2895600"/>
            <a:ext cx="9906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i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线段</a:t>
            </a:r>
            <a:endParaRPr sz="2400" i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6" name="Rectangle 50" title=""/>
          <p:cNvSpPr/>
          <p:nvPr/>
        </p:nvSpPr>
        <p:spPr>
          <a:xfrm>
            <a:off x="457200" y="5181600"/>
            <a:ext cx="9144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i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直线</a:t>
            </a:r>
            <a:endParaRPr sz="2400" i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7" name="Rectangle 51" title=""/>
          <p:cNvSpPr/>
          <p:nvPr/>
        </p:nvSpPr>
        <p:spPr>
          <a:xfrm>
            <a:off x="3886200" y="4038600"/>
            <a:ext cx="1143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i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射线</a:t>
            </a:r>
            <a:endParaRPr sz="2400" i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8" name="Rectangle 52" title=""/>
          <p:cNvSpPr/>
          <p:nvPr/>
        </p:nvSpPr>
        <p:spPr>
          <a:xfrm>
            <a:off x="4953000" y="6019800"/>
            <a:ext cx="9144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i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射线</a:t>
            </a:r>
            <a:endParaRPr sz="2400" i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899" name="Rectangle 53" title=""/>
          <p:cNvSpPr/>
          <p:nvPr/>
        </p:nvSpPr>
        <p:spPr>
          <a:xfrm>
            <a:off x="6096000" y="2438400"/>
            <a:ext cx="1143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i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射线</a:t>
            </a:r>
            <a:endParaRPr sz="2400" i="1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900" name="WordArt 54" title=""/>
          <p:cNvSpPr/>
          <p:nvPr/>
        </p:nvSpPr>
        <p:spPr>
          <a:xfrm>
            <a:off x="457200" y="457200"/>
            <a:ext cx="2095500" cy="409575"/>
          </a:xfr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sz="3600" b="1">
                <a:ln cap="flat">
                  <a:noFill/>
                  <a:prstDash val="solid"/>
                  <a:headEnd type="none" w="med" len="med"/>
                  <a:tailEnd type="none" w="med" len="med"/>
                </a:ln>
                <a:solidFill>
                  <a:srgbClr val="336699"/>
                </a:solidFill>
                <a:effectLst>
                  <a:outerShdw dist="45791" dir="2021404" algn="ctr">
                    <a:srgbClr val="B2B2B2">
                      <a:alpha val="78000"/>
                    </a:srgbClr>
                  </a:outerShdw>
                </a:effectLst>
                <a:latin typeface="宋体" charset="-122"/>
              </a:rPr>
              <a:t>巩固练习</a:t>
            </a:r>
          </a:p>
        </p:txBody>
      </p:sp>
      <p:grpSp>
        <p:nvGrpSpPr>
          <p:cNvPr id="2901" name="Group 55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2902" name="Picture 56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03" name="Picture 57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04" name="Picture 58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05" name="Picture 59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2" dur="500" fill="hold"/>
                                        <p:tgtEl>
                                          <p:spTgt spid="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2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2" dur="500" fill="hold"/>
                                        <p:tgtEl>
                                          <p:spTgt spid="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7" dur="500" fill="hold"/>
                                        <p:tgtEl>
                                          <p:spTgt spid="2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5" grpId="0" animBg="1"/>
      <p:bldP spid="2896" grpId="1" animBg="1"/>
      <p:bldP spid="2897" grpId="2" animBg="1"/>
      <p:bldP spid="2898" grpId="3" animBg="1"/>
      <p:bldP spid="2899" grpId="4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908" name="" title=""/>
          <p:cNvSpPr/>
          <p:nvPr/>
        </p:nvSpPr>
        <p:spPr>
          <a:xfrm>
            <a:off x="381000" y="1844675"/>
            <a:ext cx="7561263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latin typeface="楷体_GB2312" pitchFamily="1" charset="-122"/>
                <a:ea typeface="楷体_GB2312" pitchFamily="1" charset="-122"/>
              </a:rPr>
              <a:t>（1）线段是直线的一部分。（    ）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909" name="" title=""/>
          <p:cNvSpPr/>
          <p:nvPr/>
        </p:nvSpPr>
        <p:spPr>
          <a:xfrm>
            <a:off x="1295400" y="2362200"/>
            <a:ext cx="5181600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latin typeface="楷体_GB2312" pitchFamily="1" charset="-122"/>
                <a:ea typeface="楷体_GB2312" pitchFamily="1" charset="-122"/>
              </a:rPr>
              <a:t>（2）一条直线长5厘米。（   ）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910" name="" title=""/>
          <p:cNvSpPr/>
          <p:nvPr/>
        </p:nvSpPr>
        <p:spPr>
          <a:xfrm>
            <a:off x="811213" y="2909888"/>
            <a:ext cx="5818187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latin typeface="楷体_GB2312" pitchFamily="1" charset="-122"/>
                <a:ea typeface="楷体_GB2312" pitchFamily="1" charset="-122"/>
              </a:rPr>
              <a:t>（3）直线比射线长。（    ） 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911" name="" title=""/>
          <p:cNvSpPr/>
          <p:nvPr/>
        </p:nvSpPr>
        <p:spPr>
          <a:xfrm>
            <a:off x="762000" y="3429000"/>
            <a:ext cx="7608888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latin typeface="楷体_GB2312" pitchFamily="1" charset="-122"/>
                <a:ea typeface="楷体_GB2312" pitchFamily="1" charset="-122"/>
              </a:rPr>
              <a:t>（4）太阳射出来的光线是直线。（    ）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912" name="Rectangle 60" title=""/>
          <p:cNvSpPr/>
          <p:nvPr/>
        </p:nvSpPr>
        <p:spPr>
          <a:xfrm>
            <a:off x="5378450" y="2041525"/>
            <a:ext cx="946150" cy="1006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6000">
                <a:solidFill>
                  <a:srgbClr val="FF3300"/>
                </a:solidFill>
                <a:ea typeface="楷体_GB2312" pitchFamily="1" charset="-122"/>
              </a:rPr>
              <a:t>×</a:t>
            </a:r>
            <a:endParaRPr sz="60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2913" name="Rectangle 61" title=""/>
          <p:cNvSpPr/>
          <p:nvPr/>
        </p:nvSpPr>
        <p:spPr>
          <a:xfrm>
            <a:off x="6705600" y="3108325"/>
            <a:ext cx="946150" cy="1006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6000">
                <a:solidFill>
                  <a:srgbClr val="FF3300"/>
                </a:solidFill>
                <a:ea typeface="楷体_GB2312" pitchFamily="1" charset="-122"/>
              </a:rPr>
              <a:t>×</a:t>
            </a:r>
            <a:endParaRPr sz="60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2914" name="Rectangle 62" title=""/>
          <p:cNvSpPr/>
          <p:nvPr/>
        </p:nvSpPr>
        <p:spPr>
          <a:xfrm>
            <a:off x="4953000" y="2590800"/>
            <a:ext cx="946150" cy="10064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6000">
                <a:solidFill>
                  <a:srgbClr val="FF3300"/>
                </a:solidFill>
                <a:ea typeface="楷体_GB2312" pitchFamily="1" charset="-122"/>
              </a:rPr>
              <a:t>×</a:t>
            </a:r>
            <a:endParaRPr sz="60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2915" name="Rectangle 63" title=""/>
          <p:cNvSpPr/>
          <p:nvPr/>
        </p:nvSpPr>
        <p:spPr>
          <a:xfrm>
            <a:off x="5943600" y="1524000"/>
            <a:ext cx="869950" cy="9144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5400">
                <a:solidFill>
                  <a:srgbClr val="FF3300"/>
                </a:solidFill>
                <a:ea typeface="楷体_GB2312" pitchFamily="1" charset="-122"/>
              </a:rPr>
              <a:t>√</a:t>
            </a:r>
            <a:endParaRPr sz="54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2916" name="Rectangle 64" title=""/>
          <p:cNvSpPr/>
          <p:nvPr/>
        </p:nvSpPr>
        <p:spPr>
          <a:xfrm>
            <a:off x="1447800" y="1371600"/>
            <a:ext cx="17526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ea typeface="楷体_GB2312" pitchFamily="1" charset="-122"/>
              </a:rPr>
              <a:t>判断。</a:t>
            </a:r>
            <a:endParaRPr sz="2800">
              <a:ea typeface="楷体_GB2312" pitchFamily="1" charset="-122"/>
            </a:endParaRPr>
          </a:p>
        </p:txBody>
      </p:sp>
      <p:grpSp>
        <p:nvGrpSpPr>
          <p:cNvPr id="2917" name="Group 65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2918" name="Picture 66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19" name="Picture 67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20" name="Picture 68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2921" name="Picture 69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 fill="hold"/>
                                        <p:tgtEl>
                                          <p:spTgt spid="2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8" dur="500" fill="hold"/>
                                        <p:tgtEl>
                                          <p:spTgt spid="2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" grpId="0" animBg="1"/>
      <p:bldP spid="2909" grpId="1" animBg="1"/>
      <p:bldP spid="2910" grpId="2" animBg="1"/>
      <p:bldP spid="2911" grpId="3" animBg="1"/>
      <p:bldP spid="2912" grpId="4" animBg="1"/>
      <p:bldP spid="2913" grpId="5" animBg="1"/>
      <p:bldP spid="2914" grpId="6" animBg="1"/>
      <p:bldP spid="2915" grpId="7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924" name="" title=""/>
          <p:cNvSpPr/>
          <p:nvPr/>
        </p:nvSpPr>
        <p:spPr>
          <a:xfrm>
            <a:off x="4343400" y="6316663"/>
            <a:ext cx="1981200" cy="533400"/>
          </a:xfrm>
          <a:prstGeom prst="actionButtonBackPrevious">
            <a:avLst/>
          </a:prstGeom>
          <a:noFill/>
          <a:ln cap="flat">
            <a:solidFill>
              <a:srgbClr val="CC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925" name="" title=""/>
          <p:cNvSpPr/>
          <p:nvPr/>
        </p:nvSpPr>
        <p:spPr>
          <a:xfrm>
            <a:off x="6324600" y="6316663"/>
            <a:ext cx="1981200" cy="533400"/>
          </a:xfrm>
          <a:prstGeom prst="actionButtonForwardNext">
            <a:avLst/>
          </a:prstGeom>
          <a:noFill/>
          <a:ln cap="flat">
            <a:solidFill>
              <a:srgbClr val="CC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2926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92725" y="4221163"/>
            <a:ext cx="3132138" cy="21415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927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900113" y="476250"/>
            <a:ext cx="7308850" cy="30289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928" name="Rectangle 70" title=""/>
          <p:cNvSpPr/>
          <p:nvPr/>
        </p:nvSpPr>
        <p:spPr>
          <a:xfrm>
            <a:off x="250825" y="4437063"/>
            <a:ext cx="5368925" cy="762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400" b="1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两点之间,线段最短。</a:t>
            </a:r>
            <a:endParaRPr sz="4400" b="1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cxnSp>
        <p:nvCxnSpPr>
          <p:cNvPr id="2929" name="" title=""/>
          <p:cNvCxnSpPr/>
          <p:nvPr/>
        </p:nvCxnSpPr>
        <p:spPr>
          <a:xfrm>
            <a:off x="2051050" y="2565400"/>
            <a:ext cx="4033838" cy="71438"/>
          </a:xfrm>
          <a:prstGeom prst="line">
            <a:avLst/>
          </a:prstGeom>
          <a:noFill/>
          <a:ln w="5715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930" name="Rectangle 72" title=""/>
          <p:cNvSpPr/>
          <p:nvPr/>
        </p:nvSpPr>
        <p:spPr>
          <a:xfrm>
            <a:off x="3779838" y="1125538"/>
            <a:ext cx="4889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latin typeface="Times New Roman" pitchFamily="2" charset="0"/>
              </a:rPr>
              <a:t>①</a:t>
            </a:r>
            <a:endParaRPr sz="2400">
              <a:latin typeface="Times New Roman" pitchFamily="2" charset="0"/>
            </a:endParaRPr>
          </a:p>
        </p:txBody>
      </p:sp>
      <p:sp>
        <p:nvSpPr>
          <p:cNvPr id="2931" name="Rectangle 73" title=""/>
          <p:cNvSpPr/>
          <p:nvPr/>
        </p:nvSpPr>
        <p:spPr>
          <a:xfrm>
            <a:off x="4427538" y="1989138"/>
            <a:ext cx="4889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latin typeface="Times New Roman" pitchFamily="2" charset="0"/>
              </a:rPr>
              <a:t>②</a:t>
            </a:r>
            <a:endParaRPr sz="2400">
              <a:latin typeface="Times New Roman" pitchFamily="2" charset="0"/>
            </a:endParaRPr>
          </a:p>
        </p:txBody>
      </p:sp>
      <p:sp>
        <p:nvSpPr>
          <p:cNvPr id="2932" name="Rectangle 74" title=""/>
          <p:cNvSpPr/>
          <p:nvPr/>
        </p:nvSpPr>
        <p:spPr>
          <a:xfrm>
            <a:off x="3059113" y="2276475"/>
            <a:ext cx="4889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>
                <a:latin typeface="Times New Roman" pitchFamily="2" charset="0"/>
              </a:rPr>
              <a:t>③</a:t>
            </a:r>
            <a:endParaRPr sz="2400">
              <a:latin typeface="Times New Roman" pitchFamily="2" charset="0"/>
            </a:endParaRPr>
          </a:p>
        </p:txBody>
      </p:sp>
      <p:sp>
        <p:nvSpPr>
          <p:cNvPr id="2933" name="Rectangle 75" title=""/>
          <p:cNvSpPr/>
          <p:nvPr/>
        </p:nvSpPr>
        <p:spPr>
          <a:xfrm>
            <a:off x="4275138" y="3200400"/>
            <a:ext cx="59531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20000"/>
              </a:spcBef>
              <a:buChar char="•"/>
            </a:pPr>
            <a:r>
              <a:rPr sz="2400">
                <a:latin typeface="Times New Roman" pitchFamily="2" charset="0"/>
              </a:rPr>
              <a:t>④</a:t>
            </a:r>
            <a:endParaRPr sz="2400">
              <a:latin typeface="Times New Roman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936" name="Rectangle 78" title=""/>
          <p:cNvSpPr/>
          <p:nvPr/>
        </p:nvSpPr>
        <p:spPr>
          <a:xfrm>
            <a:off x="1858963" y="419100"/>
            <a:ext cx="6429375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 b="1"/>
              <a:t>将下图中的铅笔向左移动3格。</a:t>
            </a:r>
            <a:endParaRPr sz="2800" b="1"/>
          </a:p>
        </p:txBody>
      </p:sp>
      <p:pic>
        <p:nvPicPr>
          <p:cNvPr id="2937" name="Picture 79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512888" cy="15017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938" name="" title=""/>
          <p:cNvGrpSpPr/>
          <p:nvPr/>
        </p:nvGrpSpPr>
        <p:grpSpPr>
          <a:xfrm>
            <a:off x="2654300" y="1247775"/>
            <a:ext cx="3311525" cy="1889125"/>
            <a:chExt cx="3191" cy="1820"/>
          </a:xfrm>
        </p:grpSpPr>
        <p:sp>
          <p:nvSpPr>
            <p:cNvPr id="2939" name="" title=""/>
            <p:cNvSpPr/>
            <p:nvPr/>
          </p:nvSpPr>
          <p:spPr>
            <a:xfrm>
              <a:off x="10" y="0"/>
              <a:ext cx="3181" cy="1820"/>
            </a:xfrm>
            <a:prstGeom prst="rect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cxnSp>
          <p:nvCxnSpPr>
            <p:cNvPr id="2940" name="" title=""/>
            <p:cNvCxnSpPr/>
            <p:nvPr/>
          </p:nvCxnSpPr>
          <p:spPr>
            <a:xfrm>
              <a:off x="10" y="457"/>
              <a:ext cx="3181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1" name="" title=""/>
            <p:cNvCxnSpPr/>
            <p:nvPr/>
          </p:nvCxnSpPr>
          <p:spPr>
            <a:xfrm>
              <a:off x="0" y="914"/>
              <a:ext cx="3181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2" name="" title=""/>
            <p:cNvCxnSpPr/>
            <p:nvPr/>
          </p:nvCxnSpPr>
          <p:spPr>
            <a:xfrm>
              <a:off x="10" y="1362"/>
              <a:ext cx="3181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3" name="" title=""/>
            <p:cNvCxnSpPr/>
            <p:nvPr/>
          </p:nvCxnSpPr>
          <p:spPr>
            <a:xfrm flipH="1">
              <a:off x="458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4" name="" title=""/>
            <p:cNvCxnSpPr/>
            <p:nvPr/>
          </p:nvCxnSpPr>
          <p:spPr>
            <a:xfrm flipH="1">
              <a:off x="915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5" name="" title=""/>
            <p:cNvCxnSpPr/>
            <p:nvPr/>
          </p:nvCxnSpPr>
          <p:spPr>
            <a:xfrm flipH="1">
              <a:off x="1363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6" name="" title=""/>
            <p:cNvCxnSpPr/>
            <p:nvPr/>
          </p:nvCxnSpPr>
          <p:spPr>
            <a:xfrm flipH="1">
              <a:off x="1820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7" name="" title=""/>
            <p:cNvCxnSpPr/>
            <p:nvPr/>
          </p:nvCxnSpPr>
          <p:spPr>
            <a:xfrm flipH="1">
              <a:off x="2277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48" name="" title=""/>
            <p:cNvCxnSpPr/>
            <p:nvPr/>
          </p:nvCxnSpPr>
          <p:spPr>
            <a:xfrm flipH="1">
              <a:off x="2725" y="0"/>
              <a:ext cx="0" cy="182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pic>
        <p:nvPicPr>
          <p:cNvPr id="2949" name="Picture 85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100" y="1349375"/>
            <a:ext cx="328613" cy="1708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950" name="Picture 86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1400" y="1335088"/>
            <a:ext cx="328613" cy="1708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951" name="Group 87" title=""/>
          <p:cNvGrpSpPr/>
          <p:nvPr/>
        </p:nvGrpSpPr>
        <p:grpSpPr>
          <a:xfrm>
            <a:off x="2670175" y="3629025"/>
            <a:ext cx="3308350" cy="1625600"/>
            <a:chExt cx="2084" cy="1024"/>
          </a:xfrm>
        </p:grpSpPr>
        <p:sp>
          <p:nvSpPr>
            <p:cNvPr id="2952" name="Rectangle 88" title=""/>
            <p:cNvSpPr/>
            <p:nvPr/>
          </p:nvSpPr>
          <p:spPr>
            <a:xfrm>
              <a:off x="0" y="0"/>
              <a:ext cx="2084" cy="1024"/>
            </a:xfrm>
            <a:prstGeom prst="rect">
              <a:avLst/>
            </a:prstGeom>
            <a:noFill/>
            <a:ln w="254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cxnSp>
          <p:nvCxnSpPr>
            <p:cNvPr id="2953" name="" title=""/>
            <p:cNvCxnSpPr/>
            <p:nvPr/>
          </p:nvCxnSpPr>
          <p:spPr>
            <a:xfrm flipH="1">
              <a:off x="576" y="100"/>
              <a:ext cx="0" cy="796"/>
            </a:xfrm>
            <a:prstGeom prst="line">
              <a:avLst/>
            </a:prstGeom>
            <a:noFill/>
            <a:ln w="38100" cap="flat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954" name="" title=""/>
            <p:cNvCxnSpPr/>
            <p:nvPr/>
          </p:nvCxnSpPr>
          <p:spPr>
            <a:xfrm flipH="1">
              <a:off x="1481" y="109"/>
              <a:ext cx="0" cy="796"/>
            </a:xfrm>
            <a:prstGeom prst="line">
              <a:avLst/>
            </a:prstGeom>
            <a:noFill/>
            <a:ln w="38100" cap="flat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2955" name="" title=""/>
          <p:cNvSpPr/>
          <p:nvPr/>
        </p:nvSpPr>
        <p:spPr>
          <a:xfrm>
            <a:off x="4224338" y="3208338"/>
            <a:ext cx="217487" cy="319087"/>
          </a:xfrm>
          <a:prstGeom prst="downArrow">
            <a:avLst>
              <a:gd name="adj1" fmla="val 50000"/>
              <a:gd name="adj2" fmla="val 36679"/>
            </a:avLst>
          </a:prstGeom>
          <a:solidFill>
            <a:srgbClr val="FF00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" dur="500" fill="hold"/>
                                        <p:tgtEl>
                                          <p:spTgt spid="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5" dur="500" fill="hold"/>
                                        <p:tgtEl>
                                          <p:spTgt spid="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9" dur="500" fill="hold"/>
                                        <p:tgtEl>
                                          <p:spTgt spid="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3" dur="500" fill="hold"/>
                                        <p:tgtEl>
                                          <p:spTgt spid="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  <p:cond evt="onBegin" delay="0">
                          <p:tn val="23"/>
                        </p:cond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3.93064E-06 L -0.1566 -3.93064E-06" ptsTypes="">
                                      <p:cBhvr additive="base">
                                        <p:cTn id="27" dur="2000" fill="hold"/>
                                        <p:tgtEl>
                                          <p:spTgt spid="29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9" dur="500" fill="hold"/>
                                        <p:tgtEl>
                                          <p:spTgt spid="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958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3800" cy="2047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959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5076825" y="0"/>
            <a:ext cx="4067175" cy="2606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960" name="Picture 90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50825" y="2266950"/>
            <a:ext cx="3508375" cy="41862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961" name="Rectangle 91" title=""/>
          <p:cNvSpPr/>
          <p:nvPr/>
        </p:nvSpPr>
        <p:spPr>
          <a:xfrm>
            <a:off x="3962400" y="4419600"/>
            <a:ext cx="4859338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>
              <a:spcBef>
                <a:spcPct val="50000"/>
              </a:spcBef>
            </a:pPr>
            <a:r>
              <a:rPr sz="3200">
                <a:ea typeface="黑体" pitchFamily="2" charset="-122"/>
              </a:rPr>
              <a:t>同一平面内，</a:t>
            </a:r>
            <a:r>
              <a:rPr sz="3200">
                <a:solidFill>
                  <a:srgbClr val="CC0000"/>
                </a:solidFill>
                <a:ea typeface="黑体" pitchFamily="2" charset="-122"/>
              </a:rPr>
              <a:t>不相交</a:t>
            </a:r>
            <a:r>
              <a:rPr sz="3200">
                <a:ea typeface="黑体" pitchFamily="2" charset="-122"/>
              </a:rPr>
              <a:t>的两条</a:t>
            </a:r>
            <a:r>
              <a:rPr sz="3200">
                <a:solidFill>
                  <a:srgbClr val="CC0000"/>
                </a:solidFill>
                <a:ea typeface="黑体" pitchFamily="2" charset="-122"/>
              </a:rPr>
              <a:t>直线</a:t>
            </a:r>
            <a:r>
              <a:rPr sz="3200">
                <a:ea typeface="黑体" pitchFamily="2" charset="-122"/>
              </a:rPr>
              <a:t>，叫做</a:t>
            </a:r>
            <a:r>
              <a:rPr sz="3200">
                <a:solidFill>
                  <a:srgbClr val="CC0000"/>
                </a:solidFill>
                <a:ea typeface="黑体" pitchFamily="2" charset="-122"/>
              </a:rPr>
              <a:t>平行线</a:t>
            </a:r>
            <a:r>
              <a:rPr sz="3200">
                <a:ea typeface="黑体" pitchFamily="2" charset="-122"/>
              </a:rPr>
              <a:t>。</a:t>
            </a:r>
            <a:endParaRPr sz="3200">
              <a:ea typeface="黑体" pitchFamily="2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1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7"/>
          <a:stretch>
            <a:fillRect/>
          </a:stretch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964" name="Picture 94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9013" cy="21605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965" name="Group 95" title=""/>
          <p:cNvGrpSpPr/>
          <p:nvPr/>
        </p:nvGrpSpPr>
        <p:grpSpPr>
          <a:xfrm>
            <a:off x="838200" y="0"/>
            <a:ext cx="6559550" cy="592138"/>
            <a:chExt cx="3703" cy="373"/>
          </a:xfrm>
        </p:grpSpPr>
        <p:sp>
          <p:nvSpPr>
            <p:cNvPr id="2966" name="Rectangle 96" title=""/>
            <p:cNvSpPr/>
            <p:nvPr/>
          </p:nvSpPr>
          <p:spPr>
            <a:xfrm>
              <a:off x="274" y="46"/>
              <a:ext cx="3429" cy="327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800" b="1">
                  <a:solidFill>
                    <a:srgbClr val="FF3300"/>
                  </a:solidFill>
                </a:rPr>
                <a:t>怎样才能准确地画出一组平行线呢？</a:t>
              </a:r>
              <a:endParaRPr sz="2800" b="1">
                <a:solidFill>
                  <a:srgbClr val="FF3300"/>
                </a:solidFill>
              </a:endParaRPr>
            </a:p>
          </p:txBody>
        </p:sp>
        <p:sp>
          <p:nvSpPr>
            <p:cNvPr id="2967" name="CalloutCloud 97" title=""/>
            <p:cNvSpPr/>
            <p:nvPr/>
          </p:nvSpPr>
          <p:spPr>
            <a:xfrm>
              <a:off x="0" y="0"/>
              <a:ext cx="3181" cy="349"/>
            </a:xfrm>
            <a:prstGeom prst="cloudCallout">
              <a:avLst>
                <a:gd name="adj1" fmla="val -47329"/>
                <a:gd name="adj2" fmla="val 84958"/>
              </a:avLst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endParaRPr sz="2800"/>
            </a:p>
          </p:txBody>
        </p:sp>
      </p:grpSp>
      <p:pic>
        <p:nvPicPr>
          <p:cNvPr id="2968" name="Picture 98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6700" y="987425"/>
            <a:ext cx="1257300" cy="17113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2969" name="Group 99" title=""/>
          <p:cNvGrpSpPr/>
          <p:nvPr/>
        </p:nvGrpSpPr>
        <p:grpSpPr>
          <a:xfrm>
            <a:off x="2209800" y="685800"/>
            <a:ext cx="5399088" cy="900113"/>
            <a:chExt cx="3401" cy="567"/>
          </a:xfrm>
        </p:grpSpPr>
        <p:sp>
          <p:nvSpPr>
            <p:cNvPr id="2970" name="" title=""/>
            <p:cNvSpPr/>
            <p:nvPr/>
          </p:nvSpPr>
          <p:spPr>
            <a:xfrm>
              <a:off x="0" y="0"/>
              <a:ext cx="3401" cy="567"/>
            </a:xfrm>
            <a:prstGeom prst="cloudCallout">
              <a:avLst>
                <a:gd name="adj1" fmla="val 50088"/>
                <a:gd name="adj2" fmla="val 48764"/>
              </a:avLst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</a:p>
          </p:txBody>
        </p:sp>
        <p:sp>
          <p:nvSpPr>
            <p:cNvPr id="2971" name="" title=""/>
            <p:cNvSpPr/>
            <p:nvPr/>
          </p:nvSpPr>
          <p:spPr>
            <a:xfrm>
              <a:off x="640" y="64"/>
              <a:ext cx="2185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000" b="1">
                  <a:solidFill>
                    <a:srgbClr val="FF3300"/>
                  </a:solidFill>
                </a:rPr>
                <a:t>只要用一副三角板,就可以准确画出一组平行线。</a:t>
              </a:r>
              <a:endParaRPr sz="2000" b="1">
                <a:solidFill>
                  <a:srgbClr val="FF3300"/>
                </a:solidFill>
              </a:endParaRPr>
            </a:p>
          </p:txBody>
        </p:sp>
      </p:grpSp>
      <p:pic>
        <p:nvPicPr>
          <p:cNvPr id="2972" name="" title=""/>
          <p:cNvPicPr/>
          <p:nvPr/>
        </p:nvPicPr>
        <p:blipFill>
          <a:blip r:embed="rId4"/>
          <a:stretch>
            <a:fillRect/>
          </a:stretch>
        </p:blipFill>
        <p:spPr>
          <a:xfrm flipH="1" flipV="1">
            <a:off x="5886450" y="3035300"/>
            <a:ext cx="1968500" cy="21224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2973" name="" title=""/>
          <p:cNvPicPr/>
          <p:nvPr/>
        </p:nvPicPr>
        <p:blipFill>
          <a:blip r:embed="rId5"/>
          <a:stretch>
            <a:fillRect/>
          </a:stretch>
        </p:blipFill>
        <p:spPr>
          <a:xfrm flipH="1">
            <a:off x="4349750" y="2495550"/>
            <a:ext cx="1665288" cy="2743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974" name="" title=""/>
          <p:cNvSpPr/>
          <p:nvPr/>
        </p:nvSpPr>
        <p:spPr>
          <a:xfrm>
            <a:off x="204788" y="2205038"/>
            <a:ext cx="50260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0033CC"/>
                </a:solidFill>
              </a:rPr>
              <a:t>1、将两个三角板像右边这样放好。</a:t>
            </a:r>
            <a:endParaRPr sz="2400" b="1">
              <a:solidFill>
                <a:srgbClr val="0033CC"/>
              </a:solidFill>
            </a:endParaRPr>
          </a:p>
        </p:txBody>
      </p:sp>
      <p:sp>
        <p:nvSpPr>
          <p:cNvPr id="2975" name="" title=""/>
          <p:cNvSpPr/>
          <p:nvPr/>
        </p:nvSpPr>
        <p:spPr>
          <a:xfrm>
            <a:off x="204788" y="2781300"/>
            <a:ext cx="5519737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0033CC"/>
                </a:solidFill>
              </a:rPr>
              <a:t>2、在右边的三角板上边画一条直线。</a:t>
            </a:r>
            <a:endParaRPr sz="2400" b="1">
              <a:solidFill>
                <a:srgbClr val="0033CC"/>
              </a:solidFill>
            </a:endParaRPr>
          </a:p>
        </p:txBody>
      </p:sp>
      <p:pic>
        <p:nvPicPr>
          <p:cNvPr id="2976" name="" title=""/>
          <p:cNvPicPr/>
          <p:nvPr/>
        </p:nvPicPr>
        <p:blipFill>
          <a:blip r:embed="rId6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>
            <a:off x="5802313" y="2482850"/>
            <a:ext cx="1598612" cy="1236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2977" name="" title=""/>
          <p:cNvCxnSpPr/>
          <p:nvPr/>
        </p:nvCxnSpPr>
        <p:spPr>
          <a:xfrm>
            <a:off x="5980113" y="3149600"/>
            <a:ext cx="1639887" cy="0"/>
          </a:xfrm>
          <a:prstGeom prst="line">
            <a:avLst/>
          </a:prstGeom>
          <a:noFill/>
          <a:ln w="381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978" name="" title=""/>
          <p:cNvSpPr/>
          <p:nvPr/>
        </p:nvSpPr>
        <p:spPr>
          <a:xfrm>
            <a:off x="204788" y="3429000"/>
            <a:ext cx="45132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0033CC"/>
                </a:solidFill>
              </a:rPr>
              <a:t>3、将右边的三角板向下平移。</a:t>
            </a:r>
            <a:endParaRPr sz="2400" b="1">
              <a:solidFill>
                <a:srgbClr val="0033CC"/>
              </a:solidFill>
            </a:endParaRPr>
          </a:p>
        </p:txBody>
      </p:sp>
      <p:pic>
        <p:nvPicPr>
          <p:cNvPr id="2979" name="" title=""/>
          <p:cNvPicPr/>
          <p:nvPr/>
        </p:nvPicPr>
        <p:blipFill>
          <a:blip r:embed="rId6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6002" t="10068" r="23189" b="23464"/>
          <a:stretch>
            <a:fillRect/>
          </a:stretch>
        </p:blipFill>
        <p:spPr>
          <a:xfrm>
            <a:off x="5816600" y="3848100"/>
            <a:ext cx="1598613" cy="12366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2980" name="" title=""/>
          <p:cNvCxnSpPr/>
          <p:nvPr/>
        </p:nvCxnSpPr>
        <p:spPr>
          <a:xfrm>
            <a:off x="5994400" y="4514850"/>
            <a:ext cx="1639888" cy="0"/>
          </a:xfrm>
          <a:prstGeom prst="line">
            <a:avLst/>
          </a:prstGeom>
          <a:noFill/>
          <a:ln w="381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981" name="" title=""/>
          <p:cNvSpPr/>
          <p:nvPr/>
        </p:nvSpPr>
        <p:spPr>
          <a:xfrm>
            <a:off x="204788" y="4051300"/>
            <a:ext cx="45132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0033CC"/>
                </a:solidFill>
              </a:rPr>
              <a:t>4、再画一条直线。</a:t>
            </a:r>
            <a:endParaRPr sz="2400" b="1">
              <a:solidFill>
                <a:srgbClr val="0033CC"/>
              </a:solidFill>
            </a:endParaRPr>
          </a:p>
        </p:txBody>
      </p:sp>
      <p:sp>
        <p:nvSpPr>
          <p:cNvPr id="2982" name="" title=""/>
          <p:cNvSpPr/>
          <p:nvPr/>
        </p:nvSpPr>
        <p:spPr>
          <a:xfrm>
            <a:off x="508000" y="4616450"/>
            <a:ext cx="45132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0033CC"/>
                </a:solidFill>
                <a:ea typeface="华文新魏" pitchFamily="2" charset="-122"/>
              </a:rPr>
              <a:t>这样就画好了一组平行线。</a:t>
            </a:r>
            <a:endParaRPr sz="2400" b="1">
              <a:solidFill>
                <a:srgbClr val="0033CC"/>
              </a:solidFill>
              <a:ea typeface="华文新魏" pitchFamily="2" charset="-122"/>
            </a:endParaRPr>
          </a:p>
        </p:txBody>
      </p:sp>
      <p:sp>
        <p:nvSpPr>
          <p:cNvPr id="2983" name="" title=""/>
          <p:cNvSpPr/>
          <p:nvPr/>
        </p:nvSpPr>
        <p:spPr>
          <a:xfrm>
            <a:off x="1379538" y="5486400"/>
            <a:ext cx="4048125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000" b="1">
                <a:solidFill>
                  <a:srgbClr val="0033CC"/>
                </a:solidFill>
              </a:rPr>
              <a:t>请你也来画一组平行线吧！</a:t>
            </a:r>
            <a:endParaRPr sz="20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" dur="500" fill="hold"/>
                                        <p:tgtEl>
                                          <p:spTgt spid="2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6" dur="500" fill="hold"/>
                                        <p:tgtEl>
                                          <p:spTgt spid="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0" dur="500" fill="hold"/>
                                        <p:tgtEl>
                                          <p:spTgt spid="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5" dur="500" fill="hold"/>
                                        <p:tgtEl>
                                          <p:spTgt spid="2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0" dur="500" fill="hold"/>
                                        <p:tgtEl>
                                          <p:spTgt spid="2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5" dur="500" fill="hold"/>
                                        <p:tgtEl>
                                          <p:spTgt spid="2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40" dur="500" fill="hold"/>
                                        <p:tgtEl>
                                          <p:spTgt spid="2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44" dur="500" fill="hold"/>
                                        <p:tgtEl>
                                          <p:spTgt spid="2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6" presetID="6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06 -6.93642E-07 L 0.17066 -6.93642E-07" ptsTypes="">
                                      <p:cBhvr additive="base">
                                        <p:cTn id="47" dur="2000" fill="hold"/>
                                        <p:tgtEl>
                                          <p:spTgt spid="29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7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58" dur="500" fill="hold"/>
                                        <p:tgtEl>
                                          <p:spTgt spid="2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06 -1.79191E-06 L 1.11111E-06 0.19769" ptsTypes="">
                                      <p:cBhvr additive="base">
                                        <p:cTn id="61" dur="2000" fill="hold"/>
                                        <p:tgtEl>
                                          <p:spTgt spid="29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66" dur="500" fill="hold"/>
                                        <p:tgtEl>
                                          <p:spTgt spid="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0" dur="500" fill="hold"/>
                                        <p:tgtEl>
                                          <p:spTgt spid="2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6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06 3.06358E-06 L 0.17066 3.06358E-06" ptsTypes="">
                                      <p:cBhvr additive="base">
                                        <p:cTn id="73" dur="2000" fill="hold"/>
                                        <p:tgtEl>
                                          <p:spTgt spid="29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7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2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  <p:cond evt="onBegin" delay="0">
                          <p:tn val="79"/>
                        </p:cond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84" dur="500" fill="hold"/>
                                        <p:tgtEl>
                                          <p:spTgt spid="2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9" presetClass="entr" presetSubtype="0" fill="hold" grpId="5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88" dur="500" fill="hold"/>
                                        <p:tgtEl>
                                          <p:spTgt spid="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4" grpId="0" animBg="1"/>
      <p:bldP spid="2975" grpId="1" animBg="1"/>
      <p:bldP spid="2978" grpId="2" animBg="1"/>
      <p:bldP spid="2981" grpId="3" animBg="1"/>
      <p:bldP spid="2982" grpId="4" animBg="1"/>
      <p:bldP spid="2983" grpId="5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8"/>
          <a:stretch>
            <a:fillRect/>
          </a:stretch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986" name="" title=""/>
          <p:cNvPicPr/>
          <p:nvPr/>
        </p:nvPicPr>
        <p:blipFill>
          <a:blip r:embed="rId2">
            <a:clrChange>
              <a:clrFrom>
                <a:srgbClr val="CEFECE"/>
              </a:clrFrom>
              <a:clrTo>
                <a:srgbClr val="CEFEC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193800" cy="1778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987" name="" title=""/>
          <p:cNvSpPr/>
          <p:nvPr/>
        </p:nvSpPr>
        <p:spPr>
          <a:xfrm>
            <a:off x="2286000" y="304800"/>
            <a:ext cx="6100763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/>
              <a:t>过A点画直线的平行线。</a:t>
            </a:r>
            <a:endParaRPr sz="3600" b="1"/>
          </a:p>
        </p:txBody>
      </p:sp>
      <p:grpSp>
        <p:nvGrpSpPr>
          <p:cNvPr id="2988" name="" title=""/>
          <p:cNvGrpSpPr/>
          <p:nvPr/>
        </p:nvGrpSpPr>
        <p:grpSpPr>
          <a:xfrm>
            <a:off x="812800" y="2279650"/>
            <a:ext cx="1189038" cy="1900238"/>
            <a:chExt cx="749" cy="1197"/>
          </a:xfrm>
        </p:grpSpPr>
        <p:grpSp>
          <p:nvGrpSpPr>
            <p:cNvPr id="2989" name="" title=""/>
            <p:cNvGrpSpPr/>
            <p:nvPr/>
          </p:nvGrpSpPr>
          <p:grpSpPr>
            <a:xfrm>
              <a:off x="192" y="0"/>
              <a:ext cx="557" cy="1197"/>
              <a:chExt cx="557" cy="1197"/>
            </a:xfrm>
          </p:grpSpPr>
          <p:cxnSp>
            <p:nvCxnSpPr>
              <p:cNvPr id="2990" name="" title=""/>
              <p:cNvCxnSpPr/>
              <p:nvPr/>
            </p:nvCxnSpPr>
            <p:spPr>
              <a:xfrm flipH="1">
                <a:off x="557" y="0"/>
                <a:ext cx="0" cy="1197"/>
              </a:xfrm>
              <a:prstGeom prst="line">
                <a:avLst/>
              </a:prstGeom>
              <a:noFill/>
              <a:ln w="38100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991" name="" title=""/>
              <p:cNvSpPr/>
              <p:nvPr/>
            </p:nvSpPr>
            <p:spPr>
              <a:xfrm>
                <a:off x="0" y="424"/>
                <a:ext cx="59" cy="60"/>
              </a:xfrm>
              <a:prstGeom prst="ellipse">
                <a:avLst/>
              </a:prstGeom>
              <a:solidFill>
                <a:srgbClr val="FF0000"/>
              </a:solidFill>
              <a:ln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2992" name="" title=""/>
            <p:cNvSpPr/>
            <p:nvPr/>
          </p:nvSpPr>
          <p:spPr>
            <a:xfrm>
              <a:off x="0" y="173"/>
              <a:ext cx="200" cy="25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000" b="1"/>
                <a:t>A</a:t>
              </a:r>
              <a:endParaRPr sz="2000" b="1"/>
            </a:p>
          </p:txBody>
        </p:sp>
      </p:grpSp>
      <p:grpSp>
        <p:nvGrpSpPr>
          <p:cNvPr id="2993" name="" title=""/>
          <p:cNvGrpSpPr/>
          <p:nvPr/>
        </p:nvGrpSpPr>
        <p:grpSpPr>
          <a:xfrm>
            <a:off x="3192463" y="2017713"/>
            <a:ext cx="1697037" cy="2047875"/>
            <a:chExt cx="1069" cy="1290"/>
          </a:xfrm>
        </p:grpSpPr>
        <p:grpSp>
          <p:nvGrpSpPr>
            <p:cNvPr id="2994" name="" title=""/>
            <p:cNvGrpSpPr/>
            <p:nvPr/>
          </p:nvGrpSpPr>
          <p:grpSpPr>
            <a:xfrm>
              <a:off x="0" y="251"/>
              <a:ext cx="960" cy="1039"/>
              <a:chExt cx="960" cy="1039"/>
            </a:xfrm>
          </p:grpSpPr>
          <p:cxnSp>
            <p:nvCxnSpPr>
              <p:cNvPr id="2995" name="" title=""/>
              <p:cNvCxnSpPr/>
              <p:nvPr/>
            </p:nvCxnSpPr>
            <p:spPr>
              <a:xfrm>
                <a:off x="0" y="51"/>
                <a:ext cx="960" cy="988"/>
              </a:xfrm>
              <a:prstGeom prst="line">
                <a:avLst/>
              </a:prstGeom>
              <a:noFill/>
              <a:ln w="38100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996" name="" title=""/>
              <p:cNvSpPr/>
              <p:nvPr/>
            </p:nvSpPr>
            <p:spPr>
              <a:xfrm>
                <a:off x="795" y="0"/>
                <a:ext cx="59" cy="60"/>
              </a:xfrm>
              <a:prstGeom prst="ellipse">
                <a:avLst/>
              </a:prstGeom>
              <a:solidFill>
                <a:srgbClr val="FF0000"/>
              </a:solidFill>
              <a:ln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2997" name="" title=""/>
            <p:cNvSpPr/>
            <p:nvPr/>
          </p:nvSpPr>
          <p:spPr>
            <a:xfrm>
              <a:off x="869" y="0"/>
              <a:ext cx="200" cy="25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000" b="1"/>
                <a:t>A</a:t>
              </a:r>
              <a:endParaRPr sz="2000" b="1"/>
            </a:p>
          </p:txBody>
        </p:sp>
      </p:grpSp>
      <p:grpSp>
        <p:nvGrpSpPr>
          <p:cNvPr id="2998" name="" title=""/>
          <p:cNvGrpSpPr/>
          <p:nvPr/>
        </p:nvGrpSpPr>
        <p:grpSpPr>
          <a:xfrm>
            <a:off x="6299200" y="2482850"/>
            <a:ext cx="2174875" cy="1412875"/>
            <a:chExt cx="1370" cy="890"/>
          </a:xfrm>
        </p:grpSpPr>
        <p:grpSp>
          <p:nvGrpSpPr>
            <p:cNvPr id="2999" name="" title=""/>
            <p:cNvGrpSpPr/>
            <p:nvPr/>
          </p:nvGrpSpPr>
          <p:grpSpPr>
            <a:xfrm>
              <a:off x="0" y="0"/>
              <a:ext cx="1188" cy="805"/>
              <a:chExt cx="1188" cy="805"/>
            </a:xfrm>
          </p:grpSpPr>
          <p:cxnSp>
            <p:nvCxnSpPr>
              <p:cNvPr id="3000" name="" title=""/>
              <p:cNvCxnSpPr/>
              <p:nvPr/>
            </p:nvCxnSpPr>
            <p:spPr>
              <a:xfrm flipH="1">
                <a:off x="0" y="0"/>
                <a:ext cx="1188" cy="695"/>
              </a:xfrm>
              <a:prstGeom prst="line">
                <a:avLst/>
              </a:prstGeom>
              <a:noFill/>
              <a:ln w="38100"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3001" name="" title=""/>
              <p:cNvSpPr/>
              <p:nvPr/>
            </p:nvSpPr>
            <p:spPr>
              <a:xfrm>
                <a:off x="1032" y="745"/>
                <a:ext cx="59" cy="60"/>
              </a:xfrm>
              <a:prstGeom prst="ellipse">
                <a:avLst/>
              </a:prstGeom>
              <a:solidFill>
                <a:srgbClr val="FF0000"/>
              </a:solidFill>
              <a:ln cap="flat">
                <a:solidFill>
                  <a:srgbClr val="7F7F7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3002" name="" title=""/>
            <p:cNvSpPr/>
            <p:nvPr/>
          </p:nvSpPr>
          <p:spPr>
            <a:xfrm>
              <a:off x="1170" y="640"/>
              <a:ext cx="200" cy="25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000" b="1"/>
                <a:t>A</a:t>
              </a:r>
              <a:endParaRPr sz="2000" b="1"/>
            </a:p>
          </p:txBody>
        </p:sp>
      </p:grpSp>
      <p:pic>
        <p:nvPicPr>
          <p:cNvPr id="3003" name="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877" t="78756" r="7427" b="8940"/>
          <a:stretch>
            <a:fillRect/>
          </a:stretch>
        </p:blipFill>
        <p:spPr>
          <a:xfrm>
            <a:off x="8024813" y="762000"/>
            <a:ext cx="1119187" cy="16541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3004" name="" title=""/>
          <p:cNvGrpSpPr/>
          <p:nvPr/>
        </p:nvGrpSpPr>
        <p:grpSpPr>
          <a:xfrm>
            <a:off x="3203575" y="908050"/>
            <a:ext cx="4270375" cy="768350"/>
            <a:chExt cx="2158" cy="484"/>
          </a:xfrm>
        </p:grpSpPr>
        <p:sp>
          <p:nvSpPr>
            <p:cNvPr id="3005" name="" title=""/>
            <p:cNvSpPr/>
            <p:nvPr/>
          </p:nvSpPr>
          <p:spPr>
            <a:xfrm>
              <a:off x="0" y="0"/>
              <a:ext cx="2158" cy="484"/>
            </a:xfrm>
            <a:prstGeom prst="cloudCallout">
              <a:avLst>
                <a:gd name="adj1" fmla="val 62606"/>
                <a:gd name="adj2" fmla="val 86981"/>
              </a:avLst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endParaRPr sz="2400"/>
            </a:p>
          </p:txBody>
        </p:sp>
        <p:sp>
          <p:nvSpPr>
            <p:cNvPr id="3006" name="" title=""/>
            <p:cNvSpPr/>
            <p:nvPr/>
          </p:nvSpPr>
          <p:spPr>
            <a:xfrm>
              <a:off x="348" y="119"/>
              <a:ext cx="1609" cy="28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sz="2400" b="1">
                  <a:solidFill>
                    <a:srgbClr val="0033CC"/>
                  </a:solidFill>
                </a:rPr>
                <a:t>这回可有点难哟！</a:t>
              </a:r>
              <a:endParaRPr sz="2400" b="1">
                <a:solidFill>
                  <a:srgbClr val="0033CC"/>
                </a:solidFill>
              </a:endParaRPr>
            </a:p>
          </p:txBody>
        </p:sp>
      </p:grpSp>
      <p:pic>
        <p:nvPicPr>
          <p:cNvPr id="3007" name="" title=""/>
          <p:cNvPicPr/>
          <p:nvPr/>
        </p:nvPicPr>
        <p:blipFill>
          <a:blip r:embed="rId4"/>
          <a:stretch>
            <a:fillRect/>
          </a:stretch>
        </p:blipFill>
        <p:spPr>
          <a:xfrm rot="5400000">
            <a:off x="746125" y="3273426"/>
            <a:ext cx="1258887" cy="2074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08" name="" title=""/>
          <p:cNvPicPr/>
          <p:nvPr/>
        </p:nvPicPr>
        <p:blipFill>
          <a:blip r:embed="rId5"/>
          <a:stretch>
            <a:fillRect/>
          </a:stretch>
        </p:blipFill>
        <p:spPr>
          <a:xfrm>
            <a:off x="514350" y="2154238"/>
            <a:ext cx="1535113" cy="1655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009" name="" title=""/>
          <p:cNvCxnSpPr/>
          <p:nvPr/>
        </p:nvCxnSpPr>
        <p:spPr>
          <a:xfrm flipH="1">
            <a:off x="1171575" y="2251075"/>
            <a:ext cx="0" cy="1476375"/>
          </a:xfrm>
          <a:prstGeom prst="line">
            <a:avLst/>
          </a:prstGeom>
          <a:noFill/>
          <a:ln w="38100" cap="flat">
            <a:solidFill>
              <a:srgbClr val="0033CC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010" name="" title=""/>
          <p:cNvPicPr/>
          <p:nvPr/>
        </p:nvPicPr>
        <p:blipFill>
          <a:blip r:embed="rId6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0068" t="23189" r="23464" b="16002"/>
          <a:stretch>
            <a:fillRect/>
          </a:stretch>
        </p:blipFill>
        <p:spPr>
          <a:xfrm>
            <a:off x="457200" y="2362200"/>
            <a:ext cx="1236663" cy="15986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11" name="" title=""/>
          <p:cNvPicPr/>
          <p:nvPr/>
        </p:nvPicPr>
        <p:blipFill>
          <a:blip r:embed="rId4"/>
          <a:stretch>
            <a:fillRect/>
          </a:stretch>
        </p:blipFill>
        <p:spPr>
          <a:xfrm rot="2700000">
            <a:off x="4583113" y="2505075"/>
            <a:ext cx="1258887" cy="20748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12" name="" title=""/>
          <p:cNvPicPr/>
          <p:nvPr/>
        </p:nvPicPr>
        <p:blipFill>
          <a:blip r:embed="rId5"/>
          <a:stretch>
            <a:fillRect/>
          </a:stretch>
        </p:blipFill>
        <p:spPr>
          <a:xfrm rot="2700000">
            <a:off x="3575051" y="1763712"/>
            <a:ext cx="1535112" cy="16557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13" name="" title=""/>
          <p:cNvPicPr/>
          <p:nvPr/>
        </p:nvPicPr>
        <p:blipFill>
          <a:blip r:embed="rId6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0068" t="23189" r="23464" b="16002"/>
          <a:stretch>
            <a:fillRect/>
          </a:stretch>
        </p:blipFill>
        <p:spPr>
          <a:xfrm>
            <a:off x="4278313" y="1503363"/>
            <a:ext cx="1236662" cy="15986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014" name="" title=""/>
          <p:cNvCxnSpPr/>
          <p:nvPr/>
        </p:nvCxnSpPr>
        <p:spPr>
          <a:xfrm>
            <a:off x="3889375" y="1860550"/>
            <a:ext cx="1117600" cy="1117600"/>
          </a:xfrm>
          <a:prstGeom prst="line">
            <a:avLst/>
          </a:prstGeom>
          <a:noFill/>
          <a:ln w="38100" cap="flat">
            <a:solidFill>
              <a:srgbClr val="0033CC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015" name="" title=""/>
          <p:cNvPicPr/>
          <p:nvPr/>
        </p:nvPicPr>
        <p:blipFill>
          <a:blip r:embed="rId5"/>
          <a:stretch>
            <a:fillRect/>
          </a:stretch>
        </p:blipFill>
        <p:spPr>
          <a:xfrm rot="8940000">
            <a:off x="7286625" y="2601913"/>
            <a:ext cx="1535113" cy="16557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16" name="" title=""/>
          <p:cNvPicPr/>
          <p:nvPr/>
        </p:nvPicPr>
        <p:blipFill>
          <a:blip r:embed="rId4"/>
          <a:stretch>
            <a:fillRect/>
          </a:stretch>
        </p:blipFill>
        <p:spPr>
          <a:xfrm rot="8940000">
            <a:off x="6319838" y="3044825"/>
            <a:ext cx="1258887" cy="207486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17" name="" title=""/>
          <p:cNvPicPr/>
          <p:nvPr/>
        </p:nvPicPr>
        <p:blipFill>
          <a:blip r:embed="rId6">
            <a:clrChange>
              <a:clrFrom>
                <a:srgbClr val="F6F1F5"/>
              </a:clrFrom>
              <a:clrTo>
                <a:srgbClr val="F6F1F5">
                  <a:alpha val="0"/>
                </a:srgbClr>
              </a:clrTo>
            </a:clrChange>
          </a:blip>
          <a:srcRect l="10068" t="23189" r="23464" b="16002"/>
          <a:stretch>
            <a:fillRect/>
          </a:stretch>
        </p:blipFill>
        <p:spPr>
          <a:xfrm>
            <a:off x="6965950" y="2576513"/>
            <a:ext cx="1236663" cy="15986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018" name="" title=""/>
          <p:cNvCxnSpPr/>
          <p:nvPr/>
        </p:nvCxnSpPr>
        <p:spPr>
          <a:xfrm flipV="1">
            <a:off x="7604125" y="3295650"/>
            <a:ext cx="1089025" cy="638175"/>
          </a:xfrm>
          <a:prstGeom prst="line">
            <a:avLst/>
          </a:prstGeom>
          <a:noFill/>
          <a:ln w="38100" cap="flat">
            <a:solidFill>
              <a:srgbClr val="0033CC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019" name="" title=""/>
          <p:cNvPicPr/>
          <p:nvPr/>
        </p:nvPicPr>
        <p:blipFill>
          <a:blip r:embed="rId7"/>
          <a:stretch>
            <a:fillRect/>
          </a:stretch>
        </p:blipFill>
        <p:spPr>
          <a:xfrm>
            <a:off x="0" y="5159375"/>
            <a:ext cx="963613" cy="1698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020" name="" title=""/>
          <p:cNvSpPr/>
          <p:nvPr/>
        </p:nvSpPr>
        <p:spPr>
          <a:xfrm>
            <a:off x="2051050" y="5373688"/>
            <a:ext cx="3482975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0033CC"/>
                </a:solidFill>
              </a:rPr>
              <a:t>你画对了吗？</a:t>
            </a:r>
            <a:endParaRPr sz="32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" dur="500" fill="hold"/>
                                        <p:tgtEl>
                                          <p:spTgt spid="2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" dur="500" fill="hold"/>
                                        <p:tgtEl>
                                          <p:spTgt spid="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5" dur="500" fill="hold"/>
                                        <p:tgtEl>
                                          <p:spTgt spid="2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9" dur="500" fill="hold"/>
                                        <p:tgtEl>
                                          <p:spTgt spid="2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3" dur="500" fill="hold"/>
                                        <p:tgtEl>
                                          <p:spTgt spid="2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7" dur="500" fill="hold"/>
                                        <p:tgtEl>
                                          <p:spTgt spid="3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1" dur="500" fill="hold"/>
                                        <p:tgtEl>
                                          <p:spTgt spid="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6" dur="500" fill="hold"/>
                                        <p:tgtEl>
                                          <p:spTgt spid="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  <p:cond evt="onBegin" delay="0">
                          <p:tn val="36"/>
                        </p:cond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41" dur="500" fill="hold"/>
                                        <p:tgtEl>
                                          <p:spTgt spid="3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-1.48148E-06 L -0.09218 -1.48148E-06" ptsTypes="">
                                      <p:cBhvr additive="base">
                                        <p:cTn id="45" dur="2000" fill="hold"/>
                                        <p:tgtEl>
                                          <p:spTgt spid="30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50" dur="500" fill="hold"/>
                                        <p:tgtEl>
                                          <p:spTgt spid="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64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06 4.85549E-06 L 0.00156 -0.23376" ptsTypes="">
                                      <p:cBhvr additive="base">
                                        <p:cTn id="53" dur="2000" fill="hold"/>
                                        <p:tgtEl>
                                          <p:spTgt spid="30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7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  <p:cond evt="onBegin" delay="0">
                          <p:tn val="59"/>
                        </p:cond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64" dur="500" fill="hold"/>
                                        <p:tgtEl>
                                          <p:spTgt spid="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  <p:cond evt="onBegin" delay="0">
                          <p:tn val="64"/>
                        </p:cond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69" dur="500" fill="hold"/>
                                        <p:tgtEl>
                                          <p:spTgt spid="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  <p:cond evt="onBegin" delay="0">
                          <p:tn val="69"/>
                        </p:cond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1.96532E-06 L 0.07569 -0.09965" ptsTypes="">
                                      <p:cBhvr additive="base">
                                        <p:cTn id="73" dur="2000" fill="hold"/>
                                        <p:tgtEl>
                                          <p:spTgt spid="30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  <p:cond evt="onBegin" delay="0">
                          <p:tn val="73"/>
                        </p:cond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78" dur="500" fill="hold"/>
                                        <p:tgtEl>
                                          <p:spTgt spid="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56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06 2.65896E-06 L -0.10382 -0.1533" ptsTypes="">
                                      <p:cBhvr additive="base">
                                        <p:cTn id="81" dur="2000" fill="hold"/>
                                        <p:tgtEl>
                                          <p:spTgt spid="30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84" dur="3000" fill="hold"/>
                                        <p:tgtEl>
                                          <p:spTgt spid="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  <p:cond evt="onBegin" delay="0">
                          <p:tn val="84"/>
                        </p:cond>
                      </p:stCondLst>
                      <p:childTnLst>
                        <p:par>
                          <p:cTn id="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89" dur="500" fill="hold"/>
                                        <p:tgtEl>
                                          <p:spTgt spid="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  <p:cond evt="onBegin" delay="0">
                          <p:tn val="89"/>
                        </p:cond>
                      </p:stCondLst>
                      <p:childTnLst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94" dur="500" fill="hold"/>
                                        <p:tgtEl>
                                          <p:spTgt spid="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  <p:cond evt="onBegin" delay="0">
                          <p:tn val="94"/>
                        </p:cond>
                      </p:stCondLst>
                      <p:childTnLst>
                        <p:par>
                          <p:cTn id="9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4.50867E-06 L 0.05521 0.12901" ptsTypes="">
                                      <p:cBhvr additive="base">
                                        <p:cTn id="98" dur="2000" fill="hold"/>
                                        <p:tgtEl>
                                          <p:spTgt spid="30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  <p:cond evt="onBegin" delay="0">
                          <p:tn val="98"/>
                        </p:cond>
                      </p:stCondLst>
                      <p:childTnLst>
                        <p:par>
                          <p:cTn id="10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03" dur="500" fill="hold"/>
                                        <p:tgtEl>
                                          <p:spTgt spid="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56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06 3.93064E-06 L 0.11823 -0.10035" ptsTypes="">
                                      <p:cBhvr additive="base">
                                        <p:cTn id="106" dur="2000" fill="hold"/>
                                        <p:tgtEl>
                                          <p:spTgt spid="30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09" dur="3000" fill="hold"/>
                                        <p:tgtEl>
                                          <p:spTgt spid="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 additive="base"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3" dur="500" fill="hold"/>
                                        <p:tgtEl>
                                          <p:spTgt spid="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9" presetClass="entr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additive="base"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17" dur="500" fill="hold"/>
                                        <p:tgtEl>
                                          <p:spTgt spid="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7" grpId="0" animBg="1"/>
      <p:bldP spid="3020" grpId="1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3023" name="" title=""/>
          <p:cNvGrpSpPr/>
          <p:nvPr/>
        </p:nvGrpSpPr>
        <p:grpSpPr>
          <a:xfrm>
            <a:off x="2124075" y="836613"/>
            <a:ext cx="2952750" cy="2667000"/>
            <a:chExt cx="1860" cy="1680"/>
          </a:xfrm>
        </p:grpSpPr>
        <p:cxnSp>
          <p:nvCxnSpPr>
            <p:cNvPr id="3024" name="" title=""/>
            <p:cNvCxnSpPr/>
            <p:nvPr/>
          </p:nvCxnSpPr>
          <p:spPr>
            <a:xfrm>
              <a:off x="318" y="1270"/>
              <a:ext cx="1542" cy="0"/>
            </a:xfrm>
            <a:prstGeom prst="line">
              <a:avLst/>
            </a:prstGeom>
            <a:noFill/>
            <a:ln w="5715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025" name="" title=""/>
            <p:cNvCxnSpPr/>
            <p:nvPr/>
          </p:nvCxnSpPr>
          <p:spPr>
            <a:xfrm flipH="1">
              <a:off x="318" y="0"/>
              <a:ext cx="0" cy="1270"/>
            </a:xfrm>
            <a:prstGeom prst="line">
              <a:avLst/>
            </a:prstGeom>
            <a:noFill/>
            <a:ln w="5715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grpSp>
          <p:nvGrpSpPr>
            <p:cNvPr id="3026" name="" title=""/>
            <p:cNvGrpSpPr/>
            <p:nvPr/>
          </p:nvGrpSpPr>
          <p:grpSpPr>
            <a:xfrm>
              <a:off x="0" y="136"/>
              <a:ext cx="1453" cy="1544"/>
              <a:chExt cx="1453" cy="1544"/>
            </a:xfrm>
          </p:grpSpPr>
          <p:pic>
            <p:nvPicPr>
              <p:cNvPr id="3027" name="" title="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2" y="136"/>
                <a:ext cx="102" cy="90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pic>
            <p:nvPicPr>
              <p:cNvPr id="3028" name="" title="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26" y="1089"/>
                <a:ext cx="102" cy="90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pic>
            <p:nvPicPr>
              <p:cNvPr id="3029" name="" title="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3" y="1044"/>
                <a:ext cx="102" cy="90"/>
              </a:xfrm>
              <a:prstGeom prst="rect">
                <a:avLst/>
              </a:prstGeom>
              <a:noFill/>
              <a:ln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</p:pic>
          <p:grpSp>
            <p:nvGrpSpPr>
              <p:cNvPr id="3030" name="" title=""/>
              <p:cNvGrpSpPr/>
              <p:nvPr/>
            </p:nvGrpSpPr>
            <p:grpSpPr>
              <a:xfrm>
                <a:off x="0" y="0"/>
                <a:ext cx="1453" cy="1544"/>
                <a:chExt cx="1453" cy="1544"/>
              </a:xfrm>
            </p:grpSpPr>
            <p:sp>
              <p:nvSpPr>
                <p:cNvPr id="3031" name="" title=""/>
                <p:cNvSpPr/>
                <p:nvPr/>
              </p:nvSpPr>
              <p:spPr>
                <a:xfrm>
                  <a:off x="1" y="0"/>
                  <a:ext cx="318" cy="365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>
                  <a:spAutoFit/>
                </a:bodyPr>
                <a:lstStyle>
                  <a:defPPr>
                    <a:defRPr lang="ru-RU"/>
                  </a:defPPr>
                  <a:lvl1pPr marL="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1pPr>
                  <a:lvl2pPr marL="4572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2pPr>
                  <a:lvl3pPr marL="9144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3pPr>
                  <a:lvl4pPr marL="13716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4pPr>
                  <a:lvl5pPr marL="18288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5pPr>
                </a:lstStyle>
                <a:p>
                  <a:pPr lvl="0">
                    <a:spcBef>
                      <a:spcPct val="50000"/>
                    </a:spcBef>
                  </a:pPr>
                  <a:r>
                    <a:rPr sz="3200" b="1"/>
                    <a:t>A</a:t>
                  </a:r>
                  <a:endParaRPr sz="3200" b="1"/>
                </a:p>
              </p:txBody>
            </p:sp>
            <p:sp>
              <p:nvSpPr>
                <p:cNvPr id="3032" name="" title=""/>
                <p:cNvSpPr/>
                <p:nvPr/>
              </p:nvSpPr>
              <p:spPr>
                <a:xfrm>
                  <a:off x="0" y="998"/>
                  <a:ext cx="318" cy="365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>
                  <a:spAutoFit/>
                </a:bodyPr>
                <a:lstStyle>
                  <a:defPPr>
                    <a:defRPr lang="ru-RU"/>
                  </a:defPPr>
                  <a:lvl1pPr marL="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1pPr>
                  <a:lvl2pPr marL="4572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2pPr>
                  <a:lvl3pPr marL="9144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3pPr>
                  <a:lvl4pPr marL="13716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4pPr>
                  <a:lvl5pPr marL="18288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5pPr>
                </a:lstStyle>
                <a:p>
                  <a:pPr lvl="0">
                    <a:spcBef>
                      <a:spcPct val="50000"/>
                    </a:spcBef>
                  </a:pPr>
                  <a:r>
                    <a:rPr sz="3200" b="1"/>
                    <a:t>O</a:t>
                  </a:r>
                  <a:endParaRPr sz="3200" b="1"/>
                </a:p>
              </p:txBody>
            </p:sp>
            <p:sp>
              <p:nvSpPr>
                <p:cNvPr id="3033" name="" title=""/>
                <p:cNvSpPr/>
                <p:nvPr/>
              </p:nvSpPr>
              <p:spPr>
                <a:xfrm>
                  <a:off x="1135" y="1179"/>
                  <a:ext cx="318" cy="365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>
                  <a:spAutoFit/>
                </a:bodyPr>
                <a:lstStyle>
                  <a:defPPr>
                    <a:defRPr lang="ru-RU"/>
                  </a:defPPr>
                  <a:lvl1pPr marL="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1pPr>
                  <a:lvl2pPr marL="4572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2pPr>
                  <a:lvl3pPr marL="9144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3pPr>
                  <a:lvl4pPr marL="13716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4pPr>
                  <a:lvl5pPr marL="1828800" indent="0" algn="l" defTabSz="91440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/>
                    <a:buNone/>
                    <a:defRPr lang="ru-RU" altLang="en-US" sz="1800" b="0" i="0" u="none">
                      <a:solidFill>
                        <a:schemeClr val="tx1"/>
                      </a:solidFill>
                      <a:latin typeface="Arial"/>
                      <a:ea typeface="宋体" charset="-122"/>
                    </a:defRPr>
                  </a:lvl5pPr>
                </a:lstStyle>
                <a:p>
                  <a:pPr lvl="0">
                    <a:spcBef>
                      <a:spcPct val="50000"/>
                    </a:spcBef>
                  </a:pPr>
                  <a:r>
                    <a:rPr sz="3200" b="1"/>
                    <a:t>B</a:t>
                  </a:r>
                  <a:endParaRPr sz="3200" b="1"/>
                </a:p>
              </p:txBody>
            </p:sp>
          </p:grpSp>
          <p:grpSp>
            <p:nvGrpSpPr>
              <p:cNvPr id="3034" name="" title=""/>
              <p:cNvGrpSpPr/>
              <p:nvPr/>
            </p:nvGrpSpPr>
            <p:grpSpPr>
              <a:xfrm rot="1980000">
                <a:off x="318" y="953"/>
                <a:ext cx="226" cy="136"/>
                <a:chExt cx="226" cy="136"/>
              </a:xfrm>
            </p:grpSpPr>
            <p:cxnSp>
              <p:nvCxnSpPr>
                <p:cNvPr id="3035" name="" title=""/>
                <p:cNvCxnSpPr/>
                <p:nvPr/>
              </p:nvCxnSpPr>
              <p:spPr>
                <a:xfrm flipV="1">
                  <a:off x="0" y="0"/>
                  <a:ext cx="136" cy="90"/>
                </a:xfrm>
                <a:prstGeom prst="line">
                  <a:avLst/>
                </a:prstGeom>
                <a:noFill/>
                <a:ln w="57150" cap="flat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3036" name="" title=""/>
                <p:cNvCxnSpPr/>
                <p:nvPr/>
              </p:nvCxnSpPr>
              <p:spPr>
                <a:xfrm>
                  <a:off x="136" y="0"/>
                  <a:ext cx="90" cy="136"/>
                </a:xfrm>
                <a:prstGeom prst="line">
                  <a:avLst/>
                </a:prstGeom>
                <a:noFill/>
                <a:ln w="57150" cap="flat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3037" name="" title=""/>
          <p:cNvSpPr/>
          <p:nvPr/>
        </p:nvSpPr>
        <p:spPr>
          <a:xfrm>
            <a:off x="1042988" y="3429000"/>
            <a:ext cx="7416800" cy="20145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000099"/>
                </a:solidFill>
                <a:ea typeface="黑体" pitchFamily="2" charset="-122"/>
              </a:rPr>
              <a:t>   当两条直线相交成</a:t>
            </a:r>
            <a:r>
              <a:rPr sz="3600" b="1" u="sng">
                <a:solidFill>
                  <a:srgbClr val="FF0000"/>
                </a:solidFill>
                <a:ea typeface="黑体" pitchFamily="2" charset="-122"/>
              </a:rPr>
              <a:t>直角</a:t>
            </a:r>
            <a:r>
              <a:rPr sz="3600" b="1">
                <a:solidFill>
                  <a:srgbClr val="000099"/>
                </a:solidFill>
                <a:ea typeface="黑体" pitchFamily="2" charset="-122"/>
              </a:rPr>
              <a:t>时，这两条直线</a:t>
            </a:r>
            <a:r>
              <a:rPr sz="3600" b="1">
                <a:solidFill>
                  <a:srgbClr val="FF0000"/>
                </a:solidFill>
                <a:ea typeface="黑体" pitchFamily="2" charset="-122"/>
              </a:rPr>
              <a:t>互相垂直</a:t>
            </a:r>
            <a:r>
              <a:rPr sz="3600" b="1">
                <a:solidFill>
                  <a:srgbClr val="000099"/>
                </a:solidFill>
                <a:ea typeface="黑体" pitchFamily="2" charset="-122"/>
              </a:rPr>
              <a:t>。</a:t>
            </a:r>
            <a:endParaRPr sz="3600" b="1">
              <a:solidFill>
                <a:srgbClr val="000099"/>
              </a:solidFill>
              <a:ea typeface="黑体" pitchFamily="2" charset="-122"/>
            </a:endParaRPr>
          </a:p>
          <a:p>
            <a:pPr lvl="0">
              <a:spcBef>
                <a:spcPct val="50000"/>
              </a:spcBef>
            </a:pPr>
            <a:endParaRPr sz="3600" b="1">
              <a:solidFill>
                <a:srgbClr val="000099"/>
              </a:solidFill>
              <a:ea typeface="黑体" pitchFamily="2" charset="-122"/>
            </a:endParaRPr>
          </a:p>
        </p:txBody>
      </p:sp>
      <p:cxnSp>
        <p:nvCxnSpPr>
          <p:cNvPr id="3038" name="" title=""/>
          <p:cNvCxnSpPr/>
          <p:nvPr/>
        </p:nvCxnSpPr>
        <p:spPr>
          <a:xfrm flipV="1">
            <a:off x="2700338" y="2205038"/>
            <a:ext cx="720725" cy="576262"/>
          </a:xfrm>
          <a:prstGeom prst="line">
            <a:avLst/>
          </a:prstGeom>
          <a:noFill/>
          <a:ln w="57150" cap="flat">
            <a:solidFill>
              <a:srgbClr val="0066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039" name="" title=""/>
          <p:cNvSpPr/>
          <p:nvPr/>
        </p:nvSpPr>
        <p:spPr>
          <a:xfrm>
            <a:off x="3492500" y="1557338"/>
            <a:ext cx="1584325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006600"/>
                </a:solidFill>
              </a:rPr>
              <a:t>垂足</a:t>
            </a:r>
            <a:endParaRPr sz="3600" b="1">
              <a:solidFill>
                <a:srgbClr val="006600"/>
              </a:solidFill>
            </a:endParaRPr>
          </a:p>
        </p:txBody>
      </p:sp>
      <p:sp>
        <p:nvSpPr>
          <p:cNvPr id="3040" name="" title=""/>
          <p:cNvSpPr/>
          <p:nvPr/>
        </p:nvSpPr>
        <p:spPr>
          <a:xfrm>
            <a:off x="2195513" y="5734050"/>
            <a:ext cx="4392612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006600"/>
                </a:solidFill>
              </a:rPr>
              <a:t>读作</a:t>
            </a:r>
            <a:r>
              <a:rPr sz="3600" b="1"/>
              <a:t>：AO</a:t>
            </a:r>
            <a:r>
              <a:rPr sz="3600" b="1" u="sng">
                <a:solidFill>
                  <a:srgbClr val="FF0000"/>
                </a:solidFill>
              </a:rPr>
              <a:t>垂直于</a:t>
            </a:r>
            <a:r>
              <a:rPr sz="3600" b="1"/>
              <a:t>OB</a:t>
            </a:r>
            <a:endParaRPr sz="3600" b="1"/>
          </a:p>
        </p:txBody>
      </p:sp>
      <p:sp>
        <p:nvSpPr>
          <p:cNvPr id="3041" name="" title=""/>
          <p:cNvSpPr/>
          <p:nvPr/>
        </p:nvSpPr>
        <p:spPr>
          <a:xfrm>
            <a:off x="2555875" y="2708275"/>
            <a:ext cx="217488" cy="215900"/>
          </a:xfrm>
          <a:prstGeom prst="ellipse">
            <a:avLst/>
          </a:prstGeom>
          <a:solidFill>
            <a:srgbClr val="E3FB03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042" name="" title=""/>
          <p:cNvSpPr/>
          <p:nvPr/>
        </p:nvSpPr>
        <p:spPr>
          <a:xfrm>
            <a:off x="395288" y="4652963"/>
            <a:ext cx="76327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000099"/>
                </a:solidFill>
                <a:ea typeface="黑体" pitchFamily="2" charset="-122"/>
              </a:rPr>
              <a:t>    这两条直线的交点叫做</a:t>
            </a:r>
            <a:r>
              <a:rPr sz="3600" b="1">
                <a:solidFill>
                  <a:srgbClr val="FF0000"/>
                </a:solidFill>
                <a:ea typeface="黑体" pitchFamily="2" charset="-122"/>
              </a:rPr>
              <a:t>垂足</a:t>
            </a:r>
            <a:r>
              <a:rPr sz="3600" b="1">
                <a:solidFill>
                  <a:srgbClr val="000099"/>
                </a:solidFill>
                <a:ea typeface="黑体" pitchFamily="2" charset="-122"/>
              </a:rPr>
              <a:t>。</a:t>
            </a:r>
            <a:endParaRPr sz="3600" b="1">
              <a:solidFill>
                <a:srgbClr val="000099"/>
              </a:solidFill>
              <a:ea typeface="黑体" pitchFamily="2" charset="-122"/>
            </a:endParaRPr>
          </a:p>
        </p:txBody>
      </p:sp>
      <p:sp>
        <p:nvSpPr>
          <p:cNvPr id="3043" name="" title=""/>
          <p:cNvSpPr/>
          <p:nvPr/>
        </p:nvSpPr>
        <p:spPr>
          <a:xfrm>
            <a:off x="4787900" y="2852738"/>
            <a:ext cx="1223963" cy="5794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006600"/>
                </a:solidFill>
              </a:rPr>
              <a:t>垂线</a:t>
            </a:r>
            <a:endParaRPr sz="3200" b="1">
              <a:solidFill>
                <a:srgbClr val="006600"/>
              </a:solidFill>
            </a:endParaRPr>
          </a:p>
        </p:txBody>
      </p:sp>
      <p:sp>
        <p:nvSpPr>
          <p:cNvPr id="3044" name="" title=""/>
          <p:cNvSpPr/>
          <p:nvPr/>
        </p:nvSpPr>
        <p:spPr>
          <a:xfrm>
            <a:off x="2590800" y="457200"/>
            <a:ext cx="1223963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>
                <a:solidFill>
                  <a:srgbClr val="006600"/>
                </a:solidFill>
              </a:rPr>
              <a:t>垂线</a:t>
            </a:r>
            <a:endParaRPr sz="3200" b="1">
              <a:solidFill>
                <a:srgbClr val="006600"/>
              </a:solidFill>
            </a:endParaRPr>
          </a:p>
        </p:txBody>
      </p:sp>
      <p:pic>
        <p:nvPicPr>
          <p:cNvPr id="3045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46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8861425" y="0"/>
            <a:ext cx="282575" cy="6858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047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825" cy="6858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7" dur="500" fill="hold"/>
                                        <p:tgtEl>
                                          <p:spTgt spid="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4" dur="1000" fill="hold"/>
                                        <p:tgtEl>
                                          <p:spTgt spid="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9" dur="500" fill="hold"/>
                                        <p:tgtEl>
                                          <p:spTgt spid="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4" dur="500" fill="hold"/>
                                        <p:tgtEl>
                                          <p:spTgt spid="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9" dur="500" fill="hold"/>
                                        <p:tgtEl>
                                          <p:spTgt spid="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4" dur="500" fill="hold"/>
                                        <p:tgtEl>
                                          <p:spTgt spid="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49" dur="500" fill="hold"/>
                                        <p:tgtEl>
                                          <p:spTgt spid="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7" grpId="0" animBg="1"/>
      <p:bldP spid="3039" grpId="1" animBg="1"/>
      <p:bldP spid="3040" grpId="2" animBg="1"/>
      <p:bldP spid="3042" grpId="3" animBg="1"/>
      <p:bldP spid="3043" grpId="4" animBg="1"/>
      <p:bldP spid="3044" grpId="5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050" name="" title=""/>
          <p:cNvSpPr/>
          <p:nvPr/>
        </p:nvSpPr>
        <p:spPr>
          <a:xfrm>
            <a:off x="457200" y="1219200"/>
            <a:ext cx="2736850" cy="1008063"/>
          </a:xfrm>
        </p:spPr>
        <p:txBody>
          <a:bodyPr wrap="none" fromWordArt="1">
            <a:prstTxWarp prst="textFadeUp">
              <a:avLst/>
            </a:prstTxWarp>
          </a:bodyPr>
          <a:lstStyle/>
          <a:p>
            <a:pPr algn="ctr"/>
            <a:r>
              <a:rPr sz="3600" b="1" kern="10">
                <a:ln w="12700" cap="flat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/>
                </a:gradFill>
                <a:effectLst>
                  <a:outerShdw dist="35921" dir="2700000" sy="50000">
                    <a:srgbClr val="875B0D">
                      <a:alpha val="67999"/>
                    </a:srgbClr>
                  </a:outerShdw>
                </a:effectLst>
                <a:latin typeface="宋体" charset="-122"/>
              </a:rPr>
              <a:t>说一说</a:t>
            </a:r>
          </a:p>
        </p:txBody>
      </p:sp>
      <p:sp>
        <p:nvSpPr>
          <p:cNvPr id="3051" name="" title=""/>
          <p:cNvSpPr/>
          <p:nvPr/>
        </p:nvSpPr>
        <p:spPr>
          <a:xfrm>
            <a:off x="3779838" y="1196975"/>
            <a:ext cx="4608512" cy="17399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/>
              <a:t>       同学们，你能说说正方体的哪几条边是互相垂直吗？</a:t>
            </a:r>
            <a:endParaRPr sz="3600" b="1"/>
          </a:p>
        </p:txBody>
      </p:sp>
      <p:cxnSp>
        <p:nvCxnSpPr>
          <p:cNvPr id="3052" name="" title=""/>
          <p:cNvCxnSpPr/>
          <p:nvPr/>
        </p:nvCxnSpPr>
        <p:spPr>
          <a:xfrm flipV="1">
            <a:off x="3851275" y="3357563"/>
            <a:ext cx="1225550" cy="1008062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53" name="" title=""/>
          <p:cNvCxnSpPr/>
          <p:nvPr/>
        </p:nvCxnSpPr>
        <p:spPr>
          <a:xfrm flipV="1">
            <a:off x="3851275" y="5229225"/>
            <a:ext cx="1225550" cy="1008063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54" name="" title=""/>
          <p:cNvCxnSpPr/>
          <p:nvPr/>
        </p:nvCxnSpPr>
        <p:spPr>
          <a:xfrm flipH="1">
            <a:off x="5076825" y="3357563"/>
            <a:ext cx="0" cy="1871662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55" name="" title=""/>
          <p:cNvCxnSpPr/>
          <p:nvPr/>
        </p:nvCxnSpPr>
        <p:spPr>
          <a:xfrm>
            <a:off x="2627313" y="3357563"/>
            <a:ext cx="2376487" cy="0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56" name="" title=""/>
          <p:cNvCxnSpPr/>
          <p:nvPr/>
        </p:nvCxnSpPr>
        <p:spPr>
          <a:xfrm flipV="1">
            <a:off x="1403350" y="3357563"/>
            <a:ext cx="1223963" cy="1008062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57" name="" title=""/>
          <p:cNvCxnSpPr/>
          <p:nvPr/>
        </p:nvCxnSpPr>
        <p:spPr>
          <a:xfrm flipH="1">
            <a:off x="2627313" y="3429000"/>
            <a:ext cx="0" cy="1871663"/>
          </a:xfrm>
          <a:prstGeom prst="line">
            <a:avLst/>
          </a:prstGeom>
          <a:noFill/>
          <a:ln w="28575" cap="flat">
            <a:solidFill>
              <a:srgbClr val="7F7F7F"/>
            </a:solidFill>
            <a:prstDash val="dash"/>
            <a:miter lim="800000"/>
            <a:headEnd type="none" w="med" len="med"/>
            <a:tailEnd type="none" w="med" len="med"/>
          </a:ln>
        </p:spPr>
      </p:cxnSp>
      <p:cxnSp>
        <p:nvCxnSpPr>
          <p:cNvPr id="3058" name="" title=""/>
          <p:cNvCxnSpPr/>
          <p:nvPr/>
        </p:nvCxnSpPr>
        <p:spPr>
          <a:xfrm flipV="1">
            <a:off x="2627313" y="5229225"/>
            <a:ext cx="2520950" cy="71438"/>
          </a:xfrm>
          <a:prstGeom prst="line">
            <a:avLst/>
          </a:prstGeom>
          <a:noFill/>
          <a:ln w="28575" cap="flat">
            <a:solidFill>
              <a:srgbClr val="7F7F7F"/>
            </a:solidFill>
            <a:prstDash val="dash"/>
            <a:miter lim="800000"/>
            <a:headEnd type="none" w="med" len="med"/>
            <a:tailEnd type="none" w="med" len="med"/>
          </a:ln>
        </p:spPr>
      </p:cxnSp>
      <p:cxnSp>
        <p:nvCxnSpPr>
          <p:cNvPr id="3059" name="" title=""/>
          <p:cNvCxnSpPr/>
          <p:nvPr/>
        </p:nvCxnSpPr>
        <p:spPr>
          <a:xfrm flipV="1">
            <a:off x="1403350" y="5300663"/>
            <a:ext cx="1223963" cy="936625"/>
          </a:xfrm>
          <a:prstGeom prst="line">
            <a:avLst/>
          </a:prstGeom>
          <a:noFill/>
          <a:ln w="28575" cap="flat">
            <a:solidFill>
              <a:srgbClr val="7F7F7F"/>
            </a:solidFill>
            <a:prstDash val="dash"/>
            <a:miter lim="800000"/>
            <a:headEnd type="none" w="med" len="med"/>
            <a:tailEnd type="none" w="med" len="med"/>
          </a:ln>
        </p:spPr>
      </p:cxnSp>
      <p:sp>
        <p:nvSpPr>
          <p:cNvPr id="3060" name="" title=""/>
          <p:cNvSpPr/>
          <p:nvPr/>
        </p:nvSpPr>
        <p:spPr>
          <a:xfrm>
            <a:off x="3779838" y="6308725"/>
            <a:ext cx="3492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C</a:t>
            </a:r>
            <a:endParaRPr b="1">
              <a:latin typeface="Times New Roman" pitchFamily="2" charset="0"/>
            </a:endParaRPr>
          </a:p>
        </p:txBody>
      </p:sp>
      <p:sp>
        <p:nvSpPr>
          <p:cNvPr id="3061" name="" title=""/>
          <p:cNvSpPr/>
          <p:nvPr/>
        </p:nvSpPr>
        <p:spPr>
          <a:xfrm>
            <a:off x="5003800" y="3068638"/>
            <a:ext cx="3238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F</a:t>
            </a:r>
            <a:endParaRPr b="1">
              <a:latin typeface="Times New Roman" pitchFamily="2" charset="0"/>
            </a:endParaRPr>
          </a:p>
        </p:txBody>
      </p:sp>
      <p:sp>
        <p:nvSpPr>
          <p:cNvPr id="3062" name="" title=""/>
          <p:cNvSpPr/>
          <p:nvPr/>
        </p:nvSpPr>
        <p:spPr>
          <a:xfrm>
            <a:off x="2339975" y="2924175"/>
            <a:ext cx="3619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G</a:t>
            </a:r>
            <a:endParaRPr b="1">
              <a:latin typeface="Times New Roman" pitchFamily="2" charset="0"/>
            </a:endParaRPr>
          </a:p>
        </p:txBody>
      </p:sp>
      <p:sp>
        <p:nvSpPr>
          <p:cNvPr id="3063" name="" title=""/>
          <p:cNvSpPr/>
          <p:nvPr/>
        </p:nvSpPr>
        <p:spPr>
          <a:xfrm>
            <a:off x="6011863" y="3644900"/>
            <a:ext cx="1512887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AB垂直于BC</a:t>
            </a:r>
            <a:r>
              <a:rPr>
                <a:latin typeface="Times New Roman" pitchFamily="2" charset="0"/>
              </a:rPr>
              <a:t>     </a:t>
            </a:r>
            <a:endParaRPr>
              <a:latin typeface="Times New Roman" pitchFamily="2" charset="0"/>
            </a:endParaRPr>
          </a:p>
        </p:txBody>
      </p:sp>
      <p:sp>
        <p:nvSpPr>
          <p:cNvPr id="3064" name="" title=""/>
          <p:cNvSpPr/>
          <p:nvPr/>
        </p:nvSpPr>
        <p:spPr>
          <a:xfrm>
            <a:off x="6011863" y="4221163"/>
            <a:ext cx="2447925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GA垂直于AB</a:t>
            </a:r>
            <a:endParaRPr b="1">
              <a:latin typeface="Times New Roman" pitchFamily="2" charset="0"/>
            </a:endParaRPr>
          </a:p>
        </p:txBody>
      </p:sp>
      <p:sp>
        <p:nvSpPr>
          <p:cNvPr id="3065" name="" title=""/>
          <p:cNvSpPr/>
          <p:nvPr/>
        </p:nvSpPr>
        <p:spPr>
          <a:xfrm flipH="1">
            <a:off x="5510213" y="3644900"/>
            <a:ext cx="1439862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例</a:t>
            </a:r>
            <a:r>
              <a:rPr>
                <a:latin typeface="Times New Roman" pitchFamily="2" charset="0"/>
              </a:rPr>
              <a:t>：</a:t>
            </a:r>
            <a:endParaRPr>
              <a:latin typeface="Times New Roman" pitchFamily="2" charset="0"/>
            </a:endParaRPr>
          </a:p>
        </p:txBody>
      </p:sp>
      <p:cxnSp>
        <p:nvCxnSpPr>
          <p:cNvPr id="3066" name="" title=""/>
          <p:cNvCxnSpPr/>
          <p:nvPr/>
        </p:nvCxnSpPr>
        <p:spPr>
          <a:xfrm flipH="1">
            <a:off x="1403350" y="4365625"/>
            <a:ext cx="0" cy="1943100"/>
          </a:xfrm>
          <a:prstGeom prst="line">
            <a:avLst/>
          </a:prstGeom>
          <a:noFill/>
          <a:ln w="76200" cap="flat">
            <a:solidFill>
              <a:srgbClr val="F491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67" name="" title=""/>
          <p:cNvCxnSpPr/>
          <p:nvPr/>
        </p:nvCxnSpPr>
        <p:spPr>
          <a:xfrm flipV="1">
            <a:off x="1403350" y="6237288"/>
            <a:ext cx="2447925" cy="71437"/>
          </a:xfrm>
          <a:prstGeom prst="line">
            <a:avLst/>
          </a:prstGeom>
          <a:noFill/>
          <a:ln w="76200" cap="flat">
            <a:solidFill>
              <a:srgbClr val="F491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68" name="" title=""/>
          <p:cNvCxnSpPr/>
          <p:nvPr/>
        </p:nvCxnSpPr>
        <p:spPr>
          <a:xfrm>
            <a:off x="1403350" y="4365625"/>
            <a:ext cx="2520950" cy="0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069" name="" title=""/>
          <p:cNvCxnSpPr/>
          <p:nvPr/>
        </p:nvCxnSpPr>
        <p:spPr>
          <a:xfrm flipH="1">
            <a:off x="3851275" y="4292600"/>
            <a:ext cx="0" cy="1944688"/>
          </a:xfrm>
          <a:prstGeom prst="line">
            <a:avLst/>
          </a:prstGeom>
          <a:noFill/>
          <a:ln w="762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070" name="" title=""/>
          <p:cNvSpPr/>
          <p:nvPr/>
        </p:nvSpPr>
        <p:spPr>
          <a:xfrm>
            <a:off x="1116013" y="4149725"/>
            <a:ext cx="184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endParaRPr b="1">
              <a:latin typeface="Times New Roman" pitchFamily="2" charset="0"/>
            </a:endParaRPr>
          </a:p>
        </p:txBody>
      </p:sp>
      <p:sp>
        <p:nvSpPr>
          <p:cNvPr id="3071" name="" title=""/>
          <p:cNvSpPr/>
          <p:nvPr/>
        </p:nvSpPr>
        <p:spPr>
          <a:xfrm>
            <a:off x="971550" y="4076700"/>
            <a:ext cx="3492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A</a:t>
            </a:r>
            <a:endParaRPr b="1">
              <a:latin typeface="Times New Roman" pitchFamily="2" charset="0"/>
            </a:endParaRPr>
          </a:p>
        </p:txBody>
      </p:sp>
      <p:sp>
        <p:nvSpPr>
          <p:cNvPr id="3072" name="Rectangle 0" title=""/>
          <p:cNvSpPr/>
          <p:nvPr/>
        </p:nvSpPr>
        <p:spPr>
          <a:xfrm>
            <a:off x="971550" y="6165850"/>
            <a:ext cx="3365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B</a:t>
            </a:r>
            <a:endParaRPr b="1">
              <a:latin typeface="Times New Roman" pitchFamily="2" charset="0"/>
            </a:endParaRPr>
          </a:p>
        </p:txBody>
      </p:sp>
      <p:sp>
        <p:nvSpPr>
          <p:cNvPr id="3073" name="Rectangle 1" title=""/>
          <p:cNvSpPr/>
          <p:nvPr/>
        </p:nvSpPr>
        <p:spPr>
          <a:xfrm>
            <a:off x="2268538" y="4941888"/>
            <a:ext cx="3365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E</a:t>
            </a:r>
            <a:endParaRPr b="1">
              <a:latin typeface="Times New Roman" pitchFamily="2" charset="0"/>
            </a:endParaRPr>
          </a:p>
        </p:txBody>
      </p:sp>
      <p:sp>
        <p:nvSpPr>
          <p:cNvPr id="3074" name="Rectangle 2" title=""/>
          <p:cNvSpPr/>
          <p:nvPr/>
        </p:nvSpPr>
        <p:spPr>
          <a:xfrm>
            <a:off x="5076825" y="5013325"/>
            <a:ext cx="3492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D</a:t>
            </a:r>
            <a:endParaRPr b="1">
              <a:latin typeface="Times New Roman" pitchFamily="2" charset="0"/>
            </a:endParaRPr>
          </a:p>
        </p:txBody>
      </p:sp>
      <p:sp>
        <p:nvSpPr>
          <p:cNvPr id="3075" name="Rectangle 3" title=""/>
          <p:cNvSpPr/>
          <p:nvPr/>
        </p:nvSpPr>
        <p:spPr>
          <a:xfrm>
            <a:off x="3563938" y="3933825"/>
            <a:ext cx="3619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latin typeface="Times New Roman" pitchFamily="2" charset="0"/>
              </a:rPr>
              <a:t>H</a:t>
            </a:r>
            <a:endParaRPr b="1">
              <a:latin typeface="Times New Roman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9" dur="2000" fill="hold"/>
                                        <p:tgtEl>
                                          <p:spTgt spid="3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4" dur="1000" fill="hold"/>
                                        <p:tgtEl>
                                          <p:spTgt spid="3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900" decel="100000" fill="hold"/>
                                        <p:tgtEl>
                                          <p:spTgt spid="3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0" dur="1000" fill="hold"/>
                                        <p:tgtEl>
                                          <p:spTgt spid="3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900" decel="100000" fill="hold"/>
                                        <p:tgtEl>
                                          <p:spTgt spid="3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6" dur="1000" fill="hold"/>
                                        <p:tgtEl>
                                          <p:spTgt spid="3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900" decel="100000" fill="hold"/>
                                        <p:tgtEl>
                                          <p:spTgt spid="3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2" dur="1000" fill="hold"/>
                                        <p:tgtEl>
                                          <p:spTgt spid="3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900" decel="100000" fill="hold"/>
                                        <p:tgtEl>
                                          <p:spTgt spid="3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8" dur="1000" fill="hold"/>
                                        <p:tgtEl>
                                          <p:spTgt spid="3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900" decel="100000" fill="hold"/>
                                        <p:tgtEl>
                                          <p:spTgt spid="3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4" dur="1000" fill="hold"/>
                                        <p:tgtEl>
                                          <p:spTgt spid="3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900" decel="100000" fill="hold"/>
                                        <p:tgtEl>
                                          <p:spTgt spid="3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0" dur="1000" fill="hold"/>
                                        <p:tgtEl>
                                          <p:spTgt spid="3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900" decel="100000" fill="hold"/>
                                        <p:tgtEl>
                                          <p:spTgt spid="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6" dur="1000" fill="hold"/>
                                        <p:tgtEl>
                                          <p:spTgt spid="3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900" decel="100000" fill="hold"/>
                                        <p:tgtEl>
                                          <p:spTgt spid="3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2" dur="1000" fill="hold"/>
                                        <p:tgtEl>
                                          <p:spTgt spid="3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900" decel="100000" fill="hold"/>
                                        <p:tgtEl>
                                          <p:spTgt spid="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8" dur="1000" fill="hold"/>
                                        <p:tgtEl>
                                          <p:spTgt spid="3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900" decel="100000" fill="hold"/>
                                        <p:tgtEl>
                                          <p:spTgt spid="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4" dur="1000" fill="hold"/>
                                        <p:tgtEl>
                                          <p:spTgt spid="3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900" decel="100000" fill="hold"/>
                                        <p:tgtEl>
                                          <p:spTgt spid="3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0" dur="1000" fill="hold"/>
                                        <p:tgtEl>
                                          <p:spTgt spid="3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900" decel="100000" fill="hold"/>
                                        <p:tgtEl>
                                          <p:spTgt spid="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6" dur="1000" fill="hold"/>
                                        <p:tgtEl>
                                          <p:spTgt spid="3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900" decel="100000" fill="hold"/>
                                        <p:tgtEl>
                                          <p:spTgt spid="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92" dur="1000" fill="hold"/>
                                        <p:tgtEl>
                                          <p:spTgt spid="3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900" decel="100000" fill="hold"/>
                                        <p:tgtEl>
                                          <p:spTgt spid="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98" dur="1000" fill="hold"/>
                                        <p:tgtEl>
                                          <p:spTgt spid="3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900" decel="100000" fill="hold"/>
                                        <p:tgtEl>
                                          <p:spTgt spid="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7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04" dur="1000" fill="hold"/>
                                        <p:tgtEl>
                                          <p:spTgt spid="3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900" decel="100000" fill="hold"/>
                                        <p:tgtEl>
                                          <p:spTgt spid="3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7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0" dur="1000" fill="hold"/>
                                        <p:tgtEl>
                                          <p:spTgt spid="3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3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900" decel="100000" fill="hold"/>
                                        <p:tgtEl>
                                          <p:spTgt spid="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7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6" dur="1000" fill="hold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900" decel="100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7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2" dur="1000" fill="hold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9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7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8" dur="1000" fill="hold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7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34" dur="1000" fill="hold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9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  <p:cond evt="onBegin" delay="0">
                          <p:tn val="137"/>
                        </p:cond>
                      </p:stCondLst>
                      <p:childTnLst>
                        <p:par>
                          <p:cTn id="1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42" dur="1000" fill="hold"/>
                                        <p:tgtEl>
                                          <p:spTgt spid="3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3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3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  <p:cond evt="onBegin" delay="0">
                          <p:tn val="144"/>
                        </p:cond>
                      </p:stCondLst>
                      <p:childTnLst>
                        <p:par>
                          <p:cTn id="1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52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>
                                        <p:cTn id="1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tsTypes="">
                                      <p:cBhvr additive="base">
                                        <p:cTn id="15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 additive="base">
                                        <p:cTn id="151" dur="2000" fill="hold"/>
                                        <p:tgtEl>
                                          <p:spTgt spid="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2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>
                                        <p:cTn id="1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tsTypes="">
                                      <p:cBhvr additive="base">
                                        <p:cTn id="15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 additive="base">
                                        <p:cTn id="156" dur="2000" fill="hold"/>
                                        <p:tgtEl>
                                          <p:spTgt spid="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2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>
                                        <p:cTn id="15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tsTypes="">
                                      <p:cBhvr additive="base">
                                        <p:cTn id="16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 additive="base">
                                        <p:cTn id="161" dur="2000" fill="hold"/>
                                        <p:tgtEl>
                                          <p:spTgt spid="3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" grpId="0" animBg="1"/>
      <p:bldP spid="3060" grpId="1" animBg="1"/>
      <p:bldP spid="3061" grpId="2" animBg="1"/>
      <p:bldP spid="3062" grpId="3" animBg="1"/>
      <p:bldP spid="3063" grpId="4" animBg="1"/>
      <p:bldP spid="3064" grpId="5" animBg="1"/>
      <p:bldP spid="3065" grpId="6" animBg="1"/>
      <p:bldP spid="3070" grpId="7" animBg="1"/>
      <p:bldP spid="3071" grpId="8" animBg="1"/>
      <p:bldP spid="3072" grpId="9" animBg="1"/>
      <p:bldP spid="3073" grpId="10" animBg="1"/>
      <p:bldP spid="3074" grpId="11" animBg="1"/>
      <p:bldP spid="3075" grpId="12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078" name="Rectangle 6" title=""/>
          <p:cNvSpPr/>
          <p:nvPr/>
        </p:nvSpPr>
        <p:spPr>
          <a:xfrm>
            <a:off x="990600" y="1295400"/>
            <a:ext cx="7848600" cy="4156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选择。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⑴两条平行线之间可以画</a:t>
            </a:r>
            <a:r>
              <a:rPr sz="2800" u="sng">
                <a:latin typeface="楷体_GB2312" pitchFamily="1" charset="-122"/>
                <a:ea typeface="楷体_GB2312" pitchFamily="1" charset="-122"/>
              </a:rPr>
              <a:t>      </a:t>
            </a:r>
            <a:r>
              <a:rPr sz="2800">
                <a:latin typeface="楷体_GB2312" pitchFamily="1" charset="-122"/>
                <a:ea typeface="楷体_GB2312" pitchFamily="1" charset="-122"/>
              </a:rPr>
              <a:t>条平行线。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    A.一条      B.两条     C.无数条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⑵在同一平面内的两条平行线</a:t>
            </a:r>
            <a:r>
              <a:rPr sz="2800" u="sng">
                <a:latin typeface="楷体_GB2312" pitchFamily="1" charset="-122"/>
                <a:ea typeface="楷体_GB2312" pitchFamily="1" charset="-122"/>
              </a:rPr>
              <a:t>      </a:t>
            </a:r>
            <a:r>
              <a:rPr sz="2800">
                <a:latin typeface="楷体_GB2312" pitchFamily="1" charset="-122"/>
                <a:ea typeface="楷体_GB2312" pitchFamily="1" charset="-122"/>
              </a:rPr>
              <a:t>相交。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    A.可以      B.一定不    C.不一定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079" name="Rectangle 7" title=""/>
          <p:cNvSpPr/>
          <p:nvPr/>
        </p:nvSpPr>
        <p:spPr>
          <a:xfrm>
            <a:off x="5791200" y="3200400"/>
            <a:ext cx="3810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C</a:t>
            </a:r>
            <a:endParaRPr sz="280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080" name="Rectangle 8" title=""/>
          <p:cNvSpPr/>
          <p:nvPr/>
        </p:nvSpPr>
        <p:spPr>
          <a:xfrm>
            <a:off x="3810000" y="4876800"/>
            <a:ext cx="3810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B</a:t>
            </a:r>
            <a:endParaRPr sz="280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081" name="Group 9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082" name="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083" name="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084" name="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085" name="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base">
                                        <p:cTn id="7" dur="2000" fill="hold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3" presetID="35" presetClass="emph" presetSubtype="0" repeatCount="3000" fill="hold" grpId="1" nodeType="afterEffect">
                                  <p:stCondLst>
                                    <p:cond delay="1"/>
                                  </p:stCondLst>
                                  <p:childTnLst>
                                    <p:anim calcmode="discrete" valueType="str">
                                      <p:cBhvr additive="base"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2"/>
                            </p:stCondLst>
                            <p:childTnLst>
                              <p:par>
                                <p:cTn id="16" presetID="64" presetClass="path" presetSubtype="0" accel="50000" decel="50000" fill="hold" grpId="2" nodeType="afterEffect">
                                  <p:stCondLst>
                                    <p:cond delay="3001"/>
                                  </p:stCondLst>
                                  <p:childTnLst>
                                    <p:animMotion origin="layout" path="M 3.33333E-06 4.9711E-06 L -0.05417 -0.12648" ptsTypes="">
                                      <p:cBhvr additive="base">
                                        <p:cTn id="1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3" presetID="35" presetClass="emph" presetSubtype="0" repeatCount="3000" fill="hold" grpId="1" nodeType="afterEffect">
                                  <p:stCondLst>
                                    <p:cond delay="1"/>
                                  </p:stCondLst>
                                  <p:childTnLst>
                                    <p:anim calcmode="discrete" valueType="str">
                                      <p:cBhvr additive="base"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2"/>
                            </p:stCondLst>
                            <p:childTnLst>
                              <p:par>
                                <p:cTn id="26" presetID="64" presetClass="path" presetSubtype="0" accel="50000" decel="50000" fill="hold" grpId="2" nodeType="afterEffect">
                                  <p:stCondLst>
                                    <p:cond delay="3001"/>
                                  </p:stCondLst>
                                  <p:childTnLst>
                                    <p:animMotion origin="layout" path="M 5.55112E-17 3.12139E-06 L 0.2375 -0.11538" ptsTypes="">
                                      <p:cBhvr additive="base">
                                        <p:cTn id="2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1" animBg="1"/>
      <p:bldP spid="3079" grpId="2" animBg="1"/>
      <p:bldP spid="3079" grpId="3" animBg="1"/>
      <p:bldP spid="3080" grpId="6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118" name="Rectangle 46" title=""/>
          <p:cNvSpPr/>
          <p:nvPr>
            <p:ph type="title"/>
          </p:nvPr>
        </p:nvSpPr>
        <p:spPr>
          <a:xfrm>
            <a:off x="109538" y="80963"/>
            <a:ext cx="8578850" cy="6175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练一练</a:t>
            </a:r>
          </a:p>
        </p:txBody>
      </p:sp>
      <p:sp>
        <p:nvSpPr>
          <p:cNvPr id="2119" name="Rectangle 47" title=""/>
          <p:cNvSpPr/>
          <p:nvPr>
            <p:ph type="body" idx="1"/>
          </p:nvPr>
        </p:nvSpPr>
        <p:spPr>
          <a:xfrm>
            <a:off x="107950" y="698500"/>
            <a:ext cx="8950325" cy="6061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比较大小：</a:t>
            </a:r>
            <a:endParaRPr lang="en-US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en-US" altLang="en-US" sz="2400">
                <a:latin typeface="微软雅黑" charset="-122"/>
                <a:ea typeface="微软雅黑" charset="-122"/>
              </a:rPr>
              <a:t>40万</a:t>
            </a:r>
            <a:r>
              <a:rPr lang="zh-CN" altLang="en-US" sz="2400">
                <a:latin typeface="微软雅黑" charset="-122"/>
                <a:ea typeface="微软雅黑" charset="-122"/>
                <a:sym typeface="宋体" charset="-122"/>
              </a:rPr>
              <a:t>（      ）</a:t>
            </a:r>
            <a:r>
              <a:rPr lang="en-US" altLang="en-US" sz="2400">
                <a:latin typeface="微软雅黑" charset="-122"/>
                <a:ea typeface="微软雅黑" charset="-122"/>
              </a:rPr>
              <a:t>40 0000</a:t>
            </a:r>
            <a:r>
              <a:rPr lang="zh-CN" altLang="en-US" sz="2400">
                <a:latin typeface="微软雅黑" charset="-122"/>
                <a:ea typeface="微软雅黑" charset="-122"/>
              </a:rPr>
              <a:t>；11 1111（     ）9 9999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54 0067（      ）54 0607；9999 9998（      ）1 0000 0000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将下面的各数改写成以“万”为单位的数：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36 0000=（      ）万；200 0000=（      ）万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8240 0000=（         ）万；998 0000=（       ）万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将下面各数改写成以“亿”为单位的数： 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9 0000 0000=（   ）亿；810 0000 0000=（         ）亿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702 0000 0000=（      ）亿；599 0000 0000=（       ）亿</a:t>
            </a:r>
            <a:endParaRPr lang="zh-CN" altLang="en-US" sz="2400">
              <a:latin typeface="微软雅黑" charset="-122"/>
              <a:ea typeface="微软雅黑" charset="-122"/>
            </a:endParaRPr>
          </a:p>
        </p:txBody>
      </p:sp>
      <p:sp>
        <p:nvSpPr>
          <p:cNvPr id="2120" name="Rectangle 48" title=""/>
          <p:cNvSpPr/>
          <p:nvPr/>
        </p:nvSpPr>
        <p:spPr>
          <a:xfrm>
            <a:off x="1339850" y="1227138"/>
            <a:ext cx="49371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=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21" name="Rectangle 49" title=""/>
          <p:cNvSpPr/>
          <p:nvPr/>
        </p:nvSpPr>
        <p:spPr>
          <a:xfrm>
            <a:off x="5040313" y="1227138"/>
            <a:ext cx="63341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ea typeface="微软雅黑" charset="-122"/>
              </a:rPr>
              <a:t>＞</a:t>
            </a:r>
            <a:endParaRPr lang="zh-CN" altLang="en-US"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22" name="" title=""/>
          <p:cNvSpPr/>
          <p:nvPr/>
        </p:nvSpPr>
        <p:spPr>
          <a:xfrm>
            <a:off x="1762125" y="1949450"/>
            <a:ext cx="5810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ea typeface="微软雅黑" charset="-122"/>
              </a:rPr>
              <a:t>＜</a:t>
            </a:r>
            <a:endParaRPr lang="zh-CN" altLang="en-US" sz="2400" b="1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23" name="" title=""/>
          <p:cNvSpPr/>
          <p:nvPr/>
        </p:nvSpPr>
        <p:spPr>
          <a:xfrm>
            <a:off x="5849938" y="1931988"/>
            <a:ext cx="668337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ea typeface="微软雅黑" charset="-122"/>
              </a:rPr>
              <a:t>＜</a:t>
            </a:r>
            <a:endParaRPr lang="zh-CN" altLang="en-US" sz="2400" b="1">
              <a:solidFill>
                <a:srgbClr val="9900FF"/>
              </a:solidFill>
              <a:ea typeface="微软雅黑" charset="-122"/>
            </a:endParaRPr>
          </a:p>
        </p:txBody>
      </p:sp>
      <p:cxnSp>
        <p:nvCxnSpPr>
          <p:cNvPr id="2124" name="" title=""/>
          <p:cNvCxnSpPr/>
          <p:nvPr/>
        </p:nvCxnSpPr>
        <p:spPr>
          <a:xfrm flipV="1">
            <a:off x="671513" y="3270250"/>
            <a:ext cx="1090612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25" name="" title=""/>
          <p:cNvSpPr/>
          <p:nvPr/>
        </p:nvSpPr>
        <p:spPr>
          <a:xfrm>
            <a:off x="1955800" y="3146425"/>
            <a:ext cx="6524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36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cxnSp>
        <p:nvCxnSpPr>
          <p:cNvPr id="2126" name="" title=""/>
          <p:cNvCxnSpPr/>
          <p:nvPr/>
        </p:nvCxnSpPr>
        <p:spPr>
          <a:xfrm>
            <a:off x="4035425" y="3270250"/>
            <a:ext cx="1004888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27" name="" title=""/>
          <p:cNvSpPr/>
          <p:nvPr/>
        </p:nvSpPr>
        <p:spPr>
          <a:xfrm>
            <a:off x="5197475" y="3128963"/>
            <a:ext cx="10223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200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cxnSp>
        <p:nvCxnSpPr>
          <p:cNvPr id="2128" name="" title=""/>
          <p:cNvCxnSpPr/>
          <p:nvPr/>
        </p:nvCxnSpPr>
        <p:spPr>
          <a:xfrm>
            <a:off x="987425" y="3870325"/>
            <a:ext cx="846138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29" name="Rectangle 51" title=""/>
          <p:cNvSpPr/>
          <p:nvPr/>
        </p:nvSpPr>
        <p:spPr>
          <a:xfrm>
            <a:off x="2308225" y="3763963"/>
            <a:ext cx="100488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8240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cxnSp>
        <p:nvCxnSpPr>
          <p:cNvPr id="2130" name="" title=""/>
          <p:cNvCxnSpPr/>
          <p:nvPr/>
        </p:nvCxnSpPr>
        <p:spPr>
          <a:xfrm>
            <a:off x="4668838" y="3870325"/>
            <a:ext cx="757237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31" name="" title=""/>
          <p:cNvCxnSpPr/>
          <p:nvPr/>
        </p:nvCxnSpPr>
        <p:spPr>
          <a:xfrm>
            <a:off x="458788" y="5084763"/>
            <a:ext cx="1849437" cy="17462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32" name="" title=""/>
          <p:cNvCxnSpPr/>
          <p:nvPr/>
        </p:nvCxnSpPr>
        <p:spPr>
          <a:xfrm>
            <a:off x="987425" y="5684838"/>
            <a:ext cx="1620838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33" name="" title=""/>
          <p:cNvCxnSpPr/>
          <p:nvPr/>
        </p:nvCxnSpPr>
        <p:spPr>
          <a:xfrm>
            <a:off x="4352925" y="5086350"/>
            <a:ext cx="1866900" cy="17463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2134" name="" title=""/>
          <p:cNvCxnSpPr/>
          <p:nvPr/>
        </p:nvCxnSpPr>
        <p:spPr>
          <a:xfrm>
            <a:off x="5040313" y="5684838"/>
            <a:ext cx="1477962" cy="0"/>
          </a:xfrm>
          <a:prstGeom prst="line">
            <a:avLst/>
          </a:prstGeom>
          <a:noFill/>
          <a:ln w="28575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135" name="Rectangle 57" title=""/>
          <p:cNvSpPr/>
          <p:nvPr/>
        </p:nvSpPr>
        <p:spPr>
          <a:xfrm>
            <a:off x="5937250" y="3692525"/>
            <a:ext cx="84613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998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36" name="Rectangle 58" title=""/>
          <p:cNvSpPr/>
          <p:nvPr/>
        </p:nvSpPr>
        <p:spPr>
          <a:xfrm>
            <a:off x="2536825" y="4927600"/>
            <a:ext cx="776288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9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37" name="Rectangle 59" title=""/>
          <p:cNvSpPr/>
          <p:nvPr/>
        </p:nvSpPr>
        <p:spPr>
          <a:xfrm>
            <a:off x="6519863" y="4908550"/>
            <a:ext cx="7921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810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38" name="" title=""/>
          <p:cNvSpPr/>
          <p:nvPr/>
        </p:nvSpPr>
        <p:spPr>
          <a:xfrm>
            <a:off x="2889250" y="5508625"/>
            <a:ext cx="82867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702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39" name="" title=""/>
          <p:cNvSpPr/>
          <p:nvPr/>
        </p:nvSpPr>
        <p:spPr>
          <a:xfrm>
            <a:off x="7083425" y="5419725"/>
            <a:ext cx="7747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599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2" dur="500" fill="hold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7" dur="500" fill="hold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2" dur="500" fill="hold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7" dur="500" fill="hold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2" dur="500" fill="hold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7" dur="500" fill="hold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2" dur="500" fill="hold"/>
                                        <p:tgtEl>
                                          <p:spTgt spid="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7" dur="500" fill="hold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2" dur="500" fill="hold"/>
                                        <p:tgtEl>
                                          <p:spTgt spid="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7" dur="500" fill="hold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82" dur="500" fill="hold"/>
                                        <p:tgtEl>
                                          <p:spTgt spid="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87" dur="500" fill="hold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92" dur="500" fill="hold"/>
                                        <p:tgtEl>
                                          <p:spTgt spid="2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97" dur="500" fill="hold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2" dur="500" fill="hold"/>
                                        <p:tgtEl>
                                          <p:spTgt spid="2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0" grpId="0" animBg="1"/>
      <p:bldP spid="2121" grpId="1" animBg="1"/>
      <p:bldP spid="2122" grpId="2" animBg="1"/>
      <p:bldP spid="2123" grpId="3" animBg="1"/>
      <p:bldP spid="2125" grpId="4" animBg="1"/>
      <p:bldP spid="2127" grpId="5" animBg="1"/>
      <p:bldP spid="2129" grpId="6" animBg="1"/>
      <p:bldP spid="2135" grpId="7" animBg="1"/>
      <p:bldP spid="2136" grpId="8" animBg="1"/>
      <p:bldP spid="2137" grpId="9" animBg="1"/>
      <p:bldP spid="2138" grpId="10" animBg="1"/>
      <p:bldP spid="2139" grpId="11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088" name="Picture 10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31788" y="996950"/>
            <a:ext cx="8812212" cy="58610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089" name="" title=""/>
          <p:cNvCxnSpPr/>
          <p:nvPr/>
        </p:nvCxnSpPr>
        <p:spPr>
          <a:xfrm>
            <a:off x="1547813" y="4437063"/>
            <a:ext cx="5976937" cy="0"/>
          </a:xfrm>
          <a:prstGeom prst="line">
            <a:avLst/>
          </a:prstGeom>
          <a:noFill/>
          <a:ln w="57150" cap="flat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090" name="Rectangle 12" title=""/>
          <p:cNvSpPr/>
          <p:nvPr/>
        </p:nvSpPr>
        <p:spPr>
          <a:xfrm>
            <a:off x="3708400" y="1628775"/>
            <a:ext cx="10795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>
              <a:spcBef>
                <a:spcPct val="50000"/>
              </a:spcBef>
            </a:pPr>
            <a:r>
              <a:rPr sz="3200" b="1">
                <a:solidFill>
                  <a:srgbClr val="FF0066"/>
                </a:solidFill>
                <a:latin typeface="宋体" charset="-122"/>
              </a:rPr>
              <a:t>·</a:t>
            </a:r>
            <a:endParaRPr sz="3200" b="1">
              <a:solidFill>
                <a:srgbClr val="FF0066"/>
              </a:solidFill>
              <a:latin typeface="宋体" charset="-122"/>
            </a:endParaRPr>
          </a:p>
        </p:txBody>
      </p:sp>
      <p:sp>
        <p:nvSpPr>
          <p:cNvPr id="3091" name="Rectangle 13" title=""/>
          <p:cNvSpPr/>
          <p:nvPr/>
        </p:nvSpPr>
        <p:spPr>
          <a:xfrm>
            <a:off x="3348038" y="1628775"/>
            <a:ext cx="72072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>
              <a:spcBef>
                <a:spcPct val="50000"/>
              </a:spcBef>
            </a:pPr>
            <a:r>
              <a:rPr sz="3200" b="1">
                <a:solidFill>
                  <a:srgbClr val="FF0066"/>
                </a:solidFill>
                <a:latin typeface="宋体" charset="-122"/>
              </a:rPr>
              <a:t>A</a:t>
            </a:r>
            <a:endParaRPr sz="3200" b="1">
              <a:solidFill>
                <a:srgbClr val="FF0066"/>
              </a:solidFill>
              <a:latin typeface="宋体" charset="-122"/>
            </a:endParaRPr>
          </a:p>
        </p:txBody>
      </p:sp>
      <p:pic>
        <p:nvPicPr>
          <p:cNvPr id="3092" name="Picture 14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6013" y="908050"/>
            <a:ext cx="3671887" cy="3600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093" name="" title=""/>
          <p:cNvCxnSpPr/>
          <p:nvPr/>
        </p:nvCxnSpPr>
        <p:spPr>
          <a:xfrm flipH="1">
            <a:off x="4211638" y="1341438"/>
            <a:ext cx="0" cy="3095625"/>
          </a:xfrm>
          <a:prstGeom prst="line">
            <a:avLst/>
          </a:prstGeom>
          <a:noFill/>
          <a:ln w="57150" cap="flat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094" name="Group 16" title=""/>
          <p:cNvGrpSpPr/>
          <p:nvPr/>
        </p:nvGrpSpPr>
        <p:grpSpPr>
          <a:xfrm rot="5460000" flipH="1">
            <a:off x="4194175" y="3943351"/>
            <a:ext cx="511175" cy="476250"/>
            <a:chExt cx="227" cy="227"/>
          </a:xfrm>
        </p:grpSpPr>
        <p:cxnSp>
          <p:nvCxnSpPr>
            <p:cNvPr id="3095" name="" title=""/>
            <p:cNvCxnSpPr/>
            <p:nvPr/>
          </p:nvCxnSpPr>
          <p:spPr>
            <a:xfrm>
              <a:off x="0" y="0"/>
              <a:ext cx="227" cy="0"/>
            </a:xfrm>
            <a:prstGeom prst="line">
              <a:avLst/>
            </a:prstGeom>
            <a:noFill/>
            <a:ln w="762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096" name="" title=""/>
            <p:cNvCxnSpPr/>
            <p:nvPr/>
          </p:nvCxnSpPr>
          <p:spPr>
            <a:xfrm flipH="1">
              <a:off x="227" y="0"/>
              <a:ext cx="0" cy="227"/>
            </a:xfrm>
            <a:prstGeom prst="line">
              <a:avLst/>
            </a:prstGeom>
            <a:noFill/>
            <a:ln w="762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097" name="Rectangle 19" title=""/>
          <p:cNvSpPr/>
          <p:nvPr/>
        </p:nvSpPr>
        <p:spPr>
          <a:xfrm>
            <a:off x="3419475" y="4508500"/>
            <a:ext cx="71913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>
              <a:spcBef>
                <a:spcPct val="50000"/>
              </a:spcBef>
            </a:pPr>
            <a:r>
              <a:rPr sz="3200" b="1">
                <a:solidFill>
                  <a:srgbClr val="FF0066"/>
                </a:solidFill>
                <a:latin typeface="宋体" charset="-122"/>
              </a:rPr>
              <a:t>O</a:t>
            </a:r>
            <a:endParaRPr sz="3200" b="1">
              <a:solidFill>
                <a:srgbClr val="FF0066"/>
              </a:solidFill>
              <a:latin typeface="宋体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7" dur="2000" fill="hold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6" dur="2000" fill="hold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base">
                                        <p:cTn id="40" dur="500" fill="hold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1" grpId="0" animBg="1"/>
      <p:bldP spid="3097" grpId="1" animBg="1"/>
      <p:bldP spid="3097" grpId="2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100" name="" title=""/>
          <p:cNvSpPr/>
          <p:nvPr/>
        </p:nvSpPr>
        <p:spPr>
          <a:xfrm>
            <a:off x="2690813" y="2862263"/>
            <a:ext cx="9144000" cy="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101" name="" title=""/>
          <p:cNvSpPr/>
          <p:nvPr/>
        </p:nvSpPr>
        <p:spPr>
          <a:xfrm>
            <a:off x="1763713" y="1341438"/>
            <a:ext cx="6858000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  <a:latin typeface="Times New Roman" pitchFamily="2" charset="0"/>
              </a:rPr>
              <a:t>哪一组中的两条直线互相垂直？</a:t>
            </a:r>
            <a:r>
              <a:rPr sz="2400">
                <a:latin typeface="Times New Roman" pitchFamily="2" charset="0"/>
              </a:rPr>
              <a:t> </a:t>
            </a:r>
            <a:endParaRPr sz="2400">
              <a:latin typeface="Times New Roman" pitchFamily="2" charset="0"/>
            </a:endParaRPr>
          </a:p>
        </p:txBody>
      </p:sp>
      <p:sp>
        <p:nvSpPr>
          <p:cNvPr id="3102" name="" title=""/>
          <p:cNvSpPr/>
          <p:nvPr/>
        </p:nvSpPr>
        <p:spPr>
          <a:xfrm>
            <a:off x="304800" y="5486400"/>
            <a:ext cx="1524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endParaRPr sz="2400">
              <a:latin typeface="Times New Roman" pitchFamily="2" charset="0"/>
            </a:endParaRPr>
          </a:p>
        </p:txBody>
      </p:sp>
      <p:sp>
        <p:nvSpPr>
          <p:cNvPr id="3103" name="" title=""/>
          <p:cNvSpPr/>
          <p:nvPr/>
        </p:nvSpPr>
        <p:spPr>
          <a:xfrm>
            <a:off x="685800" y="5257800"/>
            <a:ext cx="8382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endParaRPr sz="2400">
              <a:latin typeface="Times New Roman" pitchFamily="2" charset="0"/>
            </a:endParaRPr>
          </a:p>
        </p:txBody>
      </p:sp>
      <p:grpSp>
        <p:nvGrpSpPr>
          <p:cNvPr id="3104" name="Group 20" title=""/>
          <p:cNvGrpSpPr/>
          <p:nvPr/>
        </p:nvGrpSpPr>
        <p:grpSpPr>
          <a:xfrm>
            <a:off x="1547813" y="5516563"/>
            <a:ext cx="863600" cy="1008062"/>
            <a:chExt cx="480" cy="336"/>
          </a:xfrm>
        </p:grpSpPr>
        <p:sp>
          <p:nvSpPr>
            <p:cNvPr id="3105" name="Rectangle 21" title=""/>
            <p:cNvSpPr/>
            <p:nvPr/>
          </p:nvSpPr>
          <p:spPr>
            <a:xfrm>
              <a:off x="0" y="0"/>
              <a:ext cx="480" cy="336"/>
            </a:xfrm>
            <a:prstGeom prst="rect">
              <a:avLst/>
            </a:prstGeom>
            <a:solidFill>
              <a:srgbClr val="008000"/>
            </a:solidFill>
            <a:ln cap="flat">
              <a:solidFill>
                <a:srgbClr val="0099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pic>
          <p:nvPicPr>
            <p:cNvPr id="3106" name="Picture 22" title=""/>
            <p:cNvPicPr/>
            <p:nvPr/>
          </p:nvPicPr>
          <p:blipFill>
            <a:blip r:embed="rId2">
              <a:lum bright="18000"/>
            </a:blip>
            <a:stretch>
              <a:fillRect/>
            </a:stretch>
          </p:blipFill>
          <p:spPr>
            <a:xfrm>
              <a:off x="144" y="103"/>
              <a:ext cx="202" cy="134"/>
            </a:xfrm>
            <a:prstGeom prst="rect">
              <a:avLst/>
            </a:prstGeom>
            <a:solidFill>
              <a:srgbClr val="008000"/>
            </a:solidFill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sp>
        <p:nvSpPr>
          <p:cNvPr id="3107" name="Rectangle 23" title=""/>
          <p:cNvSpPr/>
          <p:nvPr/>
        </p:nvSpPr>
        <p:spPr>
          <a:xfrm>
            <a:off x="4140200" y="5949950"/>
            <a:ext cx="649288" cy="482600"/>
          </a:xfrm>
          <a:prstGeom prst="rect">
            <a:avLst/>
          </a:prstGeom>
          <a:solidFill>
            <a:srgbClr val="339966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80000"/>
              </a:lnSpc>
            </a:pPr>
            <a:r>
              <a:rPr sz="3200">
                <a:solidFill>
                  <a:srgbClr val="FFFF00"/>
                </a:solidFill>
                <a:latin typeface="Times New Roman" pitchFamily="2" charset="0"/>
              </a:rPr>
              <a:t> </a:t>
            </a:r>
            <a:r>
              <a:rPr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2" charset="0"/>
              </a:rPr>
              <a:t>×</a:t>
            </a:r>
            <a:endParaRPr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2" charset="0"/>
            </a:endParaRPr>
          </a:p>
        </p:txBody>
      </p:sp>
      <p:grpSp>
        <p:nvGrpSpPr>
          <p:cNvPr id="3108" name="Group 24" title=""/>
          <p:cNvGrpSpPr/>
          <p:nvPr/>
        </p:nvGrpSpPr>
        <p:grpSpPr>
          <a:xfrm>
            <a:off x="6156325" y="5589588"/>
            <a:ext cx="863600" cy="1008062"/>
            <a:chExt cx="480" cy="336"/>
          </a:xfrm>
        </p:grpSpPr>
        <p:sp>
          <p:nvSpPr>
            <p:cNvPr id="3109" name="Rectangle 25" title=""/>
            <p:cNvSpPr/>
            <p:nvPr/>
          </p:nvSpPr>
          <p:spPr>
            <a:xfrm>
              <a:off x="0" y="0"/>
              <a:ext cx="480" cy="336"/>
            </a:xfrm>
            <a:prstGeom prst="rect">
              <a:avLst/>
            </a:prstGeom>
            <a:solidFill>
              <a:srgbClr val="008000"/>
            </a:solidFill>
            <a:ln cap="flat">
              <a:solidFill>
                <a:srgbClr val="0099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pic>
          <p:nvPicPr>
            <p:cNvPr id="3110" name="Picture 26" title=""/>
            <p:cNvPicPr/>
            <p:nvPr/>
          </p:nvPicPr>
          <p:blipFill>
            <a:blip r:embed="rId2">
              <a:lum bright="18000"/>
            </a:blip>
            <a:stretch>
              <a:fillRect/>
            </a:stretch>
          </p:blipFill>
          <p:spPr>
            <a:xfrm>
              <a:off x="144" y="103"/>
              <a:ext cx="202" cy="134"/>
            </a:xfrm>
            <a:prstGeom prst="rect">
              <a:avLst/>
            </a:prstGeom>
            <a:solidFill>
              <a:srgbClr val="008000"/>
            </a:solidFill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sp>
        <p:nvSpPr>
          <p:cNvPr id="3111" name="Rectangle 27" title=""/>
          <p:cNvSpPr/>
          <p:nvPr/>
        </p:nvSpPr>
        <p:spPr>
          <a:xfrm>
            <a:off x="8316913" y="5876925"/>
            <a:ext cx="647700" cy="482600"/>
          </a:xfrm>
          <a:prstGeom prst="rect">
            <a:avLst/>
          </a:prstGeom>
          <a:solidFill>
            <a:srgbClr val="339966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80000"/>
              </a:lnSpc>
            </a:pPr>
            <a:r>
              <a:rPr sz="3200">
                <a:solidFill>
                  <a:srgbClr val="FFFF00"/>
                </a:solidFill>
                <a:latin typeface="Times New Roman" pitchFamily="2" charset="0"/>
              </a:rPr>
              <a:t> </a:t>
            </a:r>
            <a:r>
              <a:rPr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2" charset="0"/>
              </a:rPr>
              <a:t>×</a:t>
            </a:r>
            <a:endParaRPr sz="2800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2" charset="0"/>
            </a:endParaRPr>
          </a:p>
        </p:txBody>
      </p:sp>
      <p:sp>
        <p:nvSpPr>
          <p:cNvPr id="3112" name="Plus 28" title=""/>
          <p:cNvSpPr/>
          <p:nvPr/>
        </p:nvSpPr>
        <p:spPr>
          <a:xfrm>
            <a:off x="0" y="188913"/>
            <a:ext cx="1528763" cy="1417637"/>
          </a:xfrm>
          <a:prstGeom prst="plus">
            <a:avLst>
              <a:gd name="adj" fmla="val 25000"/>
            </a:avLst>
          </a:prstGeom>
          <a:solidFill>
            <a:srgbClr val="FF66FF">
              <a:alpha val="56078"/>
            </a:srgbClr>
          </a:solidFill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lang="zh-CN" altLang="en-US" sz="28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" charset="0"/>
                <a:ea typeface="华文彩云" pitchFamily="2" charset="-122"/>
              </a:rPr>
              <a:t>数</a:t>
            </a:r>
            <a:endParaRPr lang="zh-CN" altLang="en-US" sz="28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2" charset="0"/>
              <a:ea typeface="华文彩云" pitchFamily="2" charset="-122"/>
            </a:endParaRPr>
          </a:p>
          <a:p>
            <a:pPr lvl="0" algn="ctr"/>
            <a:r>
              <a:rPr lang="zh-CN" altLang="en-US" sz="2800" b="1">
                <a:solidFill>
                  <a:srgbClr val="0000CC"/>
                </a:solidFill>
                <a:latin typeface="幼圆" pitchFamily="1" charset="-122"/>
                <a:ea typeface="幼圆" pitchFamily="1" charset="-122"/>
              </a:rPr>
              <a:t>医 </a:t>
            </a:r>
            <a:r>
              <a:rPr lang="zh-CN" altLang="en-US" sz="3600" b="1">
                <a:latin typeface="幼圆" pitchFamily="1" charset="-122"/>
                <a:ea typeface="幼圆" pitchFamily="1" charset="-122"/>
              </a:rPr>
              <a:t> </a:t>
            </a:r>
            <a:r>
              <a:rPr lang="zh-CN" altLang="en-US" sz="2400" b="1"/>
              <a:t> </a:t>
            </a:r>
            <a:r>
              <a:rPr lang="zh-CN" altLang="en-US" sz="2800" b="1">
                <a:solidFill>
                  <a:srgbClr val="0000CC"/>
                </a:solidFill>
                <a:ea typeface="幼圆" pitchFamily="1" charset="-122"/>
              </a:rPr>
              <a:t>院</a:t>
            </a:r>
            <a:endParaRPr lang="zh-CN" altLang="en-US" sz="2800" b="1">
              <a:solidFill>
                <a:srgbClr val="0000CC"/>
              </a:solidFill>
              <a:ea typeface="幼圆" pitchFamily="1" charset="-122"/>
            </a:endParaRPr>
          </a:p>
          <a:p>
            <a:pPr lvl="0" algn="ctr"/>
            <a:r>
              <a:rPr lang="zh-CN" altLang="en-US" sz="28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" charset="0"/>
                <a:ea typeface="华文彩云" pitchFamily="2" charset="-122"/>
              </a:rPr>
              <a:t>学</a:t>
            </a:r>
            <a:endParaRPr lang="zh-CN" altLang="en-US" sz="28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2" charset="0"/>
              <a:ea typeface="华文彩云" pitchFamily="2" charset="-122"/>
            </a:endParaRPr>
          </a:p>
        </p:txBody>
      </p:sp>
      <p:sp>
        <p:nvSpPr>
          <p:cNvPr id="3113" name="Cube 29" title=""/>
          <p:cNvSpPr/>
          <p:nvPr/>
        </p:nvSpPr>
        <p:spPr>
          <a:xfrm>
            <a:off x="6877050" y="188913"/>
            <a:ext cx="2087563" cy="720725"/>
          </a:xfrm>
          <a:prstGeom prst="cube">
            <a:avLst>
              <a:gd name="adj" fmla="val 25000"/>
            </a:avLst>
          </a:prstGeom>
          <a:solidFill>
            <a:srgbClr val="018BE9"/>
          </a:solidFill>
          <a:ln cap="flat">
            <a:solidFill>
              <a:srgbClr val="99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3600" b="1">
                <a:solidFill>
                  <a:srgbClr val="6600FF"/>
                </a:solidFill>
                <a:ea typeface="华文行楷" pitchFamily="2" charset="-122"/>
              </a:rPr>
              <a:t>判断</a:t>
            </a:r>
            <a:r>
              <a:rPr sz="3600" b="1">
                <a:solidFill>
                  <a:srgbClr val="FF0000"/>
                </a:solidFill>
                <a:ea typeface="华文行楷" pitchFamily="2" charset="-122"/>
              </a:rPr>
              <a:t>正误</a:t>
            </a:r>
            <a:endParaRPr sz="3600" b="1">
              <a:solidFill>
                <a:srgbClr val="FF0000"/>
              </a:solidFill>
              <a:ea typeface="华文行楷" pitchFamily="2" charset="-122"/>
            </a:endParaRPr>
          </a:p>
        </p:txBody>
      </p:sp>
      <p:pic>
        <p:nvPicPr>
          <p:cNvPr id="3114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8053388" cy="44196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base">
                                        <p:cTn id="7" dur="2000" fill="hold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14" dur="1000" fill="hold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" fill="hold"/>
                                        <p:tgtEl>
                                          <p:spTgt spid="31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1" grpId="0" animBg="1"/>
      <p:bldP spid="3107" grpId="1" animBg="1"/>
      <p:bldP spid="3111" grpId="2" animBg="1"/>
      <p:bldP spid="3113" grpId="3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117" name="" title=""/>
          <p:cNvSpPr/>
          <p:nvPr/>
        </p:nvSpPr>
        <p:spPr>
          <a:xfrm>
            <a:off x="762000" y="1219200"/>
            <a:ext cx="2736850" cy="1008063"/>
          </a:xfrm>
        </p:spPr>
        <p:txBody>
          <a:bodyPr wrap="none" fromWordArt="1">
            <a:prstTxWarp prst="textFadeUp">
              <a:avLst/>
            </a:prstTxWarp>
          </a:bodyPr>
          <a:lstStyle/>
          <a:p>
            <a:pPr algn="ctr"/>
            <a:r>
              <a:rPr sz="3600" b="1" kern="10">
                <a:ln w="12700" cap="flat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/>
                </a:gradFill>
                <a:effectLst>
                  <a:outerShdw dist="35921" dir="2700000" sy="50000">
                    <a:srgbClr val="875B0D">
                      <a:alpha val="67999"/>
                    </a:srgbClr>
                  </a:outerShdw>
                </a:effectLst>
                <a:latin typeface="宋体" charset="-122"/>
              </a:rPr>
              <a:t>画一画</a:t>
            </a:r>
          </a:p>
        </p:txBody>
      </p:sp>
      <p:sp>
        <p:nvSpPr>
          <p:cNvPr id="3118" name="" title=""/>
          <p:cNvSpPr/>
          <p:nvPr/>
        </p:nvSpPr>
        <p:spPr>
          <a:xfrm>
            <a:off x="3657600" y="1752600"/>
            <a:ext cx="5256213" cy="6413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/>
              <a:t>再来试一试。</a:t>
            </a:r>
            <a:endParaRPr sz="3600" b="1"/>
          </a:p>
        </p:txBody>
      </p:sp>
      <p:sp>
        <p:nvSpPr>
          <p:cNvPr id="3119" name="" title=""/>
          <p:cNvSpPr/>
          <p:nvPr/>
        </p:nvSpPr>
        <p:spPr>
          <a:xfrm>
            <a:off x="898525" y="2693988"/>
            <a:ext cx="5834063" cy="1311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过A点分别画直线的垂线。</a:t>
            </a:r>
            <a:endParaRPr sz="3200" b="1"/>
          </a:p>
          <a:p>
            <a:pPr lvl="0">
              <a:spcBef>
                <a:spcPct val="50000"/>
              </a:spcBef>
            </a:pPr>
            <a:endParaRPr sz="3200" b="1"/>
          </a:p>
        </p:txBody>
      </p:sp>
      <p:grpSp>
        <p:nvGrpSpPr>
          <p:cNvPr id="3120" name="Group 30" title=""/>
          <p:cNvGrpSpPr/>
          <p:nvPr/>
        </p:nvGrpSpPr>
        <p:grpSpPr>
          <a:xfrm>
            <a:off x="0" y="3429000"/>
            <a:ext cx="8353425" cy="2592388"/>
            <a:chExt cx="5262" cy="1451"/>
          </a:xfrm>
        </p:grpSpPr>
        <p:pic>
          <p:nvPicPr>
            <p:cNvPr id="3121" name="Picture 31" title="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262" cy="145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22" name="Picture 32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36" y="113"/>
              <a:ext cx="108" cy="11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23" name="Picture 33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586" y="611"/>
              <a:ext cx="108" cy="11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24" name="Picture 34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975" y="1247"/>
              <a:ext cx="108" cy="11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cxnSp>
        <p:nvCxnSpPr>
          <p:cNvPr id="3125" name="" title=""/>
          <p:cNvCxnSpPr/>
          <p:nvPr/>
        </p:nvCxnSpPr>
        <p:spPr>
          <a:xfrm>
            <a:off x="755650" y="3644900"/>
            <a:ext cx="720725" cy="1079500"/>
          </a:xfrm>
          <a:prstGeom prst="line">
            <a:avLst/>
          </a:prstGeom>
          <a:noFill/>
          <a:ln w="57150" cap="flat">
            <a:solidFill>
              <a:srgbClr val="0066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126" name="" title=""/>
          <p:cNvCxnSpPr/>
          <p:nvPr/>
        </p:nvCxnSpPr>
        <p:spPr>
          <a:xfrm>
            <a:off x="4211638" y="4652963"/>
            <a:ext cx="720725" cy="1079500"/>
          </a:xfrm>
          <a:prstGeom prst="line">
            <a:avLst/>
          </a:prstGeom>
          <a:noFill/>
          <a:ln w="57150" cap="flat">
            <a:solidFill>
              <a:srgbClr val="006600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127" name="" title=""/>
          <p:cNvCxnSpPr/>
          <p:nvPr/>
        </p:nvCxnSpPr>
        <p:spPr>
          <a:xfrm flipV="1">
            <a:off x="6372225" y="4797425"/>
            <a:ext cx="936625" cy="936625"/>
          </a:xfrm>
          <a:prstGeom prst="line">
            <a:avLst/>
          </a:prstGeom>
          <a:noFill/>
          <a:ln w="57150" cap="flat">
            <a:solidFill>
              <a:srgbClr val="0066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128" name="Group 38" title=""/>
          <p:cNvGrpSpPr/>
          <p:nvPr/>
        </p:nvGrpSpPr>
        <p:grpSpPr>
          <a:xfrm>
            <a:off x="1331913" y="4365625"/>
            <a:ext cx="358775" cy="215900"/>
            <a:chExt cx="226" cy="136"/>
          </a:xfrm>
        </p:grpSpPr>
        <p:cxnSp>
          <p:nvCxnSpPr>
            <p:cNvPr id="3129" name="" title=""/>
            <p:cNvCxnSpPr/>
            <p:nvPr/>
          </p:nvCxnSpPr>
          <p:spPr>
            <a:xfrm flipV="1">
              <a:off x="0" y="0"/>
              <a:ext cx="136" cy="90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130" name="" title=""/>
            <p:cNvCxnSpPr/>
            <p:nvPr/>
          </p:nvCxnSpPr>
          <p:spPr>
            <a:xfrm>
              <a:off x="136" y="0"/>
              <a:ext cx="90" cy="136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131" name="" title=""/>
          <p:cNvGrpSpPr/>
          <p:nvPr/>
        </p:nvGrpSpPr>
        <p:grpSpPr>
          <a:xfrm>
            <a:off x="3995738" y="4724400"/>
            <a:ext cx="360362" cy="215900"/>
            <a:chExt cx="227" cy="136"/>
          </a:xfrm>
        </p:grpSpPr>
        <p:cxnSp>
          <p:nvCxnSpPr>
            <p:cNvPr id="3132" name="" title=""/>
            <p:cNvCxnSpPr/>
            <p:nvPr/>
          </p:nvCxnSpPr>
          <p:spPr>
            <a:xfrm>
              <a:off x="0" y="0"/>
              <a:ext cx="91" cy="136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133" name="" title=""/>
            <p:cNvCxnSpPr/>
            <p:nvPr/>
          </p:nvCxnSpPr>
          <p:spPr>
            <a:xfrm flipV="1">
              <a:off x="91" y="45"/>
              <a:ext cx="136" cy="91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134" name="" title=""/>
          <p:cNvGrpSpPr/>
          <p:nvPr/>
        </p:nvGrpSpPr>
        <p:grpSpPr>
          <a:xfrm>
            <a:off x="7164388" y="4941888"/>
            <a:ext cx="360362" cy="215900"/>
            <a:chExt cx="227" cy="136"/>
          </a:xfrm>
        </p:grpSpPr>
        <p:cxnSp>
          <p:nvCxnSpPr>
            <p:cNvPr id="3135" name="" title=""/>
            <p:cNvCxnSpPr/>
            <p:nvPr/>
          </p:nvCxnSpPr>
          <p:spPr>
            <a:xfrm>
              <a:off x="0" y="0"/>
              <a:ext cx="136" cy="136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136" name="" title=""/>
            <p:cNvCxnSpPr/>
            <p:nvPr/>
          </p:nvCxnSpPr>
          <p:spPr>
            <a:xfrm flipV="1">
              <a:off x="136" y="45"/>
              <a:ext cx="91" cy="91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137" name="Rectangle 41" title=""/>
          <p:cNvSpPr/>
          <p:nvPr/>
        </p:nvSpPr>
        <p:spPr>
          <a:xfrm>
            <a:off x="8228013" y="685800"/>
            <a:ext cx="915987" cy="4537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vert="vert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800" b="1">
                <a:solidFill>
                  <a:srgbClr val="FF0000"/>
                </a:solidFill>
              </a:rPr>
              <a:t>我一定行！！！</a:t>
            </a:r>
            <a:endParaRPr sz="4800" b="1">
              <a:solidFill>
                <a:srgbClr val="FF0000"/>
              </a:solidFill>
            </a:endParaRPr>
          </a:p>
        </p:txBody>
      </p:sp>
      <p:pic>
        <p:nvPicPr>
          <p:cNvPr id="3138" name="Picture 42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8348663" y="5057775"/>
            <a:ext cx="795337" cy="18002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139" name="Picture 43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1125538"/>
            <a:ext cx="795338" cy="18002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1000" fill="hold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4" dur="500" fill="hold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9" dur="500" fill="hold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4" dur="500" fill="hold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9" dur="500" fill="hold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4" dur="500" fill="hold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9" dur="500" fill="hold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3142" name="Group 46" title=""/>
          <p:cNvGrpSpPr/>
          <p:nvPr/>
        </p:nvGrpSpPr>
        <p:grpSpPr>
          <a:xfrm>
            <a:off x="2514600" y="0"/>
            <a:ext cx="2195513" cy="1168400"/>
            <a:chExt cx="1392" cy="605"/>
          </a:xfrm>
        </p:grpSpPr>
        <p:sp>
          <p:nvSpPr>
            <p:cNvPr id="3143" name="Rectangle 47" title=""/>
            <p:cNvSpPr/>
            <p:nvPr/>
          </p:nvSpPr>
          <p:spPr>
            <a:xfrm>
              <a:off x="0" y="365"/>
              <a:ext cx="1296" cy="2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ED0F4"/>
                </a:gs>
              </a:gsLst>
              <a:lin ang="5400000"/>
            </a:gradFill>
            <a:ln cap="flat">
              <a:solidFill>
                <a:srgbClr val="018BE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144" name="Rectangle 48" title=""/>
            <p:cNvSpPr/>
            <p:nvPr/>
          </p:nvSpPr>
          <p:spPr>
            <a:xfrm>
              <a:off x="432" y="48"/>
              <a:ext cx="960" cy="30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eaLnBrk="0" hangingPunct="0"/>
              <a:endParaRPr sz="32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3145" name="Custom 49" title=""/>
            <p:cNvSpPr/>
            <p:nvPr/>
          </p:nvSpPr>
          <p:spPr>
            <a:xfrm>
              <a:off x="48" y="317"/>
              <a:ext cx="384" cy="192"/>
            </a:xfrm>
            <a:custGeom>
              <a:rect l="l" t="t" r="r" b="b"/>
              <a:pathLst>
                <a:path w="384" h="240">
                  <a:moveTo>
                    <a:pt x="0" y="0"/>
                  </a:moveTo>
                  <a:lnTo>
                    <a:pt x="384" y="0"/>
                  </a:lnTo>
                  <a:lnTo>
                    <a:pt x="192" y="24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777777"/>
                </a:gs>
                <a:gs pos="50000">
                  <a:srgbClr val="FFFFFF"/>
                </a:gs>
                <a:gs pos="100000">
                  <a:srgbClr val="777777"/>
                </a:gs>
              </a:gsLst>
              <a:lin ang="0"/>
            </a:gradFill>
            <a:ln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146" name="" title=""/>
            <p:cNvSpPr/>
            <p:nvPr/>
          </p:nvSpPr>
          <p:spPr>
            <a:xfrm>
              <a:off x="192" y="472"/>
              <a:ext cx="96" cy="96"/>
            </a:xfrm>
            <a:custGeom>
              <a:rect l="l" t="t" r="r" b="b"/>
              <a:pathLst>
                <a:path w="96" h="96">
                  <a:moveTo>
                    <a:pt x="0" y="0"/>
                  </a:moveTo>
                  <a:lnTo>
                    <a:pt x="96" y="0"/>
                  </a:lnTo>
                  <a:lnTo>
                    <a:pt x="48" y="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50000">
                  <a:srgbClr val="969696"/>
                </a:gs>
                <a:gs pos="100000">
                  <a:srgbClr val="FFFFFF"/>
                </a:gs>
              </a:gsLst>
              <a:lin ang="0"/>
            </a:gradFill>
            <a:ln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147" name="" title=""/>
            <p:cNvSpPr/>
            <p:nvPr/>
          </p:nvSpPr>
          <p:spPr>
            <a:xfrm>
              <a:off x="48" y="125"/>
              <a:ext cx="384" cy="240"/>
            </a:xfrm>
            <a:custGeom>
              <a:rect l="l" t="t" r="r" b="b"/>
              <a:pathLst>
                <a:path w="336" h="240">
                  <a:moveTo>
                    <a:pt x="0" y="0"/>
                  </a:moveTo>
                  <a:lnTo>
                    <a:pt x="336" y="0"/>
                  </a:lnTo>
                  <a:lnTo>
                    <a:pt x="336" y="192"/>
                  </a:lnTo>
                  <a:lnTo>
                    <a:pt x="192" y="240"/>
                  </a:lnTo>
                  <a:lnTo>
                    <a:pt x="96" y="240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9933"/>
                </a:gs>
                <a:gs pos="50000">
                  <a:srgbClr val="FFFF99"/>
                </a:gs>
                <a:gs pos="100000">
                  <a:srgbClr val="FF9933"/>
                </a:gs>
              </a:gsLst>
              <a:lin ang="0"/>
            </a:gradFill>
            <a:ln cap="flat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148" name="" title=""/>
            <p:cNvSpPr/>
            <p:nvPr/>
          </p:nvSpPr>
          <p:spPr>
            <a:xfrm>
              <a:off x="47" y="0"/>
              <a:ext cx="384" cy="25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18BE9"/>
                </a:gs>
              </a:gsLst>
              <a:path path="shape">
                <a:fillToRect l="50000" t="50000" r="50000" b="50000"/>
              </a:path>
            </a:gradFill>
            <a:ln cap="flat">
              <a:solidFill>
                <a:srgbClr val="FF9933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</a:p>
          </p:txBody>
        </p:sp>
        <p:sp>
          <p:nvSpPr>
            <p:cNvPr id="3149" name="" title=""/>
            <p:cNvSpPr/>
            <p:nvPr/>
          </p:nvSpPr>
          <p:spPr>
            <a:xfrm>
              <a:off x="192" y="77"/>
              <a:ext cx="96" cy="48"/>
            </a:xfrm>
            <a:prstGeom prst="ellipse">
              <a:avLst/>
            </a:prstGeom>
            <a:gradFill rotWithShape="0">
              <a:gsLst>
                <a:gs pos="0">
                  <a:srgbClr val="DBEFF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3150" name="" title=""/>
          <p:cNvSpPr/>
          <p:nvPr/>
        </p:nvSpPr>
        <p:spPr>
          <a:xfrm>
            <a:off x="250825" y="5373688"/>
            <a:ext cx="4032250" cy="15541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 b="1"/>
              <a:t>用直线AB表示河流，用点O表示淘气所在的位置</a:t>
            </a:r>
            <a:r>
              <a:rPr sz="2400" b="1"/>
              <a:t>。</a:t>
            </a:r>
            <a:endParaRPr sz="2400" b="1"/>
          </a:p>
        </p:txBody>
      </p:sp>
      <p:grpSp>
        <p:nvGrpSpPr>
          <p:cNvPr id="3151" name="" title=""/>
          <p:cNvGrpSpPr/>
          <p:nvPr/>
        </p:nvGrpSpPr>
        <p:grpSpPr>
          <a:xfrm>
            <a:off x="0" y="1125538"/>
            <a:ext cx="4284663" cy="4103687"/>
            <a:chExt cx="2674" cy="3129"/>
          </a:xfrm>
        </p:grpSpPr>
        <p:pic>
          <p:nvPicPr>
            <p:cNvPr id="3152" name="Picture 50" title="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674" cy="3129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53" name="Picture 51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837" y="1587"/>
              <a:ext cx="102" cy="10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54" name="Picture 52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55" y="2812"/>
              <a:ext cx="102" cy="10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55" name="Picture 53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64" y="2857"/>
              <a:ext cx="102" cy="108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pic>
        <p:nvPicPr>
          <p:cNvPr id="3156" name="Picture 54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4356100" y="1125538"/>
            <a:ext cx="4537075" cy="41036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157" name="" title=""/>
          <p:cNvCxnSpPr/>
          <p:nvPr/>
        </p:nvCxnSpPr>
        <p:spPr>
          <a:xfrm>
            <a:off x="6156325" y="2565400"/>
            <a:ext cx="2016125" cy="2087563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158" name="Rectangle 56" title=""/>
          <p:cNvSpPr/>
          <p:nvPr/>
        </p:nvSpPr>
        <p:spPr>
          <a:xfrm>
            <a:off x="4932363" y="5392738"/>
            <a:ext cx="4897437" cy="14652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600" b="1"/>
              <a:t>点到直线的距离，</a:t>
            </a:r>
            <a:endParaRPr sz="3600" b="1"/>
          </a:p>
          <a:p>
            <a:pPr lvl="0">
              <a:spcBef>
                <a:spcPct val="50000"/>
              </a:spcBef>
            </a:pPr>
            <a:r>
              <a:rPr sz="3600" b="1">
                <a:solidFill>
                  <a:srgbClr val="FF0000"/>
                </a:solidFill>
              </a:rPr>
              <a:t>垂线段</a:t>
            </a:r>
            <a:r>
              <a:rPr sz="3600" b="1"/>
              <a:t>最短。</a:t>
            </a:r>
            <a:endParaRPr sz="3600" b="1"/>
          </a:p>
        </p:txBody>
      </p:sp>
      <p:cxnSp>
        <p:nvCxnSpPr>
          <p:cNvPr id="3159" name="" title=""/>
          <p:cNvCxnSpPr/>
          <p:nvPr/>
        </p:nvCxnSpPr>
        <p:spPr>
          <a:xfrm flipH="1" flipV="1">
            <a:off x="2268538" y="3860800"/>
            <a:ext cx="1079500" cy="1081088"/>
          </a:xfrm>
          <a:prstGeom prst="line">
            <a:avLst/>
          </a:prstGeom>
          <a:noFill/>
          <a:ln w="76200" cap="flat">
            <a:solidFill>
              <a:srgbClr val="F49100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160" name="Group 58" title=""/>
          <p:cNvGrpSpPr/>
          <p:nvPr/>
        </p:nvGrpSpPr>
        <p:grpSpPr>
          <a:xfrm>
            <a:off x="2124075" y="4005263"/>
            <a:ext cx="360363" cy="217487"/>
            <a:chExt cx="227" cy="137"/>
          </a:xfrm>
        </p:grpSpPr>
        <p:cxnSp>
          <p:nvCxnSpPr>
            <p:cNvPr id="3161" name="" title=""/>
            <p:cNvCxnSpPr/>
            <p:nvPr/>
          </p:nvCxnSpPr>
          <p:spPr>
            <a:xfrm>
              <a:off x="0" y="0"/>
              <a:ext cx="136" cy="137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162" name="" title=""/>
            <p:cNvCxnSpPr/>
            <p:nvPr/>
          </p:nvCxnSpPr>
          <p:spPr>
            <a:xfrm flipV="1">
              <a:off x="136" y="46"/>
              <a:ext cx="91" cy="91"/>
            </a:xfrm>
            <a:prstGeom prst="line">
              <a:avLst/>
            </a:prstGeom>
            <a:noFill/>
            <a:ln w="5715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163" name="" title=""/>
          <p:cNvSpPr/>
          <p:nvPr/>
        </p:nvSpPr>
        <p:spPr>
          <a:xfrm>
            <a:off x="4876800" y="0"/>
            <a:ext cx="2286000" cy="1028700"/>
          </a:xfr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sz="3600">
                <a:ln cap="flat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/>
                </a:gradFill>
                <a:effectLst>
                  <a:outerShdw dist="53882" dir="2700000" algn="ctr">
                    <a:srgbClr val="9999FF">
                      <a:alpha val="78999"/>
                    </a:srgbClr>
                  </a:outerShdw>
                </a:effectLst>
                <a:latin typeface="宋体" charset="-122"/>
              </a:rPr>
              <a:t>观察并思考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18" dur="500" fill="hold"/>
                                        <p:tgtEl>
                                          <p:spTgt spid="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23" dur="500" fill="hold"/>
                                        <p:tgtEl>
                                          <p:spTgt spid="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8" dur="500" fill="hold"/>
                                        <p:tgtEl>
                                          <p:spTgt spid="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3" dur="500" fill="hold"/>
                                        <p:tgtEl>
                                          <p:spTgt spid="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base">
                                        <p:cTn id="38" dur="500" fill="hold"/>
                                        <p:tgtEl>
                                          <p:spTgt spid="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0" grpId="0" animBg="1"/>
      <p:bldP spid="3158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166" name="" title=""/>
          <p:cNvSpPr/>
          <p:nvPr/>
        </p:nvSpPr>
        <p:spPr>
          <a:xfrm>
            <a:off x="1219200" y="1143000"/>
            <a:ext cx="18288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ea typeface="楷体_GB2312" pitchFamily="1" charset="-122"/>
              </a:rPr>
              <a:t>转一转。</a:t>
            </a:r>
            <a:endParaRPr sz="2800">
              <a:ea typeface="楷体_GB2312" pitchFamily="1" charset="-122"/>
            </a:endParaRPr>
          </a:p>
        </p:txBody>
      </p:sp>
      <p:grpSp>
        <p:nvGrpSpPr>
          <p:cNvPr id="3167" name="" title=""/>
          <p:cNvGrpSpPr/>
          <p:nvPr/>
        </p:nvGrpSpPr>
        <p:grpSpPr>
          <a:xfrm>
            <a:off x="3363913" y="3648075"/>
            <a:ext cx="2655887" cy="152400"/>
            <a:chExt cx="1673" cy="96"/>
          </a:xfrm>
        </p:grpSpPr>
        <p:sp>
          <p:nvSpPr>
            <p:cNvPr id="3168" name="Ellipse 60" title=""/>
            <p:cNvSpPr/>
            <p:nvPr/>
          </p:nvSpPr>
          <p:spPr>
            <a:xfrm rot="540000">
              <a:off x="0" y="0"/>
              <a:ext cx="96" cy="96"/>
            </a:xfrm>
            <a:prstGeom prst="ellipse">
              <a:avLst/>
            </a:prstGeom>
            <a:solidFill>
              <a:srgbClr val="7F7F7F"/>
            </a:solidFill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cxnSp>
          <p:nvCxnSpPr>
            <p:cNvPr id="3169" name="" title=""/>
            <p:cNvCxnSpPr/>
            <p:nvPr/>
          </p:nvCxnSpPr>
          <p:spPr>
            <a:xfrm>
              <a:off x="41" y="54"/>
              <a:ext cx="1632" cy="0"/>
            </a:xfrm>
            <a:prstGeom prst="line">
              <a:avLst/>
            </a:prstGeom>
            <a:noFill/>
            <a:ln w="381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grpSp>
        <p:nvGrpSpPr>
          <p:cNvPr id="3170" name="Group 62" title=""/>
          <p:cNvGrpSpPr/>
          <p:nvPr/>
        </p:nvGrpSpPr>
        <p:grpSpPr>
          <a:xfrm>
            <a:off x="685800" y="3733800"/>
            <a:ext cx="5562600" cy="0"/>
            <a:chExt cx="3504" cy="0"/>
          </a:xfrm>
        </p:grpSpPr>
        <p:cxnSp>
          <p:nvCxnSpPr>
            <p:cNvPr id="3171" name="" title=""/>
            <p:cNvCxnSpPr/>
            <p:nvPr/>
          </p:nvCxnSpPr>
          <p:spPr>
            <a:xfrm>
              <a:off x="1776" y="0"/>
              <a:ext cx="1728" cy="0"/>
            </a:xfrm>
            <a:prstGeom prst="line">
              <a:avLst/>
            </a:prstGeom>
            <a:noFill/>
            <a:ln w="38100"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172" name="" title=""/>
            <p:cNvCxnSpPr/>
            <p:nvPr/>
          </p:nvCxnSpPr>
          <p:spPr>
            <a:xfrm>
              <a:off x="0" y="0"/>
              <a:ext cx="1728" cy="0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173" name="Rectangle 65" title=""/>
          <p:cNvSpPr/>
          <p:nvPr/>
        </p:nvSpPr>
        <p:spPr>
          <a:xfrm>
            <a:off x="4495800" y="2667000"/>
            <a:ext cx="8382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ea typeface="楷体_GB2312" pitchFamily="1" charset="-122"/>
              </a:rPr>
              <a:t>锐角</a:t>
            </a:r>
            <a:endParaRPr sz="2400">
              <a:ea typeface="楷体_GB2312" pitchFamily="1" charset="-122"/>
            </a:endParaRPr>
          </a:p>
        </p:txBody>
      </p:sp>
      <p:sp>
        <p:nvSpPr>
          <p:cNvPr id="3174" name="Rectangle 66" title=""/>
          <p:cNvSpPr/>
          <p:nvPr/>
        </p:nvSpPr>
        <p:spPr>
          <a:xfrm>
            <a:off x="2819400" y="2514600"/>
            <a:ext cx="8382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ea typeface="楷体_GB2312" pitchFamily="1" charset="-122"/>
              </a:rPr>
              <a:t>钝角</a:t>
            </a:r>
            <a:endParaRPr sz="2400">
              <a:ea typeface="楷体_GB2312" pitchFamily="1" charset="-122"/>
            </a:endParaRPr>
          </a:p>
        </p:txBody>
      </p:sp>
      <p:sp>
        <p:nvSpPr>
          <p:cNvPr id="3175" name="Rectangle 67" title=""/>
          <p:cNvSpPr/>
          <p:nvPr/>
        </p:nvSpPr>
        <p:spPr>
          <a:xfrm>
            <a:off x="3048000" y="2895600"/>
            <a:ext cx="8382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ea typeface="楷体_GB2312" pitchFamily="1" charset="-122"/>
              </a:rPr>
              <a:t>平角</a:t>
            </a:r>
            <a:endParaRPr sz="2400">
              <a:ea typeface="楷体_GB2312" pitchFamily="1" charset="-122"/>
            </a:endParaRPr>
          </a:p>
        </p:txBody>
      </p:sp>
      <p:sp>
        <p:nvSpPr>
          <p:cNvPr id="3176" name="Rectangle 68" title=""/>
          <p:cNvSpPr/>
          <p:nvPr/>
        </p:nvSpPr>
        <p:spPr>
          <a:xfrm>
            <a:off x="2438400" y="3886200"/>
            <a:ext cx="8382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ea typeface="楷体_GB2312" pitchFamily="1" charset="-122"/>
              </a:rPr>
              <a:t>周角</a:t>
            </a:r>
            <a:endParaRPr sz="2400">
              <a:ea typeface="楷体_GB2312" pitchFamily="1" charset="-122"/>
            </a:endParaRPr>
          </a:p>
        </p:txBody>
      </p:sp>
      <p:grpSp>
        <p:nvGrpSpPr>
          <p:cNvPr id="3177" name="Group 69" title=""/>
          <p:cNvGrpSpPr/>
          <p:nvPr/>
        </p:nvGrpSpPr>
        <p:grpSpPr>
          <a:xfrm rot="5400000" flipH="1">
            <a:off x="5679282" y="950118"/>
            <a:ext cx="3384550" cy="2093913"/>
            <a:chExt cx="2132" cy="1225"/>
          </a:xfrm>
        </p:grpSpPr>
        <p:sp>
          <p:nvSpPr>
            <p:cNvPr id="3178" name="" title=""/>
            <p:cNvSpPr/>
            <p:nvPr/>
          </p:nvSpPr>
          <p:spPr>
            <a:xfrm>
              <a:off x="0" y="0"/>
              <a:ext cx="2132" cy="1225"/>
            </a:xfrm>
            <a:prstGeom prst="rtTriangle">
              <a:avLst/>
            </a:prstGeom>
            <a:solidFill>
              <a:srgbClr val="018BE9">
                <a:alpha val="20000"/>
              </a:srgbClr>
            </a:solidFill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179" name="" title=""/>
            <p:cNvSpPr/>
            <p:nvPr/>
          </p:nvSpPr>
          <p:spPr>
            <a:xfrm>
              <a:off x="227" y="372"/>
              <a:ext cx="1089" cy="626"/>
            </a:xfrm>
            <a:prstGeom prst="rtTriangle">
              <a:avLst/>
            </a:prstGeom>
            <a:solidFill>
              <a:srgbClr val="FFFFFF">
                <a:alpha val="0"/>
              </a:srgbClr>
            </a:solidFill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3180" name="" title=""/>
          <p:cNvSpPr/>
          <p:nvPr/>
        </p:nvSpPr>
        <p:spPr>
          <a:xfrm rot="21300000" flipV="1">
            <a:off x="3657600" y="2514600"/>
            <a:ext cx="773113" cy="1230313"/>
          </a:xfrm>
          <a:custGeom>
            <a:rect l="l" t="t" r="r" b="b"/>
            <a:pathLst>
              <a:path w="21600" h="30859" fill="none">
                <a:moveTo>
                  <a:pt x="17697" y="0"/>
                </a:move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cubicBezTo>
                  <a:pt x="24368" y="9890"/>
                  <a:pt x="21759" y="23315"/>
                  <a:pt x="11869" y="29986"/>
                </a:cubicBezTo>
                <a:cubicBezTo>
                  <a:pt x="11556" y="30197"/>
                  <a:pt x="11238" y="30399"/>
                  <a:pt x="10915" y="30594"/>
                </a:cubicBezTo>
              </a:path>
              <a:path w="21600" h="30859" stroke="0">
                <a:moveTo>
                  <a:pt x="17697" y="0"/>
                </a:move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lnTo>
                  <a:pt x="17697" y="0"/>
                </a:lnTo>
                <a:cubicBezTo>
                  <a:pt x="24368" y="9890"/>
                  <a:pt x="21759" y="23315"/>
                  <a:pt x="11869" y="29986"/>
                </a:cubicBezTo>
                <a:cubicBezTo>
                  <a:pt x="11556" y="30197"/>
                  <a:pt x="11238" y="30399"/>
                  <a:pt x="10915" y="30594"/>
                </a:cubicBezTo>
                <a:lnTo>
                  <a:pt x="0" y="12385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arrow" w="med" len="med"/>
          </a:ln>
        </p:spPr>
        <p:txBody>
          <a:bodyPr/>
          <a:lstStyle/>
          <a:p/>
        </p:txBody>
      </p:sp>
      <p:sp>
        <p:nvSpPr>
          <p:cNvPr id="3181" name="" title=""/>
          <p:cNvSpPr/>
          <p:nvPr/>
        </p:nvSpPr>
        <p:spPr>
          <a:xfrm>
            <a:off x="5257800" y="2590800"/>
            <a:ext cx="990600" cy="5334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solidFill>
                  <a:srgbClr val="FF0066"/>
                </a:solidFill>
                <a:ea typeface="楷体_GB2312" pitchFamily="1" charset="-122"/>
              </a:rPr>
              <a:t>＜直角</a:t>
            </a:r>
            <a:endParaRPr sz="2400">
              <a:solidFill>
                <a:srgbClr val="FF0066"/>
              </a:solidFill>
              <a:ea typeface="楷体_GB2312" pitchFamily="1" charset="-122"/>
            </a:endParaRPr>
          </a:p>
        </p:txBody>
      </p:sp>
      <p:cxnSp>
        <p:nvCxnSpPr>
          <p:cNvPr id="3182" name="" title=""/>
          <p:cNvCxnSpPr/>
          <p:nvPr/>
        </p:nvCxnSpPr>
        <p:spPr>
          <a:xfrm flipV="1">
            <a:off x="3429000" y="1371600"/>
            <a:ext cx="1143000" cy="2362200"/>
          </a:xfrm>
          <a:prstGeom prst="line">
            <a:avLst/>
          </a:prstGeom>
          <a:noFill/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183" name="未知" title=""/>
          <p:cNvSpPr/>
          <p:nvPr/>
        </p:nvSpPr>
        <p:spPr>
          <a:xfrm>
            <a:off x="3429000" y="3505200"/>
            <a:ext cx="219075" cy="231775"/>
          </a:xfrm>
          <a:custGeom>
            <a:rect l="l" t="t" r="r" b="b"/>
            <a:pathLst>
              <a:path w="138" h="146">
                <a:moveTo>
                  <a:pt x="0" y="0"/>
                </a:moveTo>
                <a:lnTo>
                  <a:pt x="138" y="0"/>
                </a:lnTo>
                <a:lnTo>
                  <a:pt x="138" y="146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184" name="Custom 70" title=""/>
          <p:cNvSpPr/>
          <p:nvPr/>
        </p:nvSpPr>
        <p:spPr>
          <a:xfrm rot="18480000" flipV="1">
            <a:off x="3155156" y="2712244"/>
            <a:ext cx="796925" cy="1468438"/>
          </a:xfrm>
          <a:custGeom>
            <a:rect l="l" t="t" r="r" b="b"/>
            <a:pathLst>
              <a:path w="21600" h="34482" fill="none">
                <a:moveTo>
                  <a:pt x="16650" y="0"/>
                </a:move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cubicBezTo>
                  <a:pt x="23492" y="9772"/>
                  <a:pt x="21117" y="23241"/>
                  <a:pt x="11345" y="30083"/>
                </a:cubicBezTo>
                <a:cubicBezTo>
                  <a:pt x="9385" y="31455"/>
                  <a:pt x="7210" y="32492"/>
                  <a:pt x="4910" y="33152"/>
                </a:cubicBezTo>
              </a:path>
              <a:path w="21600" h="34482" stroke="0">
                <a:moveTo>
                  <a:pt x="16650" y="0"/>
                </a:move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cubicBezTo>
                  <a:pt x="23492" y="9772"/>
                  <a:pt x="21117" y="23241"/>
                  <a:pt x="11345" y="30083"/>
                </a:cubicBezTo>
                <a:cubicBezTo>
                  <a:pt x="9385" y="31455"/>
                  <a:pt x="7210" y="32492"/>
                  <a:pt x="4910" y="33152"/>
                </a:cubicBezTo>
                <a:lnTo>
                  <a:pt x="0" y="1376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185" name="Rectangle 71" title=""/>
          <p:cNvSpPr/>
          <p:nvPr/>
        </p:nvSpPr>
        <p:spPr>
          <a:xfrm>
            <a:off x="3733800" y="2514600"/>
            <a:ext cx="990600" cy="4572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solidFill>
                  <a:srgbClr val="FF0066"/>
                </a:solidFill>
                <a:ea typeface="楷体_GB2312" pitchFamily="1" charset="-122"/>
              </a:rPr>
              <a:t>＞直角</a:t>
            </a:r>
            <a:endParaRPr sz="2400">
              <a:solidFill>
                <a:srgbClr val="FF0066"/>
              </a:solidFill>
              <a:ea typeface="楷体_GB2312" pitchFamily="1" charset="-122"/>
            </a:endParaRPr>
          </a:p>
        </p:txBody>
      </p:sp>
      <p:sp>
        <p:nvSpPr>
          <p:cNvPr id="3186" name="Custom 72" title=""/>
          <p:cNvSpPr/>
          <p:nvPr/>
        </p:nvSpPr>
        <p:spPr>
          <a:xfrm rot="17220000" flipV="1">
            <a:off x="2926556" y="3017044"/>
            <a:ext cx="796925" cy="1468438"/>
          </a:xfrm>
          <a:custGeom>
            <a:rect l="l" t="t" r="r" b="b"/>
            <a:pathLst>
              <a:path w="21600" h="34482" fill="none">
                <a:moveTo>
                  <a:pt x="16650" y="0"/>
                </a:move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cubicBezTo>
                  <a:pt x="23492" y="9772"/>
                  <a:pt x="21117" y="23241"/>
                  <a:pt x="11345" y="30083"/>
                </a:cubicBezTo>
                <a:cubicBezTo>
                  <a:pt x="9385" y="31455"/>
                  <a:pt x="7210" y="32492"/>
                  <a:pt x="4910" y="33152"/>
                </a:cubicBezTo>
              </a:path>
              <a:path w="21600" h="34482" stroke="0">
                <a:moveTo>
                  <a:pt x="16650" y="0"/>
                </a:move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lnTo>
                  <a:pt x="16650" y="0"/>
                </a:lnTo>
                <a:cubicBezTo>
                  <a:pt x="23492" y="9772"/>
                  <a:pt x="21117" y="23241"/>
                  <a:pt x="11345" y="30083"/>
                </a:cubicBezTo>
                <a:cubicBezTo>
                  <a:pt x="9385" y="31455"/>
                  <a:pt x="7210" y="32492"/>
                  <a:pt x="4910" y="33152"/>
                </a:cubicBezTo>
                <a:lnTo>
                  <a:pt x="0" y="1376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arrow" w="med" len="med"/>
          </a:ln>
        </p:spPr>
        <p:txBody>
          <a:bodyPr/>
          <a:lstStyle/>
          <a:p/>
        </p:txBody>
      </p:sp>
      <p:sp>
        <p:nvSpPr>
          <p:cNvPr id="3187" name="Custom 73" title=""/>
          <p:cNvSpPr/>
          <p:nvPr/>
        </p:nvSpPr>
        <p:spPr>
          <a:xfrm rot="16320000" flipV="1">
            <a:off x="3062287" y="3492501"/>
            <a:ext cx="765175" cy="488950"/>
          </a:xfrm>
          <a:custGeom>
            <a:rect l="l" t="t" r="r" b="b"/>
            <a:pathLst>
              <a:path w="43200" h="43176" fill="none">
                <a:moveTo>
                  <a:pt x="22609" y="0"/>
                </a:move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cubicBezTo>
                  <a:pt x="34522" y="624"/>
                  <a:pt x="43673" y="10787"/>
                  <a:pt x="43049" y="22700"/>
                </a:cubicBezTo>
                <a:cubicBezTo>
                  <a:pt x="42425" y="34613"/>
                  <a:pt x="32262" y="43765"/>
                  <a:pt x="20349" y="43141"/>
                </a:cubicBezTo>
                <a:cubicBezTo>
                  <a:pt x="8436" y="42517"/>
                  <a:pt x="-716" y="32353"/>
                  <a:pt x="-91" y="20440"/>
                </a:cubicBezTo>
                <a:cubicBezTo>
                  <a:pt x="312" y="12734"/>
                  <a:pt x="4797" y="5828"/>
                  <a:pt x="11673" y="2325"/>
                </a:cubicBezTo>
              </a:path>
              <a:path w="43200" h="43176" stroke="0">
                <a:moveTo>
                  <a:pt x="22609" y="0"/>
                </a:move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lnTo>
                  <a:pt x="22609" y="0"/>
                </a:lnTo>
                <a:cubicBezTo>
                  <a:pt x="34522" y="624"/>
                  <a:pt x="43673" y="10787"/>
                  <a:pt x="43049" y="22700"/>
                </a:cubicBezTo>
                <a:cubicBezTo>
                  <a:pt x="42425" y="34613"/>
                  <a:pt x="32262" y="43765"/>
                  <a:pt x="20349" y="43141"/>
                </a:cubicBezTo>
                <a:cubicBezTo>
                  <a:pt x="8436" y="42517"/>
                  <a:pt x="-716" y="32353"/>
                  <a:pt x="-91" y="20440"/>
                </a:cubicBezTo>
                <a:cubicBezTo>
                  <a:pt x="312" y="12734"/>
                  <a:pt x="4797" y="5828"/>
                  <a:pt x="11673" y="2325"/>
                </a:cubicBezTo>
                <a:lnTo>
                  <a:pt x="21600" y="21576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arrow" w="med" len="med"/>
          </a:ln>
        </p:spPr>
        <p:txBody>
          <a:bodyPr/>
          <a:lstStyle/>
          <a:p/>
        </p:txBody>
      </p:sp>
      <p:sp>
        <p:nvSpPr>
          <p:cNvPr id="3188" name="WordArt 74" title=""/>
          <p:cNvSpPr/>
          <p:nvPr/>
        </p:nvSpPr>
        <p:spPr>
          <a:xfrm>
            <a:off x="304800" y="152400"/>
            <a:ext cx="1625600" cy="463550"/>
          </a:xfr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sz="3600">
                <a:ln cap="flat">
                  <a:solidFill>
                    <a:srgbClr val="FF0066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6699"/>
                </a:solidFill>
                <a:effectLst>
                  <a:outerShdw dist="45791" dir="2021404" algn="ctr">
                    <a:srgbClr val="B2B2B2">
                      <a:alpha val="78000"/>
                    </a:srgbClr>
                  </a:outerShdw>
                </a:effectLst>
                <a:latin typeface="楷体_GB2312"/>
              </a:rPr>
              <a:t>探究新知</a:t>
            </a:r>
          </a:p>
        </p:txBody>
      </p:sp>
      <p:sp>
        <p:nvSpPr>
          <p:cNvPr id="3189" name="CalloutCloud 75" title=""/>
          <p:cNvSpPr/>
          <p:nvPr/>
        </p:nvSpPr>
        <p:spPr>
          <a:xfrm>
            <a:off x="1524000" y="4343400"/>
            <a:ext cx="5181600" cy="1371600"/>
          </a:xfrm>
          <a:prstGeom prst="cloudCallout">
            <a:avLst>
              <a:gd name="adj1" fmla="val -49144"/>
              <a:gd name="adj2" fmla="val 48935"/>
            </a:avLst>
          </a:prstGeom>
          <a:solidFill>
            <a:srgbClr val="018BE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400">
                <a:ea typeface="楷体_GB2312" pitchFamily="1" charset="-122"/>
              </a:rPr>
              <a:t>你能说一说生活中的平角和周角吗？</a:t>
            </a:r>
            <a:endParaRPr sz="2400">
              <a:ea typeface="楷体_GB2312" pitchFamily="1" charset="-122"/>
            </a:endParaRPr>
          </a:p>
        </p:txBody>
      </p:sp>
      <p:pic>
        <p:nvPicPr>
          <p:cNvPr id="3190" name="Picture 76" title=""/>
          <p:cNvPicPr/>
          <p:nvPr>
            <p:ph idx="1"/>
          </p:nvPr>
        </p:nvPicPr>
        <p:blipFill>
          <a:blip r:embed="rId2">
            <a:clrChange>
              <a:clrFrom>
                <a:srgbClr val="91D5F2"/>
              </a:clrFrom>
              <a:clrTo>
                <a:srgbClr val="91D5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4692650"/>
            <a:ext cx="1055688" cy="15557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3191" name="Group 77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3192" name="Picture 78" title="">
              <a:hlinkClick r:id="rId4"/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93" name="Picture 79" title="">
              <a:hlinkClick action="ppaction://hlinkshowjump?jump=previous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94" name="" title="">
              <a:hlinkClick action="ppaction://hlinkshowjump?jump=next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195" name="" title="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base">
                                        <p:cTn id="7" dur="2000" fill="hold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base">
                                        <p:cTn id="10" dur="2000" fill="hold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Rot by="-3899820">
                                      <p:cBhvr additive="base">
                                        <p:cTn id="13" dur="2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6" dur="3000" fill="hold"/>
                                        <p:tgtEl>
                                          <p:spTgt spid="3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7" dur="500" fill="hold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4" dur="1000" fill="hold"/>
                                        <p:tgtEl>
                                          <p:spTgt spid="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49 -0.00232 L -0.30608 2.94798E-06" ptsTypes="">
                                      <p:cBhvr additive="base">
                                        <p:cTn id="36" dur="20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499820">
                                      <p:cBhvr additive="base">
                                        <p:cTn id="40" dur="2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1" dur="500" fill="hold"/>
                                        <p:tgtEl>
                                          <p:spTgt spid="3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58" dur="1000" fill="hold"/>
                                        <p:tgtEl>
                                          <p:spTgt spid="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0405E-06 L 0.2375 -0.24416" ptsTypes="">
                                      <p:cBhvr additive="base">
                                        <p:cTn id="62" dur="2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3.23699E-06 L 0.2375 -0.23861" ptsTypes="">
                                      <p:cBhvr additive="base">
                                        <p:cTn id="64" dur="2000" fill="hold"/>
                                        <p:tgtEl>
                                          <p:spTgt spid="31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699820">
                                      <p:cBhvr additive="base">
                                        <p:cTn id="68" dur="2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1" dur="2000" fill="hold"/>
                                        <p:tgtEl>
                                          <p:spTgt spid="3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 additive="base">
                                        <p:cTn id="73" dur="2000" fill="hold"/>
                                        <p:tgtEl>
                                          <p:spTgt spid="3183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 additive="base">
                                        <p:cTn id="76" dur="2000" fill="hold"/>
                                        <p:tgtEl>
                                          <p:spTgt spid="3180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81" dur="500" fill="hold"/>
                                        <p:tgtEl>
                                          <p:spTgt spid="3182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0" dur="500" fill="hold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55" presetClass="entr" presetSubtype="0" fill="hold" grpId="1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6" dur="1000" fill="hold"/>
                                        <p:tgtEl>
                                          <p:spTgt spid="3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2.42775E-06 L 0.42083 -0.14428" ptsTypes="">
                                      <p:cBhvr additive="base">
                                        <p:cTn id="100" dur="2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2775E-06 L 0.40417 -0.14428" ptsTypes="">
                                      <p:cBhvr additive="base">
                                        <p:cTn id="102" dur="2000" fill="hold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699820">
                                      <p:cBhvr additive="base">
                                        <p:cTn id="106" dur="2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110" dur="500" fill="hold"/>
                                        <p:tgtEl>
                                          <p:spTgt spid="318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114" dur="2000" fill="hold"/>
                                        <p:tgtEl>
                                          <p:spTgt spid="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19" dur="1000" fill="hold"/>
                                        <p:tgtEl>
                                          <p:spTgt spid="3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799820">
                                      <p:cBhvr additive="base">
                                        <p:cTn id="125" dur="2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133" dur="1000" fill="hold"/>
                                        <p:tgtEl>
                                          <p:spTgt spid="3175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4001"/>
                            </p:stCondLst>
                            <p:childTnLst>
                              <p:par>
                                <p:cTn id="139" presetID="17" presetClass="entr" presetSubtype="10" fill="hold" grpId="6" nodeType="afterEffect">
                                  <p:stCondLst>
                                    <p:cond delay="2001"/>
                                  </p:stCondLst>
                                  <p:childTnLst>
                                    <p:set>
                                      <p:cBhvr additive="base"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7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base">
                                        <p:cTn id="147" dur="80" fill="hold"/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base">
                                        <p:cTn id="148" dur="80" fill="hold"/>
                                        <p:tgtEl>
                                          <p:spTgt spid="3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ffc000 [5]"/>
                                          </p:val>
                                        </p:tav>
                                        <p:tav tm="50000">
                                          <p:val>
                                            <p:strVal val="#f49100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base">
                                        <p:cTn id="149" dur="80" fill="hold"/>
                                        <p:tgtEl>
                                          <p:spTgt spid="3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52" dur="500" fill="hold"/>
                                        <p:tgtEl>
                                          <p:spTgt spid="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3" grpId="1" uiExpand="1" animBg="1"/>
      <p:bldP spid="3174" grpId="3" animBg="1"/>
      <p:bldP spid="3175" grpId="5" animBg="1"/>
      <p:bldP spid="3176" grpId="6" animBg="1"/>
      <p:bldP spid="3181" grpId="8" animBg="1"/>
      <p:bldP spid="3185" grpId="10" animBg="1"/>
      <p:bldP spid="3189" grpId="11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3198" name="" title=""/>
          <p:cNvGrpSpPr/>
          <p:nvPr/>
        </p:nvGrpSpPr>
        <p:grpSpPr>
          <a:xfrm>
            <a:off x="2036763" y="2506663"/>
            <a:ext cx="3903662" cy="0"/>
            <a:chExt cx="2459" cy="0"/>
          </a:xfrm>
        </p:grpSpPr>
        <p:cxnSp>
          <p:nvCxnSpPr>
            <p:cNvPr id="3199" name="" title=""/>
            <p:cNvCxnSpPr/>
            <p:nvPr/>
          </p:nvCxnSpPr>
          <p:spPr>
            <a:xfrm>
              <a:off x="1234" y="0"/>
              <a:ext cx="1225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200" name="" title=""/>
            <p:cNvCxnSpPr/>
            <p:nvPr/>
          </p:nvCxnSpPr>
          <p:spPr>
            <a:xfrm>
              <a:off x="0" y="0"/>
              <a:ext cx="1225" cy="0"/>
            </a:xfrm>
            <a:prstGeom prst="line">
              <a:avLst/>
            </a:prstGeom>
            <a:noFill/>
            <a:ln w="28575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pic>
        <p:nvPicPr>
          <p:cNvPr id="3201" name="Picture 81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8400" y="2205038"/>
            <a:ext cx="542925" cy="3238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202" name="" title=""/>
          <p:cNvCxnSpPr/>
          <p:nvPr/>
        </p:nvCxnSpPr>
        <p:spPr>
          <a:xfrm>
            <a:off x="3981450" y="2514600"/>
            <a:ext cx="1944688" cy="0"/>
          </a:xfrm>
          <a:prstGeom prst="line">
            <a:avLst/>
          </a:prstGeom>
          <a:noFill/>
          <a:ln w="381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204" name="Group 84" title=""/>
          <p:cNvGrpSpPr/>
          <p:nvPr/>
        </p:nvGrpSpPr>
        <p:grpSpPr>
          <a:xfrm>
            <a:off x="2484438" y="333375"/>
            <a:ext cx="6264275" cy="1150938"/>
            <a:chExt cx="3946" cy="725"/>
          </a:xfrm>
        </p:grpSpPr>
        <p:sp>
          <p:nvSpPr>
            <p:cNvPr id="3205" name="Rectangle 85" title=""/>
            <p:cNvSpPr/>
            <p:nvPr/>
          </p:nvSpPr>
          <p:spPr>
            <a:xfrm>
              <a:off x="454" y="126"/>
              <a:ext cx="3188" cy="36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2400">
                  <a:solidFill>
                    <a:srgbClr val="000000"/>
                  </a:solidFill>
                  <a:latin typeface="Tahoma" pitchFamily="2" charset="0"/>
                  <a:ea typeface="楷体_GB2312" pitchFamily="1" charset="-122"/>
                </a:rPr>
                <a:t>平角就是一条直线，对吗？</a:t>
              </a:r>
              <a:endParaRPr sz="2400">
                <a:solidFill>
                  <a:srgbClr val="000000"/>
                </a:solidFill>
                <a:latin typeface="Tahoma" pitchFamily="2" charset="0"/>
                <a:ea typeface="楷体_GB2312" pitchFamily="1" charset="-122"/>
              </a:endParaRPr>
            </a:p>
          </p:txBody>
        </p:sp>
        <p:sp>
          <p:nvSpPr>
            <p:cNvPr id="3206" name="CalloutCloud 86" title=""/>
            <p:cNvSpPr/>
            <p:nvPr/>
          </p:nvSpPr>
          <p:spPr>
            <a:xfrm>
              <a:off x="0" y="0"/>
              <a:ext cx="3946" cy="725"/>
            </a:xfrm>
            <a:prstGeom prst="cloudCallout">
              <a:avLst>
                <a:gd name="adj1" fmla="val -65356"/>
                <a:gd name="adj2" fmla="val -14551"/>
              </a:avLst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endParaRPr sz="2400">
                <a:latin typeface="楷体_GB2312" pitchFamily="1" charset="-122"/>
                <a:ea typeface="楷体_GB2312" pitchFamily="1" charset="-122"/>
              </a:endParaRPr>
            </a:p>
          </p:txBody>
        </p:sp>
      </p:grpSp>
      <p:cxnSp>
        <p:nvCxnSpPr>
          <p:cNvPr id="3207" name="" title=""/>
          <p:cNvCxnSpPr/>
          <p:nvPr/>
        </p:nvCxnSpPr>
        <p:spPr>
          <a:xfrm>
            <a:off x="2339975" y="4652963"/>
            <a:ext cx="4392613" cy="0"/>
          </a:xfrm>
          <a:prstGeom prst="line">
            <a:avLst/>
          </a:prstGeom>
          <a:noFill/>
          <a:ln w="508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208" name="Picture 88" title=""/>
          <p:cNvPicPr/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7790" t="13822" r="79286" b="74571"/>
          <a:stretch>
            <a:fillRect/>
          </a:stretch>
        </p:blipFill>
        <p:spPr>
          <a:xfrm>
            <a:off x="179388" y="188913"/>
            <a:ext cx="1368425" cy="18732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209" name="Rectangle 89" title=""/>
          <p:cNvSpPr/>
          <p:nvPr/>
        </p:nvSpPr>
        <p:spPr>
          <a:xfrm>
            <a:off x="971550" y="3068638"/>
            <a:ext cx="7461250" cy="9445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平角：一条射线绕着它的端点进行旋转，一直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      转到和原来的位置成一条直线。 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0" name="" title=""/>
          <p:cNvSpPr/>
          <p:nvPr/>
        </p:nvSpPr>
        <p:spPr>
          <a:xfrm>
            <a:off x="971550" y="5157788"/>
            <a:ext cx="80057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直线：是一条没有端点，可以无限延伸的线。    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1" name="" title=""/>
          <p:cNvSpPr/>
          <p:nvPr/>
        </p:nvSpPr>
        <p:spPr>
          <a:xfrm>
            <a:off x="3832225" y="2487613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O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2" name="" title=""/>
          <p:cNvSpPr/>
          <p:nvPr/>
        </p:nvSpPr>
        <p:spPr>
          <a:xfrm>
            <a:off x="5703888" y="2487613"/>
            <a:ext cx="3349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A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3" name="" title=""/>
          <p:cNvSpPr/>
          <p:nvPr/>
        </p:nvSpPr>
        <p:spPr>
          <a:xfrm>
            <a:off x="1827213" y="2565400"/>
            <a:ext cx="3349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B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4" name="" title=""/>
          <p:cNvSpPr/>
          <p:nvPr/>
        </p:nvSpPr>
        <p:spPr>
          <a:xfrm>
            <a:off x="5853113" y="2492375"/>
            <a:ext cx="9445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（B）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5" name="" title=""/>
          <p:cNvSpPr/>
          <p:nvPr/>
        </p:nvSpPr>
        <p:spPr>
          <a:xfrm>
            <a:off x="2463800" y="4673600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M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16" name="Rectangle 90" title=""/>
          <p:cNvSpPr/>
          <p:nvPr/>
        </p:nvSpPr>
        <p:spPr>
          <a:xfrm>
            <a:off x="5848350" y="4646613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N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217" name="Group 91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3218" name="Picture 92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19" name="Picture 93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20" name="Picture 94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21" name="Picture 95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" dur="500" fill="hold"/>
                                        <p:tgtEl>
                                          <p:spTgt spid="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5" dur="500" fill="hold"/>
                                        <p:tgtEl>
                                          <p:spTgt spid="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8" dur="500" fill="hold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1" dur="500" fill="hold"/>
                                        <p:tgtEl>
                                          <p:spTgt spid="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4" dur="500" fill="hold"/>
                                        <p:tgtEl>
                                          <p:spTgt spid="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9" dur="500" fill="hold"/>
                                        <p:tgtEl>
                                          <p:spTgt spid="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799820">
                                      <p:cBhvr additive="base">
                                        <p:cTn id="31" dur="2000" fill="hold"/>
                                        <p:tgtEl>
                                          <p:spTgt spid="3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33" dur="500" fill="hold"/>
                                        <p:tgtEl>
                                          <p:spTgt spid="321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7" dur="2000" fill="hold"/>
                                        <p:tgtEl>
                                          <p:spTgt spid="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42" dur="500" fill="hold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47" dur="500" fill="hold"/>
                                        <p:tgtEl>
                                          <p:spTgt spid="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0" dur="500" fill="hold"/>
                                        <p:tgtEl>
                                          <p:spTgt spid="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3" dur="500" fill="hold"/>
                                        <p:tgtEl>
                                          <p:spTgt spid="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8" dur="500" fill="hold"/>
                                        <p:tgtEl>
                                          <p:spTgt spid="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1" dur="500" fill="hold"/>
                                        <p:tgtEl>
                                          <p:spTgt spid="3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1" grpId="0" animBg="1"/>
      <p:bldP spid="3212" grpId="1" animBg="1"/>
      <p:bldP spid="3213" grpId="2" animBg="1"/>
      <p:bldP spid="3214" grpId="4" animBg="1"/>
      <p:bldP spid="3215" grpId="5" animBg="1"/>
      <p:bldP spid="3216" grpId="6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224" name="Picture 98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60000" flipH="1">
            <a:off x="3448050" y="2359025"/>
            <a:ext cx="727075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226" name="" title=""/>
          <p:cNvCxnSpPr/>
          <p:nvPr/>
        </p:nvCxnSpPr>
        <p:spPr>
          <a:xfrm>
            <a:off x="1835150" y="2665413"/>
            <a:ext cx="1944688" cy="0"/>
          </a:xfrm>
          <a:prstGeom prst="line">
            <a:avLst/>
          </a:prstGeom>
          <a:noFill/>
          <a:ln w="381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grpSp>
        <p:nvGrpSpPr>
          <p:cNvPr id="3227" name="" title=""/>
          <p:cNvGrpSpPr/>
          <p:nvPr/>
        </p:nvGrpSpPr>
        <p:grpSpPr>
          <a:xfrm>
            <a:off x="2987675" y="404813"/>
            <a:ext cx="5832475" cy="1008062"/>
            <a:chExt cx="3674" cy="635"/>
          </a:xfrm>
        </p:grpSpPr>
        <p:sp>
          <p:nvSpPr>
            <p:cNvPr id="3228" name="" title=""/>
            <p:cNvSpPr/>
            <p:nvPr/>
          </p:nvSpPr>
          <p:spPr>
            <a:xfrm>
              <a:off x="363" y="81"/>
              <a:ext cx="3188" cy="365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2400">
                  <a:solidFill>
                    <a:srgbClr val="000000"/>
                  </a:solidFill>
                  <a:latin typeface="Tahoma" pitchFamily="2" charset="0"/>
                  <a:ea typeface="楷体_GB2312" pitchFamily="1" charset="-122"/>
                </a:rPr>
                <a:t>周角就是一条射线，对吗？</a:t>
              </a:r>
              <a:endParaRPr sz="2400">
                <a:solidFill>
                  <a:srgbClr val="000000"/>
                </a:solidFill>
                <a:latin typeface="Tahoma" pitchFamily="2" charset="0"/>
                <a:ea typeface="楷体_GB2312" pitchFamily="1" charset="-122"/>
              </a:endParaRPr>
            </a:p>
          </p:txBody>
        </p:sp>
        <p:sp>
          <p:nvSpPr>
            <p:cNvPr id="3229" name="" title=""/>
            <p:cNvSpPr/>
            <p:nvPr/>
          </p:nvSpPr>
          <p:spPr>
            <a:xfrm>
              <a:off x="0" y="0"/>
              <a:ext cx="3674" cy="635"/>
            </a:xfrm>
            <a:prstGeom prst="cloudCallout">
              <a:avLst>
                <a:gd name="adj1" fmla="val -72620"/>
                <a:gd name="adj2" fmla="val 18032"/>
              </a:avLst>
            </a:prstGeom>
            <a:noFill/>
            <a:ln cap="flat">
              <a:solidFill>
                <a:srgbClr val="7F7F7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endParaRPr sz="2400">
                <a:latin typeface="楷体_GB2312" pitchFamily="1" charset="-122"/>
                <a:ea typeface="楷体_GB2312" pitchFamily="1" charset="-122"/>
              </a:endParaRPr>
            </a:p>
          </p:txBody>
        </p:sp>
      </p:grpSp>
      <p:grpSp>
        <p:nvGrpSpPr>
          <p:cNvPr id="3230" name="" title=""/>
          <p:cNvGrpSpPr/>
          <p:nvPr/>
        </p:nvGrpSpPr>
        <p:grpSpPr>
          <a:xfrm>
            <a:off x="1835150" y="2679700"/>
            <a:ext cx="3995738" cy="0"/>
            <a:chExt cx="2517" cy="0"/>
          </a:xfrm>
        </p:grpSpPr>
        <p:cxnSp>
          <p:nvCxnSpPr>
            <p:cNvPr id="3231" name="" title=""/>
            <p:cNvCxnSpPr/>
            <p:nvPr/>
          </p:nvCxnSpPr>
          <p:spPr>
            <a:xfrm flipV="1">
              <a:off x="0" y="0"/>
              <a:ext cx="1247" cy="0"/>
            </a:xfrm>
            <a:prstGeom prst="line">
              <a:avLst/>
            </a:prstGeom>
            <a:noFill/>
            <a:ln w="28575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3232" name="" title=""/>
            <p:cNvCxnSpPr/>
            <p:nvPr/>
          </p:nvCxnSpPr>
          <p:spPr>
            <a:xfrm flipV="1">
              <a:off x="1270" y="0"/>
              <a:ext cx="1247" cy="0"/>
            </a:xfrm>
            <a:prstGeom prst="line">
              <a:avLst/>
            </a:prstGeom>
            <a:noFill/>
            <a:ln w="28575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</p:cxnSp>
      </p:grpSp>
      <p:sp>
        <p:nvSpPr>
          <p:cNvPr id="3233" name="" title=""/>
          <p:cNvSpPr/>
          <p:nvPr/>
        </p:nvSpPr>
        <p:spPr>
          <a:xfrm>
            <a:off x="5580063" y="4581525"/>
            <a:ext cx="71437" cy="71438"/>
          </a:xfrm>
          <a:prstGeom prst="ellipse">
            <a:avLst/>
          </a:prstGeom>
          <a:solidFill>
            <a:srgbClr val="000000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cxnSp>
        <p:nvCxnSpPr>
          <p:cNvPr id="3234" name="" title=""/>
          <p:cNvCxnSpPr/>
          <p:nvPr/>
        </p:nvCxnSpPr>
        <p:spPr>
          <a:xfrm>
            <a:off x="3146425" y="4624388"/>
            <a:ext cx="2447925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235" name="" title=""/>
          <p:cNvPicPr/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11945" t="43548" r="73136" b="45148"/>
          <a:stretch>
            <a:fillRect/>
          </a:stretch>
        </p:blipFill>
        <p:spPr>
          <a:xfrm>
            <a:off x="323850" y="188913"/>
            <a:ext cx="1295400" cy="21590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236" name="" title=""/>
          <p:cNvSpPr/>
          <p:nvPr/>
        </p:nvSpPr>
        <p:spPr>
          <a:xfrm>
            <a:off x="174625" y="3557588"/>
            <a:ext cx="8718550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ea typeface="楷体_GB2312" pitchFamily="1" charset="-122"/>
              </a:rPr>
              <a:t>周角：一条射线整整旋转了一周后与原来的射线重合。</a:t>
            </a:r>
            <a:endParaRPr sz="2800">
              <a:ea typeface="楷体_GB2312" pitchFamily="1" charset="-122"/>
            </a:endParaRPr>
          </a:p>
        </p:txBody>
      </p:sp>
      <p:sp>
        <p:nvSpPr>
          <p:cNvPr id="3237" name="" title=""/>
          <p:cNvSpPr/>
          <p:nvPr/>
        </p:nvSpPr>
        <p:spPr>
          <a:xfrm>
            <a:off x="179388" y="5502275"/>
            <a:ext cx="7294562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ea typeface="楷体_GB2312" pitchFamily="1" charset="-122"/>
              </a:rPr>
              <a:t>射线：具有一个端点，只能向一边无限延伸。</a:t>
            </a:r>
            <a:endParaRPr sz="2800">
              <a:ea typeface="楷体_GB2312" pitchFamily="1" charset="-122"/>
            </a:endParaRPr>
          </a:p>
        </p:txBody>
      </p:sp>
      <p:sp>
        <p:nvSpPr>
          <p:cNvPr id="3238" name="" title=""/>
          <p:cNvSpPr/>
          <p:nvPr/>
        </p:nvSpPr>
        <p:spPr>
          <a:xfrm>
            <a:off x="3733800" y="2438400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O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39" name="" title=""/>
          <p:cNvSpPr/>
          <p:nvPr/>
        </p:nvSpPr>
        <p:spPr>
          <a:xfrm>
            <a:off x="1692275" y="2276475"/>
            <a:ext cx="9445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（B）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40" name="" title=""/>
          <p:cNvSpPr/>
          <p:nvPr/>
        </p:nvSpPr>
        <p:spPr>
          <a:xfrm>
            <a:off x="1562100" y="2254250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A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41" name="" title=""/>
          <p:cNvSpPr/>
          <p:nvPr/>
        </p:nvSpPr>
        <p:spPr>
          <a:xfrm>
            <a:off x="5632450" y="4529138"/>
            <a:ext cx="33496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M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42" name="" title=""/>
          <p:cNvSpPr/>
          <p:nvPr/>
        </p:nvSpPr>
        <p:spPr>
          <a:xfrm>
            <a:off x="3040063" y="4646613"/>
            <a:ext cx="334962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400" i="1">
                <a:latin typeface="楷体_GB2312" pitchFamily="1" charset="-122"/>
                <a:ea typeface="楷体_GB2312" pitchFamily="1" charset="-122"/>
              </a:rPr>
              <a:t>N</a:t>
            </a:r>
            <a:endParaRPr sz="2400" i="1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243" name="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3244" name="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45" name="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46" name="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247" name="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" dur="500" fill="hold"/>
                                        <p:tgtEl>
                                          <p:spTgt spid="3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5" dur="500" fill="hold"/>
                                        <p:tgtEl>
                                          <p:spTgt spid="3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5" dur="500" fill="hold"/>
                                        <p:tgtEl>
                                          <p:spTgt spid="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8" dur="500" fill="hold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 additive="base">
                                        <p:cTn id="32" dur="500" fill="hold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base">
                                        <p:cTn id="35" dur="2000" fill="hold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0" dur="500" fill="hold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base">
                                        <p:cTn id="45" dur="1000" fill="hold"/>
                                        <p:tgtEl>
                                          <p:spTgt spid="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54" dur="500" fill="hold"/>
                                        <p:tgtEl>
                                          <p:spTgt spid="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7" dur="500" fill="hold"/>
                                        <p:tgtEl>
                                          <p:spTgt spid="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0" dur="500" fill="hold"/>
                                        <p:tgtEl>
                                          <p:spTgt spid="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5" dur="500" fill="hold"/>
                                        <p:tgtEl>
                                          <p:spTgt spid="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8" dur="500" fill="hold"/>
                                        <p:tgtEl>
                                          <p:spTgt spid="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6" grpId="0" animBg="1"/>
      <p:bldP spid="3237" grpId="1" animBg="1"/>
      <p:bldP spid="3238" grpId="2" animBg="1"/>
      <p:bldP spid="3239" grpId="5" animBg="1"/>
      <p:bldP spid="3240" grpId="6" animBg="1"/>
      <p:bldP spid="3241" grpId="7" animBg="1"/>
      <p:bldP spid="3242" grpId="8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250" name="" title=""/>
          <p:cNvSpPr/>
          <p:nvPr/>
        </p:nvSpPr>
        <p:spPr>
          <a:xfrm>
            <a:off x="0" y="822325"/>
            <a:ext cx="9144000" cy="6035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ts val="5200"/>
              </a:lnSpc>
            </a:pPr>
            <a:r>
              <a:rPr sz="3200" b="1"/>
              <a:t>1.小明画了一条长12厘米的（       ）。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     A. 射线     B. 线段     C.直线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2.在同一平面内，不相交的两条直线一定（      ）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    A.平行     B. 垂直     C.不平行也不垂直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3.钝角减去直角所得的差一定是（       ）。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    A.直角     B. 钝角    C.锐角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4.两条直线相交所成的四个角中，如果有一个是锐角，那么一定还有两个角是（      ）。</a:t>
            </a:r>
            <a:endParaRPr sz="3200" b="1"/>
          </a:p>
          <a:p>
            <a:pPr lvl="0">
              <a:lnSpc>
                <a:spcPts val="5200"/>
              </a:lnSpc>
            </a:pPr>
            <a:r>
              <a:rPr sz="3200" b="1"/>
              <a:t>    A.直角     B. 钝角    C.锐角</a:t>
            </a:r>
            <a:endParaRPr sz="3200" b="1"/>
          </a:p>
        </p:txBody>
      </p:sp>
      <p:sp>
        <p:nvSpPr>
          <p:cNvPr id="3251" name="" title=""/>
          <p:cNvSpPr/>
          <p:nvPr/>
        </p:nvSpPr>
        <p:spPr>
          <a:xfrm>
            <a:off x="6172200" y="3581400"/>
            <a:ext cx="8382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C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252" name="" title=""/>
          <p:cNvSpPr/>
          <p:nvPr/>
        </p:nvSpPr>
        <p:spPr>
          <a:xfrm>
            <a:off x="7848600" y="2209800"/>
            <a:ext cx="8382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A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253" name="" title=""/>
          <p:cNvSpPr/>
          <p:nvPr/>
        </p:nvSpPr>
        <p:spPr>
          <a:xfrm>
            <a:off x="5486400" y="914400"/>
            <a:ext cx="8382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B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254" name="" title=""/>
          <p:cNvSpPr/>
          <p:nvPr/>
        </p:nvSpPr>
        <p:spPr>
          <a:xfrm>
            <a:off x="5486400" y="5486400"/>
            <a:ext cx="838200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000" b="1">
                <a:solidFill>
                  <a:srgbClr val="FF3300"/>
                </a:solidFill>
              </a:rPr>
              <a:t>B</a:t>
            </a:r>
            <a:endParaRPr sz="4000" b="1">
              <a:solidFill>
                <a:srgbClr val="FF3300"/>
              </a:solidFill>
            </a:endParaRPr>
          </a:p>
        </p:txBody>
      </p:sp>
      <p:cxnSp>
        <p:nvCxnSpPr>
          <p:cNvPr id="3255" name="" title=""/>
          <p:cNvCxnSpPr/>
          <p:nvPr/>
        </p:nvCxnSpPr>
        <p:spPr>
          <a:xfrm flipH="1">
            <a:off x="7010400" y="0"/>
            <a:ext cx="1371600" cy="1905000"/>
          </a:xfrm>
          <a:prstGeom prst="line">
            <a:avLst/>
          </a:prstGeom>
          <a:noFill/>
          <a:ln w="381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256" name="" title=""/>
          <p:cNvCxnSpPr/>
          <p:nvPr/>
        </p:nvCxnSpPr>
        <p:spPr>
          <a:xfrm flipV="1">
            <a:off x="6629400" y="914400"/>
            <a:ext cx="2209800" cy="76200"/>
          </a:xfrm>
          <a:prstGeom prst="line">
            <a:avLst/>
          </a:prstGeom>
          <a:noFill/>
          <a:ln w="381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257" name="" title=""/>
          <p:cNvSpPr/>
          <p:nvPr/>
        </p:nvSpPr>
        <p:spPr>
          <a:xfrm>
            <a:off x="7848600" y="685800"/>
            <a:ext cx="228600" cy="304800"/>
          </a:xfrm>
          <a:custGeom>
            <a:rect l="l" t="t" r="r" b="b"/>
            <a:pathLst>
              <a:path w="21600" h="21600" fill="none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</a:path>
              <a:path w="21600" h="21600" stroke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>
              <a:solidFill>
                <a:srgbClr val="FF3300"/>
              </a:solidFill>
            </a:endParaRPr>
          </a:p>
        </p:txBody>
      </p:sp>
      <p:sp>
        <p:nvSpPr>
          <p:cNvPr id="3258" name="" title=""/>
          <p:cNvSpPr/>
          <p:nvPr/>
        </p:nvSpPr>
        <p:spPr>
          <a:xfrm>
            <a:off x="8001000" y="457200"/>
            <a:ext cx="6096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 b="1">
                <a:solidFill>
                  <a:srgbClr val="FF3300"/>
                </a:solidFill>
              </a:rPr>
              <a:t>1</a:t>
            </a:r>
            <a:endParaRPr sz="2800" b="1">
              <a:solidFill>
                <a:srgbClr val="FF3300"/>
              </a:solidFill>
            </a:endParaRPr>
          </a:p>
        </p:txBody>
      </p:sp>
      <p:sp>
        <p:nvSpPr>
          <p:cNvPr id="3259" name="" title=""/>
          <p:cNvSpPr/>
          <p:nvPr/>
        </p:nvSpPr>
        <p:spPr>
          <a:xfrm>
            <a:off x="8305800" y="304800"/>
            <a:ext cx="8382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FF3300"/>
                </a:solidFill>
              </a:rPr>
              <a:t>锐角</a:t>
            </a:r>
            <a:endParaRPr sz="2400" b="1">
              <a:solidFill>
                <a:srgbClr val="FF3300"/>
              </a:solidFill>
            </a:endParaRPr>
          </a:p>
        </p:txBody>
      </p:sp>
      <p:sp>
        <p:nvSpPr>
          <p:cNvPr id="3260" name="" title=""/>
          <p:cNvSpPr/>
          <p:nvPr/>
        </p:nvSpPr>
        <p:spPr>
          <a:xfrm flipH="1">
            <a:off x="7391400" y="533400"/>
            <a:ext cx="609600" cy="457200"/>
          </a:xfrm>
          <a:custGeom>
            <a:rect l="l" t="t" r="r" b="b"/>
            <a:pathLst>
              <a:path w="21600" h="21600" fill="none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</a:path>
              <a:path w="21600" h="21600" stroke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261" name="" title=""/>
          <p:cNvSpPr/>
          <p:nvPr/>
        </p:nvSpPr>
        <p:spPr>
          <a:xfrm>
            <a:off x="7162800" y="228600"/>
            <a:ext cx="6096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 b="1">
                <a:solidFill>
                  <a:srgbClr val="FF3300"/>
                </a:solidFill>
              </a:rPr>
              <a:t>2</a:t>
            </a:r>
            <a:endParaRPr sz="2800" b="1">
              <a:solidFill>
                <a:srgbClr val="FF3300"/>
              </a:solidFill>
            </a:endParaRPr>
          </a:p>
        </p:txBody>
      </p:sp>
      <p:sp>
        <p:nvSpPr>
          <p:cNvPr id="3262" name="" title=""/>
          <p:cNvSpPr/>
          <p:nvPr/>
        </p:nvSpPr>
        <p:spPr>
          <a:xfrm>
            <a:off x="6477000" y="304800"/>
            <a:ext cx="8382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FF3300"/>
                </a:solidFill>
              </a:rPr>
              <a:t>钝角</a:t>
            </a:r>
            <a:endParaRPr sz="2400" b="1">
              <a:solidFill>
                <a:srgbClr val="FF3300"/>
              </a:solidFill>
            </a:endParaRPr>
          </a:p>
        </p:txBody>
      </p:sp>
      <p:sp>
        <p:nvSpPr>
          <p:cNvPr id="3263" name="" title=""/>
          <p:cNvSpPr/>
          <p:nvPr/>
        </p:nvSpPr>
        <p:spPr>
          <a:xfrm flipV="1">
            <a:off x="7467600" y="990600"/>
            <a:ext cx="533400" cy="228600"/>
          </a:xfrm>
          <a:custGeom>
            <a:rect l="l" t="t" r="r" b="b"/>
            <a:pathLst>
              <a:path w="21600" h="21600" fill="none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</a:path>
              <a:path w="21600" h="21600" stroke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ubicBezTo>
                  <a:pt x="11929" y="0"/>
                  <a:pt x="21600" y="9671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264" name="" title=""/>
          <p:cNvSpPr/>
          <p:nvPr/>
        </p:nvSpPr>
        <p:spPr>
          <a:xfrm>
            <a:off x="7696200" y="1143000"/>
            <a:ext cx="6096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 b="1">
                <a:solidFill>
                  <a:srgbClr val="FF3300"/>
                </a:solidFill>
              </a:rPr>
              <a:t>3</a:t>
            </a:r>
            <a:endParaRPr sz="2800" b="1">
              <a:solidFill>
                <a:srgbClr val="FF3300"/>
              </a:solidFill>
            </a:endParaRPr>
          </a:p>
        </p:txBody>
      </p:sp>
      <p:sp>
        <p:nvSpPr>
          <p:cNvPr id="3265" name="" title=""/>
          <p:cNvSpPr/>
          <p:nvPr/>
        </p:nvSpPr>
        <p:spPr>
          <a:xfrm>
            <a:off x="8001000" y="1295400"/>
            <a:ext cx="8382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 b="1">
                <a:solidFill>
                  <a:srgbClr val="FF3300"/>
                </a:solidFill>
              </a:rPr>
              <a:t>钝角</a:t>
            </a:r>
            <a:endParaRPr sz="24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12" dur="500" fill="hold"/>
                                        <p:tgtEl>
                                          <p:spTgt spid="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7" dur="500" fill="hold"/>
                                        <p:tgtEl>
                                          <p:spTgt spid="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2" dur="500" fill="hold"/>
                                        <p:tgtEl>
                                          <p:spTgt spid="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49" dur="2000" fill="hold"/>
                                        <p:tgtEl>
                                          <p:spTgt spid="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70" dur="500" fill="hold"/>
                                        <p:tgtEl>
                                          <p:spTgt spid="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73" dur="2000" fill="hold"/>
                                        <p:tgtEl>
                                          <p:spTgt spid="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84" dur="500" fill="hold"/>
                                        <p:tgtEl>
                                          <p:spTgt spid="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base">
                                        <p:cTn id="87" dur="500" fill="hold"/>
                                        <p:tgtEl>
                                          <p:spTgt spid="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1" grpId="0" animBg="1"/>
      <p:bldP spid="3252" grpId="1" animBg="1"/>
      <p:bldP spid="3253" grpId="2" animBg="1"/>
      <p:bldP spid="3254" grpId="3" animBg="1"/>
      <p:bldP spid="3257" grpId="4" animBg="1"/>
      <p:bldP spid="3258" grpId="5" animBg="1"/>
      <p:bldP spid="3259" grpId="6" animBg="1"/>
      <p:bldP spid="3261" grpId="8" animBg="1"/>
      <p:bldP spid="3262" grpId="10" animBg="1"/>
      <p:bldP spid="3264" grpId="12" animBg="1"/>
      <p:bldP spid="3265" grpId="14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268" name="" title=""/>
          <p:cNvSpPr/>
          <p:nvPr/>
        </p:nvSpPr>
        <p:spPr>
          <a:xfrm>
            <a:off x="592138" y="2138363"/>
            <a:ext cx="1841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/>
        </p:txBody>
      </p:sp>
      <p:sp>
        <p:nvSpPr>
          <p:cNvPr id="3269" name="" title=""/>
          <p:cNvSpPr/>
          <p:nvPr/>
        </p:nvSpPr>
        <p:spPr>
          <a:xfrm>
            <a:off x="4211638" y="3284538"/>
            <a:ext cx="288925" cy="18716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270" name="" title=""/>
          <p:cNvSpPr/>
          <p:nvPr/>
        </p:nvSpPr>
        <p:spPr>
          <a:xfrm>
            <a:off x="468313" y="1412875"/>
            <a:ext cx="3816350" cy="946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 b="1">
                <a:solidFill>
                  <a:srgbClr val="FF66CC"/>
                </a:solidFill>
                <a:ea typeface="金桥简隶书" pitchFamily="2" charset="-122"/>
              </a:rPr>
              <a:t>试一试：</a:t>
            </a:r>
            <a:r>
              <a:rPr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时针从12点顺时针旋转90</a:t>
            </a:r>
            <a:r>
              <a:rPr sz="2800" b="1" baseline="3000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0</a:t>
            </a:r>
            <a:r>
              <a:rPr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到了几？</a:t>
            </a:r>
            <a:endParaRPr sz="2800" b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271" name="" title=""/>
          <p:cNvSpPr/>
          <p:nvPr/>
        </p:nvSpPr>
        <p:spPr>
          <a:xfrm>
            <a:off x="4500563" y="1412875"/>
            <a:ext cx="4319587" cy="13731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说一说：时针从12点逆时针旋转到21点，需转多少度？</a:t>
            </a:r>
            <a:endParaRPr sz="2800" b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272" name="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113" y="2852738"/>
            <a:ext cx="2794000" cy="29146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273" name="" titl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124075" y="3644900"/>
            <a:ext cx="257175" cy="10572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274" name="" titl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195513" y="4149725"/>
            <a:ext cx="142875" cy="1285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275" name="" title=""/>
          <p:cNvPicPr/>
          <p:nvPr/>
        </p:nvPicPr>
        <p:blipFill>
          <a:blip r:embed="rId5"/>
          <a:stretch>
            <a:fillRect/>
          </a:stretch>
        </p:blipFill>
        <p:spPr>
          <a:xfrm>
            <a:off x="5003800" y="2887663"/>
            <a:ext cx="3889375" cy="25050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276" name="" title=""/>
          <p:cNvPicPr/>
          <p:nvPr/>
        </p:nvPicPr>
        <p:blipFill>
          <a:blip r:embed="rId6"/>
          <a:stretch>
            <a:fillRect/>
          </a:stretch>
        </p:blipFill>
        <p:spPr>
          <a:xfrm>
            <a:off x="6877050" y="3573463"/>
            <a:ext cx="161925" cy="10668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3277" name="" title=""/>
          <p:cNvPicPr/>
          <p:nvPr/>
        </p:nvPicPr>
        <p:blipFill>
          <a:blip r:embed="rId7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7050" y="4005263"/>
            <a:ext cx="217488" cy="2174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2000" fill="hold"/>
                                        <p:tgtEl>
                                          <p:spTgt spid="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2" dur="2000" fill="hold"/>
                                        <p:tgtEl>
                                          <p:spTgt spid="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5" dur="2000" fill="hold"/>
                                        <p:tgtEl>
                                          <p:spTgt spid="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2000" fill="hold"/>
                                        <p:tgtEl>
                                          <p:spTgt spid="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 additive="base">
                                        <p:cTn id="22" dur="3000" fill="hold"/>
                                        <p:tgtEl>
                                          <p:spTgt spid="3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base">
                                        <p:cTn id="27" dur="3000" fill="hold"/>
                                        <p:tgtEl>
                                          <p:spTgt spid="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2" dur="2000" fill="hold"/>
                                        <p:tgtEl>
                                          <p:spTgt spid="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5" dur="2000" fill="hold"/>
                                        <p:tgtEl>
                                          <p:spTgt spid="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8" dur="2000" fill="hold"/>
                                        <p:tgtEl>
                                          <p:spTgt spid="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399880">
                                      <p:cBhvr additive="base">
                                        <p:cTn id="42" dur="2000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0" grpId="0" animBg="1"/>
      <p:bldP spid="3271" grpId="1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280" name="" titl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3141663"/>
            <a:ext cx="533400" cy="9429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281" name="" title=""/>
          <p:cNvSpPr/>
          <p:nvPr/>
        </p:nvSpPr>
        <p:spPr>
          <a:xfrm>
            <a:off x="0" y="1066800"/>
            <a:ext cx="2376488" cy="1296988"/>
          </a:xfrm>
          <a:prstGeom prst="horizontalScroll">
            <a:avLst>
              <a:gd name="adj" fmla="val 12500"/>
            </a:avLst>
          </a:prstGeom>
          <a:solidFill>
            <a:srgbClr val="018BE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282" name="" title=""/>
          <p:cNvSpPr/>
          <p:nvPr/>
        </p:nvSpPr>
        <p:spPr>
          <a:xfrm>
            <a:off x="144463" y="1425575"/>
            <a:ext cx="2216150" cy="701675"/>
          </a:xfrm>
          <a:prstGeom prst="rect">
            <a:avLst/>
          </a:prstGeom>
          <a:gradFill rotWithShape="1">
            <a:gsLst>
              <a:gs pos="0">
                <a:srgbClr val="018BE9"/>
              </a:gs>
              <a:gs pos="50000">
                <a:srgbClr val="FFFFFF"/>
              </a:gs>
              <a:gs pos="100000">
                <a:srgbClr val="018BE9"/>
              </a:gs>
            </a:gsLst>
            <a:lin ang="5400000"/>
          </a:gra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  <a:ea typeface="黑体" pitchFamily="2" charset="-122"/>
              </a:rPr>
              <a:t>角的特征</a:t>
            </a:r>
            <a:endParaRPr sz="4000" b="1">
              <a:solidFill>
                <a:srgbClr val="FF3300"/>
              </a:solidFill>
              <a:ea typeface="黑体" pitchFamily="2" charset="-122"/>
            </a:endParaRPr>
          </a:p>
        </p:txBody>
      </p:sp>
      <p:pic>
        <p:nvPicPr>
          <p:cNvPr id="3283" name="" title="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050" y="981075"/>
            <a:ext cx="5111750" cy="5065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284" name="" title=""/>
          <p:cNvSpPr/>
          <p:nvPr/>
        </p:nvSpPr>
        <p:spPr>
          <a:xfrm>
            <a:off x="4356100" y="3573463"/>
            <a:ext cx="287338" cy="215900"/>
          </a:xfrm>
          <a:prstGeom prst="ellipse">
            <a:avLst/>
          </a:prstGeom>
          <a:solidFill>
            <a:srgbClr val="3333CC"/>
          </a:solidFill>
          <a:ln cap="flat">
            <a:solidFill>
              <a:srgbClr val="3333CC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285" name="" title=""/>
          <p:cNvGrpSpPr/>
          <p:nvPr/>
        </p:nvGrpSpPr>
        <p:grpSpPr>
          <a:xfrm>
            <a:off x="5724525" y="765175"/>
            <a:ext cx="979488" cy="701675"/>
            <a:chExt cx="617" cy="442"/>
          </a:xfrm>
        </p:grpSpPr>
        <p:sp>
          <p:nvSpPr>
            <p:cNvPr id="3286" name="" title=""/>
            <p:cNvSpPr/>
            <p:nvPr/>
          </p:nvSpPr>
          <p:spPr>
            <a:xfrm>
              <a:off x="0" y="0"/>
              <a:ext cx="472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30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287" name="" title=""/>
            <p:cNvSpPr/>
            <p:nvPr/>
          </p:nvSpPr>
          <p:spPr>
            <a:xfrm>
              <a:off x="421" y="22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288" name="" title=""/>
          <p:cNvGrpSpPr/>
          <p:nvPr/>
        </p:nvGrpSpPr>
        <p:grpSpPr>
          <a:xfrm>
            <a:off x="6804025" y="1844675"/>
            <a:ext cx="908050" cy="701675"/>
            <a:chExt cx="572" cy="442"/>
          </a:xfrm>
        </p:grpSpPr>
        <p:sp>
          <p:nvSpPr>
            <p:cNvPr id="3289" name="" title=""/>
            <p:cNvSpPr/>
            <p:nvPr/>
          </p:nvSpPr>
          <p:spPr>
            <a:xfrm>
              <a:off x="0" y="0"/>
              <a:ext cx="472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60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290" name="" title=""/>
            <p:cNvSpPr/>
            <p:nvPr/>
          </p:nvSpPr>
          <p:spPr>
            <a:xfrm>
              <a:off x="376" y="22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291" name="" title=""/>
          <p:cNvGrpSpPr/>
          <p:nvPr/>
        </p:nvGrpSpPr>
        <p:grpSpPr>
          <a:xfrm>
            <a:off x="7019925" y="3284538"/>
            <a:ext cx="979488" cy="762000"/>
            <a:chExt cx="617" cy="480"/>
          </a:xfrm>
        </p:grpSpPr>
        <p:sp>
          <p:nvSpPr>
            <p:cNvPr id="3292" name="" title=""/>
            <p:cNvSpPr/>
            <p:nvPr/>
          </p:nvSpPr>
          <p:spPr>
            <a:xfrm>
              <a:off x="0" y="0"/>
              <a:ext cx="508" cy="4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400" b="1">
                  <a:solidFill>
                    <a:srgbClr val="FF0000"/>
                  </a:solidFill>
                </a:rPr>
                <a:t>90</a:t>
              </a:r>
              <a:endParaRPr sz="4400" b="1">
                <a:solidFill>
                  <a:srgbClr val="FF0000"/>
                </a:solidFill>
              </a:endParaRPr>
            </a:p>
          </p:txBody>
        </p:sp>
        <p:sp>
          <p:nvSpPr>
            <p:cNvPr id="3293" name="" title=""/>
            <p:cNvSpPr/>
            <p:nvPr/>
          </p:nvSpPr>
          <p:spPr>
            <a:xfrm>
              <a:off x="421" y="5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294" name="" title=""/>
          <p:cNvGrpSpPr/>
          <p:nvPr/>
        </p:nvGrpSpPr>
        <p:grpSpPr>
          <a:xfrm>
            <a:off x="6659563" y="4652963"/>
            <a:ext cx="1266825" cy="701675"/>
            <a:chExt cx="798" cy="442"/>
          </a:xfrm>
        </p:grpSpPr>
        <p:sp>
          <p:nvSpPr>
            <p:cNvPr id="3295" name="" title=""/>
            <p:cNvSpPr/>
            <p:nvPr/>
          </p:nvSpPr>
          <p:spPr>
            <a:xfrm>
              <a:off x="0" y="0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120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296" name="" title=""/>
            <p:cNvSpPr/>
            <p:nvPr/>
          </p:nvSpPr>
          <p:spPr>
            <a:xfrm>
              <a:off x="602" y="2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297" name="" title=""/>
          <p:cNvGrpSpPr/>
          <p:nvPr/>
        </p:nvGrpSpPr>
        <p:grpSpPr>
          <a:xfrm>
            <a:off x="5795963" y="5589588"/>
            <a:ext cx="1266825" cy="738187"/>
            <a:chExt cx="798" cy="465"/>
          </a:xfrm>
        </p:grpSpPr>
        <p:sp>
          <p:nvSpPr>
            <p:cNvPr id="3298" name="" title=""/>
            <p:cNvSpPr/>
            <p:nvPr/>
          </p:nvSpPr>
          <p:spPr>
            <a:xfrm>
              <a:off x="0" y="23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150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299" name="" title=""/>
            <p:cNvSpPr/>
            <p:nvPr/>
          </p:nvSpPr>
          <p:spPr>
            <a:xfrm>
              <a:off x="602" y="0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00" name="" title=""/>
          <p:cNvGrpSpPr/>
          <p:nvPr/>
        </p:nvGrpSpPr>
        <p:grpSpPr>
          <a:xfrm>
            <a:off x="3995738" y="5949950"/>
            <a:ext cx="1268412" cy="701675"/>
            <a:chExt cx="799" cy="442"/>
          </a:xfrm>
        </p:grpSpPr>
        <p:sp>
          <p:nvSpPr>
            <p:cNvPr id="3301" name="" title=""/>
            <p:cNvSpPr/>
            <p:nvPr/>
          </p:nvSpPr>
          <p:spPr>
            <a:xfrm>
              <a:off x="0" y="0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180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02" name="" title=""/>
            <p:cNvSpPr/>
            <p:nvPr/>
          </p:nvSpPr>
          <p:spPr>
            <a:xfrm>
              <a:off x="603" y="2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sp>
        <p:nvSpPr>
          <p:cNvPr id="3303" name="" title=""/>
          <p:cNvSpPr/>
          <p:nvPr/>
        </p:nvSpPr>
        <p:spPr>
          <a:xfrm>
            <a:off x="1042988" y="3284538"/>
            <a:ext cx="2560637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6600FF"/>
                </a:solidFill>
                <a:ea typeface="黑体" pitchFamily="2" charset="-122"/>
              </a:rPr>
              <a:t>平角是180</a:t>
            </a:r>
            <a:endParaRPr sz="4000" b="1">
              <a:solidFill>
                <a:srgbClr val="6600FF"/>
              </a:solidFill>
              <a:ea typeface="黑体" pitchFamily="2" charset="-122"/>
            </a:endParaRPr>
          </a:p>
        </p:txBody>
      </p:sp>
      <p:sp>
        <p:nvSpPr>
          <p:cNvPr id="3304" name="" title=""/>
          <p:cNvSpPr/>
          <p:nvPr/>
        </p:nvSpPr>
        <p:spPr>
          <a:xfrm>
            <a:off x="3492500" y="3213100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solidFill>
                  <a:srgbClr val="6600FF"/>
                </a:solidFill>
              </a:rPr>
              <a:t>0</a:t>
            </a:r>
            <a:endParaRPr b="1">
              <a:solidFill>
                <a:srgbClr val="6600FF"/>
              </a:solidFill>
            </a:endParaRPr>
          </a:p>
        </p:txBody>
      </p:sp>
      <p:cxnSp>
        <p:nvCxnSpPr>
          <p:cNvPr id="3305" name="" title=""/>
          <p:cNvCxnSpPr/>
          <p:nvPr/>
        </p:nvCxnSpPr>
        <p:spPr>
          <a:xfrm flipH="1" flipV="1">
            <a:off x="4500563" y="1989138"/>
            <a:ext cx="0" cy="1584325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06" name="" title=""/>
          <p:cNvCxnSpPr/>
          <p:nvPr/>
        </p:nvCxnSpPr>
        <p:spPr>
          <a:xfrm flipV="1">
            <a:off x="4500563" y="2492375"/>
            <a:ext cx="576262" cy="1154113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07" name="" title=""/>
          <p:cNvCxnSpPr/>
          <p:nvPr/>
        </p:nvCxnSpPr>
        <p:spPr>
          <a:xfrm flipH="1" flipV="1">
            <a:off x="4500563" y="3644900"/>
            <a:ext cx="1150937" cy="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08" name="" title=""/>
          <p:cNvCxnSpPr/>
          <p:nvPr/>
        </p:nvCxnSpPr>
        <p:spPr>
          <a:xfrm flipH="1" flipV="1">
            <a:off x="4427538" y="3644900"/>
            <a:ext cx="1152525" cy="576263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09" name="" title=""/>
          <p:cNvCxnSpPr/>
          <p:nvPr/>
        </p:nvCxnSpPr>
        <p:spPr>
          <a:xfrm flipH="1" flipV="1">
            <a:off x="4500563" y="3716338"/>
            <a:ext cx="647700" cy="936625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10" name="" title=""/>
          <p:cNvCxnSpPr/>
          <p:nvPr/>
        </p:nvCxnSpPr>
        <p:spPr>
          <a:xfrm flipH="1" flipV="1">
            <a:off x="4500563" y="3789363"/>
            <a:ext cx="0" cy="1008062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11" name="" title=""/>
          <p:cNvCxnSpPr/>
          <p:nvPr/>
        </p:nvCxnSpPr>
        <p:spPr>
          <a:xfrm flipV="1">
            <a:off x="4500563" y="2997200"/>
            <a:ext cx="1079500" cy="64770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74" dur="1000" fill="hold"/>
                                        <p:tgtEl>
                                          <p:spTgt spid="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80" dur="1000" fill="hold"/>
                                        <p:tgtEl>
                                          <p:spTgt spid="3283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base">
                                        <p:cTn id="86" dur="2000" fill="hold"/>
                                        <p:tgtEl>
                                          <p:spTgt spid="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89" dur="2000" fill="hold"/>
                                        <p:tgtEl>
                                          <p:spTgt spid="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3" grpId="0" animBg="1"/>
      <p:bldP spid="330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142" name="" title=""/>
          <p:cNvSpPr/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/>
          <a:lstStyle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ru-RU" altLang="en-US" sz="28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</a:lstStyle>
          <a:p>
            <a:pPr lvl="0"/>
            <a:r>
              <a:t>练一练</a:t>
            </a:r>
          </a:p>
        </p:txBody>
      </p:sp>
      <p:sp>
        <p:nvSpPr>
          <p:cNvPr id="2143" name="" title=""/>
          <p:cNvSpPr/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>
            <a:lvl1pPr marL="342900" indent="-257175" algn="l" defTabSz="914400" eaLnBrk="1" fontAlgn="base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/>
              <a:buChar char="☺"/>
              <a:defRPr lang="ru-RU" altLang="en-US" sz="2000" b="0" i="0" u="none">
                <a:solidFill>
                  <a:schemeClr val="accent1"/>
                </a:solidFill>
                <a:latin typeface="Arial"/>
                <a:ea typeface="幼圆" pitchFamily="1" charset="-122"/>
              </a:defRPr>
            </a:lvl1pPr>
            <a:lvl2pPr marL="357188" indent="0" algn="l" defTabSz="91440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2pPr>
            <a:lvl3pPr marL="11430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lang="ru-RU" altLang="en-US" sz="14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3pPr>
            <a:lvl4pPr marL="16002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4pPr>
            <a:lvl5pPr marL="2057400" indent="-228600" algn="l" defTabSz="91440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lang="ru-RU" altLang="en-US" sz="1200" b="0" i="0" u="none">
                <a:solidFill>
                  <a:srgbClr val="4D4D4D"/>
                </a:solidFill>
                <a:latin typeface="Arial"/>
                <a:ea typeface="幼圆" pitchFamily="1" charset="-122"/>
              </a:defRPr>
            </a:lvl5pPr>
          </a:lstStyle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求近似数：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80 2000≈（       ）万；103 4999 0000≈（         ）亿</a:t>
            </a: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endParaRPr lang="zh-CN" altLang="en-US" sz="2400">
              <a:latin typeface="微软雅黑" charset="-122"/>
              <a:ea typeface="微软雅黑" charset="-122"/>
            </a:endParaRPr>
          </a:p>
          <a:p>
            <a:pPr lvl="0">
              <a:buNone/>
            </a:pPr>
            <a:r>
              <a:rPr lang="zh-CN" altLang="en-US" sz="2400">
                <a:latin typeface="微软雅黑" charset="-122"/>
                <a:ea typeface="微软雅黑" charset="-122"/>
              </a:rPr>
              <a:t>6 5400≈（       ）万；56 7900 0000≈（        ）亿</a:t>
            </a:r>
            <a:endParaRPr lang="zh-CN" altLang="en-US" sz="2400">
              <a:latin typeface="微软雅黑" charset="-122"/>
              <a:ea typeface="微软雅黑" charset="-122"/>
            </a:endParaRPr>
          </a:p>
        </p:txBody>
      </p:sp>
      <p:sp>
        <p:nvSpPr>
          <p:cNvPr id="2144" name="Rectangle 60" title=""/>
          <p:cNvSpPr/>
          <p:nvPr/>
        </p:nvSpPr>
        <p:spPr>
          <a:xfrm>
            <a:off x="468313" y="1543050"/>
            <a:ext cx="7618412" cy="8239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sz="2400">
                <a:solidFill>
                  <a:srgbClr val="9900FF"/>
                </a:solidFill>
                <a:ea typeface="微软雅黑" charset="-122"/>
              </a:rPr>
              <a:t>省略万位或亿位后面的尾数求近似数，</a:t>
            </a:r>
            <a:r>
              <a:rPr sz="2400" u="sng">
                <a:solidFill>
                  <a:srgbClr val="FF0066"/>
                </a:solidFill>
                <a:ea typeface="微软雅黑" charset="-122"/>
              </a:rPr>
              <a:t>先看千位或千万位上的数字</a:t>
            </a:r>
            <a:r>
              <a:rPr sz="2400">
                <a:solidFill>
                  <a:srgbClr val="9900FF"/>
                </a:solidFill>
                <a:ea typeface="微软雅黑" charset="-122"/>
              </a:rPr>
              <a:t>，再按四舍五入法求近似数。</a:t>
            </a:r>
            <a:endParaRPr sz="2400">
              <a:solidFill>
                <a:srgbClr val="9900FF"/>
              </a:solidFill>
              <a:ea typeface="微软雅黑" charset="-122"/>
            </a:endParaRPr>
          </a:p>
        </p:txBody>
      </p:sp>
      <p:sp>
        <p:nvSpPr>
          <p:cNvPr id="2145" name="Ellipse 61" title=""/>
          <p:cNvSpPr/>
          <p:nvPr/>
        </p:nvSpPr>
        <p:spPr>
          <a:xfrm>
            <a:off x="1092200" y="3287713"/>
            <a:ext cx="193675" cy="211137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46" name="Ellipse 62" title=""/>
          <p:cNvSpPr/>
          <p:nvPr/>
        </p:nvSpPr>
        <p:spPr>
          <a:xfrm>
            <a:off x="4527550" y="3287713"/>
            <a:ext cx="158750" cy="211137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47" name="Ellipse 63" title=""/>
          <p:cNvSpPr/>
          <p:nvPr/>
        </p:nvSpPr>
        <p:spPr>
          <a:xfrm>
            <a:off x="898525" y="4437063"/>
            <a:ext cx="193675" cy="211137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48" name="Ellipse 64" title=""/>
          <p:cNvSpPr/>
          <p:nvPr/>
        </p:nvSpPr>
        <p:spPr>
          <a:xfrm>
            <a:off x="4176713" y="4432300"/>
            <a:ext cx="130175" cy="212725"/>
          </a:xfrm>
          <a:prstGeom prst="ellips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149" name="Rectangle 65" title=""/>
          <p:cNvSpPr/>
          <p:nvPr/>
        </p:nvSpPr>
        <p:spPr>
          <a:xfrm>
            <a:off x="2432050" y="2900363"/>
            <a:ext cx="67151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80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50" name="Rectangle 66" title=""/>
          <p:cNvSpPr/>
          <p:nvPr/>
        </p:nvSpPr>
        <p:spPr>
          <a:xfrm>
            <a:off x="6607175" y="2900363"/>
            <a:ext cx="8096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103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51" name="Rectangle 67" title=""/>
          <p:cNvSpPr/>
          <p:nvPr/>
        </p:nvSpPr>
        <p:spPr>
          <a:xfrm>
            <a:off x="2203450" y="4044950"/>
            <a:ext cx="90011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7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2152" name="Rectangle 68" title=""/>
          <p:cNvSpPr/>
          <p:nvPr/>
        </p:nvSpPr>
        <p:spPr>
          <a:xfrm>
            <a:off x="6202363" y="4081463"/>
            <a:ext cx="757237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l" eaLnBrk="1" hangingPunct="1"/>
            <a:r>
              <a:rPr lang="zh-CN" altLang="en-US" sz="2400" b="1">
                <a:solidFill>
                  <a:srgbClr val="9900FF"/>
                </a:solidFill>
                <a:latin typeface="微软雅黑" charset="-122"/>
                <a:ea typeface="微软雅黑" charset="-122"/>
              </a:rPr>
              <a:t>57</a:t>
            </a:r>
            <a:endParaRPr lang="zh-CN" altLang="en-US" sz="2400" b="1">
              <a:solidFill>
                <a:srgbClr val="9900FF"/>
              </a:solidFill>
              <a:latin typeface="微软雅黑" charset="-122"/>
              <a:ea typeface="微软雅黑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 fill="hold"/>
                                        <p:tgtEl>
                                          <p:spTgt spid="2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2" dur="500" fill="hold"/>
                                        <p:tgtEl>
                                          <p:spTgt spid="2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7" dur="500" fill="hold"/>
                                        <p:tgtEl>
                                          <p:spTgt spid="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 fill="hold"/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 fill="hold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2" dur="500" fill="hold"/>
                                        <p:tgtEl>
                                          <p:spTgt spid="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7" dur="500" fill="hold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2" dur="500" fill="hold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7" dur="500" fill="hold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4" grpId="0" animBg="1"/>
      <p:bldP spid="2149" grpId="1" animBg="1"/>
      <p:bldP spid="2150" grpId="2" animBg="1"/>
      <p:bldP spid="2151" grpId="3" animBg="1"/>
      <p:bldP spid="2152" grpId="4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314" name="" title=""/>
          <p:cNvSpPr/>
          <p:nvPr/>
        </p:nvSpPr>
        <p:spPr>
          <a:xfrm>
            <a:off x="3995738" y="3068638"/>
            <a:ext cx="936625" cy="936625"/>
          </a:xfrm>
          <a:prstGeom prst="ellipse">
            <a:avLst/>
          </a:prstGeom>
          <a:solidFill>
            <a:srgbClr val="FFFFFF"/>
          </a:solidFill>
          <a:ln w="76200" cap="flat">
            <a:solidFill>
              <a:srgbClr val="FF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315" name="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613" y="981075"/>
            <a:ext cx="5111750" cy="5065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316" name="" title=""/>
          <p:cNvSpPr/>
          <p:nvPr/>
        </p:nvSpPr>
        <p:spPr>
          <a:xfrm>
            <a:off x="4284663" y="3500438"/>
            <a:ext cx="287337" cy="215900"/>
          </a:xfrm>
          <a:prstGeom prst="ellipse">
            <a:avLst/>
          </a:prstGeom>
          <a:solidFill>
            <a:srgbClr val="3333CC"/>
          </a:solidFill>
          <a:ln cap="flat">
            <a:solidFill>
              <a:srgbClr val="3333CC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317" name="" title=""/>
          <p:cNvGrpSpPr/>
          <p:nvPr/>
        </p:nvGrpSpPr>
        <p:grpSpPr>
          <a:xfrm>
            <a:off x="5724525" y="765175"/>
            <a:ext cx="979488" cy="701675"/>
            <a:chExt cx="617" cy="442"/>
          </a:xfrm>
        </p:grpSpPr>
        <p:sp>
          <p:nvSpPr>
            <p:cNvPr id="3318" name="" title=""/>
            <p:cNvSpPr/>
            <p:nvPr/>
          </p:nvSpPr>
          <p:spPr>
            <a:xfrm>
              <a:off x="0" y="0"/>
              <a:ext cx="472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30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19" name="" title=""/>
            <p:cNvSpPr/>
            <p:nvPr/>
          </p:nvSpPr>
          <p:spPr>
            <a:xfrm>
              <a:off x="421" y="22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20" name="" title=""/>
          <p:cNvGrpSpPr/>
          <p:nvPr/>
        </p:nvGrpSpPr>
        <p:grpSpPr>
          <a:xfrm>
            <a:off x="6804025" y="1844675"/>
            <a:ext cx="908050" cy="701675"/>
            <a:chExt cx="572" cy="442"/>
          </a:xfrm>
        </p:grpSpPr>
        <p:sp>
          <p:nvSpPr>
            <p:cNvPr id="3321" name="" title=""/>
            <p:cNvSpPr/>
            <p:nvPr/>
          </p:nvSpPr>
          <p:spPr>
            <a:xfrm>
              <a:off x="0" y="0"/>
              <a:ext cx="472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60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22" name="" title=""/>
            <p:cNvSpPr/>
            <p:nvPr/>
          </p:nvSpPr>
          <p:spPr>
            <a:xfrm>
              <a:off x="376" y="22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23" name="" title=""/>
          <p:cNvGrpSpPr/>
          <p:nvPr/>
        </p:nvGrpSpPr>
        <p:grpSpPr>
          <a:xfrm>
            <a:off x="7019925" y="3284538"/>
            <a:ext cx="979488" cy="762000"/>
            <a:chExt cx="617" cy="480"/>
          </a:xfrm>
        </p:grpSpPr>
        <p:sp>
          <p:nvSpPr>
            <p:cNvPr id="3324" name="" title=""/>
            <p:cNvSpPr/>
            <p:nvPr/>
          </p:nvSpPr>
          <p:spPr>
            <a:xfrm>
              <a:off x="0" y="0"/>
              <a:ext cx="508" cy="4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400" b="1">
                  <a:solidFill>
                    <a:srgbClr val="FF0000"/>
                  </a:solidFill>
                </a:rPr>
                <a:t>90</a:t>
              </a:r>
              <a:endParaRPr sz="4400" b="1">
                <a:solidFill>
                  <a:srgbClr val="FF0000"/>
                </a:solidFill>
              </a:endParaRPr>
            </a:p>
          </p:txBody>
        </p:sp>
        <p:sp>
          <p:nvSpPr>
            <p:cNvPr id="3325" name="" title=""/>
            <p:cNvSpPr/>
            <p:nvPr/>
          </p:nvSpPr>
          <p:spPr>
            <a:xfrm>
              <a:off x="421" y="5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26" name="" title=""/>
          <p:cNvGrpSpPr/>
          <p:nvPr/>
        </p:nvGrpSpPr>
        <p:grpSpPr>
          <a:xfrm>
            <a:off x="6659563" y="4652963"/>
            <a:ext cx="1266825" cy="701675"/>
            <a:chExt cx="798" cy="442"/>
          </a:xfrm>
        </p:grpSpPr>
        <p:sp>
          <p:nvSpPr>
            <p:cNvPr id="3327" name="" title=""/>
            <p:cNvSpPr/>
            <p:nvPr/>
          </p:nvSpPr>
          <p:spPr>
            <a:xfrm>
              <a:off x="0" y="0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120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28" name="Rectangle 0" title=""/>
            <p:cNvSpPr/>
            <p:nvPr/>
          </p:nvSpPr>
          <p:spPr>
            <a:xfrm>
              <a:off x="602" y="2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29" name="Group 1" title=""/>
          <p:cNvGrpSpPr/>
          <p:nvPr/>
        </p:nvGrpSpPr>
        <p:grpSpPr>
          <a:xfrm>
            <a:off x="5795963" y="5589588"/>
            <a:ext cx="1266825" cy="738187"/>
            <a:chExt cx="798" cy="465"/>
          </a:xfrm>
        </p:grpSpPr>
        <p:sp>
          <p:nvSpPr>
            <p:cNvPr id="3330" name="Rectangle 2" title=""/>
            <p:cNvSpPr/>
            <p:nvPr/>
          </p:nvSpPr>
          <p:spPr>
            <a:xfrm>
              <a:off x="0" y="23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150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31" name="Rectangle 3" title=""/>
            <p:cNvSpPr/>
            <p:nvPr/>
          </p:nvSpPr>
          <p:spPr>
            <a:xfrm>
              <a:off x="602" y="0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grpSp>
        <p:nvGrpSpPr>
          <p:cNvPr id="3332" name="Group 4" title=""/>
          <p:cNvGrpSpPr/>
          <p:nvPr/>
        </p:nvGrpSpPr>
        <p:grpSpPr>
          <a:xfrm>
            <a:off x="3995738" y="5949950"/>
            <a:ext cx="1268412" cy="701675"/>
            <a:chExt cx="799" cy="442"/>
          </a:xfrm>
        </p:grpSpPr>
        <p:sp>
          <p:nvSpPr>
            <p:cNvPr id="3333" name="Rectangle 5" title=""/>
            <p:cNvSpPr/>
            <p:nvPr/>
          </p:nvSpPr>
          <p:spPr>
            <a:xfrm>
              <a:off x="0" y="0"/>
              <a:ext cx="650" cy="442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sz="4000" b="1">
                  <a:solidFill>
                    <a:srgbClr val="FF0000"/>
                  </a:solidFill>
                </a:rPr>
                <a:t>180</a:t>
              </a:r>
              <a:endParaRPr sz="4000" b="1">
                <a:solidFill>
                  <a:srgbClr val="FF0000"/>
                </a:solidFill>
              </a:endParaRPr>
            </a:p>
          </p:txBody>
        </p:sp>
        <p:sp>
          <p:nvSpPr>
            <p:cNvPr id="3334" name="Rectangle 6" title=""/>
            <p:cNvSpPr/>
            <p:nvPr/>
          </p:nvSpPr>
          <p:spPr>
            <a:xfrm>
              <a:off x="603" y="23"/>
              <a:ext cx="196" cy="231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t" anchorCtr="0">
              <a:spAutoFit/>
            </a:bodyPr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/>
              <a:r>
                <a:rPr b="1"/>
                <a:t>0</a:t>
              </a:r>
              <a:endParaRPr b="1"/>
            </a:p>
          </p:txBody>
        </p:sp>
      </p:grpSp>
      <p:cxnSp>
        <p:nvCxnSpPr>
          <p:cNvPr id="3335" name="" title=""/>
          <p:cNvCxnSpPr/>
          <p:nvPr/>
        </p:nvCxnSpPr>
        <p:spPr>
          <a:xfrm flipH="1" flipV="1">
            <a:off x="4427538" y="1916113"/>
            <a:ext cx="0" cy="1584325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36" name="" title=""/>
          <p:cNvCxnSpPr/>
          <p:nvPr/>
        </p:nvCxnSpPr>
        <p:spPr>
          <a:xfrm flipV="1">
            <a:off x="4500563" y="2349500"/>
            <a:ext cx="576262" cy="1154113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37" name="" title=""/>
          <p:cNvCxnSpPr/>
          <p:nvPr/>
        </p:nvCxnSpPr>
        <p:spPr>
          <a:xfrm flipH="1" flipV="1">
            <a:off x="4427538" y="3644900"/>
            <a:ext cx="1150937" cy="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38" name="" title=""/>
          <p:cNvCxnSpPr/>
          <p:nvPr/>
        </p:nvCxnSpPr>
        <p:spPr>
          <a:xfrm flipH="1" flipV="1">
            <a:off x="4427538" y="3573463"/>
            <a:ext cx="1081087" cy="64770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39" name="" title=""/>
          <p:cNvCxnSpPr/>
          <p:nvPr/>
        </p:nvCxnSpPr>
        <p:spPr>
          <a:xfrm flipH="1" flipV="1">
            <a:off x="4427538" y="3644900"/>
            <a:ext cx="576262" cy="936625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0" name="" title=""/>
          <p:cNvCxnSpPr/>
          <p:nvPr/>
        </p:nvCxnSpPr>
        <p:spPr>
          <a:xfrm flipH="1" flipV="1">
            <a:off x="4427538" y="3716338"/>
            <a:ext cx="0" cy="1008062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1" name="" title=""/>
          <p:cNvCxnSpPr/>
          <p:nvPr/>
        </p:nvCxnSpPr>
        <p:spPr>
          <a:xfrm flipV="1">
            <a:off x="4500563" y="2924175"/>
            <a:ext cx="1079500" cy="64770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2" name="" title=""/>
          <p:cNvCxnSpPr/>
          <p:nvPr/>
        </p:nvCxnSpPr>
        <p:spPr>
          <a:xfrm flipH="1" flipV="1">
            <a:off x="4427538" y="2349500"/>
            <a:ext cx="0" cy="1008063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3" name="" title=""/>
          <p:cNvCxnSpPr/>
          <p:nvPr/>
        </p:nvCxnSpPr>
        <p:spPr>
          <a:xfrm flipH="1" flipV="1">
            <a:off x="3779838" y="2565400"/>
            <a:ext cx="576262" cy="865188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4" name="" title=""/>
          <p:cNvCxnSpPr/>
          <p:nvPr/>
        </p:nvCxnSpPr>
        <p:spPr>
          <a:xfrm>
            <a:off x="3348038" y="3068638"/>
            <a:ext cx="1079500" cy="43180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5" name="" title=""/>
          <p:cNvCxnSpPr/>
          <p:nvPr/>
        </p:nvCxnSpPr>
        <p:spPr>
          <a:xfrm flipV="1">
            <a:off x="3276600" y="3573463"/>
            <a:ext cx="1079500" cy="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6" name="" title=""/>
          <p:cNvCxnSpPr/>
          <p:nvPr/>
        </p:nvCxnSpPr>
        <p:spPr>
          <a:xfrm flipV="1">
            <a:off x="3419475" y="3573463"/>
            <a:ext cx="1081088" cy="647700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3347" name="" title=""/>
          <p:cNvCxnSpPr/>
          <p:nvPr/>
        </p:nvCxnSpPr>
        <p:spPr>
          <a:xfrm flipV="1">
            <a:off x="3851275" y="3573463"/>
            <a:ext cx="576263" cy="1008062"/>
          </a:xfrm>
          <a:prstGeom prst="line">
            <a:avLst/>
          </a:prstGeom>
          <a:noFill/>
          <a:ln w="127000"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348" name="Rectangle 14" title=""/>
          <p:cNvSpPr/>
          <p:nvPr/>
        </p:nvSpPr>
        <p:spPr>
          <a:xfrm>
            <a:off x="3779838" y="333375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360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49" name="Rectangle 15" title=""/>
          <p:cNvSpPr/>
          <p:nvPr/>
        </p:nvSpPr>
        <p:spPr>
          <a:xfrm>
            <a:off x="1908175" y="981075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330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50" name="Rectangle 16" title=""/>
          <p:cNvSpPr/>
          <p:nvPr/>
        </p:nvSpPr>
        <p:spPr>
          <a:xfrm>
            <a:off x="1116013" y="1989138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300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51" name="Rectangle 17" title=""/>
          <p:cNvSpPr/>
          <p:nvPr/>
        </p:nvSpPr>
        <p:spPr>
          <a:xfrm>
            <a:off x="971550" y="3213100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270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52" name="Rectangle 18" title=""/>
          <p:cNvSpPr/>
          <p:nvPr/>
        </p:nvSpPr>
        <p:spPr>
          <a:xfrm>
            <a:off x="1116013" y="4365625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240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53" name="Rectangle 19" title=""/>
          <p:cNvSpPr/>
          <p:nvPr/>
        </p:nvSpPr>
        <p:spPr>
          <a:xfrm>
            <a:off x="2268538" y="5589588"/>
            <a:ext cx="1031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</a:rPr>
              <a:t>210</a:t>
            </a:r>
            <a:endParaRPr sz="4000" b="1">
              <a:solidFill>
                <a:srgbClr val="FF3300"/>
              </a:solidFill>
            </a:endParaRPr>
          </a:p>
        </p:txBody>
      </p:sp>
      <p:sp>
        <p:nvSpPr>
          <p:cNvPr id="3354" name="" title=""/>
          <p:cNvSpPr/>
          <p:nvPr/>
        </p:nvSpPr>
        <p:spPr>
          <a:xfrm>
            <a:off x="4716463" y="333375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55" name="" title=""/>
          <p:cNvSpPr/>
          <p:nvPr/>
        </p:nvSpPr>
        <p:spPr>
          <a:xfrm>
            <a:off x="2771775" y="981075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56" name="" title=""/>
          <p:cNvSpPr/>
          <p:nvPr/>
        </p:nvSpPr>
        <p:spPr>
          <a:xfrm>
            <a:off x="1979613" y="2060575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57" name="" title=""/>
          <p:cNvSpPr/>
          <p:nvPr/>
        </p:nvSpPr>
        <p:spPr>
          <a:xfrm>
            <a:off x="1979613" y="4365625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58" name="" title=""/>
          <p:cNvSpPr/>
          <p:nvPr/>
        </p:nvSpPr>
        <p:spPr>
          <a:xfrm>
            <a:off x="1763713" y="3213100"/>
            <a:ext cx="311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59" name="" title=""/>
          <p:cNvSpPr/>
          <p:nvPr/>
        </p:nvSpPr>
        <p:spPr>
          <a:xfrm>
            <a:off x="3132138" y="5589588"/>
            <a:ext cx="3111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/>
              <a:t>0</a:t>
            </a:r>
            <a:endParaRPr b="1"/>
          </a:p>
        </p:txBody>
      </p:sp>
      <p:sp>
        <p:nvSpPr>
          <p:cNvPr id="3360" name="Rectangle 20" title=""/>
          <p:cNvSpPr/>
          <p:nvPr/>
        </p:nvSpPr>
        <p:spPr>
          <a:xfrm>
            <a:off x="4335463" y="5059363"/>
            <a:ext cx="1841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/>
        </p:txBody>
      </p:sp>
      <p:sp>
        <p:nvSpPr>
          <p:cNvPr id="3361" name="Rectangle 21" title=""/>
          <p:cNvSpPr/>
          <p:nvPr/>
        </p:nvSpPr>
        <p:spPr>
          <a:xfrm>
            <a:off x="3419475" y="5084763"/>
            <a:ext cx="2555875" cy="7016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6600FF"/>
                </a:solidFill>
                <a:ea typeface="黑体" pitchFamily="2" charset="-122"/>
              </a:rPr>
              <a:t>周角是360</a:t>
            </a:r>
            <a:endParaRPr sz="4000" b="1">
              <a:solidFill>
                <a:srgbClr val="6600FF"/>
              </a:solidFill>
              <a:ea typeface="黑体" pitchFamily="2" charset="-122"/>
            </a:endParaRPr>
          </a:p>
        </p:txBody>
      </p:sp>
      <p:sp>
        <p:nvSpPr>
          <p:cNvPr id="3362" name="Rectangle 22" title=""/>
          <p:cNvSpPr/>
          <p:nvPr/>
        </p:nvSpPr>
        <p:spPr>
          <a:xfrm>
            <a:off x="5795963" y="5084763"/>
            <a:ext cx="311150" cy="3667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b="1">
                <a:solidFill>
                  <a:srgbClr val="6600FF"/>
                </a:solidFill>
              </a:rPr>
              <a:t>0</a:t>
            </a:r>
            <a:endParaRPr b="1">
              <a:solidFill>
                <a:srgbClr val="6600FF"/>
              </a:solidFill>
            </a:endParaRPr>
          </a:p>
        </p:txBody>
      </p:sp>
      <p:sp>
        <p:nvSpPr>
          <p:cNvPr id="3363" name="HorizontalScroll 23" title=""/>
          <p:cNvSpPr/>
          <p:nvPr/>
        </p:nvSpPr>
        <p:spPr>
          <a:xfrm>
            <a:off x="6732588" y="0"/>
            <a:ext cx="2232025" cy="1296988"/>
          </a:xfrm>
          <a:prstGeom prst="horizontalScroll">
            <a:avLst>
              <a:gd name="adj" fmla="val 12500"/>
            </a:avLst>
          </a:prstGeom>
          <a:solidFill>
            <a:srgbClr val="018BE9"/>
          </a:solidFill>
          <a:ln cap="flat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364" name="Rectangle 24" title=""/>
          <p:cNvSpPr/>
          <p:nvPr/>
        </p:nvSpPr>
        <p:spPr>
          <a:xfrm>
            <a:off x="6732588" y="358775"/>
            <a:ext cx="2216150" cy="701675"/>
          </a:xfrm>
          <a:prstGeom prst="rect">
            <a:avLst/>
          </a:prstGeom>
          <a:gradFill rotWithShape="1">
            <a:gsLst>
              <a:gs pos="0">
                <a:srgbClr val="018BE9"/>
              </a:gs>
              <a:gs pos="50000">
                <a:srgbClr val="FFFFFF"/>
              </a:gs>
              <a:gs pos="100000">
                <a:srgbClr val="018BE9"/>
              </a:gs>
            </a:gsLst>
            <a:lin ang="5400000"/>
          </a:gra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4000" b="1">
                <a:solidFill>
                  <a:srgbClr val="FF3300"/>
                </a:solidFill>
                <a:ea typeface="黑体" pitchFamily="2" charset="-122"/>
              </a:rPr>
              <a:t>角的特征</a:t>
            </a:r>
            <a:endParaRPr sz="4000" b="1">
              <a:solidFill>
                <a:srgbClr val="FF33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 additive="base"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6" presetClass="entr" presetSubtype="32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base">
                                        <p:cTn id="190" dur="2000" fill="hold"/>
                                        <p:tgtEl>
                                          <p:spTgt spid="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6" presetClass="entr" presetSubtype="16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base">
                                        <p:cTn id="193" dur="2000" fill="hold"/>
                                        <p:tgtEl>
                                          <p:spTgt spid="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" grpId="0" animBg="1"/>
      <p:bldP spid="3349" grpId="1" animBg="1"/>
      <p:bldP spid="3349" grpId="2" animBg="1"/>
      <p:bldP spid="3350" grpId="4" animBg="1"/>
      <p:bldP spid="3351" grpId="6" animBg="1"/>
      <p:bldP spid="3352" grpId="8" animBg="1"/>
      <p:bldP spid="3353" grpId="10" animBg="1"/>
      <p:bldP spid="3354" grpId="11" animBg="1"/>
      <p:bldP spid="3355" grpId="13" animBg="1"/>
      <p:bldP spid="3356" grpId="15" animBg="1"/>
      <p:bldP spid="3357" grpId="17" animBg="1"/>
      <p:bldP spid="3358" grpId="19" animBg="1"/>
      <p:bldP spid="3359" grpId="21" animBg="1"/>
      <p:bldP spid="3361" grpId="22" animBg="1"/>
      <p:bldP spid="3362" grpId="23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367" name="Rectangle 27" title=""/>
          <p:cNvSpPr/>
          <p:nvPr/>
        </p:nvSpPr>
        <p:spPr>
          <a:xfrm>
            <a:off x="762000" y="495300"/>
            <a:ext cx="7772400" cy="43640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sz="2800">
                <a:latin typeface="楷体_GB2312" pitchFamily="1" charset="-122"/>
                <a:ea typeface="楷体_GB2312" pitchFamily="1" charset="-122"/>
              </a:rPr>
              <a:t>2.填空。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lnSpc>
                <a:spcPct val="150000"/>
              </a:lnSpc>
            </a:pP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（1）1个周角等于（   ）个平角，1个周角还等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     于（   ）个直角。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（2）2时整，钟面上时针和分针成(　　)角；6  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     时整，时针和分针成(　　)角；3时整，时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     针和分针成(　　)角；12时整，时针和分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     针成（   ）角；5时整，时针和分针成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 b="1">
                <a:latin typeface="楷体_GB2312" pitchFamily="1" charset="-122"/>
                <a:ea typeface="楷体_GB2312" pitchFamily="1" charset="-122"/>
              </a:rPr>
              <a:t>    （   ）角。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368" name="Rectangle 28" title=""/>
          <p:cNvSpPr/>
          <p:nvPr/>
        </p:nvSpPr>
        <p:spPr>
          <a:xfrm>
            <a:off x="3810000" y="3429000"/>
            <a:ext cx="592138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ea typeface="楷体_GB2312" pitchFamily="1" charset="-122"/>
              </a:rPr>
              <a:t>直</a:t>
            </a:r>
            <a:endParaRPr sz="28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3369" name="Rectangle 29" title=""/>
          <p:cNvSpPr/>
          <p:nvPr/>
        </p:nvSpPr>
        <p:spPr>
          <a:xfrm>
            <a:off x="3962400" y="1752600"/>
            <a:ext cx="7159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 </a:t>
            </a:r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sz="2800" b="1">
                <a:latin typeface="楷体_GB2312" pitchFamily="1" charset="-122"/>
                <a:ea typeface="楷体_GB2312" pitchFamily="1" charset="-122"/>
              </a:rPr>
              <a:t> </a:t>
            </a:r>
            <a:endParaRPr sz="2800" b="1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370" name="" title=""/>
          <p:cNvSpPr/>
          <p:nvPr/>
        </p:nvSpPr>
        <p:spPr>
          <a:xfrm>
            <a:off x="6477000" y="2590800"/>
            <a:ext cx="5381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ea typeface="楷体_GB2312" pitchFamily="1" charset="-122"/>
              </a:rPr>
              <a:t>锐</a:t>
            </a:r>
            <a:endParaRPr sz="28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3371" name="" title=""/>
          <p:cNvSpPr/>
          <p:nvPr/>
        </p:nvSpPr>
        <p:spPr>
          <a:xfrm>
            <a:off x="5181600" y="3048000"/>
            <a:ext cx="81121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ea typeface="楷体_GB2312" pitchFamily="1" charset="-122"/>
              </a:rPr>
              <a:t>平</a:t>
            </a:r>
            <a:endParaRPr sz="28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3372" name="" title=""/>
          <p:cNvSpPr/>
          <p:nvPr/>
        </p:nvSpPr>
        <p:spPr>
          <a:xfrm>
            <a:off x="1905000" y="4359275"/>
            <a:ext cx="5381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ea typeface="楷体_GB2312" pitchFamily="1" charset="-122"/>
              </a:rPr>
              <a:t>钝</a:t>
            </a:r>
            <a:endParaRPr sz="28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3373" name="" title=""/>
          <p:cNvSpPr/>
          <p:nvPr/>
        </p:nvSpPr>
        <p:spPr>
          <a:xfrm>
            <a:off x="2819400" y="3886200"/>
            <a:ext cx="5381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ea typeface="楷体_GB2312" pitchFamily="1" charset="-122"/>
              </a:rPr>
              <a:t>周</a:t>
            </a:r>
            <a:endParaRPr sz="2800">
              <a:solidFill>
                <a:srgbClr val="FF3300"/>
              </a:solidFill>
              <a:ea typeface="楷体_GB2312" pitchFamily="1" charset="-122"/>
            </a:endParaRPr>
          </a:p>
        </p:txBody>
      </p:sp>
      <p:sp>
        <p:nvSpPr>
          <p:cNvPr id="3374" name="" title=""/>
          <p:cNvSpPr/>
          <p:nvPr/>
        </p:nvSpPr>
        <p:spPr>
          <a:xfrm>
            <a:off x="2514600" y="2209800"/>
            <a:ext cx="3603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375" name="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3376" name="Picture 30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377" name="Picture 31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378" name="Picture 32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379" name="Picture 33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2000" fill="hold"/>
                                        <p:tgtEl>
                                          <p:spTgt spid="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2" dur="1000" fill="hold"/>
                                        <p:tgtEl>
                                          <p:spTgt spid="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5" dur="1000" fill="hold"/>
                                        <p:tgtEl>
                                          <p:spTgt spid="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2" dur="500" fill="hold"/>
                                        <p:tgtEl>
                                          <p:spTgt spid="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  <p:cond evt="onBegin" delay="0">
                          <p:tn val="42"/>
                        </p:cond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7" dur="2000" fill="hold"/>
                                        <p:tgtEl>
                                          <p:spTgt spid="3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  <p:cond evt="onBegin" delay="0">
                          <p:tn val="50"/>
                        </p:cond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7" grpId="0" animBg="1"/>
      <p:bldP spid="3368" grpId="1" animBg="1"/>
      <p:bldP spid="3369" grpId="2" animBg="1"/>
      <p:bldP spid="3370" grpId="3" animBg="1"/>
      <p:bldP spid="3371" grpId="4" animBg="1"/>
      <p:bldP spid="3372" grpId="5" animBg="1"/>
      <p:bldP spid="3373" grpId="6" animBg="1"/>
      <p:bldP spid="3374" grpId="7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382" name="WordArt 36" title=""/>
          <p:cNvSpPr/>
          <p:nvPr/>
        </p:nvSpPr>
        <p:spPr>
          <a:xfrm>
            <a:off x="3733800" y="304800"/>
            <a:ext cx="1368425" cy="1079500"/>
          </a:xfrm>
        </p:spPr>
        <p:txBody>
          <a:bodyPr wrap="none" fromWordArt="1">
            <a:prstTxWarp prst="textDeflate">
              <a:avLst/>
            </a:prstTxWarp>
          </a:bodyPr>
          <a:lstStyle/>
          <a:p>
            <a:pPr algn="ctr"/>
            <a:r>
              <a:rPr sz="3600" b="1">
                <a:ln cap="flat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latin typeface="宋体" charset="-122"/>
              </a:rPr>
              <a:t>思考题</a:t>
            </a:r>
          </a:p>
        </p:txBody>
      </p:sp>
      <p:sp>
        <p:nvSpPr>
          <p:cNvPr id="3383" name="Rectangle 37" title=""/>
          <p:cNvSpPr/>
          <p:nvPr/>
        </p:nvSpPr>
        <p:spPr>
          <a:xfrm>
            <a:off x="914400" y="1125538"/>
            <a:ext cx="7704138" cy="15827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　3.数一数。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    下图中一共有（　）个角，（　）个直角，（　）个锐角，（　）个钝角，（　）个平角。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384" name="Group 38" title=""/>
          <p:cNvGrpSpPr/>
          <p:nvPr/>
        </p:nvGrpSpPr>
        <p:grpSpPr>
          <a:xfrm>
            <a:off x="2124075" y="3927475"/>
            <a:ext cx="4595813" cy="2165350"/>
            <a:chExt cx="2895" cy="1364"/>
          </a:xfrm>
        </p:grpSpPr>
        <p:grpSp>
          <p:nvGrpSpPr>
            <p:cNvPr id="3385" name="Group 39" title=""/>
            <p:cNvGrpSpPr/>
            <p:nvPr/>
          </p:nvGrpSpPr>
          <p:grpSpPr>
            <a:xfrm>
              <a:off x="0" y="0"/>
              <a:ext cx="2895" cy="1364"/>
              <a:chExt cx="2895" cy="1364"/>
            </a:xfrm>
          </p:grpSpPr>
          <p:grpSp>
            <p:nvGrpSpPr>
              <p:cNvPr id="3386" name="" title=""/>
              <p:cNvGrpSpPr/>
              <p:nvPr/>
            </p:nvGrpSpPr>
            <p:grpSpPr>
              <a:xfrm>
                <a:off x="0" y="0"/>
                <a:ext cx="2767" cy="1364"/>
                <a:chExt cx="2767" cy="1364"/>
              </a:xfrm>
            </p:grpSpPr>
            <p:grpSp>
              <p:nvGrpSpPr>
                <p:cNvPr id="3387" name="" title=""/>
                <p:cNvGrpSpPr/>
                <p:nvPr/>
              </p:nvGrpSpPr>
              <p:grpSpPr>
                <a:xfrm>
                  <a:off x="0" y="0"/>
                  <a:ext cx="2767" cy="1334"/>
                  <a:chExt cx="2767" cy="1334"/>
                </a:xfrm>
              </p:grpSpPr>
              <p:cxnSp>
                <p:nvCxnSpPr>
                  <p:cNvPr id="3388" name="" title=""/>
                  <p:cNvCxnSpPr/>
                  <p:nvPr/>
                </p:nvCxnSpPr>
                <p:spPr>
                  <a:xfrm flipH="1">
                    <a:off x="1315" y="0"/>
                    <a:ext cx="0" cy="1315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</p:cxnSp>
              <p:grpSp>
                <p:nvGrpSpPr>
                  <p:cNvPr id="3389" name="" title=""/>
                  <p:cNvGrpSpPr/>
                  <p:nvPr/>
                </p:nvGrpSpPr>
                <p:grpSpPr>
                  <a:xfrm>
                    <a:off x="0" y="1288"/>
                    <a:ext cx="2767" cy="46"/>
                    <a:chExt cx="2767" cy="46"/>
                  </a:xfrm>
                </p:grpSpPr>
                <p:cxnSp>
                  <p:nvCxnSpPr>
                    <p:cNvPr id="3390" name="" title=""/>
                    <p:cNvCxnSpPr/>
                    <p:nvPr/>
                  </p:nvCxnSpPr>
                  <p:spPr>
                    <a:xfrm>
                      <a:off x="0" y="27"/>
                      <a:ext cx="2767" cy="0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FF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</p:cxnSp>
                <p:sp>
                  <p:nvSpPr>
                    <p:cNvPr id="3391" name="" title=""/>
                    <p:cNvSpPr/>
                    <p:nvPr/>
                  </p:nvSpPr>
                  <p:spPr>
                    <a:xfrm>
                      <a:off x="1288" y="0"/>
                      <a:ext cx="46" cy="4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7F7F7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/>
                  </p:txBody>
                </p:sp>
              </p:grpSp>
            </p:grpSp>
            <p:cxnSp>
              <p:nvCxnSpPr>
                <p:cNvPr id="3392" name="" title=""/>
                <p:cNvCxnSpPr/>
                <p:nvPr/>
              </p:nvCxnSpPr>
              <p:spPr>
                <a:xfrm rot="3900000">
                  <a:off x="328" y="683"/>
                  <a:ext cx="1357" cy="0"/>
                </a:xfrm>
                <a:prstGeom prst="lin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</p:grpSp>
          <p:cxnSp>
            <p:nvCxnSpPr>
              <p:cNvPr id="3393" name="" title=""/>
              <p:cNvCxnSpPr/>
              <p:nvPr/>
            </p:nvCxnSpPr>
            <p:spPr>
              <a:xfrm rot="9300000">
                <a:off x="1244" y="946"/>
                <a:ext cx="1651" cy="9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</p:grpSp>
        <p:grpSp>
          <p:nvGrpSpPr>
            <p:cNvPr id="3394" name="Group 42" title=""/>
            <p:cNvGrpSpPr/>
            <p:nvPr/>
          </p:nvGrpSpPr>
          <p:grpSpPr>
            <a:xfrm>
              <a:off x="1315" y="1269"/>
              <a:ext cx="45" cy="46"/>
              <a:chExt cx="45" cy="46"/>
            </a:xfrm>
          </p:grpSpPr>
          <p:cxnSp>
            <p:nvCxnSpPr>
              <p:cNvPr id="3395" name="" title=""/>
              <p:cNvCxnSpPr/>
              <p:nvPr/>
            </p:nvCxnSpPr>
            <p:spPr>
              <a:xfrm>
                <a:off x="0" y="0"/>
                <a:ext cx="45" cy="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3396" name="" title=""/>
              <p:cNvCxnSpPr/>
              <p:nvPr/>
            </p:nvCxnSpPr>
            <p:spPr>
              <a:xfrm flipH="1">
                <a:off x="45" y="0"/>
                <a:ext cx="0" cy="46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</p:grpSp>
        <p:grpSp>
          <p:nvGrpSpPr>
            <p:cNvPr id="3397" name="Group 45" title=""/>
            <p:cNvGrpSpPr/>
            <p:nvPr/>
          </p:nvGrpSpPr>
          <p:grpSpPr>
            <a:xfrm rot="3900000" flipH="1">
              <a:off x="1286" y="1214"/>
              <a:ext cx="61" cy="64"/>
              <a:chExt cx="45" cy="46"/>
            </a:xfrm>
          </p:grpSpPr>
          <p:cxnSp>
            <p:nvCxnSpPr>
              <p:cNvPr id="3398" name="" title=""/>
              <p:cNvCxnSpPr/>
              <p:nvPr/>
            </p:nvCxnSpPr>
            <p:spPr>
              <a:xfrm>
                <a:off x="0" y="0"/>
                <a:ext cx="45" cy="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3399" name="" title=""/>
              <p:cNvCxnSpPr/>
              <p:nvPr/>
            </p:nvCxnSpPr>
            <p:spPr>
              <a:xfrm flipH="1">
                <a:off x="45" y="0"/>
                <a:ext cx="0" cy="46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</p:grpSp>
      </p:grpSp>
      <p:sp>
        <p:nvSpPr>
          <p:cNvPr id="3400" name="Rectangle 48" title=""/>
          <p:cNvSpPr/>
          <p:nvPr/>
        </p:nvSpPr>
        <p:spPr>
          <a:xfrm>
            <a:off x="4108450" y="1752600"/>
            <a:ext cx="539750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10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01" name="Rectangle 49" title=""/>
          <p:cNvSpPr/>
          <p:nvPr/>
        </p:nvSpPr>
        <p:spPr>
          <a:xfrm>
            <a:off x="6324600" y="1768475"/>
            <a:ext cx="3603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02" name="" title=""/>
          <p:cNvSpPr/>
          <p:nvPr/>
        </p:nvSpPr>
        <p:spPr>
          <a:xfrm>
            <a:off x="1371600" y="2225675"/>
            <a:ext cx="360363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03" name="" title=""/>
          <p:cNvSpPr/>
          <p:nvPr/>
        </p:nvSpPr>
        <p:spPr>
          <a:xfrm>
            <a:off x="3905250" y="2225675"/>
            <a:ext cx="361950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04" name="" title=""/>
          <p:cNvSpPr/>
          <p:nvPr/>
        </p:nvSpPr>
        <p:spPr>
          <a:xfrm>
            <a:off x="6345238" y="2209800"/>
            <a:ext cx="360362" cy="5175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endParaRPr sz="280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405" name="" title=""/>
          <p:cNvGrpSpPr/>
          <p:nvPr/>
        </p:nvGrpSpPr>
        <p:grpSpPr>
          <a:xfrm>
            <a:off x="6227763" y="6581775"/>
            <a:ext cx="2881312" cy="276225"/>
            <a:chExt cx="1815" cy="174"/>
          </a:xfrm>
        </p:grpSpPr>
        <p:pic>
          <p:nvPicPr>
            <p:cNvPr id="3406" name="" title="">
              <a:hlinkClick r:id="rId3"/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07" name="" title="">
              <a:hlinkClick action="ppaction://hlinkshowjump?jump=previousslide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08" name="Picture 50" title="">
              <a:hlinkClick action="ppaction://hlinkshowjump?jump=next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09" name="Picture 51" title="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2000" fill="hold"/>
                                        <p:tgtEl>
                                          <p:spTgt spid="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1" dur="2000" fill="hold"/>
                                        <p:tgtEl>
                                          <p:spTgt spid="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5" dur="1000" fill="hold"/>
                                        <p:tgtEl>
                                          <p:spTgt spid="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8" dur="2000" fill="hold"/>
                                        <p:tgtEl>
                                          <p:spTgt spid="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  <p:cond evt="onBegin" delay="0">
                          <p:tn val="28"/>
                        </p:cond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5" dur="2000" fill="hold"/>
                                        <p:tgtEl>
                                          <p:spTgt spid="3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46" dur="2000" fill="hold"/>
                                        <p:tgtEl>
                                          <p:spTgt spid="3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" grpId="0" animBg="1"/>
      <p:bldP spid="3400" grpId="1" animBg="1"/>
      <p:bldP spid="3401" grpId="2" animBg="1"/>
      <p:bldP spid="3402" grpId="3" animBg="1"/>
      <p:bldP spid="3403" grpId="4" animBg="1"/>
      <p:bldP spid="3404" grpId="5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412" name="Rectangle 54" title=""/>
          <p:cNvSpPr/>
          <p:nvPr/>
        </p:nvSpPr>
        <p:spPr>
          <a:xfrm>
            <a:off x="3275013" y="471488"/>
            <a:ext cx="2363787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solidFill>
                  <a:schemeClr val="accent2"/>
                </a:solidFill>
                <a:latin typeface="Times New Roman" pitchFamily="2" charset="0"/>
                <a:ea typeface="楷体_GB2312" pitchFamily="1" charset="-122"/>
              </a:rPr>
              <a:t>认识量角器</a:t>
            </a:r>
            <a:endParaRPr sz="2800">
              <a:solidFill>
                <a:schemeClr val="accent2"/>
              </a:solidFill>
              <a:latin typeface="Times New Roman" pitchFamily="2" charset="0"/>
              <a:ea typeface="楷体_GB2312" pitchFamily="1" charset="-122"/>
            </a:endParaRPr>
          </a:p>
        </p:txBody>
      </p:sp>
      <p:pic>
        <p:nvPicPr>
          <p:cNvPr id="3413" name="Picture 55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1752600"/>
            <a:ext cx="6248400" cy="35258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414" name="" title=""/>
          <p:cNvCxnSpPr/>
          <p:nvPr/>
        </p:nvCxnSpPr>
        <p:spPr>
          <a:xfrm flipH="1" flipV="1">
            <a:off x="6553200" y="4953000"/>
            <a:ext cx="0" cy="60960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415" name="Rectangle 57" title=""/>
          <p:cNvSpPr/>
          <p:nvPr/>
        </p:nvSpPr>
        <p:spPr>
          <a:xfrm>
            <a:off x="5867400" y="5562600"/>
            <a:ext cx="3046413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latin typeface="楷体_GB2312" pitchFamily="1" charset="-122"/>
                <a:ea typeface="楷体_GB2312" pitchFamily="1" charset="-122"/>
              </a:rPr>
              <a:t>量角器的0°刻度线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3416" name="" title=""/>
          <p:cNvCxnSpPr/>
          <p:nvPr/>
        </p:nvCxnSpPr>
        <p:spPr>
          <a:xfrm flipH="1" flipV="1">
            <a:off x="2438400" y="4343400"/>
            <a:ext cx="228600" cy="106680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417" name="Rectangle 59" title=""/>
          <p:cNvSpPr/>
          <p:nvPr/>
        </p:nvSpPr>
        <p:spPr>
          <a:xfrm>
            <a:off x="1143000" y="5410200"/>
            <a:ext cx="26670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latin typeface="楷体_GB2312" pitchFamily="1" charset="-122"/>
                <a:ea typeface="楷体_GB2312" pitchFamily="1" charset="-122"/>
              </a:rPr>
              <a:t>量角器的内刻度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3418" name="" title=""/>
          <p:cNvCxnSpPr/>
          <p:nvPr/>
        </p:nvCxnSpPr>
        <p:spPr>
          <a:xfrm>
            <a:off x="2111375" y="2147888"/>
            <a:ext cx="479425" cy="366712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419" name="" title=""/>
          <p:cNvSpPr/>
          <p:nvPr/>
        </p:nvSpPr>
        <p:spPr>
          <a:xfrm>
            <a:off x="228600" y="1752600"/>
            <a:ext cx="286702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latin typeface="楷体_GB2312" pitchFamily="1" charset="-122"/>
                <a:ea typeface="楷体_GB2312" pitchFamily="1" charset="-122"/>
              </a:rPr>
              <a:t>量角器的外刻度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3420" name="" title=""/>
          <p:cNvCxnSpPr/>
          <p:nvPr/>
        </p:nvCxnSpPr>
        <p:spPr>
          <a:xfrm flipH="1">
            <a:off x="4724400" y="2057400"/>
            <a:ext cx="1981200" cy="99060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3421" name="" title=""/>
          <p:cNvSpPr/>
          <p:nvPr/>
        </p:nvSpPr>
        <p:spPr>
          <a:xfrm>
            <a:off x="5807075" y="1557338"/>
            <a:ext cx="3267075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latin typeface="楷体_GB2312" pitchFamily="1" charset="-122"/>
                <a:ea typeface="楷体_GB2312" pitchFamily="1" charset="-122"/>
              </a:rPr>
              <a:t>量角器的90°刻度线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22" name="" title=""/>
          <p:cNvSpPr/>
          <p:nvPr/>
        </p:nvSpPr>
        <p:spPr>
          <a:xfrm>
            <a:off x="4614863" y="5021263"/>
            <a:ext cx="1587" cy="625475"/>
          </a:xfrm>
          <a:custGeom>
            <a:rect l="l" t="t" r="r" b="b"/>
            <a:pathLst>
              <a:path w="1" h="394">
                <a:moveTo>
                  <a:pt x="0" y="394"/>
                </a:moveTo>
                <a:lnTo>
                  <a:pt x="0" y="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3423" name="" title=""/>
          <p:cNvSpPr/>
          <p:nvPr/>
        </p:nvSpPr>
        <p:spPr>
          <a:xfrm>
            <a:off x="3429000" y="5791200"/>
            <a:ext cx="209550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latin typeface="楷体_GB2312" pitchFamily="1" charset="-122"/>
                <a:ea typeface="楷体_GB2312" pitchFamily="1" charset="-122"/>
              </a:rPr>
              <a:t>量角器的中心</a:t>
            </a:r>
            <a:endParaRPr sz="24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24" name="Custom 60" title=""/>
          <p:cNvSpPr/>
          <p:nvPr/>
        </p:nvSpPr>
        <p:spPr>
          <a:xfrm rot="10800000">
            <a:off x="1524000" y="1828800"/>
            <a:ext cx="6172200" cy="3124200"/>
          </a:xfrm>
          <a:custGeom>
            <a:rect l="l" t="t" r="r" b="b"/>
            <a:pathLst>
              <a:path w="43200" h="22132" fill="none">
                <a:moveTo>
                  <a:pt x="43200" y="445"/>
                </a:move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cubicBezTo>
                  <a:pt x="43200" y="12374"/>
                  <a:pt x="33529" y="22045"/>
                  <a:pt x="21600" y="22045"/>
                </a:cubicBezTo>
                <a:cubicBezTo>
                  <a:pt x="9671" y="22045"/>
                  <a:pt x="0" y="12374"/>
                  <a:pt x="0" y="445"/>
                </a:cubicBezTo>
                <a:cubicBezTo>
                  <a:pt x="0" y="319"/>
                  <a:pt x="1" y="194"/>
                  <a:pt x="3" y="68"/>
                </a:cubicBezTo>
              </a:path>
              <a:path w="43200" h="22132" stroke="0">
                <a:moveTo>
                  <a:pt x="43200" y="445"/>
                </a:move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lnTo>
                  <a:pt x="43200" y="445"/>
                </a:lnTo>
                <a:cubicBezTo>
                  <a:pt x="43200" y="12374"/>
                  <a:pt x="33529" y="22045"/>
                  <a:pt x="21600" y="22045"/>
                </a:cubicBezTo>
                <a:cubicBezTo>
                  <a:pt x="9671" y="22045"/>
                  <a:pt x="0" y="12374"/>
                  <a:pt x="0" y="445"/>
                </a:cubicBezTo>
                <a:cubicBezTo>
                  <a:pt x="0" y="319"/>
                  <a:pt x="1" y="194"/>
                  <a:pt x="3" y="68"/>
                </a:cubicBezTo>
                <a:lnTo>
                  <a:pt x="21600" y="532"/>
                </a:lnTo>
                <a:close/>
              </a:path>
            </a:pathLst>
          </a:custGeom>
          <a:noFill/>
          <a:ln w="31750" cap="flat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>
              <a:solidFill>
                <a:srgbClr val="FF00FF"/>
              </a:solidFill>
            </a:endParaRPr>
          </a:p>
        </p:txBody>
      </p:sp>
      <p:sp>
        <p:nvSpPr>
          <p:cNvPr id="3425" name="Custom 61" title=""/>
          <p:cNvSpPr/>
          <p:nvPr/>
        </p:nvSpPr>
        <p:spPr>
          <a:xfrm>
            <a:off x="4630738" y="1814513"/>
            <a:ext cx="1587" cy="3149600"/>
          </a:xfrm>
          <a:custGeom>
            <a:rect l="l" t="t" r="r" b="b"/>
            <a:pathLst>
              <a:path w="1" h="1984">
                <a:moveTo>
                  <a:pt x="0" y="1984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cxnSp>
        <p:nvCxnSpPr>
          <p:cNvPr id="3426" name="" title=""/>
          <p:cNvCxnSpPr/>
          <p:nvPr/>
        </p:nvCxnSpPr>
        <p:spPr>
          <a:xfrm flipV="1">
            <a:off x="2286000" y="4953000"/>
            <a:ext cx="4676775" cy="19050"/>
          </a:xfrm>
          <a:prstGeom prst="line">
            <a:avLst/>
          </a:prstGeom>
          <a:noFill/>
          <a:ln w="31750" cap="flat">
            <a:solidFill>
              <a:srgbClr val="FF33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27" name="Custom 63" title=""/>
          <p:cNvSpPr/>
          <p:nvPr/>
        </p:nvSpPr>
        <p:spPr>
          <a:xfrm rot="10800000">
            <a:off x="2355850" y="2589213"/>
            <a:ext cx="4578350" cy="2287587"/>
          </a:xfrm>
          <a:custGeom>
            <a:rect l="l" t="t" r="r" b="b"/>
            <a:pathLst>
              <a:path w="43200" h="23153" fill="none">
                <a:moveTo>
                  <a:pt x="43180" y="625"/>
                </a:move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cubicBezTo>
                  <a:pt x="43596" y="12547"/>
                  <a:pt x="34269" y="22549"/>
                  <a:pt x="22347" y="22966"/>
                </a:cubicBezTo>
                <a:cubicBezTo>
                  <a:pt x="10425" y="23382"/>
                  <a:pt x="423" y="14055"/>
                  <a:pt x="6" y="2133"/>
                </a:cubicBezTo>
                <a:cubicBezTo>
                  <a:pt x="-20" y="1379"/>
                  <a:pt x="-7" y="624"/>
                  <a:pt x="46" y="-128"/>
                </a:cubicBezTo>
              </a:path>
              <a:path w="43200" h="23153" stroke="0">
                <a:moveTo>
                  <a:pt x="43180" y="625"/>
                </a:move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lnTo>
                  <a:pt x="43180" y="625"/>
                </a:lnTo>
                <a:cubicBezTo>
                  <a:pt x="43596" y="12547"/>
                  <a:pt x="34269" y="22549"/>
                  <a:pt x="22347" y="22966"/>
                </a:cubicBezTo>
                <a:cubicBezTo>
                  <a:pt x="10425" y="23382"/>
                  <a:pt x="423" y="14055"/>
                  <a:pt x="6" y="2133"/>
                </a:cubicBezTo>
                <a:cubicBezTo>
                  <a:pt x="-20" y="1379"/>
                  <a:pt x="-7" y="624"/>
                  <a:pt x="46" y="-128"/>
                </a:cubicBezTo>
                <a:lnTo>
                  <a:pt x="21600" y="1553"/>
                </a:lnTo>
                <a:close/>
              </a:path>
            </a:pathLst>
          </a:custGeom>
          <a:noFill/>
          <a:ln w="31750" cap="flat">
            <a:solidFill>
              <a:srgbClr val="66FF99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endParaRPr>
              <a:solidFill>
                <a:srgbClr val="FF00FF"/>
              </a:solidFill>
            </a:endParaRPr>
          </a:p>
        </p:txBody>
      </p:sp>
      <p:sp>
        <p:nvSpPr>
          <p:cNvPr id="3428" name="Ellipse 64" title=""/>
          <p:cNvSpPr/>
          <p:nvPr/>
        </p:nvSpPr>
        <p:spPr>
          <a:xfrm>
            <a:off x="4495800" y="4800600"/>
            <a:ext cx="228600" cy="228600"/>
          </a:xfrm>
          <a:prstGeom prst="ellipse">
            <a:avLst/>
          </a:prstGeom>
          <a:solidFill>
            <a:srgbClr val="FF00FF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</a:p>
        </p:txBody>
      </p:sp>
      <p:sp>
        <p:nvSpPr>
          <p:cNvPr id="3429" name="Rectangle 65" title=""/>
          <p:cNvSpPr/>
          <p:nvPr/>
        </p:nvSpPr>
        <p:spPr>
          <a:xfrm>
            <a:off x="914400" y="914400"/>
            <a:ext cx="7543800" cy="946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solidFill>
                  <a:srgbClr val="0066CC"/>
                </a:solidFill>
                <a:latin typeface="楷体_GB2312" pitchFamily="1" charset="-122"/>
                <a:ea typeface="楷体_GB2312" pitchFamily="1" charset="-122"/>
              </a:rPr>
              <a:t>    度量角的大小，可以用量角器，它把半圆平均分成</a:t>
            </a:r>
            <a:r>
              <a:rPr sz="2800">
                <a:solidFill>
                  <a:srgbClr val="FF3399"/>
                </a:solidFill>
                <a:latin typeface="楷体_GB2312" pitchFamily="1" charset="-122"/>
                <a:ea typeface="楷体_GB2312" pitchFamily="1" charset="-122"/>
              </a:rPr>
              <a:t>180</a:t>
            </a:r>
            <a:r>
              <a:rPr sz="2800">
                <a:solidFill>
                  <a:srgbClr val="0066CC"/>
                </a:solidFill>
                <a:latin typeface="楷体_GB2312" pitchFamily="1" charset="-122"/>
                <a:ea typeface="楷体_GB2312" pitchFamily="1" charset="-122"/>
              </a:rPr>
              <a:t>份</a:t>
            </a:r>
            <a:r>
              <a:rPr sz="2800">
                <a:latin typeface="楷体_GB2312" pitchFamily="1" charset="-122"/>
                <a:ea typeface="楷体_GB2312" pitchFamily="1" charset="-122"/>
              </a:rPr>
              <a:t>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430" name="Group 66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431" name="Picture 67" title="">
              <a:hlinkClick r:id="rId4"/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32" name="Picture 68" title="">
              <a:hlinkClick action="ppaction://hlinkshowjump?jump=previous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33" name="Picture 69" title="">
              <a:hlinkClick action="ppaction://hlinkshowjump?jump=next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34" name="" title="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770" decel="100000" fill="hold"/>
                                        <p:tgtEl>
                                          <p:spTgt spid="3429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8" dur="770" decel="100000" fill="hold"/>
                                        <p:tgtEl>
                                          <p:spTgt spid="34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10" dur="770" fill="hold"/>
                                        <p:tgtEl>
                                          <p:spTgt spid="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12" dur="770" fill="hold"/>
                                        <p:tgtEl>
                                          <p:spTgt spid="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24" dur="1000" fill="hold"/>
                                        <p:tgtEl>
                                          <p:spTgt spid="3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base">
                                        <p:cTn id="27" dur="2000" fill="hold"/>
                                        <p:tgtEl>
                                          <p:spTgt spid="3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30" dur="1000" fill="hold"/>
                                        <p:tgtEl>
                                          <p:spTgt spid="3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base">
                                        <p:cTn id="37" dur="1000" fill="hold"/>
                                        <p:tgtEl>
                                          <p:spTgt spid="3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40" dur="1000" fill="hold"/>
                                        <p:tgtEl>
                                          <p:spTgt spid="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43" dur="1000" fill="hold"/>
                                        <p:tgtEl>
                                          <p:spTgt spid="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  <p:cond evt="onBegin" delay="0">
                          <p:tn val="43"/>
                        </p:cond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base">
                                        <p:cTn id="4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base">
                                        <p:cTn id="4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base"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base"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54" dur="1000" fill="hold"/>
                                        <p:tgtEl>
                                          <p:spTgt spid="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7" dur="1000" fill="hold"/>
                                        <p:tgtEl>
                                          <p:spTgt spid="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2" dur="800" decel="100000" fill="hold"/>
                                        <p:tgtEl>
                                          <p:spTgt spid="3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3" dur="800" decel="100000" fill="hold"/>
                                        <p:tgtEl>
                                          <p:spTgt spid="3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800" decel="100000" fill="hold"/>
                                        <p:tgtEl>
                                          <p:spTgt spid="3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800" decel="100000" fill="hold"/>
                                        <p:tgtEl>
                                          <p:spTgt spid="3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70" dur="1000" fill="hold"/>
                                        <p:tgtEl>
                                          <p:spTgt spid="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73" dur="1000" fill="hold"/>
                                        <p:tgtEl>
                                          <p:spTgt spid="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  <p:cond evt="onBegin" delay="0">
                          <p:tn val="73"/>
                        </p:cond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8" dur="1000" fill="hold"/>
                                        <p:tgtEl>
                                          <p:spTgt spid="3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83" dur="500" fill="hold"/>
                                        <p:tgtEl>
                                          <p:spTgt spid="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6" dur="385" decel="100000" fill="hold"/>
                                        <p:tgtEl>
                                          <p:spTgt spid="3428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87" dur="385" decel="100000" fill="hold"/>
                                        <p:tgtEl>
                                          <p:spTgt spid="34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base"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base">
                                        <p:cTn id="89" dur="385" fill="hold"/>
                                        <p:tgtEl>
                                          <p:spTgt spid="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base"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base">
                                        <p:cTn id="91" dur="385" fill="hold"/>
                                        <p:tgtEl>
                                          <p:spTgt spid="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base">
                                        <p:cTn id="9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1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5" grpId="0" animBg="1"/>
      <p:bldP spid="3417" grpId="1" animBg="1"/>
      <p:bldP spid="3419" grpId="2" animBg="1"/>
      <p:bldP spid="3421" grpId="3" animBg="1"/>
      <p:bldP spid="3423" grpId="4" animBg="1"/>
      <p:bldP spid="3424" grpId="5" animBg="1"/>
      <p:bldP spid="3427" grpId="6" animBg="1"/>
      <p:bldP spid="3428" grpId="8" animBg="1"/>
      <p:bldP spid="3429" grpId="9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437" name="" title=""/>
          <p:cNvSpPr/>
          <p:nvPr/>
        </p:nvSpPr>
        <p:spPr>
          <a:xfrm>
            <a:off x="731838" y="381000"/>
            <a:ext cx="4373562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solidFill>
                  <a:schemeClr val="accent2"/>
                </a:solidFill>
                <a:latin typeface="Times New Roman" pitchFamily="2" charset="0"/>
                <a:ea typeface="楷体_GB2312" pitchFamily="1" charset="-122"/>
              </a:rPr>
              <a:t>用量角器量角的步骤</a:t>
            </a:r>
            <a:r>
              <a:rPr sz="2800" baseline="30000">
                <a:ea typeface="楷体_GB2312" pitchFamily="1" charset="-122"/>
              </a:rPr>
              <a:t>：</a:t>
            </a:r>
            <a:endParaRPr sz="2800" baseline="30000">
              <a:ea typeface="楷体_GB2312" pitchFamily="1" charset="-122"/>
            </a:endParaRPr>
          </a:p>
        </p:txBody>
      </p:sp>
      <p:pic>
        <p:nvPicPr>
          <p:cNvPr id="3438" name="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0">
            <a:off x="3124200" y="1416050"/>
            <a:ext cx="4648200" cy="26225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439" name="" title=""/>
          <p:cNvSpPr/>
          <p:nvPr/>
        </p:nvSpPr>
        <p:spPr>
          <a:xfrm>
            <a:off x="5486400" y="2330450"/>
            <a:ext cx="438150" cy="4572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400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endParaRPr sz="2400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40" name="Ellipse 70" title=""/>
          <p:cNvSpPr/>
          <p:nvPr/>
        </p:nvSpPr>
        <p:spPr>
          <a:xfrm>
            <a:off x="4114800" y="3092450"/>
            <a:ext cx="107950" cy="117475"/>
          </a:xfrm>
          <a:prstGeom prst="ellipse">
            <a:avLst/>
          </a:prstGeom>
          <a:solidFill>
            <a:srgbClr val="FF3300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441" name="Rectangle 71" title=""/>
          <p:cNvSpPr/>
          <p:nvPr/>
        </p:nvSpPr>
        <p:spPr>
          <a:xfrm>
            <a:off x="914400" y="4038600"/>
            <a:ext cx="7543800" cy="946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1.把量角器放在角的上面；使量角器中心和角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  的顶点重合。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42" name="Rectangle 72" title=""/>
          <p:cNvSpPr/>
          <p:nvPr/>
        </p:nvSpPr>
        <p:spPr>
          <a:xfrm>
            <a:off x="914400" y="4922838"/>
            <a:ext cx="594360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2.零度刻度线和角的一条边重合。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cxnSp>
        <p:nvCxnSpPr>
          <p:cNvPr id="3443" name="" title=""/>
          <p:cNvCxnSpPr/>
          <p:nvPr/>
        </p:nvCxnSpPr>
        <p:spPr>
          <a:xfrm>
            <a:off x="4191000" y="3168650"/>
            <a:ext cx="2438400" cy="0"/>
          </a:xfrm>
          <a:prstGeom prst="line">
            <a:avLst/>
          </a:prstGeom>
          <a:noFill/>
          <a:ln w="53975" cap="flat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44" name="Custom 74" title=""/>
          <p:cNvSpPr/>
          <p:nvPr/>
        </p:nvSpPr>
        <p:spPr>
          <a:xfrm>
            <a:off x="4191000" y="1216025"/>
            <a:ext cx="1803400" cy="1952625"/>
          </a:xfrm>
          <a:custGeom>
            <a:rect l="l" t="t" r="r" b="b"/>
            <a:pathLst>
              <a:path w="1136" h="1230">
                <a:moveTo>
                  <a:pt x="0" y="1230"/>
                </a:moveTo>
                <a:lnTo>
                  <a:pt x="1136" y="0"/>
                </a:lnTo>
              </a:path>
            </a:pathLst>
          </a:custGeom>
          <a:noFill/>
          <a:ln w="53975" cap="flat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445" name="WordArt 75" title=""/>
          <p:cNvSpPr/>
          <p:nvPr/>
        </p:nvSpPr>
        <p:spPr>
          <a:xfrm rot="2100000">
            <a:off x="5486400" y="1568450"/>
            <a:ext cx="209550" cy="200025"/>
          </a:xfr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sz="3600">
                <a:ln cap="flat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charset="-122"/>
              </a:rPr>
              <a:t>50</a:t>
            </a:r>
          </a:p>
        </p:txBody>
      </p:sp>
      <p:sp>
        <p:nvSpPr>
          <p:cNvPr id="3446" name="Rectangle 76" title=""/>
          <p:cNvSpPr/>
          <p:nvPr/>
        </p:nvSpPr>
        <p:spPr>
          <a:xfrm>
            <a:off x="914400" y="5410200"/>
            <a:ext cx="7207250" cy="9461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3.角的另一条边所对的量角器上的刻度，就</a:t>
            </a:r>
            <a:endParaRPr sz="2800">
              <a:latin typeface="楷体_GB2312" pitchFamily="1" charset="-122"/>
              <a:ea typeface="楷体_GB2312" pitchFamily="1" charset="-122"/>
            </a:endParaRPr>
          </a:p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  是这个角的度数。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447" name="Custom 77" title=""/>
          <p:cNvSpPr/>
          <p:nvPr/>
        </p:nvSpPr>
        <p:spPr>
          <a:xfrm rot="13500000">
            <a:off x="4058444" y="2234406"/>
            <a:ext cx="973138" cy="2384425"/>
          </a:xfrm>
          <a:custGeom>
            <a:rect l="l" t="t" r="r" b="b"/>
            <a:pathLst>
              <a:path w="16957" h="21600" fill="none">
                <a:moveTo>
                  <a:pt x="16957" y="20866"/>
                </a:move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cubicBezTo>
                  <a:pt x="11801" y="22247"/>
                  <a:pt x="6317" y="21671"/>
                  <a:pt x="1561" y="19248"/>
                </a:cubicBezTo>
              </a:path>
              <a:path w="16957" h="21600" stroke="0">
                <a:moveTo>
                  <a:pt x="16957" y="20866"/>
                </a:move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lnTo>
                  <a:pt x="16957" y="20866"/>
                </a:lnTo>
                <a:cubicBezTo>
                  <a:pt x="11801" y="22247"/>
                  <a:pt x="6317" y="21671"/>
                  <a:pt x="1561" y="19248"/>
                </a:cubicBezTo>
                <a:lnTo>
                  <a:pt x="11372" y="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arrow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448" name="Rectangle 78" title=""/>
          <p:cNvSpPr/>
          <p:nvPr/>
        </p:nvSpPr>
        <p:spPr>
          <a:xfrm>
            <a:off x="7010400" y="2559050"/>
            <a:ext cx="1600200" cy="609600"/>
          </a:xfrm>
          <a:prstGeom prst="rect">
            <a:avLst/>
          </a:prstGeom>
          <a:solidFill>
            <a:srgbClr val="018BE9">
              <a:alpha val="0"/>
            </a:srgbClr>
          </a:solidFill>
          <a:ln cap="flat">
            <a:solidFill>
              <a:srgbClr val="438AD7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 anchorCtr="0"/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 algn="ctr"/>
            <a:r>
              <a:rPr sz="2800">
                <a:latin typeface="楷体_GB2312" pitchFamily="1" charset="-122"/>
                <a:ea typeface="楷体_GB2312" pitchFamily="1" charset="-122"/>
              </a:rPr>
              <a:t>∠1＝</a:t>
            </a:r>
            <a:r>
              <a:rPr sz="2800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50°</a:t>
            </a:r>
            <a:endParaRPr sz="2800">
              <a:solidFill>
                <a:srgbClr val="FF0066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449" name="Group 79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450" name="" title="">
              <a:hlinkClick r:id="rId4"/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51" name="" title="">
              <a:hlinkClick action="ppaction://hlinkshowjump?jump=previous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52" name="" title="">
              <a:hlinkClick action="ppaction://hlinkshowjump?jump=next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53" name="" title="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9" dur="2000" fill="hold"/>
                                        <p:tgtEl>
                                          <p:spTgt spid="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2" dur="2000" fill="hold"/>
                                        <p:tgtEl>
                                          <p:spTgt spid="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2" dur="1000" fill="hold"/>
                                        <p:tgtEl>
                                          <p:spTgt spid="3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9" dur="1000" fill="hold"/>
                                        <p:tgtEl>
                                          <p:spTgt spid="3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900" decel="100000" fill="hold"/>
                                        <p:tgtEl>
                                          <p:spTgt spid="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06 1.09827E-06 L -0.12083 -0.0911" ptsTypes="">
                                      <p:cBhvr additive="base">
                                        <p:cTn id="35" dur="2000" fill="hold"/>
                                        <p:tgtEl>
                                          <p:spTgt spid="343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99880">
                                      <p:cBhvr additive="base">
                                        <p:cTn id="45" dur="2000" fill="hold"/>
                                        <p:tgtEl>
                                          <p:spTgt spid="3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50" dur="500" fill="hold"/>
                                        <p:tgtEl>
                                          <p:spTgt spid="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 additive="base">
                                        <p:cTn id="57" dur="500" fill="hold"/>
                                        <p:tgtEl>
                                          <p:spTgt spid="3438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63" dur="1000" fill="hold"/>
                                        <p:tgtEl>
                                          <p:spTgt spid="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5" presetClass="entr" presetSubtype="0" fill="hold" grpId="4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7" dur="2000" fill="hold"/>
                                        <p:tgtEl>
                                          <p:spTgt spid="3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3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3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3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75" dur="3000" fill="hold"/>
                                        <p:tgtEl>
                                          <p:spTgt spid="3445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9" grpId="0" animBg="1"/>
      <p:bldP spid="3441" grpId="1" animBg="1"/>
      <p:bldP spid="3442" grpId="2" animBg="1"/>
      <p:bldP spid="3446" grpId="3" animBg="1"/>
      <p:bldP spid="3448" grpId="4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456" name="Rectangle 80" title=""/>
          <p:cNvSpPr/>
          <p:nvPr/>
        </p:nvSpPr>
        <p:spPr>
          <a:xfrm>
            <a:off x="457200" y="739775"/>
            <a:ext cx="2700338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3200">
                <a:solidFill>
                  <a:schemeClr val="accent2"/>
                </a:solidFill>
                <a:latin typeface="Times New Roman" pitchFamily="2" charset="0"/>
                <a:ea typeface="楷体_GB2312" pitchFamily="1" charset="-122"/>
              </a:rPr>
              <a:t>观察与思考</a:t>
            </a:r>
            <a:endParaRPr sz="3200">
              <a:solidFill>
                <a:schemeClr val="accent2"/>
              </a:solidFill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3457" name="Rectangle 81" title=""/>
          <p:cNvSpPr/>
          <p:nvPr/>
        </p:nvSpPr>
        <p:spPr>
          <a:xfrm>
            <a:off x="762000" y="1287463"/>
            <a:ext cx="76136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Times New Roman" pitchFamily="2" charset="0"/>
                <a:ea typeface="楷体_GB2312" pitchFamily="1" charset="-122"/>
              </a:rPr>
              <a:t>角的大小与角的两边画出的长短有关吗？</a:t>
            </a:r>
            <a:endParaRPr sz="2800">
              <a:latin typeface="Times New Roman" pitchFamily="2" charset="0"/>
              <a:ea typeface="楷体_GB2312" pitchFamily="1" charset="-122"/>
            </a:endParaRPr>
          </a:p>
        </p:txBody>
      </p:sp>
      <p:sp>
        <p:nvSpPr>
          <p:cNvPr id="3458" name="Rectangle 82" title=""/>
          <p:cNvSpPr/>
          <p:nvPr/>
        </p:nvSpPr>
        <p:spPr>
          <a:xfrm>
            <a:off x="571500" y="5340350"/>
            <a:ext cx="8129588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Times New Roman" pitchFamily="2" charset="0"/>
                <a:ea typeface="楷体_GB2312" pitchFamily="1" charset="-122"/>
              </a:rPr>
              <a:t>角的大小与角的两边画出的长短</a:t>
            </a:r>
            <a:r>
              <a:rPr sz="2800">
                <a:solidFill>
                  <a:srgbClr val="E90B20"/>
                </a:solidFill>
                <a:latin typeface="Times New Roman" pitchFamily="2" charset="0"/>
                <a:ea typeface="楷体_GB2312" pitchFamily="1" charset="-122"/>
              </a:rPr>
              <a:t>没有关系</a:t>
            </a:r>
            <a:r>
              <a:rPr sz="2800">
                <a:latin typeface="Times New Roman" pitchFamily="2" charset="0"/>
                <a:ea typeface="楷体_GB2312" pitchFamily="1" charset="-122"/>
              </a:rPr>
              <a:t>。</a:t>
            </a:r>
            <a:endParaRPr sz="2800">
              <a:latin typeface="Times New Roman" pitchFamily="2" charset="0"/>
              <a:ea typeface="楷体_GB2312" pitchFamily="1" charset="-122"/>
            </a:endParaRPr>
          </a:p>
        </p:txBody>
      </p:sp>
      <p:pic>
        <p:nvPicPr>
          <p:cNvPr id="3459" name="Picture 83" title="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20825" y="3962400"/>
            <a:ext cx="5026025" cy="283845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cxnSp>
        <p:nvCxnSpPr>
          <p:cNvPr id="3460" name="" title=""/>
          <p:cNvCxnSpPr/>
          <p:nvPr/>
        </p:nvCxnSpPr>
        <p:spPr>
          <a:xfrm>
            <a:off x="4267200" y="4473575"/>
            <a:ext cx="1752600" cy="0"/>
          </a:xfrm>
          <a:prstGeom prst="line">
            <a:avLst/>
          </a:prstGeom>
          <a:noFill/>
          <a:ln w="41275" cap="flat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61" name="Custom 85" title=""/>
          <p:cNvSpPr/>
          <p:nvPr/>
        </p:nvSpPr>
        <p:spPr>
          <a:xfrm rot="11280000">
            <a:off x="3429000" y="3962400"/>
            <a:ext cx="1016000" cy="2384425"/>
          </a:xfrm>
          <a:custGeom>
            <a:rect l="l" t="t" r="r" b="b"/>
            <a:pathLst>
              <a:path w="17693" h="21600" fill="none">
                <a:moveTo>
                  <a:pt x="17693" y="20887"/>
                </a:move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cubicBezTo>
                  <a:pt x="11653" y="22505"/>
                  <a:pt x="5208" y="21427"/>
                  <a:pt x="24" y="17930"/>
                </a:cubicBezTo>
              </a:path>
              <a:path w="17693" h="21600" stroke="0">
                <a:moveTo>
                  <a:pt x="17693" y="20887"/>
                </a:move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lnTo>
                  <a:pt x="17693" y="20887"/>
                </a:lnTo>
                <a:cubicBezTo>
                  <a:pt x="11653" y="22505"/>
                  <a:pt x="5208" y="21427"/>
                  <a:pt x="24" y="17930"/>
                </a:cubicBezTo>
                <a:lnTo>
                  <a:pt x="12190" y="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triangl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462" name="Group 86" title=""/>
          <p:cNvGrpSpPr/>
          <p:nvPr/>
        </p:nvGrpSpPr>
        <p:grpSpPr>
          <a:xfrm>
            <a:off x="2362200" y="4419600"/>
            <a:ext cx="3657600" cy="152400"/>
            <a:chExt cx="2304" cy="96"/>
          </a:xfrm>
        </p:grpSpPr>
        <p:sp>
          <p:nvSpPr>
            <p:cNvPr id="3463" name="Ellipse 87" title=""/>
            <p:cNvSpPr/>
            <p:nvPr/>
          </p:nvSpPr>
          <p:spPr>
            <a:xfrm>
              <a:off x="1104" y="0"/>
              <a:ext cx="96" cy="96"/>
            </a:xfrm>
            <a:prstGeom prst="ellipse">
              <a:avLst/>
            </a:prstGeom>
            <a:solidFill>
              <a:srgbClr val="FF00FF"/>
            </a:solidFill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</a:p>
          </p:txBody>
        </p:sp>
        <p:grpSp>
          <p:nvGrpSpPr>
            <p:cNvPr id="3464" name="Group 88" title=""/>
            <p:cNvGrpSpPr/>
            <p:nvPr/>
          </p:nvGrpSpPr>
          <p:grpSpPr>
            <a:xfrm>
              <a:off x="0" y="48"/>
              <a:ext cx="2304" cy="0"/>
              <a:chExt cx="2304" cy="0"/>
            </a:xfrm>
          </p:grpSpPr>
          <p:cxnSp>
            <p:nvCxnSpPr>
              <p:cNvPr id="3465" name="" title=""/>
              <p:cNvCxnSpPr/>
              <p:nvPr/>
            </p:nvCxnSpPr>
            <p:spPr>
              <a:xfrm>
                <a:off x="1200" y="0"/>
                <a:ext cx="1104" cy="0"/>
              </a:xfrm>
              <a:prstGeom prst="line">
                <a:avLst/>
              </a:prstGeom>
              <a:noFill/>
              <a:ln w="41275" cap="flat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3466" name="" title=""/>
              <p:cNvCxnSpPr/>
              <p:nvPr/>
            </p:nvCxnSpPr>
            <p:spPr>
              <a:xfrm>
                <a:off x="0" y="0"/>
                <a:ext cx="1104" cy="0"/>
              </a:xfrm>
              <a:prstGeom prst="line">
                <a:avLst/>
              </a:prstGeom>
              <a:noFill/>
              <a:ln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3467" name="" title=""/>
          <p:cNvCxnSpPr/>
          <p:nvPr/>
        </p:nvCxnSpPr>
        <p:spPr>
          <a:xfrm>
            <a:off x="5334000" y="4473575"/>
            <a:ext cx="3810000" cy="0"/>
          </a:xfrm>
          <a:prstGeom prst="line">
            <a:avLst/>
          </a:prstGeom>
          <a:noFill/>
          <a:ln w="41275" cap="flat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3468" name="" title=""/>
          <p:cNvSpPr/>
          <p:nvPr/>
        </p:nvSpPr>
        <p:spPr>
          <a:xfrm>
            <a:off x="0" y="1112838"/>
            <a:ext cx="4165600" cy="3338512"/>
          </a:xfrm>
          <a:custGeom>
            <a:rect l="l" t="t" r="r" b="b"/>
            <a:pathLst>
              <a:path w="2624" h="2103">
                <a:moveTo>
                  <a:pt x="2624" y="2103"/>
                </a:moveTo>
                <a:lnTo>
                  <a:pt x="0" y="0"/>
                </a:lnTo>
              </a:path>
            </a:pathLst>
          </a:custGeom>
          <a:noFill/>
          <a:ln w="41275" cap="flat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469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470" name="" title="">
              <a:hlinkClick r:id="rId4"/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71" name="" title="">
              <a:hlinkClick action="ppaction://hlinkshowjump?jump=previous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72" name="Picture 90" title="">
              <a:hlinkClick action="ppaction://hlinkshowjump?jump=next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73" name="Picture 91" title="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1" dur="500" fill="hold"/>
                                        <p:tgtEl>
                                          <p:spTgt spid="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59880">
                                      <p:cBhvr additive="base">
                                        <p:cTn id="15" dur="2000" fill="hold"/>
                                        <p:tgtEl>
                                          <p:spTgt spid="34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base">
                                        <p:cTn id="18" dur="3000" fill="hold"/>
                                        <p:tgtEl>
                                          <p:spTgt spid="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5" dur="1000" fill="hold"/>
                                        <p:tgtEl>
                                          <p:spTgt spid="3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67 0.0333 L 0.34167 -0.29549" ptsTypes="">
                                      <p:cBhvr additive="base">
                                        <p:cTn id="27" dur="2000" fill="hold"/>
                                        <p:tgtEl>
                                          <p:spTgt spid="34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2" dur="500" fill="hold"/>
                                        <p:tgtEl>
                                          <p:spTgt spid="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35" dur="500" fill="hold"/>
                                        <p:tgtEl>
                                          <p:spTgt spid="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 additive="base">
                                        <p:cTn id="39" dur="2000" fill="hold"/>
                                        <p:tgtEl>
                                          <p:spTgt spid="3467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 additive="base">
                                        <p:cTn id="42" dur="2000" fill="hold"/>
                                        <p:tgtEl>
                                          <p:spTgt spid="3468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8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476" name="Rectangle 94" title=""/>
          <p:cNvSpPr/>
          <p:nvPr/>
        </p:nvSpPr>
        <p:spPr>
          <a:xfrm>
            <a:off x="825500" y="852488"/>
            <a:ext cx="153670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判断。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477" name="Group 95" title=""/>
          <p:cNvGrpSpPr/>
          <p:nvPr/>
        </p:nvGrpSpPr>
        <p:grpSpPr>
          <a:xfrm>
            <a:off x="276225" y="1092200"/>
            <a:ext cx="6115050" cy="3494088"/>
            <a:chExt cx="3852" cy="2201"/>
          </a:xfrm>
        </p:grpSpPr>
        <p:pic>
          <p:nvPicPr>
            <p:cNvPr id="3478" name="Picture 96" title=""/>
            <p:cNvPicPr/>
            <p:nvPr/>
          </p:nvPicPr>
          <p:blipFill>
            <a:blip r:embed="rId2">
              <a:clrChange>
                <a:clrFrom>
                  <a:srgbClr val="F6F8ED"/>
                </a:clrFrom>
                <a:clrTo>
                  <a:srgbClr val="F6F8E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" y="17"/>
              <a:ext cx="3810" cy="218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3479" name="Custom 97" title=""/>
            <p:cNvSpPr/>
            <p:nvPr/>
          </p:nvSpPr>
          <p:spPr>
            <a:xfrm>
              <a:off x="0" y="0"/>
              <a:ext cx="1941" cy="1928"/>
            </a:xfrm>
            <a:custGeom>
              <a:rect l="l" t="t" r="r" b="b"/>
              <a:pathLst>
                <a:path w="1941" h="1928">
                  <a:moveTo>
                    <a:pt x="0" y="1928"/>
                  </a:moveTo>
                  <a:lnTo>
                    <a:pt x="1941" y="1916"/>
                  </a:lnTo>
                  <a:lnTo>
                    <a:pt x="1215" y="0"/>
                  </a:ln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480" name="Custom 98" title=""/>
            <p:cNvSpPr/>
            <p:nvPr/>
          </p:nvSpPr>
          <p:spPr>
            <a:xfrm>
              <a:off x="1692" y="1676"/>
              <a:ext cx="156" cy="246"/>
            </a:xfrm>
            <a:custGeom>
              <a:rect l="l" t="t" r="r" b="b"/>
              <a:pathLst>
                <a:path w="156" h="246">
                  <a:moveTo>
                    <a:pt x="156" y="0"/>
                  </a:moveTo>
                  <a:cubicBezTo>
                    <a:pt x="123" y="22"/>
                    <a:pt x="99" y="50"/>
                    <a:pt x="66" y="72"/>
                  </a:cubicBezTo>
                  <a:cubicBezTo>
                    <a:pt x="31" y="125"/>
                    <a:pt x="0" y="181"/>
                    <a:pt x="0" y="246"/>
                  </a:cubicBez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3481" name="Rectangle 99" title=""/>
          <p:cNvSpPr/>
          <p:nvPr/>
        </p:nvSpPr>
        <p:spPr>
          <a:xfrm>
            <a:off x="7162800" y="3733800"/>
            <a:ext cx="533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800" b="1" baseline="30000">
                <a:solidFill>
                  <a:srgbClr val="FF0066"/>
                </a:solidFill>
              </a:rPr>
              <a:t>×</a:t>
            </a:r>
            <a:endParaRPr sz="4800" b="1" baseline="30000">
              <a:solidFill>
                <a:srgbClr val="FF0066"/>
              </a:solidFill>
            </a:endParaRPr>
          </a:p>
        </p:txBody>
      </p:sp>
      <p:grpSp>
        <p:nvGrpSpPr>
          <p:cNvPr id="3482" name="" title=""/>
          <p:cNvGrpSpPr/>
          <p:nvPr/>
        </p:nvGrpSpPr>
        <p:grpSpPr>
          <a:xfrm>
            <a:off x="4470400" y="4592638"/>
            <a:ext cx="4102100" cy="1827212"/>
            <a:chExt cx="2584" cy="1151"/>
          </a:xfrm>
        </p:grpSpPr>
        <p:sp>
          <p:nvSpPr>
            <p:cNvPr id="3483" name="" title=""/>
            <p:cNvSpPr/>
            <p:nvPr/>
          </p:nvSpPr>
          <p:spPr>
            <a:xfrm>
              <a:off x="0" y="0"/>
              <a:ext cx="1590" cy="327"/>
            </a:xfrm>
            <a:prstGeom prst="wedgeRoundRectCallout">
              <a:avLst>
                <a:gd name="adj1" fmla="val 54653"/>
                <a:gd name="adj2" fmla="val 97708"/>
                <a:gd name="adj3" fmla="val 16667"/>
              </a:avLst>
            </a:prstGeom>
            <a:solidFill>
              <a:srgbClr val="FFFF00"/>
            </a:solidFill>
            <a:ln w="25400" cap="flat">
              <a:solidFill>
                <a:srgbClr val="438AD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r>
                <a:rPr sz="2400">
                  <a:latin typeface="楷体_GB2312" pitchFamily="1" charset="-122"/>
                  <a:ea typeface="楷体_GB2312" pitchFamily="1" charset="-122"/>
                </a:rPr>
                <a:t>这个角是110°。</a:t>
              </a:r>
              <a:endParaRPr sz="2400">
                <a:latin typeface="楷体_GB2312" pitchFamily="1" charset="-122"/>
                <a:ea typeface="楷体_GB2312" pitchFamily="1" charset="-122"/>
              </a:endParaRPr>
            </a:p>
          </p:txBody>
        </p:sp>
        <p:pic>
          <p:nvPicPr>
            <p:cNvPr id="3484" name="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744" y="371"/>
              <a:ext cx="840" cy="7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grpSp>
        <p:nvGrpSpPr>
          <p:cNvPr id="3485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486" name="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87" name="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88" name="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489" name="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2000" fill="hold"/>
                                        <p:tgtEl>
                                          <p:spTgt spid="3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492" name="" title=""/>
          <p:cNvSpPr/>
          <p:nvPr/>
        </p:nvSpPr>
        <p:spPr>
          <a:xfrm>
            <a:off x="596900" y="338138"/>
            <a:ext cx="115570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判断。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3493" name="" title=""/>
          <p:cNvGrpSpPr/>
          <p:nvPr/>
        </p:nvGrpSpPr>
        <p:grpSpPr>
          <a:xfrm>
            <a:off x="685800" y="1143000"/>
            <a:ext cx="6354763" cy="3671888"/>
            <a:chExt cx="4003" cy="2313"/>
          </a:xfrm>
        </p:grpSpPr>
        <p:pic>
          <p:nvPicPr>
            <p:cNvPr id="3494" name="" title=""/>
            <p:cNvPicPr/>
            <p:nvPr/>
          </p:nvPicPr>
          <p:blipFill>
            <a:blip r:embed="rId2">
              <a:clrChange>
                <a:clrFrom>
                  <a:srgbClr val="FFFFFA"/>
                </a:clrFrom>
                <a:clrTo>
                  <a:srgbClr val="FFFF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129"/>
              <a:ext cx="3810" cy="218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3495" name="" title=""/>
            <p:cNvSpPr/>
            <p:nvPr/>
          </p:nvSpPr>
          <p:spPr>
            <a:xfrm>
              <a:off x="1899" y="0"/>
              <a:ext cx="2104" cy="2153"/>
            </a:xfrm>
            <a:custGeom>
              <a:rect l="l" t="t" r="r" b="b"/>
              <a:pathLst>
                <a:path w="2104" h="2153">
                  <a:moveTo>
                    <a:pt x="350" y="0"/>
                  </a:moveTo>
                  <a:lnTo>
                    <a:pt x="0" y="2153"/>
                  </a:lnTo>
                  <a:lnTo>
                    <a:pt x="2104" y="2153"/>
                  </a:ln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496" name="" title=""/>
            <p:cNvSpPr/>
            <p:nvPr/>
          </p:nvSpPr>
          <p:spPr>
            <a:xfrm>
              <a:off x="1935" y="1915"/>
              <a:ext cx="222" cy="246"/>
            </a:xfrm>
            <a:custGeom>
              <a:rect l="l" t="t" r="r" b="b"/>
              <a:pathLst>
                <a:path w="221" h="246">
                  <a:moveTo>
                    <a:pt x="0" y="0"/>
                  </a:moveTo>
                  <a:cubicBezTo>
                    <a:pt x="46" y="5"/>
                    <a:pt x="62" y="1"/>
                    <a:pt x="96" y="24"/>
                  </a:cubicBezTo>
                  <a:cubicBezTo>
                    <a:pt x="118" y="57"/>
                    <a:pt x="95" y="31"/>
                    <a:pt x="126" y="48"/>
                  </a:cubicBezTo>
                  <a:cubicBezTo>
                    <a:pt x="139" y="55"/>
                    <a:pt x="162" y="72"/>
                    <a:pt x="162" y="72"/>
                  </a:cubicBezTo>
                  <a:cubicBezTo>
                    <a:pt x="169" y="92"/>
                    <a:pt x="185" y="106"/>
                    <a:pt x="192" y="126"/>
                  </a:cubicBezTo>
                  <a:cubicBezTo>
                    <a:pt x="205" y="165"/>
                    <a:pt x="222" y="204"/>
                    <a:pt x="222" y="246"/>
                  </a:cubicBez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3497" name="" title=""/>
          <p:cNvSpPr/>
          <p:nvPr/>
        </p:nvSpPr>
        <p:spPr>
          <a:xfrm>
            <a:off x="7162800" y="4648200"/>
            <a:ext cx="533400" cy="5794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4800" b="1" baseline="30000">
                <a:solidFill>
                  <a:srgbClr val="FF0066"/>
                </a:solidFill>
              </a:rPr>
              <a:t>×</a:t>
            </a:r>
            <a:endParaRPr sz="4800" b="1" baseline="30000">
              <a:solidFill>
                <a:srgbClr val="FF0066"/>
              </a:solidFill>
            </a:endParaRPr>
          </a:p>
        </p:txBody>
      </p:sp>
      <p:grpSp>
        <p:nvGrpSpPr>
          <p:cNvPr id="3498" name="" title=""/>
          <p:cNvGrpSpPr/>
          <p:nvPr/>
        </p:nvGrpSpPr>
        <p:grpSpPr>
          <a:xfrm>
            <a:off x="4267200" y="4648200"/>
            <a:ext cx="4381500" cy="1695450"/>
            <a:chExt cx="2760" cy="1068"/>
          </a:xfrm>
        </p:grpSpPr>
        <p:sp>
          <p:nvSpPr>
            <p:cNvPr id="3499" name="" title=""/>
            <p:cNvSpPr/>
            <p:nvPr/>
          </p:nvSpPr>
          <p:spPr>
            <a:xfrm>
              <a:off x="0" y="0"/>
              <a:ext cx="1590" cy="327"/>
            </a:xfrm>
            <a:prstGeom prst="wedgeRoundRectCallout">
              <a:avLst>
                <a:gd name="adj1" fmla="val 66542"/>
                <a:gd name="adj2" fmla="val 110856"/>
                <a:gd name="adj3" fmla="val 16667"/>
              </a:avLst>
            </a:prstGeom>
            <a:solidFill>
              <a:srgbClr val="FFFF00"/>
            </a:solidFill>
            <a:ln w="25400" cap="flat">
              <a:solidFill>
                <a:srgbClr val="438AD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r>
                <a:rPr sz="2400">
                  <a:latin typeface="楷体_GB2312" pitchFamily="1" charset="-122"/>
                  <a:ea typeface="楷体_GB2312" pitchFamily="1" charset="-122"/>
                </a:rPr>
                <a:t>这个角是80°。</a:t>
              </a:r>
              <a:endParaRPr sz="2400">
                <a:latin typeface="楷体_GB2312" pitchFamily="1" charset="-122"/>
                <a:ea typeface="楷体_GB2312" pitchFamily="1" charset="-122"/>
              </a:endParaRPr>
            </a:p>
          </p:txBody>
        </p:sp>
        <p:pic>
          <p:nvPicPr>
            <p:cNvPr id="3500" name="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920" y="288"/>
              <a:ext cx="840" cy="7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grpSp>
        <p:nvGrpSpPr>
          <p:cNvPr id="3501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502" name="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03" name="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04" name="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05" name="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2000" fill="hold"/>
                                        <p:tgtEl>
                                          <p:spTgt spid="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7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08" name="" title=""/>
          <p:cNvSpPr/>
          <p:nvPr/>
        </p:nvSpPr>
        <p:spPr>
          <a:xfrm>
            <a:off x="596900" y="338138"/>
            <a:ext cx="153670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sz="2800">
                <a:latin typeface="楷体_GB2312" pitchFamily="1" charset="-122"/>
                <a:ea typeface="楷体_GB2312" pitchFamily="1" charset="-122"/>
              </a:rPr>
              <a:t>判断。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09" name="" title=""/>
          <p:cNvSpPr/>
          <p:nvPr/>
        </p:nvSpPr>
        <p:spPr>
          <a:xfrm>
            <a:off x="7400925" y="4191000"/>
            <a:ext cx="676275" cy="338138"/>
          </a:xfrm>
          <a:custGeom>
            <a:rect l="l" t="t" r="r" b="b"/>
            <a:pathLst>
              <a:path w="426" h="213">
                <a:moveTo>
                  <a:pt x="0" y="25"/>
                </a:moveTo>
                <a:lnTo>
                  <a:pt x="100" y="213"/>
                </a:lnTo>
                <a:lnTo>
                  <a:pt x="426" y="0"/>
                </a:lnTo>
              </a:path>
            </a:pathLst>
          </a:custGeom>
          <a:noFill/>
          <a:ln w="31750" cap="flat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510" name="" title=""/>
          <p:cNvGrpSpPr/>
          <p:nvPr/>
        </p:nvGrpSpPr>
        <p:grpSpPr>
          <a:xfrm>
            <a:off x="641350" y="1179513"/>
            <a:ext cx="6137275" cy="3467100"/>
            <a:chExt cx="3866" cy="2184"/>
          </a:xfrm>
        </p:grpSpPr>
        <p:pic>
          <p:nvPicPr>
            <p:cNvPr id="3511" name="" title=""/>
            <p:cNvPicPr/>
            <p:nvPr/>
          </p:nvPicPr>
          <p:blipFill>
            <a:blip r:embed="rId2">
              <a:clrChange>
                <a:clrFrom>
                  <a:srgbClr val="FFFFFA"/>
                </a:clrFrom>
                <a:clrTo>
                  <a:srgbClr val="FFFF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3810" cy="218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3512" name="" title=""/>
            <p:cNvSpPr/>
            <p:nvPr/>
          </p:nvSpPr>
          <p:spPr>
            <a:xfrm>
              <a:off x="1900" y="484"/>
              <a:ext cx="1966" cy="1403"/>
            </a:xfrm>
            <a:custGeom>
              <a:rect l="l" t="t" r="r" b="b"/>
              <a:pathLst>
                <a:path w="1966" h="1403">
                  <a:moveTo>
                    <a:pt x="1966" y="1403"/>
                  </a:moveTo>
                  <a:lnTo>
                    <a:pt x="0" y="1403"/>
                  </a:lnTo>
                  <a:lnTo>
                    <a:pt x="1653" y="0"/>
                  </a:ln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513" name="" title=""/>
            <p:cNvSpPr/>
            <p:nvPr/>
          </p:nvSpPr>
          <p:spPr>
            <a:xfrm>
              <a:off x="2122" y="1705"/>
              <a:ext cx="72" cy="186"/>
            </a:xfrm>
            <a:custGeom>
              <a:rect l="l" t="t" r="r" b="b"/>
              <a:pathLst>
                <a:path w="72" h="186">
                  <a:moveTo>
                    <a:pt x="0" y="0"/>
                  </a:moveTo>
                  <a:cubicBezTo>
                    <a:pt x="39" y="26"/>
                    <a:pt x="59" y="86"/>
                    <a:pt x="66" y="132"/>
                  </a:cubicBezTo>
                  <a:cubicBezTo>
                    <a:pt x="69" y="150"/>
                    <a:pt x="72" y="186"/>
                    <a:pt x="72" y="186"/>
                  </a:cubicBezTo>
                </a:path>
              </a:pathLst>
            </a:custGeom>
            <a:noFill/>
            <a:ln w="38100" cap="flat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3514" name="" title=""/>
          <p:cNvGrpSpPr/>
          <p:nvPr/>
        </p:nvGrpSpPr>
        <p:grpSpPr>
          <a:xfrm>
            <a:off x="4562475" y="4876800"/>
            <a:ext cx="3857625" cy="1543050"/>
            <a:chExt cx="2430" cy="972"/>
          </a:xfrm>
        </p:grpSpPr>
        <p:sp>
          <p:nvSpPr>
            <p:cNvPr id="3515" name="" title=""/>
            <p:cNvSpPr/>
            <p:nvPr/>
          </p:nvSpPr>
          <p:spPr>
            <a:xfrm>
              <a:off x="0" y="0"/>
              <a:ext cx="1590" cy="327"/>
            </a:xfrm>
            <a:prstGeom prst="wedgeRoundRectCallout">
              <a:avLst>
                <a:gd name="adj1" fmla="val 39560"/>
                <a:gd name="adj2" fmla="val 92204"/>
                <a:gd name="adj3" fmla="val 16667"/>
              </a:avLst>
            </a:prstGeom>
            <a:solidFill>
              <a:srgbClr val="FFFF00"/>
            </a:solidFill>
            <a:ln w="25400" cap="flat">
              <a:solidFill>
                <a:srgbClr val="438AD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ru-RU"/>
              </a:defPPr>
              <a:lvl1pPr marL="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1pPr>
              <a:lvl2pPr marL="4572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2pPr>
              <a:lvl3pPr marL="9144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3pPr>
              <a:lvl4pPr marL="13716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4pPr>
              <a:lvl5pPr marL="1828800" indent="0" algn="l" defTabSz="91440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/>
                <a:buNone/>
                <a:defRPr lang="ru-RU" altLang="en-US" sz="1800" b="0" i="0" u="none">
                  <a:solidFill>
                    <a:schemeClr val="tx1"/>
                  </a:solidFill>
                  <a:latin typeface="Arial"/>
                  <a:ea typeface="宋体" charset="-122"/>
                </a:defRPr>
              </a:lvl5pPr>
            </a:lstStyle>
            <a:p>
              <a:pPr lvl="0" algn="ctr"/>
              <a:r>
                <a:rPr sz="2400">
                  <a:latin typeface="楷体_GB2312" pitchFamily="1" charset="-122"/>
                  <a:ea typeface="楷体_GB2312" pitchFamily="1" charset="-122"/>
                </a:rPr>
                <a:t>这个角是40°。</a:t>
              </a:r>
              <a:endParaRPr sz="2400">
                <a:latin typeface="楷体_GB2312" pitchFamily="1" charset="-122"/>
                <a:ea typeface="楷体_GB2312" pitchFamily="1" charset="-122"/>
              </a:endParaRPr>
            </a:p>
          </p:txBody>
        </p:sp>
        <p:pic>
          <p:nvPicPr>
            <p:cNvPr id="3516" name="" title="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590" y="192"/>
              <a:ext cx="840" cy="780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  <p:grpSp>
        <p:nvGrpSpPr>
          <p:cNvPr id="3517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518" name="" title="">
              <a:hlinkClick r:id="rId5"/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19" name="" title="">
              <a:hlinkClick action="ppaction://hlinkshowjump?jump=previous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20" name="" title="">
              <a:hlinkClick action="ppaction://hlinkshowjump?jump=nextslide"/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21" name="" title="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3524" name="" title=""/>
          <p:cNvSpPr/>
          <p:nvPr/>
        </p:nvSpPr>
        <p:spPr>
          <a:xfrm>
            <a:off x="533400" y="428625"/>
            <a:ext cx="1257300" cy="409575"/>
          </a:xfr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sz="3600">
                <a:ln cap="flat">
                  <a:noFill/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45791" dir="2021404" algn="ctr">
                    <a:srgbClr val="B2B2B2">
                      <a:alpha val="78999"/>
                    </a:srgbClr>
                  </a:outerShdw>
                </a:effectLst>
                <a:latin typeface="楷体_GB2312"/>
              </a:rPr>
              <a:t>导入</a:t>
            </a:r>
          </a:p>
        </p:txBody>
      </p:sp>
      <p:sp>
        <p:nvSpPr>
          <p:cNvPr id="3525" name="" title=""/>
          <p:cNvSpPr/>
          <p:nvPr/>
        </p:nvSpPr>
        <p:spPr>
          <a:xfrm>
            <a:off x="6553200" y="3789363"/>
            <a:ext cx="10731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150°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26" name="" title=""/>
          <p:cNvSpPr/>
          <p:nvPr/>
        </p:nvSpPr>
        <p:spPr>
          <a:xfrm>
            <a:off x="1219200" y="3810000"/>
            <a:ext cx="658495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∠1＝（    ）          ∠2＝（    ）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27" name="" title=""/>
          <p:cNvSpPr/>
          <p:nvPr/>
        </p:nvSpPr>
        <p:spPr>
          <a:xfrm>
            <a:off x="990600" y="4572000"/>
            <a:ext cx="729615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2.常用的三角尺的每个角的度数分别是多少？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28" name="" title=""/>
          <p:cNvSpPr/>
          <p:nvPr/>
        </p:nvSpPr>
        <p:spPr>
          <a:xfrm>
            <a:off x="1981200" y="5237163"/>
            <a:ext cx="35623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30° 45° 60° 90°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29" name="" title=""/>
          <p:cNvSpPr/>
          <p:nvPr/>
        </p:nvSpPr>
        <p:spPr>
          <a:xfrm>
            <a:off x="2667000" y="3789363"/>
            <a:ext cx="895350" cy="51911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60°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530" name="" title="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30225" y="1295400"/>
            <a:ext cx="4340225" cy="2451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531" name="" title=""/>
          <p:cNvSpPr/>
          <p:nvPr/>
        </p:nvSpPr>
        <p:spPr>
          <a:xfrm>
            <a:off x="1600200" y="1973263"/>
            <a:ext cx="1735138" cy="1538287"/>
          </a:xfrm>
          <a:custGeom>
            <a:rect l="l" t="t" r="r" b="b"/>
            <a:pathLst>
              <a:path w="1093" h="969">
                <a:moveTo>
                  <a:pt x="565" y="0"/>
                </a:moveTo>
                <a:lnTo>
                  <a:pt x="0" y="969"/>
                </a:lnTo>
                <a:lnTo>
                  <a:pt x="1093" y="959"/>
                </a:lnTo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32" name="" title=""/>
          <p:cNvSpPr/>
          <p:nvPr/>
        </p:nvSpPr>
        <p:spPr>
          <a:xfrm rot="2100000">
            <a:off x="1295400" y="2819400"/>
            <a:ext cx="804863" cy="2289175"/>
          </a:xfrm>
          <a:custGeom>
            <a:rect l="l" t="t" r="r" b="b"/>
            <a:pathLst>
              <a:path w="15207" h="21600" fill="none">
                <a:moveTo>
                  <a:pt x="0" y="658"/>
                </a:move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cubicBezTo>
                  <a:pt x="5053" y="-602"/>
                  <a:pt x="10392" y="6"/>
                  <a:pt x="15032" y="2370"/>
                </a:cubicBezTo>
              </a:path>
              <a:path w="15207" h="21600" stroke="0">
                <a:moveTo>
                  <a:pt x="0" y="658"/>
                </a:move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lnTo>
                  <a:pt x="0" y="658"/>
                </a:lnTo>
                <a:cubicBezTo>
                  <a:pt x="5053" y="-602"/>
                  <a:pt x="10392" y="6"/>
                  <a:pt x="15032" y="2370"/>
                </a:cubicBezTo>
                <a:lnTo>
                  <a:pt x="5292" y="2160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33" name="" title=""/>
          <p:cNvSpPr/>
          <p:nvPr/>
        </p:nvSpPr>
        <p:spPr>
          <a:xfrm rot="1800000">
            <a:off x="2133600" y="1981200"/>
            <a:ext cx="438150" cy="3667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>
                <a:solidFill>
                  <a:srgbClr val="FF0066"/>
                </a:solidFill>
              </a:rPr>
              <a:t>60</a:t>
            </a:r>
            <a:endParaRPr>
              <a:solidFill>
                <a:srgbClr val="FF0066"/>
              </a:solidFill>
            </a:endParaRPr>
          </a:p>
        </p:txBody>
      </p:sp>
      <p:pic>
        <p:nvPicPr>
          <p:cNvPr id="3534" name="" title="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5400" y="1371600"/>
            <a:ext cx="4267200" cy="24511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3535" name="" title=""/>
          <p:cNvSpPr/>
          <p:nvPr/>
        </p:nvSpPr>
        <p:spPr>
          <a:xfrm>
            <a:off x="838200" y="838200"/>
            <a:ext cx="5410200" cy="5191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800">
                <a:latin typeface="楷体_GB2312" pitchFamily="1" charset="-122"/>
                <a:ea typeface="楷体_GB2312" pitchFamily="1" charset="-122"/>
              </a:rPr>
              <a:t>1.用量角器量出下面各角的度数。</a:t>
            </a:r>
            <a:endParaRPr sz="280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3536" name="" title=""/>
          <p:cNvSpPr/>
          <p:nvPr/>
        </p:nvSpPr>
        <p:spPr>
          <a:xfrm>
            <a:off x="4179888" y="2700338"/>
            <a:ext cx="3422650" cy="852487"/>
          </a:xfrm>
          <a:custGeom>
            <a:rect l="l" t="t" r="r" b="b"/>
            <a:pathLst>
              <a:path w="2156" h="537">
                <a:moveTo>
                  <a:pt x="0" y="0"/>
                </a:moveTo>
                <a:lnTo>
                  <a:pt x="905" y="530"/>
                </a:lnTo>
                <a:lnTo>
                  <a:pt x="2156" y="537"/>
                </a:lnTo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37" name="" title=""/>
          <p:cNvSpPr/>
          <p:nvPr/>
        </p:nvSpPr>
        <p:spPr>
          <a:xfrm rot="180000">
            <a:off x="5270500" y="3275013"/>
            <a:ext cx="868363" cy="2289175"/>
          </a:xfrm>
          <a:custGeom>
            <a:rect l="l" t="t" r="r" b="b"/>
            <a:pathLst>
              <a:path w="16407" h="21600" fill="none">
                <a:moveTo>
                  <a:pt x="0" y="999"/>
                </a:move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cubicBezTo>
                  <a:pt x="5256" y="-508"/>
                  <a:pt x="10888" y="34"/>
                  <a:pt x="15760" y="2516"/>
                </a:cubicBezTo>
              </a:path>
              <a:path w="16407" h="21600" stroke="0">
                <a:moveTo>
                  <a:pt x="0" y="999"/>
                </a:move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lnTo>
                  <a:pt x="0" y="999"/>
                </a:lnTo>
                <a:cubicBezTo>
                  <a:pt x="5256" y="-508"/>
                  <a:pt x="10888" y="34"/>
                  <a:pt x="15760" y="2516"/>
                </a:cubicBezTo>
                <a:lnTo>
                  <a:pt x="6492" y="21600"/>
                </a:lnTo>
                <a:close/>
              </a:path>
            </a:pathLst>
          </a:custGeom>
          <a:noFill/>
          <a:ln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38" name="" title=""/>
          <p:cNvSpPr/>
          <p:nvPr/>
        </p:nvSpPr>
        <p:spPr>
          <a:xfrm rot="17940000">
            <a:off x="4043363" y="2586037"/>
            <a:ext cx="692150" cy="39687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>
            <a:defPPr>
              <a:defRPr lang="ru-RU"/>
            </a:defPPr>
            <a:lvl1pPr marL="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1pPr>
            <a:lvl2pPr marL="4572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2pPr>
            <a:lvl3pPr marL="9144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3pPr>
            <a:lvl4pPr marL="13716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4pPr>
            <a:lvl5pPr marL="1828800" indent="0" algn="l" defTabSz="91440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None/>
              <a:defRPr lang="ru-RU" altLang="en-US" sz="1800" b="0" i="0" u="none">
                <a:solidFill>
                  <a:schemeClr val="tx1"/>
                </a:solidFill>
                <a:latin typeface="Arial"/>
                <a:ea typeface="宋体" charset="-122"/>
              </a:defRPr>
            </a:lvl5pPr>
          </a:lstStyle>
          <a:p>
            <a:pPr lvl="0"/>
            <a:r>
              <a:rPr sz="2000">
                <a:solidFill>
                  <a:srgbClr val="FF0066"/>
                </a:solidFill>
              </a:rPr>
              <a:t>150</a:t>
            </a:r>
            <a:endParaRPr sz="2000">
              <a:solidFill>
                <a:srgbClr val="FF0066"/>
              </a:solidFill>
            </a:endParaRPr>
          </a:p>
        </p:txBody>
      </p:sp>
      <p:grpSp>
        <p:nvGrpSpPr>
          <p:cNvPr id="3539" name="" title=""/>
          <p:cNvGrpSpPr/>
          <p:nvPr/>
        </p:nvGrpSpPr>
        <p:grpSpPr>
          <a:xfrm>
            <a:off x="6227763" y="6400800"/>
            <a:ext cx="2881312" cy="276225"/>
            <a:chExt cx="1815" cy="174"/>
          </a:xfrm>
        </p:grpSpPr>
        <p:pic>
          <p:nvPicPr>
            <p:cNvPr id="3540" name="" title="">
              <a:hlinkClick r:id="rId4"/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41" name="" title="">
              <a:hlinkClick action="ppaction://hlinkshowjump?jump=previousslide"/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61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42" name="" title="">
              <a:hlinkClick action="ppaction://hlinkshowjump?jump=nextslide"/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  <p:pic>
          <p:nvPicPr>
            <p:cNvPr id="3543" name="" title="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386" y="0"/>
              <a:ext cx="429" cy="174"/>
            </a:xfrm>
            <a:prstGeom prst="rect">
              <a:avLst/>
            </a:prstGeom>
            <a:noFill/>
            <a:ln cap="flat">
              <a:noFill/>
              <a:prstDash val="solid"/>
              <a:miter lim="800000"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3" dur="2000" fill="hold"/>
                                        <p:tgtEl>
                                          <p:spTgt spid="3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800" decel="100000" fill="hold"/>
                                        <p:tgtEl>
                                          <p:spTgt spid="3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0" presetClass="entr" presetSubtype="0" decel="100000" fill="hold" grpId="7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2" dur="1000" fill="hold"/>
                                        <p:tgtEl>
                                          <p:spTgt spid="3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 additive="base">
                                        <p:cTn id="45" dur="500" fill="hold" tmFilter="0, 0; .2, .5; .8, .5; 1, 0"/>
                                        <p:tgtEl>
                                          <p:spTgt spid="3533"/>
                                        </p:tgtEl>
                                      </p:cBhvr>
                                    </p:animEffect>
                                    <p:animScale>
                                      <p:cBhvr additive="base">
                                        <p:cTn id="46" dur="250" autoRev="1" fill="hold"/>
                                        <p:tgtEl>
                                          <p:spTgt spid="35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 additive="base">
                                        <p:cTn id="50" dur="500" fill="hold"/>
                                        <p:tgtEl>
                                          <p:spTgt spid="3533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 additive="base">
                                        <p:cTn id="53" dur="500" fill="hold"/>
                                        <p:tgtEl>
                                          <p:spTgt spid="3530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4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8" dur="2000" fill="hold"/>
                                        <p:tgtEl>
                                          <p:spTgt spid="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3" dur="1000" fill="hold"/>
                                        <p:tgtEl>
                                          <p:spTgt spid="3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06 4.10405E-06 L -0.175 -0.00093" ptsTypes="">
                                      <p:cBhvr additive="base">
                                        <p:cTn id="68" dur="2000" fill="hold"/>
                                        <p:tgtEl>
                                          <p:spTgt spid="353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77" dur="1000" fill="hold"/>
                                        <p:tgtEl>
                                          <p:spTgt spid="3538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>
                                        <p:cTn id="82" dur="1000" fill="hold"/>
                                        <p:tgtEl>
                                          <p:spTgt spid="3534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7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>
                                      <p:cBhvr additive="base">
                                        <p:cTn id="86" dur="250" autoRev="1" fill="hold"/>
                                        <p:tgtEl>
                                          <p:spTgt spid="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>
                                      <p:cBhvr additive="base">
                                        <p:cTn id="87" dur="250" autoRev="1" fill="hold"/>
                                        <p:tgtEl>
                                          <p:spTgt spid="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base">
                                        <p:cTn id="88" dur="250" autoRev="1" fill="hold"/>
                                        <p:tgtEl>
                                          <p:spTgt spid="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 additive="base">
                                        <p:cTn id="89" dur="250" autoRev="1" fill="hold"/>
                                        <p:tgtEl>
                                          <p:spTgt spid="3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additive="base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93" dur="2000" fill="hold"/>
                                        <p:tgtEl>
                                          <p:spTgt spid="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04" dur="2000" fill="hold"/>
                                        <p:tgtEl>
                                          <p:spTgt spid="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5" grpId="0" animBg="1"/>
      <p:bldP spid="3526" grpId="1" animBg="1"/>
      <p:bldP spid="3527" grpId="2" animBg="1"/>
      <p:bldP spid="3528" grpId="3" animBg="1"/>
      <p:bldP spid="3529" grpId="4" animBg="1"/>
      <p:bldP spid="3533" grpId="7" animBg="1"/>
      <p:bldP spid="3535" grpId="8" animBg="1"/>
      <p:bldP spid="3538" grpId="9" build="allAtOnce" animBg="1"/>
    </p:bldLst>
  </p:timing>
</p:sld>
</file>

<file path=ppt/tags/tag1.xml><?xml version="1.0" encoding="utf-8"?>
<p:tagLst xmlns:p="http://schemas.openxmlformats.org/presentationml/2006/main">
  <p:tag name="AS_NET" val="4.0.30319.42000"/>
  <p:tag name="AS_OS" val="Unix 3.10 unknown"/>
  <p:tag name="AS_RELEASE_DATE" val="2023.03.31"/>
  <p:tag name="AS_TITLE" val="Aspose.Slides for Java"/>
  <p:tag name="AS_VERSION" val="23.3"/>
</p:tagLst>
</file>

<file path=ppt/theme/theme1.xml><?xml version="1.0" encoding="utf-8"?>
<a:theme xmlns:r="http://schemas.openxmlformats.org/officeDocument/2006/relationships" xmlns:a="http://schemas.openxmlformats.org/drawingml/2006/main" name="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 overriden">
  <a:themeElements>
    <a:clrScheme name="">
      <a:dk1>
        <a:srgbClr val="7F7F7F"/>
      </a:dk1>
      <a:lt1>
        <a:srgbClr val="FFFFFF"/>
      </a:lt1>
      <a:dk2>
        <a:srgbClr val="438AD7"/>
      </a:dk2>
      <a:lt2>
        <a:srgbClr val="DBEFF9"/>
      </a:lt2>
      <a:accent1>
        <a:srgbClr val="018BE9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49100"/>
      </a:hlink>
      <a:folHlink>
        <a:srgbClr val="85DFD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9999"/>
        </a:hlink>
        <a:folHlink>
          <a:srgbClr val="99CC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3300"/>
        </a:hlink>
        <a:folHlink>
          <a:srgbClr val="9966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3333CC"/>
        </a:hlink>
        <a:folHlink>
          <a:srgbClr val="AF67FF"/>
        </a:folHlink>
      </a:clrScheme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CC"/>
        </a:hlink>
        <a:folHlink>
          <a:srgbClr val="00A800"/>
        </a:folHlink>
      </a:clrScheme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505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99"/>
        </a:hlink>
        <a:folHlink>
          <a:srgbClr val="D3A219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FE701"/>
        </a:folHlink>
      </a:clrScheme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6CCFF"/>
        </a:hlink>
        <a:folHlink>
          <a:srgbClr val="F0E500"/>
        </a:folHlink>
      </a:clrScheme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66"/>
        </a:hlink>
        <a:folHlink>
          <a:srgbClr val="E9DCB9"/>
        </a:folHlink>
      </a:clrScheme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99CCFF"/>
        </a:hlink>
        <a:folHlink>
          <a:srgbClr val="FFFF99"/>
        </a:folHlink>
      </a:clrScheme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B400"/>
        </a:hlink>
        <a:folHlink>
          <a:srgbClr val="8C9EA0"/>
        </a:folHlink>
      </a:clrScheme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858</Paragraphs>
  <Slides>110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22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baseType="lpstr" size="133">
      <vt:lpstr>Arial</vt:lpstr>
      <vt:lpstr>宋体</vt:lpstr>
      <vt:lpstr>幼圆</vt:lpstr>
      <vt:lpstr>微软雅黑</vt:lpstr>
      <vt:lpstr>楷体_GB2312</vt:lpstr>
      <vt:lpstr>新宋体</vt:lpstr>
      <vt:lpstr>黑体</vt:lpstr>
      <vt:lpstr>华文琥珀</vt:lpstr>
      <vt:lpstr>方正粗圆简体</vt:lpstr>
      <vt:lpstr>Wingdings</vt:lpstr>
      <vt:lpstr>隶书</vt:lpstr>
      <vt:lpstr>Times New Roman</vt:lpstr>
      <vt:lpstr>Comic Sans MS</vt:lpstr>
      <vt:lpstr>华文细黑</vt:lpstr>
      <vt:lpstr>华文新魏</vt:lpstr>
      <vt:lpstr>Book Antiqua</vt:lpstr>
      <vt:lpstr>华文彩云</vt:lpstr>
      <vt:lpstr>华文行楷</vt:lpstr>
      <vt:lpstr>华文中宋</vt:lpstr>
      <vt:lpstr>Tahoma</vt:lpstr>
      <vt:lpstr>金桥简隶书</vt:lpstr>
      <vt:lpstr>Arial Black</vt:lpstr>
      <vt:lpstr> overriden</vt:lpstr>
      <vt:lpstr>北师大四年级数学上册总复习</vt:lpstr>
      <vt:lpstr>一、数与代数</vt:lpstr>
      <vt:lpstr>（一）认识更大的数</vt:lpstr>
      <vt:lpstr>PowerPoint Presentation</vt:lpstr>
      <vt:lpstr>数位顺序表</vt:lpstr>
      <vt:lpstr>重点知识</vt:lpstr>
      <vt:lpstr>练一练</vt:lpstr>
      <vt:lpstr>练一练</vt:lpstr>
      <vt:lpstr>练一练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（二）乘除法</vt:lpstr>
      <vt:lpstr>重点归纳</vt:lpstr>
      <vt:lpstr>估算</vt:lpstr>
      <vt:lpstr>PowerPoint Presentation</vt:lpstr>
      <vt:lpstr>除数是两位数除法的估算方法：</vt:lpstr>
      <vt:lpstr>三位数乘两位数的竖式计算</vt:lpstr>
      <vt:lpstr>除数是两位数的除法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练一练：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知识点：</vt:lpstr>
      <vt:lpstr>正负数</vt:lpstr>
      <vt:lpstr>PowerPoint Presentation</vt:lpstr>
      <vt:lpstr>PowerPoint Presentation</vt:lpstr>
      <vt:lpstr>PowerPoint Presentation</vt:lpstr>
      <vt:lpstr>PowerPoint Presentation</vt:lpstr>
      <vt:lpstr>路程、时间与速度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知识点</vt:lpstr>
      <vt:lpstr>PowerPoint Presentation</vt:lpstr>
      <vt:lpstr>线段、射线、直线的读法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位置与方位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2024-10-09T20:31:44.520</cp:lastPrinted>
  <dcterms:created xsi:type="dcterms:W3CDTF">2024-10-09T20:31:44Z</dcterms:created>
  <dcterms:modified xsi:type="dcterms:W3CDTF">2024-10-09T12:31:44Z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