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3.3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3" r:id="rId9"/>
    <p:sldId id="264" r:id="rId10"/>
    <p:sldId id="265" r:id="rId11"/>
  </p:sldIdLst>
  <p:sldSz cx="9144000" cy="5143500" type="screen16x9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86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tags" Target="tags/tag1.xml" /><Relationship Id="rId13" Type="http://schemas.openxmlformats.org/officeDocument/2006/relationships/presProps" Target="presProps.xml" /><Relationship Id="rId14" Type="http://schemas.openxmlformats.org/officeDocument/2006/relationships/viewProps" Target="viewProps.xml" /><Relationship Id="rId15" Type="http://schemas.openxmlformats.org/officeDocument/2006/relationships/theme" Target="theme/theme1.xml" /><Relationship Id="rId16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2723191420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2723191420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2723191420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2723191420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2723191420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2723191420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2723191420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2723191420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2723191420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2723191420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image" Target="file:///D:\qq&#25991;&#20214;\712321467\Image\C2C\Image2\%7b75232B38-A165-1FB7-499C-2E1C792CACB5%7d.png" TargetMode="External" /><Relationship Id="rId12" Type="http://schemas.openxmlformats.org/officeDocument/2006/relationships/image" Target="../media/image1.png" /><Relationship Id="rId13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 1073743875" descr="学科网 zxxk.com" title=""/>
          <p:cNvPicPr>
            <a:picLocks noChangeAspect="1"/>
          </p:cNvPicPr>
          <p:nvPr/>
        </p:nvPicPr>
        <p:blipFill>
          <a:blip r:embed="rId12" r:link="rId1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  <p:extLst>
      <p:ext uri="{BB962C8B-B14F-4D97-AF65-F5344CB8AC3E}">
        <p14:creationId xmlns:p14="http://schemas.microsoft.com/office/powerpoint/2010/main" val="1333735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 /><Relationship Id="rId2" Type="http://schemas.openxmlformats.org/officeDocument/2006/relationships/image" Target="../media/image2.png" /><Relationship Id="rId3" Type="http://schemas.openxmlformats.org/officeDocument/2006/relationships/image" Target="../media/image4.png" /><Relationship Id="rId4" Type="http://schemas.openxmlformats.org/officeDocument/2006/relationships/image" Target="../media/image8.png" /><Relationship Id="rId5" Type="http://schemas.openxmlformats.org/officeDocument/2006/relationships/image" Target="../media/image9.png" /><Relationship Id="rId6" Type="http://schemas.openxmlformats.org/officeDocument/2006/relationships/image" Target="../media/image3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png" /><Relationship Id="rId3" Type="http://schemas.openxmlformats.org/officeDocument/2006/relationships/image" Target="../media/image3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png" /><Relationship Id="rId3" Type="http://schemas.openxmlformats.org/officeDocument/2006/relationships/image" Target="../media/image4.png" /><Relationship Id="rId4" Type="http://schemas.openxmlformats.org/officeDocument/2006/relationships/image" Target="../media/image5.png" /><Relationship Id="rId5" Type="http://schemas.openxmlformats.org/officeDocument/2006/relationships/image" Target="../media/image3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png" /><Relationship Id="rId3" Type="http://schemas.openxmlformats.org/officeDocument/2006/relationships/image" Target="../media/image3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.png" /><Relationship Id="rId3" Type="http://schemas.openxmlformats.org/officeDocument/2006/relationships/image" Target="../media/image4.png" /><Relationship Id="rId4" Type="http://schemas.openxmlformats.org/officeDocument/2006/relationships/image" Target="../media/image3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.png" /><Relationship Id="rId3" Type="http://schemas.openxmlformats.org/officeDocument/2006/relationships/image" Target="../media/image3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Relationship Id="rId3" Type="http://schemas.openxmlformats.org/officeDocument/2006/relationships/image" Target="../media/image4.png" /><Relationship Id="rId4" Type="http://schemas.openxmlformats.org/officeDocument/2006/relationships/image" Target="../media/image6.png" /><Relationship Id="rId5" Type="http://schemas.openxmlformats.org/officeDocument/2006/relationships/image" Target="../media/image7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2.png" /><Relationship Id="rId3" Type="http://schemas.openxmlformats.org/officeDocument/2006/relationships/image" Target="../media/image3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 /><Relationship Id="rId2" Type="http://schemas.openxmlformats.org/officeDocument/2006/relationships/image" Target="../media/image2.png" /><Relationship Id="rId3" Type="http://schemas.openxmlformats.org/officeDocument/2006/relationships/image" Target="../media/image4.png" /><Relationship Id="rId4" Type="http://schemas.openxmlformats.org/officeDocument/2006/relationships/image" Target="../media/image3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形状1" title=""/>
          <p:cNvSpPr txBox="1"/>
          <p:nvPr/>
        </p:nvSpPr>
        <p:spPr>
          <a:xfrm>
            <a:off x="411956" y="326231"/>
            <a:ext cx="8479631" cy="4622006"/>
          </a:xfrm>
          <a:prstGeom prst="rect">
            <a:avLst/>
          </a:prstGeom>
          <a:solidFill>
            <a:srgbClr val="FFFFFF">
              <a:alpha val="0"/>
            </a:srgbClr>
          </a:solidFill>
          <a:ln w="41275">
            <a:solidFill>
              <a:srgbClr val="BBD6EE">
                <a:alpha val="100000"/>
              </a:srgbClr>
            </a:solidFill>
            <a:prstDash val="solid"/>
          </a:ln>
        </p:spPr>
        <p:txBody>
          <a:bodyPr anchor="ctr"/>
          <a:lstStyle/>
          <a:p>
            <a:pPr marL="0" algn="ctr"/>
            <a:endParaRPr/>
          </a:p>
        </p:txBody>
      </p:sp>
      <p:sp>
        <p:nvSpPr>
          <p:cNvPr id="9" name="文本2" title=""/>
          <p:cNvSpPr txBox="1"/>
          <p:nvPr/>
        </p:nvSpPr>
        <p:spPr>
          <a:xfrm>
            <a:off x="1399540" y="1730375"/>
            <a:ext cx="6308090" cy="1247775"/>
          </a:xfrm>
          <a:prstGeom prst="rect">
            <a:avLst/>
          </a:prstGeom>
          <a:noFill/>
        </p:spPr>
        <p:txBody>
          <a:bodyPr anchor="ctr"/>
          <a:lstStyle/>
          <a:p>
            <a:pPr marL="0" algn="ctr">
              <a:lnSpc>
                <a:spcPts val="5200"/>
              </a:lnSpc>
            </a:pPr>
            <a:r>
              <a:rPr lang="zh-CN" altLang="en-US" sz="48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数与代数</a:t>
            </a:r>
          </a:p>
        </p:txBody>
      </p:sp>
      <p:sp>
        <p:nvSpPr>
          <p:cNvPr id="10" name="文本3" title=""/>
          <p:cNvSpPr txBox="1"/>
          <p:nvPr/>
        </p:nvSpPr>
        <p:spPr>
          <a:xfrm>
            <a:off x="3825783" y="2977791"/>
            <a:ext cx="1456058" cy="1354253"/>
          </a:xfrm>
          <a:prstGeom prst="rect">
            <a:avLst/>
          </a:prstGeom>
          <a:noFill/>
        </p:spPr>
        <p:txBody>
          <a:bodyPr anchor="t"/>
          <a:lstStyle/>
          <a:p>
            <a:pPr marL="0" algn="ctr">
              <a:lnSpc>
                <a:spcPts val="1800"/>
              </a:lnSpc>
            </a:pPr>
            <a:r>
              <a:rPr lang="zh-CN" altLang="en-US" sz="1600" b="0" i="1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认识更大的数</a:t>
            </a:r>
          </a:p>
          <a:p>
            <a:pPr marL="0" algn="ctr">
              <a:lnSpc>
                <a:spcPts val="1800"/>
              </a:lnSpc>
            </a:pPr>
            <a:r>
              <a:rPr lang="zh-CN" altLang="en-US" sz="1600" b="0" i="1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乘法</a:t>
            </a:r>
          </a:p>
          <a:p>
            <a:pPr marL="0" algn="ctr">
              <a:lnSpc>
                <a:spcPts val="1800"/>
              </a:lnSpc>
            </a:pPr>
            <a:r>
              <a:rPr lang="zh-CN" altLang="en-US" sz="1600" b="0" i="1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运算律</a:t>
            </a:r>
          </a:p>
          <a:p>
            <a:pPr marL="0" algn="ctr">
              <a:lnSpc>
                <a:spcPts val="1800"/>
              </a:lnSpc>
            </a:pPr>
            <a:r>
              <a:rPr lang="zh-CN" altLang="en-US" sz="1600" b="0" i="1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除法</a:t>
            </a:r>
          </a:p>
          <a:p>
            <a:pPr marL="0" algn="ctr">
              <a:lnSpc>
                <a:spcPts val="1800"/>
              </a:lnSpc>
            </a:pPr>
            <a:r>
              <a:rPr lang="zh-CN" altLang="en-US" sz="1600" b="0" i="1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生活中的负数</a:t>
            </a:r>
          </a:p>
        </p:txBody>
      </p:sp>
      <p:sp>
        <p:nvSpPr>
          <p:cNvPr id="11" name="文本4" title=""/>
          <p:cNvSpPr txBox="1"/>
          <p:nvPr/>
        </p:nvSpPr>
        <p:spPr>
          <a:xfrm>
            <a:off x="2821624" y="1057637"/>
            <a:ext cx="3500752" cy="459821"/>
          </a:xfrm>
          <a:prstGeom prst="rect">
            <a:avLst/>
          </a:prstGeom>
          <a:noFill/>
        </p:spPr>
        <p:txBody>
          <a:bodyPr anchor="t"/>
          <a:lstStyle/>
          <a:p>
            <a:pPr marL="0" algn="ctr">
              <a:lnSpc>
                <a:spcPts val="2100"/>
              </a:lnSpc>
            </a:pPr>
            <a:r>
              <a:rPr lang="zh-CN" altLang="en-US" sz="1600" b="0" i="0">
                <a:solidFill>
                  <a:srgbClr val="000000">
                    <a:alpha val="100000"/>
                  </a:srgbClr>
                </a:solidFill>
                <a:latin typeface="微软雅黑"/>
                <a:ea typeface="微软雅黑"/>
              </a:rPr>
              <a:t>北师大版 数学 四年级上册 </a:t>
            </a:r>
            <a:r>
              <a:rPr lang="zh-CN" altLang="en-US" sz="1600" b="1" i="0">
                <a:solidFill>
                  <a:srgbClr val="FF0000">
                    <a:alpha val="100000"/>
                  </a:srgbClr>
                </a:solidFill>
                <a:latin typeface="微软雅黑"/>
                <a:ea typeface="微软雅黑"/>
              </a:rPr>
              <a:t>总复习</a:t>
            </a:r>
          </a:p>
        </p:txBody>
      </p:sp>
    </p:spTree>
    <p:extLst>
      <p:ext uri="{BB962C8B-B14F-4D97-AF65-F5344CB8AC3E}">
        <p14:creationId xmlns:p14="http://schemas.microsoft.com/office/powerpoint/2010/main" val="840519474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1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" y="4770438"/>
            <a:ext cx="376238" cy="376237"/>
          </a:xfrm>
          <a:prstGeom prst="rect">
            <a:avLst/>
          </a:prstGeom>
        </p:spPr>
      </p:pic>
      <p:pic>
        <p:nvPicPr>
          <p:cNvPr id="3" name="图片2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9350" y="4770438"/>
            <a:ext cx="376238" cy="376237"/>
          </a:xfrm>
          <a:prstGeom prst="rect">
            <a:avLst/>
          </a:prstGeom>
        </p:spPr>
      </p:pic>
      <p:pic>
        <p:nvPicPr>
          <p:cNvPr id="4" name="图片3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0425" y="4770438"/>
            <a:ext cx="377825" cy="376237"/>
          </a:xfrm>
          <a:prstGeom prst="rect">
            <a:avLst/>
          </a:prstGeom>
        </p:spPr>
      </p:pic>
      <p:pic>
        <p:nvPicPr>
          <p:cNvPr id="5" name="图片4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088" y="268288"/>
            <a:ext cx="393700" cy="392112"/>
          </a:xfrm>
          <a:prstGeom prst="rect">
            <a:avLst/>
          </a:prstGeom>
        </p:spPr>
      </p:pic>
      <p:pic>
        <p:nvPicPr>
          <p:cNvPr id="6" name="图片5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588" y="268288"/>
            <a:ext cx="393700" cy="392112"/>
          </a:xfrm>
          <a:prstGeom prst="rect">
            <a:avLst/>
          </a:prstGeom>
        </p:spPr>
      </p:pic>
      <p:pic>
        <p:nvPicPr>
          <p:cNvPr id="7" name="图片6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88" y="268288"/>
            <a:ext cx="393700" cy="392112"/>
          </a:xfrm>
          <a:prstGeom prst="rect">
            <a:avLst/>
          </a:prstGeom>
        </p:spPr>
      </p:pic>
      <p:sp>
        <p:nvSpPr>
          <p:cNvPr id="8" name="文本1" title=""/>
          <p:cNvSpPr txBox="1"/>
          <p:nvPr/>
        </p:nvSpPr>
        <p:spPr>
          <a:xfrm>
            <a:off x="903483" y="659661"/>
            <a:ext cx="5207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8.</a:t>
            </a:r>
          </a:p>
        </p:txBody>
      </p:sp>
      <p:sp>
        <p:nvSpPr>
          <p:cNvPr id="9" name="文本2" title=""/>
          <p:cNvSpPr txBox="1"/>
          <p:nvPr/>
        </p:nvSpPr>
        <p:spPr>
          <a:xfrm>
            <a:off x="1220924" y="659702"/>
            <a:ext cx="6918722" cy="1320356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222222">
                    <a:alpha val="100000"/>
                  </a:srgbClr>
                </a:solidFill>
                <a:latin typeface="仿宋"/>
                <a:ea typeface="仿宋"/>
              </a:rPr>
              <a:t>一列火车以25米/秒的速度通过一座长300米的铁桥，从车头到车尾离开桥共用了16秒。这列火车长多少米？</a:t>
            </a:r>
          </a:p>
        </p:txBody>
      </p:sp>
      <p:grpSp>
        <p:nvGrpSpPr>
          <p:cNvPr id="10" name="组合1" title=""/>
          <p:cNvGrpSpPr/>
          <p:nvPr/>
        </p:nvGrpSpPr>
        <p:grpSpPr>
          <a:xfrm>
            <a:off x="2919174" y="1733121"/>
            <a:ext cx="5028629" cy="1775593"/>
            <a:chExt cx="5028629" cy="1775593"/>
          </a:xfrm>
        </p:grpSpPr>
        <p:sp>
          <p:nvSpPr>
            <p:cNvPr id="11" name="形状1"/>
            <p:cNvSpPr txBox="1"/>
            <p:nvPr/>
          </p:nvSpPr>
          <p:spPr>
            <a:xfrm>
              <a:off x="1027586" y="785703"/>
              <a:ext cx="2973711" cy="1191"/>
            </a:xfrm>
            <a:prstGeom prst="line">
              <a:avLst/>
            </a:prstGeom>
            <a:solidFill>
              <a:srgbClr val="5C81CC">
                <a:alpha val="100000"/>
              </a:srgbClr>
            </a:solidFill>
            <a:ln w="19050">
              <a:solidFill>
                <a:srgbClr val="000000">
                  <a:alpha val="100000"/>
                </a:srgbClr>
              </a:solidFill>
              <a:prstDash val="solid"/>
            </a:ln>
          </p:spPr>
          <p:txBody>
            <a:bodyPr anchor="ctr"/>
            <a:lstStyle/>
            <a:p>
              <a:pPr marL="0" algn="ctr"/>
              <a:endParaRPr/>
            </a:p>
          </p:txBody>
        </p:sp>
        <p:sp>
          <p:nvSpPr>
            <p:cNvPr id="12" name="形状2"/>
            <p:cNvSpPr txBox="1"/>
            <p:nvPr/>
          </p:nvSpPr>
          <p:spPr>
            <a:xfrm>
              <a:off x="0" y="502158"/>
              <a:ext cx="1027538" cy="27409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2E7349">
                  <a:alpha val="100000"/>
                </a:srgbClr>
              </a:solidFill>
              <a:prstDash val="dash"/>
            </a:ln>
          </p:spPr>
          <p:txBody>
            <a:bodyPr anchor="ctr"/>
            <a:lstStyle/>
            <a:p>
              <a:pPr marL="0" algn="ctr"/>
              <a:endParaRPr/>
            </a:p>
          </p:txBody>
        </p:sp>
        <p:sp>
          <p:nvSpPr>
            <p:cNvPr id="13" name="形状3"/>
            <p:cNvSpPr txBox="1"/>
            <p:nvPr/>
          </p:nvSpPr>
          <p:spPr>
            <a:xfrm>
              <a:off x="4001091" y="502473"/>
              <a:ext cx="1027538" cy="27409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2E7349">
                  <a:alpha val="100000"/>
                </a:srgbClr>
              </a:solidFill>
              <a:prstDash val="solid"/>
            </a:ln>
          </p:spPr>
          <p:txBody>
            <a:bodyPr anchor="ctr"/>
            <a:lstStyle/>
            <a:p>
              <a:pPr marL="0" algn="ctr"/>
              <a:endParaRPr/>
            </a:p>
          </p:txBody>
        </p:sp>
        <p:sp>
          <p:nvSpPr>
            <p:cNvPr id="14" name="文本7"/>
            <p:cNvSpPr txBox="1"/>
            <p:nvPr/>
          </p:nvSpPr>
          <p:spPr>
            <a:xfrm>
              <a:off x="1841792" y="0"/>
              <a:ext cx="1346200" cy="567119"/>
            </a:xfrm>
            <a:prstGeom prst="rect">
              <a:avLst/>
            </a:prstGeom>
            <a:noFill/>
          </p:spPr>
          <p:txBody>
            <a:bodyPr anchor="t"/>
            <a:lstStyle/>
            <a:p>
              <a:pPr marL="0" algn="l"/>
              <a:r>
                <a:rPr lang="zh-CN" altLang="en-US" sz="2599" b="0" i="0">
                  <a:solidFill>
                    <a:srgbClr val="000000">
                      <a:alpha val="100000"/>
                    </a:srgbClr>
                  </a:solidFill>
                  <a:latin typeface="仿宋"/>
                  <a:ea typeface="仿宋"/>
                </a:rPr>
                <a:t>桥300米</a:t>
              </a:r>
            </a:p>
          </p:txBody>
        </p:sp>
        <p:pic>
          <p:nvPicPr>
            <p:cNvPr id="15" name="形状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9367" y="1033015"/>
              <a:ext cx="3991851" cy="194996"/>
            </a:xfrm>
            <a:prstGeom prst="rect">
              <a:avLst/>
            </a:prstGeom>
          </p:spPr>
        </p:pic>
        <p:sp>
          <p:nvSpPr>
            <p:cNvPr id="16" name="形状5"/>
            <p:cNvSpPr txBox="1"/>
            <p:nvPr/>
          </p:nvSpPr>
          <p:spPr>
            <a:xfrm>
              <a:off x="1032339" y="912972"/>
              <a:ext cx="3987286" cy="19050"/>
            </a:xfrm>
            <a:prstGeom prst="line">
              <a:avLst/>
            </a:prstGeom>
            <a:solidFill>
              <a:srgbClr val="FFFFFF">
                <a:alpha val="0"/>
              </a:srgbClr>
            </a:solidFill>
            <a:ln w="28575">
              <a:solidFill>
                <a:srgbClr val="FF0000">
                  <a:alpha val="100000"/>
                </a:srgbClr>
              </a:solidFill>
              <a:prstDash val="solid"/>
            </a:ln>
          </p:spPr>
          <p:txBody>
            <a:bodyPr anchor="ctr"/>
            <a:lstStyle/>
            <a:p>
              <a:pPr marL="0" algn="ctr"/>
              <a:endParaRPr/>
            </a:p>
          </p:txBody>
        </p:sp>
        <p:sp>
          <p:nvSpPr>
            <p:cNvPr id="17" name="文本8"/>
            <p:cNvSpPr txBox="1"/>
            <p:nvPr/>
          </p:nvSpPr>
          <p:spPr>
            <a:xfrm>
              <a:off x="1558881" y="1237431"/>
              <a:ext cx="2933700" cy="538162"/>
            </a:xfrm>
            <a:prstGeom prst="rect">
              <a:avLst/>
            </a:prstGeom>
            <a:noFill/>
          </p:spPr>
          <p:txBody>
            <a:bodyPr anchor="t"/>
            <a:lstStyle/>
            <a:p>
              <a:pPr marL="0" algn="l"/>
              <a:r>
                <a:rPr lang="zh-CN" altLang="en-US" sz="2399" b="0" i="0">
                  <a:solidFill>
                    <a:srgbClr val="FF0000">
                      <a:alpha val="100000"/>
                    </a:srgbClr>
                  </a:solidFill>
                  <a:latin typeface="楷体"/>
                  <a:ea typeface="楷体"/>
                </a:rPr>
                <a:t>火车16秒行驶的路程</a:t>
              </a:r>
            </a:p>
          </p:txBody>
        </p:sp>
        <p:pic>
          <p:nvPicPr>
            <p:cNvPr id="18" name="形状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29343" y="497972"/>
              <a:ext cx="2966961" cy="209293"/>
            </a:xfrm>
            <a:prstGeom prst="rect">
              <a:avLst/>
            </a:prstGeom>
          </p:spPr>
        </p:pic>
      </p:grpSp>
      <p:sp>
        <p:nvSpPr>
          <p:cNvPr id="19" name="文本3" title=""/>
          <p:cNvSpPr txBox="1"/>
          <p:nvPr/>
        </p:nvSpPr>
        <p:spPr>
          <a:xfrm>
            <a:off x="1220838" y="2970590"/>
            <a:ext cx="2781300" cy="538162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399" b="0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25×16＝400（米）</a:t>
            </a:r>
          </a:p>
        </p:txBody>
      </p:sp>
      <p:sp>
        <p:nvSpPr>
          <p:cNvPr id="20" name="文本4" title=""/>
          <p:cNvSpPr txBox="1"/>
          <p:nvPr/>
        </p:nvSpPr>
        <p:spPr>
          <a:xfrm>
            <a:off x="1220838" y="3392310"/>
            <a:ext cx="3086100" cy="538162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399" b="0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400－300＝100（米）</a:t>
            </a:r>
          </a:p>
        </p:txBody>
      </p:sp>
      <p:sp>
        <p:nvSpPr>
          <p:cNvPr id="21" name="文本5" title=""/>
          <p:cNvSpPr txBox="1"/>
          <p:nvPr/>
        </p:nvSpPr>
        <p:spPr>
          <a:xfrm>
            <a:off x="1220838" y="3871084"/>
            <a:ext cx="3390900" cy="538162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399" b="0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答：这列火车长100米。</a:t>
            </a:r>
          </a:p>
        </p:txBody>
      </p:sp>
      <p:sp>
        <p:nvSpPr>
          <p:cNvPr id="22" name="文本6" title=""/>
          <p:cNvSpPr txBox="1"/>
          <p:nvPr/>
        </p:nvSpPr>
        <p:spPr>
          <a:xfrm>
            <a:off x="955767" y="194739"/>
            <a:ext cx="1409700" cy="538162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399" b="0" i="0">
                <a:solidFill>
                  <a:srgbClr val="3B00FF">
                    <a:alpha val="100000"/>
                  </a:srgbClr>
                </a:solidFill>
                <a:latin typeface="楷体"/>
                <a:ea typeface="楷体"/>
              </a:rPr>
              <a:t>（提升）</a:t>
            </a:r>
          </a:p>
        </p:txBody>
      </p:sp>
    </p:spTree>
    <p:extLst>
      <p:ext uri="{BB962C8B-B14F-4D97-AF65-F5344CB8AC3E}">
        <p14:creationId xmlns:p14="http://schemas.microsoft.com/office/powerpoint/2010/main" val="8405194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 animBg="1"/>
      <p:bldP spid="20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1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" y="4770438"/>
            <a:ext cx="376238" cy="376237"/>
          </a:xfrm>
          <a:prstGeom prst="rect">
            <a:avLst/>
          </a:prstGeom>
        </p:spPr>
      </p:pic>
      <p:sp>
        <p:nvSpPr>
          <p:cNvPr id="3" name="形状1" title=""/>
          <p:cNvSpPr txBox="1"/>
          <p:nvPr/>
        </p:nvSpPr>
        <p:spPr>
          <a:xfrm>
            <a:off x="119063" y="133350"/>
            <a:ext cx="474662" cy="474663"/>
          </a:xfrm>
          <a:prstGeom prst="chevron">
            <a:avLst/>
          </a:prstGeom>
          <a:solidFill>
            <a:srgbClr val="FC6E51">
              <a:alpha val="100000"/>
            </a:srgbClr>
          </a:solidFill>
          <a:ln w="9525">
            <a:solidFill>
              <a:srgbClr val="FFFFFF">
                <a:alpha val="0"/>
              </a:srgbClr>
            </a:solidFill>
          </a:ln>
        </p:spPr>
        <p:txBody>
          <a:bodyPr anchor="ctr"/>
          <a:lstStyle/>
          <a:p>
            <a:pPr marL="0" algn="ctr"/>
            <a:endParaRPr/>
          </a:p>
        </p:txBody>
      </p:sp>
      <p:sp>
        <p:nvSpPr>
          <p:cNvPr id="4" name="形状2" title=""/>
          <p:cNvSpPr txBox="1"/>
          <p:nvPr/>
        </p:nvSpPr>
        <p:spPr>
          <a:xfrm>
            <a:off x="794385" y="620713"/>
            <a:ext cx="1440000" cy="12700"/>
          </a:xfrm>
          <a:prstGeom prst="line">
            <a:avLst/>
          </a:prstGeom>
          <a:solidFill>
            <a:srgbClr val="FFFFFF">
              <a:alpha val="0"/>
            </a:srgbClr>
          </a:solidFill>
          <a:ln w="12700">
            <a:solidFill>
              <a:srgbClr val="002060">
                <a:alpha val="100000"/>
              </a:srgbClr>
            </a:solidFill>
            <a:prstDash val="solid"/>
          </a:ln>
        </p:spPr>
        <p:txBody>
          <a:bodyPr anchor="ctr"/>
          <a:lstStyle/>
          <a:p>
            <a:pPr marL="0" algn="ctr"/>
            <a:endParaRPr/>
          </a:p>
        </p:txBody>
      </p:sp>
      <p:pic>
        <p:nvPicPr>
          <p:cNvPr id="5" name="图片2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9350" y="4770438"/>
            <a:ext cx="376238" cy="376237"/>
          </a:xfrm>
          <a:prstGeom prst="rect">
            <a:avLst/>
          </a:prstGeom>
        </p:spPr>
      </p:pic>
      <p:pic>
        <p:nvPicPr>
          <p:cNvPr id="6" name="图片3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0425" y="4770438"/>
            <a:ext cx="377825" cy="376237"/>
          </a:xfrm>
          <a:prstGeom prst="rect">
            <a:avLst/>
          </a:prstGeom>
        </p:spPr>
      </p:pic>
      <p:sp>
        <p:nvSpPr>
          <p:cNvPr id="7" name="文本1" title=""/>
          <p:cNvSpPr txBox="1"/>
          <p:nvPr/>
        </p:nvSpPr>
        <p:spPr>
          <a:xfrm>
            <a:off x="593725" y="23208"/>
            <a:ext cx="1895961" cy="774065"/>
          </a:xfrm>
          <a:prstGeom prst="rect">
            <a:avLst/>
          </a:prstGeom>
          <a:noFill/>
        </p:spPr>
        <p:txBody>
          <a:bodyPr anchor="t"/>
          <a:lstStyle/>
          <a:p>
            <a:pPr marL="0" algn="ctr">
              <a:lnSpc>
                <a:spcPts val="3800"/>
              </a:lnSpc>
            </a:pPr>
            <a:r>
              <a:rPr lang="zh-CN" altLang="en-US" sz="3200" b="1" i="0">
                <a:solidFill>
                  <a:srgbClr val="000000">
                    <a:alpha val="100000"/>
                  </a:srgbClr>
                </a:solidFill>
                <a:effectLst>
                  <a:outerShdw blurRad="38100" dist="25400" dir="5400000" rotWithShape="0">
                    <a:srgbClr val="6E747A">
                      <a:alpha val="42745"/>
                    </a:srgbClr>
                  </a:outerShdw>
                </a:effectLst>
                <a:latin typeface="黑体"/>
                <a:ea typeface="黑体"/>
              </a:rPr>
              <a:t>数的运算</a:t>
            </a:r>
          </a:p>
        </p:txBody>
      </p:sp>
      <p:sp>
        <p:nvSpPr>
          <p:cNvPr id="8" name="文本2" title=""/>
          <p:cNvSpPr txBox="1"/>
          <p:nvPr/>
        </p:nvSpPr>
        <p:spPr>
          <a:xfrm>
            <a:off x="794604" y="627155"/>
            <a:ext cx="31623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1.竖式计算——乘法</a:t>
            </a:r>
          </a:p>
        </p:txBody>
      </p:sp>
      <p:sp>
        <p:nvSpPr>
          <p:cNvPr id="9" name="文本3" title=""/>
          <p:cNvSpPr txBox="1"/>
          <p:nvPr/>
        </p:nvSpPr>
        <p:spPr>
          <a:xfrm>
            <a:off x="1042226" y="1382954"/>
            <a:ext cx="16764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253×56＝</a:t>
            </a:r>
          </a:p>
        </p:txBody>
      </p:sp>
      <p:sp>
        <p:nvSpPr>
          <p:cNvPr id="10" name="文本4" title=""/>
          <p:cNvSpPr txBox="1"/>
          <p:nvPr/>
        </p:nvSpPr>
        <p:spPr>
          <a:xfrm>
            <a:off x="3733943" y="1383049"/>
            <a:ext cx="16764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503×32＝</a:t>
            </a:r>
          </a:p>
        </p:txBody>
      </p:sp>
      <p:sp>
        <p:nvSpPr>
          <p:cNvPr id="11" name="文本5" title=""/>
          <p:cNvSpPr txBox="1"/>
          <p:nvPr/>
        </p:nvSpPr>
        <p:spPr>
          <a:xfrm>
            <a:off x="6345822" y="1383049"/>
            <a:ext cx="16764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45×240＝</a:t>
            </a:r>
          </a:p>
        </p:txBody>
      </p:sp>
      <p:grpSp>
        <p:nvGrpSpPr>
          <p:cNvPr id="12" name="组合1" title=""/>
          <p:cNvGrpSpPr/>
          <p:nvPr/>
        </p:nvGrpSpPr>
        <p:grpSpPr>
          <a:xfrm>
            <a:off x="598294" y="2139210"/>
            <a:ext cx="1831740" cy="1914017"/>
            <a:chExt cx="1831740" cy="1914017"/>
          </a:xfrm>
        </p:grpSpPr>
        <p:sp>
          <p:nvSpPr>
            <p:cNvPr id="13" name="文本9"/>
            <p:cNvSpPr txBox="1"/>
            <p:nvPr/>
          </p:nvSpPr>
          <p:spPr>
            <a:xfrm>
              <a:off x="226742" y="0"/>
              <a:ext cx="1587179" cy="827850"/>
            </a:xfrm>
            <a:prstGeom prst="rect">
              <a:avLst/>
            </a:prstGeom>
            <a:noFill/>
          </p:spPr>
          <p:txBody>
            <a:bodyPr anchor="t"/>
            <a:lstStyle/>
            <a:p>
              <a:pPr marL="0" algn="r"/>
              <a:r>
                <a:rPr lang="zh-CN" altLang="en-US" sz="2199" b="0" i="0">
                  <a:solidFill>
                    <a:srgbClr val="000000">
                      <a:alpha val="100000"/>
                    </a:srgbClr>
                  </a:solidFill>
                  <a:latin typeface="楷体"/>
                  <a:ea typeface="楷体"/>
                </a:rPr>
                <a:t> 2 5 3</a:t>
              </a:r>
            </a:p>
            <a:p>
              <a:pPr marL="0" algn="r"/>
              <a:r>
                <a:rPr lang="zh-CN" altLang="en-US" sz="2199" b="0" i="0">
                  <a:solidFill>
                    <a:srgbClr val="000000">
                      <a:alpha val="100000"/>
                    </a:srgbClr>
                  </a:solidFill>
                  <a:latin typeface="楷体"/>
                  <a:ea typeface="楷体"/>
                </a:rPr>
                <a:t>×   5 6</a:t>
              </a:r>
            </a:p>
          </p:txBody>
        </p:sp>
        <p:sp>
          <p:nvSpPr>
            <p:cNvPr id="14" name="形状3"/>
            <p:cNvSpPr txBox="1"/>
            <p:nvPr/>
          </p:nvSpPr>
          <p:spPr>
            <a:xfrm>
              <a:off x="497486" y="756223"/>
              <a:ext cx="1317030" cy="1191"/>
            </a:xfrm>
            <a:prstGeom prst="line">
              <a:avLst/>
            </a:prstGeom>
            <a:ln w="9525">
              <a:solidFill>
                <a:srgbClr val="000000">
                  <a:alpha val="100000"/>
                </a:srgbClr>
              </a:solidFill>
              <a:prstDash val="solid"/>
            </a:ln>
          </p:spPr>
          <p:txBody>
            <a:bodyPr anchor="ctr"/>
            <a:lstStyle/>
            <a:p>
              <a:pPr marL="0" algn="ctr"/>
              <a:endParaRPr/>
            </a:p>
          </p:txBody>
        </p:sp>
        <p:sp>
          <p:nvSpPr>
            <p:cNvPr id="15" name="文本10"/>
            <p:cNvSpPr txBox="1"/>
            <p:nvPr/>
          </p:nvSpPr>
          <p:spPr>
            <a:xfrm>
              <a:off x="512521" y="685153"/>
              <a:ext cx="1287666" cy="509175"/>
            </a:xfrm>
            <a:prstGeom prst="rect">
              <a:avLst/>
            </a:prstGeom>
            <a:noFill/>
          </p:spPr>
          <p:txBody>
            <a:bodyPr anchor="t"/>
            <a:lstStyle/>
            <a:p>
              <a:pPr marL="0" algn="r"/>
              <a:r>
                <a:rPr lang="zh-CN" altLang="en-US" sz="2199" b="0" i="0">
                  <a:solidFill>
                    <a:srgbClr val="000000">
                      <a:alpha val="100000"/>
                    </a:srgbClr>
                  </a:solidFill>
                  <a:latin typeface="楷体"/>
                  <a:ea typeface="楷体"/>
                </a:rPr>
                <a:t>1 5 1 8</a:t>
              </a:r>
            </a:p>
          </p:txBody>
        </p:sp>
        <p:sp>
          <p:nvSpPr>
            <p:cNvPr id="16" name="文本11"/>
            <p:cNvSpPr txBox="1"/>
            <p:nvPr/>
          </p:nvSpPr>
          <p:spPr>
            <a:xfrm>
              <a:off x="0" y="1021823"/>
              <a:ext cx="1528172" cy="509175"/>
            </a:xfrm>
            <a:prstGeom prst="rect">
              <a:avLst/>
            </a:prstGeom>
            <a:noFill/>
          </p:spPr>
          <p:txBody>
            <a:bodyPr anchor="t"/>
            <a:lstStyle/>
            <a:p>
              <a:pPr marL="0" algn="r"/>
              <a:r>
                <a:rPr lang="zh-CN" altLang="en-US" sz="2199" b="0" i="0">
                  <a:solidFill>
                    <a:srgbClr val="000000">
                      <a:alpha val="100000"/>
                    </a:srgbClr>
                  </a:solidFill>
                  <a:latin typeface="楷体"/>
                  <a:ea typeface="楷体"/>
                </a:rPr>
                <a:t> 1 2 6 5</a:t>
              </a:r>
            </a:p>
          </p:txBody>
        </p:sp>
        <p:sp>
          <p:nvSpPr>
            <p:cNvPr id="17" name="形状4"/>
            <p:cNvSpPr txBox="1"/>
            <p:nvPr/>
          </p:nvSpPr>
          <p:spPr>
            <a:xfrm flipV="1">
              <a:off x="312704" y="1455653"/>
              <a:ext cx="1519036" cy="1191"/>
            </a:xfrm>
            <a:prstGeom prst="line">
              <a:avLst/>
            </a:prstGeom>
            <a:ln w="9525">
              <a:solidFill>
                <a:srgbClr val="000000">
                  <a:alpha val="100000"/>
                </a:srgbClr>
              </a:solidFill>
              <a:prstDash val="solid"/>
            </a:ln>
          </p:spPr>
          <p:txBody>
            <a:bodyPr anchor="ctr"/>
            <a:lstStyle/>
            <a:p>
              <a:pPr marL="0" algn="ctr"/>
              <a:endParaRPr/>
            </a:p>
          </p:txBody>
        </p:sp>
        <p:sp>
          <p:nvSpPr>
            <p:cNvPr id="18" name="文本12"/>
            <p:cNvSpPr txBox="1"/>
            <p:nvPr/>
          </p:nvSpPr>
          <p:spPr>
            <a:xfrm>
              <a:off x="355282" y="1404842"/>
              <a:ext cx="1465242" cy="509175"/>
            </a:xfrm>
            <a:prstGeom prst="rect">
              <a:avLst/>
            </a:prstGeom>
            <a:noFill/>
          </p:spPr>
          <p:txBody>
            <a:bodyPr anchor="t"/>
            <a:lstStyle/>
            <a:p>
              <a:pPr marL="0" algn="l"/>
              <a:r>
                <a:rPr lang="zh-CN" altLang="en-US" sz="2199" b="0" i="0">
                  <a:solidFill>
                    <a:srgbClr val="000000">
                      <a:alpha val="100000"/>
                    </a:srgbClr>
                  </a:solidFill>
                  <a:latin typeface="楷体"/>
                  <a:ea typeface="楷体"/>
                </a:rPr>
                <a:t>1 4 1 6 8</a:t>
              </a:r>
            </a:p>
          </p:txBody>
        </p:sp>
      </p:grpSp>
      <p:grpSp>
        <p:nvGrpSpPr>
          <p:cNvPr id="19" name="组合2" title=""/>
          <p:cNvGrpSpPr/>
          <p:nvPr/>
        </p:nvGrpSpPr>
        <p:grpSpPr>
          <a:xfrm>
            <a:off x="3339332" y="2087594"/>
            <a:ext cx="1935801" cy="1913789"/>
            <a:chExt cx="1935801" cy="1913789"/>
          </a:xfrm>
        </p:grpSpPr>
        <p:sp>
          <p:nvSpPr>
            <p:cNvPr id="20" name="文本13"/>
            <p:cNvSpPr txBox="1"/>
            <p:nvPr/>
          </p:nvSpPr>
          <p:spPr>
            <a:xfrm>
              <a:off x="172335" y="0"/>
              <a:ext cx="1728864" cy="827850"/>
            </a:xfrm>
            <a:prstGeom prst="rect">
              <a:avLst/>
            </a:prstGeom>
            <a:noFill/>
          </p:spPr>
          <p:txBody>
            <a:bodyPr anchor="t"/>
            <a:lstStyle/>
            <a:p>
              <a:pPr marL="0" algn="r"/>
              <a:r>
                <a:rPr lang="zh-CN" altLang="en-US" sz="2199" b="0" i="0">
                  <a:solidFill>
                    <a:srgbClr val="000000">
                      <a:alpha val="100000"/>
                    </a:srgbClr>
                  </a:solidFill>
                  <a:latin typeface="楷体"/>
                  <a:ea typeface="楷体"/>
                </a:rPr>
                <a:t> 5 0 3</a:t>
              </a:r>
            </a:p>
            <a:p>
              <a:pPr marL="0" algn="r"/>
              <a:r>
                <a:rPr lang="zh-CN" altLang="en-US" sz="2199" b="0" i="0">
                  <a:solidFill>
                    <a:srgbClr val="000000">
                      <a:alpha val="100000"/>
                    </a:srgbClr>
                  </a:solidFill>
                  <a:latin typeface="楷体"/>
                  <a:ea typeface="楷体"/>
                </a:rPr>
                <a:t>×  3 2</a:t>
              </a:r>
            </a:p>
          </p:txBody>
        </p:sp>
        <p:sp>
          <p:nvSpPr>
            <p:cNvPr id="21" name="形状5"/>
            <p:cNvSpPr txBox="1"/>
            <p:nvPr/>
          </p:nvSpPr>
          <p:spPr>
            <a:xfrm>
              <a:off x="802764" y="836010"/>
              <a:ext cx="1098550" cy="1191"/>
            </a:xfrm>
            <a:prstGeom prst="line">
              <a:avLst/>
            </a:prstGeom>
            <a:ln w="9525">
              <a:solidFill>
                <a:srgbClr val="000000">
                  <a:alpha val="100000"/>
                </a:srgbClr>
              </a:solidFill>
              <a:prstDash val="solid"/>
            </a:ln>
          </p:spPr>
          <p:txBody>
            <a:bodyPr anchor="ctr"/>
            <a:lstStyle/>
            <a:p>
              <a:pPr marL="0" algn="ctr"/>
              <a:endParaRPr/>
            </a:p>
          </p:txBody>
        </p:sp>
        <p:sp>
          <p:nvSpPr>
            <p:cNvPr id="22" name="文本14"/>
            <p:cNvSpPr txBox="1"/>
            <p:nvPr/>
          </p:nvSpPr>
          <p:spPr>
            <a:xfrm>
              <a:off x="621382" y="757533"/>
              <a:ext cx="1287666" cy="509175"/>
            </a:xfrm>
            <a:prstGeom prst="rect">
              <a:avLst/>
            </a:prstGeom>
            <a:noFill/>
          </p:spPr>
          <p:txBody>
            <a:bodyPr anchor="t"/>
            <a:lstStyle/>
            <a:p>
              <a:pPr marL="0" algn="r"/>
              <a:r>
                <a:rPr lang="zh-CN" altLang="en-US" sz="2199" b="0" i="0">
                  <a:solidFill>
                    <a:srgbClr val="000000">
                      <a:alpha val="100000"/>
                    </a:srgbClr>
                  </a:solidFill>
                  <a:latin typeface="楷体"/>
                  <a:ea typeface="楷体"/>
                </a:rPr>
                <a:t>1 0 0 6</a:t>
              </a:r>
            </a:p>
          </p:txBody>
        </p:sp>
        <p:sp>
          <p:nvSpPr>
            <p:cNvPr id="23" name="文本15"/>
            <p:cNvSpPr txBox="1"/>
            <p:nvPr/>
          </p:nvSpPr>
          <p:spPr>
            <a:xfrm>
              <a:off x="0" y="1054570"/>
              <a:ext cx="1630566" cy="509175"/>
            </a:xfrm>
            <a:prstGeom prst="rect">
              <a:avLst/>
            </a:prstGeom>
            <a:noFill/>
          </p:spPr>
          <p:txBody>
            <a:bodyPr anchor="t"/>
            <a:lstStyle/>
            <a:p>
              <a:pPr marL="0" algn="r"/>
              <a:r>
                <a:rPr lang="zh-CN" altLang="en-US" sz="2199" b="0" i="0">
                  <a:solidFill>
                    <a:srgbClr val="000000">
                      <a:alpha val="100000"/>
                    </a:srgbClr>
                  </a:solidFill>
                  <a:latin typeface="楷体"/>
                  <a:ea typeface="楷体"/>
                </a:rPr>
                <a:t> 1 5 0 9</a:t>
              </a:r>
            </a:p>
          </p:txBody>
        </p:sp>
        <p:sp>
          <p:nvSpPr>
            <p:cNvPr id="24" name="形状6"/>
            <p:cNvSpPr txBox="1"/>
            <p:nvPr/>
          </p:nvSpPr>
          <p:spPr>
            <a:xfrm>
              <a:off x="409436" y="1458308"/>
              <a:ext cx="1526365" cy="10461"/>
            </a:xfrm>
            <a:prstGeom prst="line">
              <a:avLst/>
            </a:prstGeom>
            <a:ln w="9525">
              <a:solidFill>
                <a:srgbClr val="000000">
                  <a:alpha val="100000"/>
                </a:srgbClr>
              </a:solidFill>
              <a:prstDash val="solid"/>
            </a:ln>
          </p:spPr>
          <p:txBody>
            <a:bodyPr anchor="ctr"/>
            <a:lstStyle/>
            <a:p>
              <a:pPr marL="0" algn="ctr"/>
              <a:endParaRPr/>
            </a:p>
          </p:txBody>
        </p:sp>
        <p:sp>
          <p:nvSpPr>
            <p:cNvPr id="25" name="文本16"/>
            <p:cNvSpPr txBox="1"/>
            <p:nvPr/>
          </p:nvSpPr>
          <p:spPr>
            <a:xfrm>
              <a:off x="440874" y="1404614"/>
              <a:ext cx="1465242" cy="509175"/>
            </a:xfrm>
            <a:prstGeom prst="rect">
              <a:avLst/>
            </a:prstGeom>
            <a:noFill/>
          </p:spPr>
          <p:txBody>
            <a:bodyPr anchor="t"/>
            <a:lstStyle/>
            <a:p>
              <a:pPr marL="0" algn="r"/>
              <a:r>
                <a:rPr lang="zh-CN" altLang="en-US" sz="2199" b="0" i="0">
                  <a:solidFill>
                    <a:srgbClr val="000000">
                      <a:alpha val="100000"/>
                    </a:srgbClr>
                  </a:solidFill>
                  <a:latin typeface="楷体"/>
                  <a:ea typeface="楷体"/>
                </a:rPr>
                <a:t>1 6 0 9 6</a:t>
              </a:r>
            </a:p>
          </p:txBody>
        </p:sp>
      </p:grpSp>
      <p:grpSp>
        <p:nvGrpSpPr>
          <p:cNvPr id="26" name="组合3" title=""/>
          <p:cNvGrpSpPr/>
          <p:nvPr/>
        </p:nvGrpSpPr>
        <p:grpSpPr>
          <a:xfrm>
            <a:off x="5956364" y="2191531"/>
            <a:ext cx="1962407" cy="1809480"/>
            <a:chExt cx="1962407" cy="1809480"/>
          </a:xfrm>
        </p:grpSpPr>
        <p:sp>
          <p:nvSpPr>
            <p:cNvPr id="27" name="文本17"/>
            <p:cNvSpPr txBox="1"/>
            <p:nvPr/>
          </p:nvSpPr>
          <p:spPr>
            <a:xfrm>
              <a:off x="0" y="0"/>
              <a:ext cx="1962407" cy="827850"/>
            </a:xfrm>
            <a:prstGeom prst="rect">
              <a:avLst/>
            </a:prstGeom>
            <a:noFill/>
          </p:spPr>
          <p:txBody>
            <a:bodyPr anchor="t"/>
            <a:lstStyle/>
            <a:p>
              <a:pPr marL="0" algn="r"/>
              <a:r>
                <a:rPr lang="zh-CN" altLang="en-US" sz="2199" b="0" i="0">
                  <a:solidFill>
                    <a:srgbClr val="000000">
                      <a:alpha val="100000"/>
                    </a:srgbClr>
                  </a:solidFill>
                  <a:latin typeface="楷体"/>
                  <a:ea typeface="楷体"/>
                </a:rPr>
                <a:t>   2 4 0</a:t>
              </a:r>
            </a:p>
            <a:p>
              <a:pPr marL="0" algn="r"/>
              <a:r>
                <a:rPr lang="zh-CN" altLang="en-US" sz="2199" b="0" i="0">
                  <a:solidFill>
                    <a:srgbClr val="000000">
                      <a:alpha val="100000"/>
                    </a:srgbClr>
                  </a:solidFill>
                  <a:latin typeface="楷体"/>
                  <a:ea typeface="楷体"/>
                </a:rPr>
                <a:t>× 3 2  </a:t>
              </a:r>
            </a:p>
          </p:txBody>
        </p:sp>
        <p:sp>
          <p:nvSpPr>
            <p:cNvPr id="28" name="形状7"/>
            <p:cNvSpPr txBox="1"/>
            <p:nvPr/>
          </p:nvSpPr>
          <p:spPr>
            <a:xfrm>
              <a:off x="774384" y="730639"/>
              <a:ext cx="1098550" cy="1191"/>
            </a:xfrm>
            <a:prstGeom prst="line">
              <a:avLst/>
            </a:prstGeom>
            <a:ln w="9525">
              <a:solidFill>
                <a:srgbClr val="000000">
                  <a:alpha val="100000"/>
                </a:srgbClr>
              </a:solidFill>
              <a:prstDash val="solid"/>
            </a:ln>
          </p:spPr>
          <p:txBody>
            <a:bodyPr anchor="ctr"/>
            <a:lstStyle/>
            <a:p>
              <a:pPr marL="0" algn="ctr"/>
              <a:endParaRPr/>
            </a:p>
          </p:txBody>
        </p:sp>
        <p:sp>
          <p:nvSpPr>
            <p:cNvPr id="29" name="文本18"/>
            <p:cNvSpPr txBox="1"/>
            <p:nvPr/>
          </p:nvSpPr>
          <p:spPr>
            <a:xfrm>
              <a:off x="1003083" y="632832"/>
              <a:ext cx="949524" cy="509175"/>
            </a:xfrm>
            <a:prstGeom prst="rect">
              <a:avLst/>
            </a:prstGeom>
            <a:noFill/>
          </p:spPr>
          <p:txBody>
            <a:bodyPr anchor="t"/>
            <a:lstStyle/>
            <a:p>
              <a:pPr marL="0" algn="r"/>
              <a:r>
                <a:rPr lang="zh-CN" altLang="en-US" sz="2199" b="0" i="0">
                  <a:solidFill>
                    <a:srgbClr val="000000">
                      <a:alpha val="100000"/>
                    </a:srgbClr>
                  </a:solidFill>
                  <a:latin typeface="楷体"/>
                  <a:ea typeface="楷体"/>
                </a:rPr>
                <a:t>4 8 </a:t>
              </a:r>
              <a:r>
                <a:rPr lang="en-US" altLang="zh-CN" sz="2199" b="0" i="0">
                  <a:solidFill>
                    <a:srgbClr val="000000">
                      <a:alpha val="100000"/>
                    </a:srgbClr>
                  </a:solidFill>
                  <a:latin typeface="楷体"/>
                  <a:ea typeface="楷体"/>
                </a:rPr>
                <a:t>0</a:t>
              </a:r>
              <a:endParaRPr lang="zh-CN" altLang="en-US" sz="2199" b="0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endParaRPr>
            </a:p>
          </p:txBody>
        </p:sp>
        <p:sp>
          <p:nvSpPr>
            <p:cNvPr id="30" name="文本19"/>
            <p:cNvSpPr txBox="1"/>
            <p:nvPr/>
          </p:nvSpPr>
          <p:spPr>
            <a:xfrm>
              <a:off x="752896" y="908183"/>
              <a:ext cx="949524" cy="509175"/>
            </a:xfrm>
            <a:prstGeom prst="rect">
              <a:avLst/>
            </a:prstGeom>
            <a:noFill/>
          </p:spPr>
          <p:txBody>
            <a:bodyPr anchor="t"/>
            <a:lstStyle/>
            <a:p>
              <a:pPr marL="0" algn="r"/>
              <a:r>
                <a:rPr lang="zh-CN" altLang="en-US" sz="2199" b="0" i="0">
                  <a:solidFill>
                    <a:srgbClr val="000000">
                      <a:alpha val="100000"/>
                    </a:srgbClr>
                  </a:solidFill>
                  <a:latin typeface="楷体"/>
                  <a:ea typeface="楷体"/>
                </a:rPr>
                <a:t>7 2 </a:t>
              </a:r>
              <a:r>
                <a:rPr lang="en-US" altLang="zh-CN" sz="2199" b="0" i="0">
                  <a:solidFill>
                    <a:srgbClr val="000000">
                      <a:alpha val="100000"/>
                    </a:srgbClr>
                  </a:solidFill>
                  <a:latin typeface="楷体"/>
                  <a:ea typeface="楷体"/>
                </a:rPr>
                <a:t>0</a:t>
              </a:r>
              <a:endParaRPr lang="zh-CN" altLang="en-US" sz="2199" b="0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endParaRPr>
            </a:p>
          </p:txBody>
        </p:sp>
        <p:sp>
          <p:nvSpPr>
            <p:cNvPr id="31" name="形状8"/>
            <p:cNvSpPr txBox="1"/>
            <p:nvPr/>
          </p:nvSpPr>
          <p:spPr>
            <a:xfrm flipV="1">
              <a:off x="796155" y="1341396"/>
              <a:ext cx="1052054" cy="11541"/>
            </a:xfrm>
            <a:prstGeom prst="line">
              <a:avLst/>
            </a:prstGeom>
            <a:ln w="9525">
              <a:solidFill>
                <a:srgbClr val="000000">
                  <a:alpha val="100000"/>
                </a:srgbClr>
              </a:solidFill>
              <a:prstDash val="solid"/>
            </a:ln>
          </p:spPr>
          <p:txBody>
            <a:bodyPr anchor="ctr"/>
            <a:lstStyle/>
            <a:p>
              <a:pPr marL="0" algn="ctr"/>
              <a:endParaRPr/>
            </a:p>
          </p:txBody>
        </p:sp>
        <p:sp>
          <p:nvSpPr>
            <p:cNvPr id="32" name="文本20"/>
            <p:cNvSpPr txBox="1"/>
            <p:nvPr/>
          </p:nvSpPr>
          <p:spPr>
            <a:xfrm>
              <a:off x="610866" y="1300305"/>
              <a:ext cx="1351407" cy="509175"/>
            </a:xfrm>
            <a:prstGeom prst="rect">
              <a:avLst/>
            </a:prstGeom>
            <a:noFill/>
          </p:spPr>
          <p:txBody>
            <a:bodyPr anchor="t"/>
            <a:lstStyle/>
            <a:p>
              <a:pPr marL="0" algn="r"/>
              <a:r>
                <a:rPr lang="zh-CN" altLang="en-US" sz="2199" b="0" i="0">
                  <a:solidFill>
                    <a:srgbClr val="000000">
                      <a:alpha val="100000"/>
                    </a:srgbClr>
                  </a:solidFill>
                  <a:latin typeface="楷体"/>
                  <a:ea typeface="楷体"/>
                </a:rPr>
                <a:t>7 6 8 0</a:t>
              </a:r>
            </a:p>
          </p:txBody>
        </p:sp>
      </p:grpSp>
      <p:sp>
        <p:nvSpPr>
          <p:cNvPr id="33" name="文本6" title=""/>
          <p:cNvSpPr txBox="1"/>
          <p:nvPr/>
        </p:nvSpPr>
        <p:spPr>
          <a:xfrm>
            <a:off x="2505075" y="1383392"/>
            <a:ext cx="10160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r"/>
            <a:r>
              <a:rPr lang="zh-CN" altLang="en-US" sz="2599" b="0" i="0">
                <a:solidFill>
                  <a:srgbClr val="006EFF">
                    <a:alpha val="100000"/>
                  </a:srgbClr>
                </a:solidFill>
                <a:latin typeface="楷体"/>
                <a:ea typeface="楷体"/>
              </a:rPr>
              <a:t>14168</a:t>
            </a:r>
          </a:p>
        </p:txBody>
      </p:sp>
      <p:sp>
        <p:nvSpPr>
          <p:cNvPr id="34" name="文本7" title=""/>
          <p:cNvSpPr txBox="1"/>
          <p:nvPr/>
        </p:nvSpPr>
        <p:spPr>
          <a:xfrm>
            <a:off x="5157073" y="1383392"/>
            <a:ext cx="10160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r"/>
            <a:r>
              <a:rPr lang="zh-CN" altLang="en-US" sz="2599" b="0" i="0">
                <a:solidFill>
                  <a:srgbClr val="006EFF">
                    <a:alpha val="100000"/>
                  </a:srgbClr>
                </a:solidFill>
                <a:latin typeface="楷体"/>
                <a:ea typeface="楷体"/>
              </a:rPr>
              <a:t>16096</a:t>
            </a:r>
          </a:p>
        </p:txBody>
      </p:sp>
      <p:sp>
        <p:nvSpPr>
          <p:cNvPr id="35" name="文本8" title=""/>
          <p:cNvSpPr txBox="1"/>
          <p:nvPr/>
        </p:nvSpPr>
        <p:spPr>
          <a:xfrm>
            <a:off x="7918333" y="1383392"/>
            <a:ext cx="8509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r"/>
            <a:r>
              <a:rPr lang="zh-CN" altLang="en-US" sz="2599" b="0" i="0">
                <a:solidFill>
                  <a:srgbClr val="006EFF">
                    <a:alpha val="100000"/>
                  </a:srgbClr>
                </a:solidFill>
                <a:latin typeface="楷体"/>
                <a:ea typeface="楷体"/>
              </a:rPr>
              <a:t>7680</a:t>
            </a:r>
          </a:p>
        </p:txBody>
      </p:sp>
      <p:sp>
        <p:nvSpPr>
          <p:cNvPr id="36" name="文本框 35" title="">
            <a:extLst>
              <a:ext uri="{FF2B5EF4-FFF2-40B4-BE49-F238E27FC236}">
                <a16:creationId xmlns:a16="http://schemas.microsoft.com/office/drawing/2014/main" id="{16F7246A-2BDB-BD09-C340-1501A02FA6B4}"/>
              </a:ext>
            </a:extLst>
          </p:cNvPr>
          <p:cNvSpPr txBox="1"/>
          <p:nvPr/>
        </p:nvSpPr>
        <p:spPr>
          <a:xfrm>
            <a:off x="4628906" y="620713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2.</a:t>
            </a:r>
            <a:r>
              <a:rPr lang="zh-CN" altLang="en-US" sz="240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数位对齐</a:t>
            </a:r>
          </a:p>
        </p:txBody>
      </p:sp>
      <p:sp>
        <p:nvSpPr>
          <p:cNvPr id="37" name="文本框 36" title="">
            <a:extLst>
              <a:ext uri="{FF2B5EF4-FFF2-40B4-BE49-F238E27FC236}">
                <a16:creationId xmlns:a16="http://schemas.microsoft.com/office/drawing/2014/main" id="{0A138E77-7762-E5C9-E247-B32DB24ABCE7}"/>
              </a:ext>
            </a:extLst>
          </p:cNvPr>
          <p:cNvSpPr txBox="1"/>
          <p:nvPr/>
        </p:nvSpPr>
        <p:spPr>
          <a:xfrm>
            <a:off x="4628906" y="139848"/>
            <a:ext cx="3280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1.</a:t>
            </a:r>
            <a:r>
              <a:rPr lang="zh-CN" altLang="en-US" sz="2400" b="1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位数多的乘数写上面</a:t>
            </a:r>
          </a:p>
        </p:txBody>
      </p:sp>
    </p:spTree>
    <p:extLst>
      <p:ext uri="{BB962C8B-B14F-4D97-AF65-F5344CB8AC3E}">
        <p14:creationId xmlns:p14="http://schemas.microsoft.com/office/powerpoint/2010/main" val="8405194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  <p:bldP spid="26" grpId="0" animBg="1"/>
      <p:bldP spid="33" grpId="0" animBg="1"/>
      <p:bldP spid="34" grpId="0" animBg="1"/>
      <p:bldP spid="35" grpId="0" animBg="1"/>
      <p:bldP spid="36" grpId="0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1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" y="4770438"/>
            <a:ext cx="376238" cy="376237"/>
          </a:xfrm>
          <a:prstGeom prst="rect">
            <a:avLst/>
          </a:prstGeom>
        </p:spPr>
      </p:pic>
      <p:pic>
        <p:nvPicPr>
          <p:cNvPr id="3" name="图片2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9350" y="4770438"/>
            <a:ext cx="376238" cy="376237"/>
          </a:xfrm>
          <a:prstGeom prst="rect">
            <a:avLst/>
          </a:prstGeom>
        </p:spPr>
      </p:pic>
      <p:pic>
        <p:nvPicPr>
          <p:cNvPr id="4" name="图片3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0425" y="4770438"/>
            <a:ext cx="377825" cy="376237"/>
          </a:xfrm>
          <a:prstGeom prst="rect">
            <a:avLst/>
          </a:prstGeom>
        </p:spPr>
      </p:pic>
      <p:pic>
        <p:nvPicPr>
          <p:cNvPr id="5" name="图片4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088" y="268288"/>
            <a:ext cx="393700" cy="392112"/>
          </a:xfrm>
          <a:prstGeom prst="rect">
            <a:avLst/>
          </a:prstGeom>
        </p:spPr>
      </p:pic>
      <p:pic>
        <p:nvPicPr>
          <p:cNvPr id="6" name="图片5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588" y="268288"/>
            <a:ext cx="393700" cy="392112"/>
          </a:xfrm>
          <a:prstGeom prst="rect">
            <a:avLst/>
          </a:prstGeom>
        </p:spPr>
      </p:pic>
      <p:pic>
        <p:nvPicPr>
          <p:cNvPr id="7" name="图片6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88" y="268288"/>
            <a:ext cx="393700" cy="392112"/>
          </a:xfrm>
          <a:prstGeom prst="rect">
            <a:avLst/>
          </a:prstGeom>
        </p:spPr>
      </p:pic>
      <p:sp>
        <p:nvSpPr>
          <p:cNvPr id="8" name="文本1" title=""/>
          <p:cNvSpPr txBox="1"/>
          <p:nvPr/>
        </p:nvSpPr>
        <p:spPr>
          <a:xfrm>
            <a:off x="903132" y="1423511"/>
            <a:ext cx="16764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336÷21＝</a:t>
            </a:r>
          </a:p>
        </p:txBody>
      </p:sp>
      <p:sp>
        <p:nvSpPr>
          <p:cNvPr id="9" name="文本2" title=""/>
          <p:cNvSpPr txBox="1"/>
          <p:nvPr/>
        </p:nvSpPr>
        <p:spPr>
          <a:xfrm>
            <a:off x="3734257" y="1423568"/>
            <a:ext cx="16764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858÷39＝</a:t>
            </a:r>
          </a:p>
        </p:txBody>
      </p:sp>
      <p:sp>
        <p:nvSpPr>
          <p:cNvPr id="10" name="文本3" title=""/>
          <p:cNvSpPr txBox="1"/>
          <p:nvPr/>
        </p:nvSpPr>
        <p:spPr>
          <a:xfrm>
            <a:off x="6409553" y="1423530"/>
            <a:ext cx="16764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918÷27＝</a:t>
            </a:r>
          </a:p>
        </p:txBody>
      </p:sp>
      <p:sp>
        <p:nvSpPr>
          <p:cNvPr id="11" name="文本4" title=""/>
          <p:cNvSpPr txBox="1"/>
          <p:nvPr/>
        </p:nvSpPr>
        <p:spPr>
          <a:xfrm>
            <a:off x="794604" y="627155"/>
            <a:ext cx="31623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2.竖式计算——除法</a:t>
            </a:r>
          </a:p>
        </p:txBody>
      </p:sp>
      <p:pic>
        <p:nvPicPr>
          <p:cNvPr id="12" name="图片7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9359" y="2634842"/>
            <a:ext cx="1044575" cy="458788"/>
          </a:xfrm>
          <a:prstGeom prst="rect">
            <a:avLst/>
          </a:prstGeom>
        </p:spPr>
      </p:pic>
      <p:sp>
        <p:nvSpPr>
          <p:cNvPr id="13" name="文本5" title=""/>
          <p:cNvSpPr txBox="1"/>
          <p:nvPr/>
        </p:nvSpPr>
        <p:spPr>
          <a:xfrm>
            <a:off x="1574126" y="2573882"/>
            <a:ext cx="1314133" cy="486982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3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</a:rPr>
              <a:t> 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3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</a:rPr>
              <a:t> 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6</a:t>
            </a:r>
          </a:p>
        </p:txBody>
      </p:sp>
      <p:sp>
        <p:nvSpPr>
          <p:cNvPr id="14" name="文本6" title=""/>
          <p:cNvSpPr txBox="1"/>
          <p:nvPr/>
        </p:nvSpPr>
        <p:spPr>
          <a:xfrm>
            <a:off x="1016938" y="2559595"/>
            <a:ext cx="845820" cy="486982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2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</a:rPr>
              <a:t> 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1</a:t>
            </a:r>
          </a:p>
        </p:txBody>
      </p:sp>
      <p:sp>
        <p:nvSpPr>
          <p:cNvPr id="15" name="文本7" title=""/>
          <p:cNvSpPr txBox="1"/>
          <p:nvPr/>
        </p:nvSpPr>
        <p:spPr>
          <a:xfrm>
            <a:off x="1774555" y="2273656"/>
            <a:ext cx="322453" cy="480219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1</a:t>
            </a:r>
          </a:p>
        </p:txBody>
      </p:sp>
      <p:sp>
        <p:nvSpPr>
          <p:cNvPr id="16" name="文本8" title=""/>
          <p:cNvSpPr txBox="1"/>
          <p:nvPr/>
        </p:nvSpPr>
        <p:spPr>
          <a:xfrm>
            <a:off x="1574149" y="2879160"/>
            <a:ext cx="1169670" cy="486982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2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</a:rPr>
              <a:t> 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1</a:t>
            </a:r>
          </a:p>
        </p:txBody>
      </p:sp>
      <p:sp>
        <p:nvSpPr>
          <p:cNvPr id="17" name="形状1" title=""/>
          <p:cNvSpPr txBox="1"/>
          <p:nvPr/>
        </p:nvSpPr>
        <p:spPr>
          <a:xfrm>
            <a:off x="1584836" y="3309537"/>
            <a:ext cx="828675" cy="1191"/>
          </a:xfrm>
          <a:prstGeom prst="line">
            <a:avLst/>
          </a:prstGeom>
          <a:ln w="19050">
            <a:solidFill>
              <a:srgbClr val="000000">
                <a:alpha val="100000"/>
              </a:srgbClr>
            </a:solidFill>
          </a:ln>
        </p:spPr>
        <p:txBody>
          <a:bodyPr anchor="ctr"/>
          <a:lstStyle/>
          <a:p>
            <a:pPr marL="0" algn="ctr"/>
            <a:endParaRPr/>
          </a:p>
        </p:txBody>
      </p:sp>
      <p:sp>
        <p:nvSpPr>
          <p:cNvPr id="18" name="文本9" title=""/>
          <p:cNvSpPr txBox="1"/>
          <p:nvPr/>
        </p:nvSpPr>
        <p:spPr>
          <a:xfrm>
            <a:off x="1383142" y="3285153"/>
            <a:ext cx="847408" cy="486982"/>
          </a:xfrm>
          <a:prstGeom prst="rect">
            <a:avLst/>
          </a:prstGeom>
          <a:noFill/>
        </p:spPr>
        <p:txBody>
          <a:bodyPr anchor="t"/>
          <a:lstStyle/>
          <a:p>
            <a:pPr marL="0" algn="ctr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1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</a:rPr>
              <a:t> 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2</a:t>
            </a:r>
          </a:p>
        </p:txBody>
      </p:sp>
      <p:sp>
        <p:nvSpPr>
          <p:cNvPr id="19" name="文本10" title=""/>
          <p:cNvSpPr txBox="1"/>
          <p:nvPr/>
        </p:nvSpPr>
        <p:spPr>
          <a:xfrm>
            <a:off x="1966617" y="3288216"/>
            <a:ext cx="334645" cy="480219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6</a:t>
            </a:r>
          </a:p>
        </p:txBody>
      </p:sp>
      <p:sp>
        <p:nvSpPr>
          <p:cNvPr id="20" name="文本11" title=""/>
          <p:cNvSpPr txBox="1"/>
          <p:nvPr/>
        </p:nvSpPr>
        <p:spPr>
          <a:xfrm>
            <a:off x="1972589" y="2273932"/>
            <a:ext cx="322453" cy="480219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6</a:t>
            </a:r>
          </a:p>
        </p:txBody>
      </p:sp>
      <p:sp>
        <p:nvSpPr>
          <p:cNvPr id="21" name="文本12" title=""/>
          <p:cNvSpPr txBox="1"/>
          <p:nvPr/>
        </p:nvSpPr>
        <p:spPr>
          <a:xfrm>
            <a:off x="1353617" y="3598697"/>
            <a:ext cx="1164908" cy="486982"/>
          </a:xfrm>
          <a:prstGeom prst="rect">
            <a:avLst/>
          </a:prstGeom>
          <a:noFill/>
        </p:spPr>
        <p:txBody>
          <a:bodyPr anchor="t"/>
          <a:lstStyle/>
          <a:p>
            <a:pPr marL="0" algn="ctr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1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</a:rPr>
              <a:t> 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2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</a:rPr>
              <a:t> 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6</a:t>
            </a:r>
          </a:p>
        </p:txBody>
      </p:sp>
      <p:sp>
        <p:nvSpPr>
          <p:cNvPr id="22" name="形状2" title=""/>
          <p:cNvSpPr txBox="1"/>
          <p:nvPr/>
        </p:nvSpPr>
        <p:spPr>
          <a:xfrm>
            <a:off x="1585208" y="3993128"/>
            <a:ext cx="828675" cy="1191"/>
          </a:xfrm>
          <a:prstGeom prst="line">
            <a:avLst/>
          </a:prstGeom>
          <a:ln w="19050">
            <a:solidFill>
              <a:srgbClr val="000000">
                <a:alpha val="100000"/>
              </a:srgbClr>
            </a:solidFill>
          </a:ln>
        </p:spPr>
        <p:txBody>
          <a:bodyPr anchor="ctr"/>
          <a:lstStyle/>
          <a:p>
            <a:pPr marL="0" algn="ctr"/>
            <a:endParaRPr/>
          </a:p>
        </p:txBody>
      </p:sp>
      <p:sp>
        <p:nvSpPr>
          <p:cNvPr id="23" name="文本13" title=""/>
          <p:cNvSpPr txBox="1"/>
          <p:nvPr/>
        </p:nvSpPr>
        <p:spPr>
          <a:xfrm>
            <a:off x="1952349" y="3983450"/>
            <a:ext cx="847408" cy="480219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0</a:t>
            </a:r>
          </a:p>
        </p:txBody>
      </p:sp>
      <p:pic>
        <p:nvPicPr>
          <p:cNvPr id="24" name="图片8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2090" y="2654534"/>
            <a:ext cx="1044575" cy="458788"/>
          </a:xfrm>
          <a:prstGeom prst="rect">
            <a:avLst/>
          </a:prstGeom>
        </p:spPr>
      </p:pic>
      <p:sp>
        <p:nvSpPr>
          <p:cNvPr id="25" name="文本14" title=""/>
          <p:cNvSpPr txBox="1"/>
          <p:nvPr/>
        </p:nvSpPr>
        <p:spPr>
          <a:xfrm>
            <a:off x="4096857" y="2593574"/>
            <a:ext cx="1314133" cy="486982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8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</a:rPr>
              <a:t> 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5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</a:rPr>
              <a:t> 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8</a:t>
            </a:r>
          </a:p>
        </p:txBody>
      </p:sp>
      <p:sp>
        <p:nvSpPr>
          <p:cNvPr id="26" name="文本15" title=""/>
          <p:cNvSpPr txBox="1"/>
          <p:nvPr/>
        </p:nvSpPr>
        <p:spPr>
          <a:xfrm>
            <a:off x="3539669" y="2579287"/>
            <a:ext cx="656884" cy="486982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3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</a:rPr>
              <a:t> 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9</a:t>
            </a:r>
          </a:p>
        </p:txBody>
      </p:sp>
      <p:sp>
        <p:nvSpPr>
          <p:cNvPr id="27" name="文本16" title=""/>
          <p:cNvSpPr txBox="1"/>
          <p:nvPr/>
        </p:nvSpPr>
        <p:spPr>
          <a:xfrm>
            <a:off x="4299061" y="2285600"/>
            <a:ext cx="322453" cy="480219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2</a:t>
            </a:r>
          </a:p>
        </p:txBody>
      </p:sp>
      <p:sp>
        <p:nvSpPr>
          <p:cNvPr id="28" name="文本17" title=""/>
          <p:cNvSpPr txBox="1"/>
          <p:nvPr/>
        </p:nvSpPr>
        <p:spPr>
          <a:xfrm>
            <a:off x="4096855" y="2879322"/>
            <a:ext cx="1169670" cy="486982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7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</a:rPr>
              <a:t> 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8</a:t>
            </a:r>
          </a:p>
        </p:txBody>
      </p:sp>
      <p:sp>
        <p:nvSpPr>
          <p:cNvPr id="29" name="形状3" title=""/>
          <p:cNvSpPr txBox="1"/>
          <p:nvPr/>
        </p:nvSpPr>
        <p:spPr>
          <a:xfrm>
            <a:off x="4125116" y="3356800"/>
            <a:ext cx="828675" cy="1191"/>
          </a:xfrm>
          <a:prstGeom prst="line">
            <a:avLst/>
          </a:prstGeom>
          <a:ln w="19050">
            <a:solidFill>
              <a:srgbClr val="000000">
                <a:alpha val="100000"/>
              </a:srgbClr>
            </a:solidFill>
          </a:ln>
        </p:spPr>
        <p:txBody>
          <a:bodyPr anchor="ctr"/>
          <a:lstStyle/>
          <a:p>
            <a:pPr marL="0" algn="ctr"/>
            <a:endParaRPr/>
          </a:p>
        </p:txBody>
      </p:sp>
      <p:sp>
        <p:nvSpPr>
          <p:cNvPr id="30" name="文本18" title=""/>
          <p:cNvSpPr txBox="1"/>
          <p:nvPr/>
        </p:nvSpPr>
        <p:spPr>
          <a:xfrm>
            <a:off x="3976087" y="3288897"/>
            <a:ext cx="847408" cy="486982"/>
          </a:xfrm>
          <a:prstGeom prst="rect">
            <a:avLst/>
          </a:prstGeom>
          <a:noFill/>
        </p:spPr>
        <p:txBody>
          <a:bodyPr anchor="t"/>
          <a:lstStyle/>
          <a:p>
            <a:pPr marL="0" algn="ctr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</a:rPr>
              <a:t>  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7</a:t>
            </a:r>
          </a:p>
        </p:txBody>
      </p:sp>
      <p:sp>
        <p:nvSpPr>
          <p:cNvPr id="31" name="文本19" title=""/>
          <p:cNvSpPr txBox="1"/>
          <p:nvPr/>
        </p:nvSpPr>
        <p:spPr>
          <a:xfrm>
            <a:off x="4488180" y="3288897"/>
            <a:ext cx="334645" cy="480219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8</a:t>
            </a:r>
          </a:p>
        </p:txBody>
      </p:sp>
      <p:sp>
        <p:nvSpPr>
          <p:cNvPr id="32" name="文本20" title=""/>
          <p:cNvSpPr txBox="1"/>
          <p:nvPr/>
        </p:nvSpPr>
        <p:spPr>
          <a:xfrm>
            <a:off x="4494724" y="2285876"/>
            <a:ext cx="322453" cy="480219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2</a:t>
            </a:r>
          </a:p>
        </p:txBody>
      </p:sp>
      <p:sp>
        <p:nvSpPr>
          <p:cNvPr id="33" name="文本21" title=""/>
          <p:cNvSpPr txBox="1"/>
          <p:nvPr/>
        </p:nvSpPr>
        <p:spPr>
          <a:xfrm>
            <a:off x="3957628" y="3599250"/>
            <a:ext cx="1164908" cy="486982"/>
          </a:xfrm>
          <a:prstGeom prst="rect">
            <a:avLst/>
          </a:prstGeom>
          <a:noFill/>
        </p:spPr>
        <p:txBody>
          <a:bodyPr anchor="t"/>
          <a:lstStyle/>
          <a:p>
            <a:pPr marL="0" algn="ctr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</a:rPr>
              <a:t> 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7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</a:rPr>
              <a:t> 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8</a:t>
            </a:r>
          </a:p>
        </p:txBody>
      </p:sp>
      <p:sp>
        <p:nvSpPr>
          <p:cNvPr id="34" name="形状4" title=""/>
          <p:cNvSpPr txBox="1"/>
          <p:nvPr/>
        </p:nvSpPr>
        <p:spPr>
          <a:xfrm>
            <a:off x="4124916" y="3993185"/>
            <a:ext cx="828675" cy="1191"/>
          </a:xfrm>
          <a:prstGeom prst="line">
            <a:avLst/>
          </a:prstGeom>
          <a:ln w="19050">
            <a:solidFill>
              <a:srgbClr val="000000">
                <a:alpha val="100000"/>
              </a:srgbClr>
            </a:solidFill>
          </a:ln>
        </p:spPr>
        <p:txBody>
          <a:bodyPr anchor="ctr"/>
          <a:lstStyle/>
          <a:p>
            <a:pPr marL="0" algn="ctr"/>
            <a:endParaRPr/>
          </a:p>
        </p:txBody>
      </p:sp>
      <p:sp>
        <p:nvSpPr>
          <p:cNvPr id="35" name="文本22" title=""/>
          <p:cNvSpPr txBox="1"/>
          <p:nvPr/>
        </p:nvSpPr>
        <p:spPr>
          <a:xfrm>
            <a:off x="4520117" y="3895325"/>
            <a:ext cx="847408" cy="480219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0</a:t>
            </a:r>
          </a:p>
        </p:txBody>
      </p:sp>
      <p:pic>
        <p:nvPicPr>
          <p:cNvPr id="36" name="图片9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2743" y="2665647"/>
            <a:ext cx="1044575" cy="458788"/>
          </a:xfrm>
          <a:prstGeom prst="rect">
            <a:avLst/>
          </a:prstGeom>
        </p:spPr>
      </p:pic>
      <p:sp>
        <p:nvSpPr>
          <p:cNvPr id="37" name="文本23" title=""/>
          <p:cNvSpPr txBox="1"/>
          <p:nvPr/>
        </p:nvSpPr>
        <p:spPr>
          <a:xfrm>
            <a:off x="7097510" y="2604687"/>
            <a:ext cx="1314133" cy="486982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9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</a:rPr>
              <a:t> 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1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</a:rPr>
              <a:t> 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8</a:t>
            </a:r>
          </a:p>
        </p:txBody>
      </p:sp>
      <p:sp>
        <p:nvSpPr>
          <p:cNvPr id="38" name="文本24" title=""/>
          <p:cNvSpPr txBox="1"/>
          <p:nvPr/>
        </p:nvSpPr>
        <p:spPr>
          <a:xfrm>
            <a:off x="6540322" y="2590400"/>
            <a:ext cx="656884" cy="486982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2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</a:rPr>
              <a:t> 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7</a:t>
            </a:r>
          </a:p>
        </p:txBody>
      </p:sp>
      <p:sp>
        <p:nvSpPr>
          <p:cNvPr id="39" name="文本25" title=""/>
          <p:cNvSpPr txBox="1"/>
          <p:nvPr/>
        </p:nvSpPr>
        <p:spPr>
          <a:xfrm>
            <a:off x="7297734" y="2285402"/>
            <a:ext cx="322453" cy="480219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3</a:t>
            </a:r>
          </a:p>
        </p:txBody>
      </p:sp>
      <p:sp>
        <p:nvSpPr>
          <p:cNvPr id="40" name="文本26" title=""/>
          <p:cNvSpPr txBox="1"/>
          <p:nvPr/>
        </p:nvSpPr>
        <p:spPr>
          <a:xfrm>
            <a:off x="7108425" y="2890439"/>
            <a:ext cx="1169670" cy="486982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8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</a:rPr>
              <a:t> 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1</a:t>
            </a:r>
          </a:p>
        </p:txBody>
      </p:sp>
      <p:sp>
        <p:nvSpPr>
          <p:cNvPr id="41" name="形状5" title=""/>
          <p:cNvSpPr txBox="1"/>
          <p:nvPr/>
        </p:nvSpPr>
        <p:spPr>
          <a:xfrm>
            <a:off x="7108501" y="3309378"/>
            <a:ext cx="828675" cy="1191"/>
          </a:xfrm>
          <a:prstGeom prst="line">
            <a:avLst/>
          </a:prstGeom>
          <a:ln w="19050">
            <a:solidFill>
              <a:srgbClr val="000000">
                <a:alpha val="100000"/>
              </a:srgbClr>
            </a:solidFill>
          </a:ln>
        </p:spPr>
        <p:txBody>
          <a:bodyPr anchor="ctr"/>
          <a:lstStyle/>
          <a:p>
            <a:pPr marL="0" algn="ctr"/>
            <a:endParaRPr/>
          </a:p>
        </p:txBody>
      </p:sp>
      <p:sp>
        <p:nvSpPr>
          <p:cNvPr id="42" name="文本27" title=""/>
          <p:cNvSpPr txBox="1"/>
          <p:nvPr/>
        </p:nvSpPr>
        <p:spPr>
          <a:xfrm>
            <a:off x="6932679" y="3226186"/>
            <a:ext cx="847408" cy="486982"/>
          </a:xfrm>
          <a:prstGeom prst="rect">
            <a:avLst/>
          </a:prstGeom>
          <a:noFill/>
        </p:spPr>
        <p:txBody>
          <a:bodyPr anchor="t"/>
          <a:lstStyle/>
          <a:p>
            <a:pPr marL="0" algn="ctr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1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</a:rPr>
              <a:t> 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0</a:t>
            </a:r>
          </a:p>
        </p:txBody>
      </p:sp>
      <p:sp>
        <p:nvSpPr>
          <p:cNvPr id="43" name="文本28" title=""/>
          <p:cNvSpPr txBox="1"/>
          <p:nvPr/>
        </p:nvSpPr>
        <p:spPr>
          <a:xfrm>
            <a:off x="7489425" y="3229568"/>
            <a:ext cx="334645" cy="480219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8</a:t>
            </a:r>
          </a:p>
        </p:txBody>
      </p:sp>
      <p:sp>
        <p:nvSpPr>
          <p:cNvPr id="44" name="文本29" title=""/>
          <p:cNvSpPr txBox="1"/>
          <p:nvPr/>
        </p:nvSpPr>
        <p:spPr>
          <a:xfrm>
            <a:off x="7495968" y="2285678"/>
            <a:ext cx="322453" cy="480219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4</a:t>
            </a:r>
          </a:p>
        </p:txBody>
      </p:sp>
      <p:sp>
        <p:nvSpPr>
          <p:cNvPr id="45" name="文本30" title=""/>
          <p:cNvSpPr txBox="1"/>
          <p:nvPr/>
        </p:nvSpPr>
        <p:spPr>
          <a:xfrm>
            <a:off x="6885254" y="3507574"/>
            <a:ext cx="1164908" cy="486982"/>
          </a:xfrm>
          <a:prstGeom prst="rect">
            <a:avLst/>
          </a:prstGeom>
          <a:noFill/>
        </p:spPr>
        <p:txBody>
          <a:bodyPr anchor="t"/>
          <a:lstStyle/>
          <a:p>
            <a:pPr marL="0" algn="ctr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1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</a:rPr>
              <a:t> 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0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Times New Roman"/>
                <a:ea typeface="Times New Roman"/>
              </a:rPr>
              <a:t> </a:t>
            </a:r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8</a:t>
            </a:r>
          </a:p>
        </p:txBody>
      </p:sp>
      <p:sp>
        <p:nvSpPr>
          <p:cNvPr id="46" name="形状6" title=""/>
          <p:cNvSpPr txBox="1"/>
          <p:nvPr/>
        </p:nvSpPr>
        <p:spPr>
          <a:xfrm>
            <a:off x="7108301" y="3915806"/>
            <a:ext cx="828675" cy="1191"/>
          </a:xfrm>
          <a:prstGeom prst="line">
            <a:avLst/>
          </a:prstGeom>
          <a:ln w="19050">
            <a:solidFill>
              <a:srgbClr val="000000">
                <a:alpha val="100000"/>
              </a:srgbClr>
            </a:solidFill>
          </a:ln>
        </p:spPr>
        <p:txBody>
          <a:bodyPr anchor="ctr"/>
          <a:lstStyle/>
          <a:p>
            <a:pPr marL="0" algn="ctr"/>
            <a:endParaRPr/>
          </a:p>
        </p:txBody>
      </p:sp>
      <p:sp>
        <p:nvSpPr>
          <p:cNvPr id="47" name="文本31" title=""/>
          <p:cNvSpPr txBox="1"/>
          <p:nvPr/>
        </p:nvSpPr>
        <p:spPr>
          <a:xfrm>
            <a:off x="7496169" y="3867743"/>
            <a:ext cx="847408" cy="480219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0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0</a:t>
            </a:r>
          </a:p>
        </p:txBody>
      </p:sp>
      <p:sp>
        <p:nvSpPr>
          <p:cNvPr id="48" name="文本32" title=""/>
          <p:cNvSpPr txBox="1"/>
          <p:nvPr/>
        </p:nvSpPr>
        <p:spPr>
          <a:xfrm>
            <a:off x="2367934" y="1423606"/>
            <a:ext cx="5207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r"/>
            <a:r>
              <a:rPr lang="zh-CN" altLang="en-US" sz="2599" b="0" i="0">
                <a:solidFill>
                  <a:srgbClr val="006EFF">
                    <a:alpha val="100000"/>
                  </a:srgbClr>
                </a:solidFill>
                <a:latin typeface="楷体"/>
                <a:ea typeface="楷体"/>
              </a:rPr>
              <a:t>16</a:t>
            </a:r>
          </a:p>
        </p:txBody>
      </p:sp>
      <p:sp>
        <p:nvSpPr>
          <p:cNvPr id="49" name="文本33" title=""/>
          <p:cNvSpPr txBox="1"/>
          <p:nvPr/>
        </p:nvSpPr>
        <p:spPr>
          <a:xfrm>
            <a:off x="5023876" y="1423968"/>
            <a:ext cx="720728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r"/>
            <a:r>
              <a:rPr lang="zh-CN" altLang="en-US" sz="2599" b="0" i="0">
                <a:solidFill>
                  <a:srgbClr val="006EFF">
                    <a:alpha val="100000"/>
                  </a:srgbClr>
                </a:solidFill>
                <a:latin typeface="楷体"/>
                <a:ea typeface="楷体"/>
              </a:rPr>
              <a:t>22</a:t>
            </a:r>
          </a:p>
        </p:txBody>
      </p:sp>
      <p:sp>
        <p:nvSpPr>
          <p:cNvPr id="50" name="文本34" title=""/>
          <p:cNvSpPr txBox="1"/>
          <p:nvPr/>
        </p:nvSpPr>
        <p:spPr>
          <a:xfrm>
            <a:off x="7691104" y="1423664"/>
            <a:ext cx="720728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r"/>
            <a:r>
              <a:rPr lang="zh-CN" altLang="en-US" sz="2599" b="0" i="0">
                <a:solidFill>
                  <a:srgbClr val="006EFF">
                    <a:alpha val="100000"/>
                  </a:srgbClr>
                </a:solidFill>
                <a:latin typeface="楷体"/>
                <a:ea typeface="楷体"/>
              </a:rPr>
              <a:t>34</a:t>
            </a:r>
          </a:p>
        </p:txBody>
      </p:sp>
      <p:sp>
        <p:nvSpPr>
          <p:cNvPr id="51" name="文本框 50" title="">
            <a:extLst>
              <a:ext uri="{FF2B5EF4-FFF2-40B4-BE49-F238E27FC236}">
                <a16:creationId xmlns:a16="http://schemas.microsoft.com/office/drawing/2014/main" id="{95090178-FB6F-D538-436B-BE2EEBA3BA91}"/>
              </a:ext>
            </a:extLst>
          </p:cNvPr>
          <p:cNvSpPr txBox="1"/>
          <p:nvPr/>
        </p:nvSpPr>
        <p:spPr>
          <a:xfrm>
            <a:off x="3940436" y="110279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1.</a:t>
            </a:r>
            <a:r>
              <a:rPr lang="zh-CN" altLang="en-US" sz="240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定商是几位数</a:t>
            </a:r>
          </a:p>
        </p:txBody>
      </p:sp>
      <p:sp>
        <p:nvSpPr>
          <p:cNvPr id="52" name="文本框 51" title="">
            <a:extLst>
              <a:ext uri="{FF2B5EF4-FFF2-40B4-BE49-F238E27FC236}">
                <a16:creationId xmlns:a16="http://schemas.microsoft.com/office/drawing/2014/main" id="{A4A89FA9-C231-0A2E-285F-C2D63B33A9D2}"/>
              </a:ext>
            </a:extLst>
          </p:cNvPr>
          <p:cNvSpPr txBox="1"/>
          <p:nvPr/>
        </p:nvSpPr>
        <p:spPr>
          <a:xfrm>
            <a:off x="3940436" y="544804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2.</a:t>
            </a:r>
            <a:r>
              <a:rPr lang="zh-CN" altLang="en-US" sz="240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试商：把除数看作整十数</a:t>
            </a:r>
          </a:p>
        </p:txBody>
      </p:sp>
      <p:sp>
        <p:nvSpPr>
          <p:cNvPr id="53" name="文本框 52" title="">
            <a:extLst>
              <a:ext uri="{FF2B5EF4-FFF2-40B4-BE49-F238E27FC236}">
                <a16:creationId xmlns:a16="http://schemas.microsoft.com/office/drawing/2014/main" id="{922675AE-9A79-2FB0-A9FD-6AA6CE1C01C4}"/>
              </a:ext>
            </a:extLst>
          </p:cNvPr>
          <p:cNvSpPr txBox="1"/>
          <p:nvPr/>
        </p:nvSpPr>
        <p:spPr>
          <a:xfrm>
            <a:off x="3940436" y="979329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3.</a:t>
            </a:r>
            <a:r>
              <a:rPr lang="zh-CN" altLang="en-US" sz="240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调商的大小</a:t>
            </a:r>
          </a:p>
        </p:txBody>
      </p:sp>
    </p:spTree>
    <p:extLst>
      <p:ext uri="{BB962C8B-B14F-4D97-AF65-F5344CB8AC3E}">
        <p14:creationId xmlns:p14="http://schemas.microsoft.com/office/powerpoint/2010/main" val="8405194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 nodeType="clickPar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 nodeType="clickPar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 nodeType="clickPar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 nodeType="clickPar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 nodeType="clickPar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 nodeType="clickPar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 nodeType="clickPar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 nodeType="clickPar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 nodeType="clickPar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 nodeType="clickPar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/>
      <p:bldP spid="52" grpId="0"/>
      <p:bldP spid="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1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" y="4770438"/>
            <a:ext cx="376238" cy="376237"/>
          </a:xfrm>
          <a:prstGeom prst="rect">
            <a:avLst/>
          </a:prstGeom>
        </p:spPr>
      </p:pic>
      <p:sp>
        <p:nvSpPr>
          <p:cNvPr id="3" name="形状1" title=""/>
          <p:cNvSpPr txBox="1"/>
          <p:nvPr/>
        </p:nvSpPr>
        <p:spPr>
          <a:xfrm>
            <a:off x="119063" y="133350"/>
            <a:ext cx="474662" cy="474663"/>
          </a:xfrm>
          <a:prstGeom prst="chevron">
            <a:avLst/>
          </a:prstGeom>
          <a:solidFill>
            <a:srgbClr val="FC6E51">
              <a:alpha val="100000"/>
            </a:srgbClr>
          </a:solidFill>
          <a:ln w="9525">
            <a:solidFill>
              <a:srgbClr val="FFFFFF">
                <a:alpha val="0"/>
              </a:srgbClr>
            </a:solidFill>
          </a:ln>
        </p:spPr>
        <p:txBody>
          <a:bodyPr anchor="ctr"/>
          <a:lstStyle/>
          <a:p>
            <a:pPr marL="0" algn="ctr"/>
            <a:endParaRPr/>
          </a:p>
        </p:txBody>
      </p:sp>
      <p:sp>
        <p:nvSpPr>
          <p:cNvPr id="4" name="形状2" title=""/>
          <p:cNvSpPr txBox="1"/>
          <p:nvPr/>
        </p:nvSpPr>
        <p:spPr>
          <a:xfrm>
            <a:off x="794385" y="620713"/>
            <a:ext cx="1440000" cy="12700"/>
          </a:xfrm>
          <a:prstGeom prst="line">
            <a:avLst/>
          </a:prstGeom>
          <a:solidFill>
            <a:srgbClr val="FFFFFF">
              <a:alpha val="0"/>
            </a:srgbClr>
          </a:solidFill>
          <a:ln w="12700">
            <a:solidFill>
              <a:srgbClr val="002060">
                <a:alpha val="100000"/>
              </a:srgbClr>
            </a:solidFill>
            <a:prstDash val="solid"/>
          </a:ln>
        </p:spPr>
        <p:txBody>
          <a:bodyPr anchor="ctr"/>
          <a:lstStyle/>
          <a:p>
            <a:pPr marL="0" algn="ctr"/>
            <a:endParaRPr/>
          </a:p>
        </p:txBody>
      </p:sp>
      <p:pic>
        <p:nvPicPr>
          <p:cNvPr id="5" name="图片2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9350" y="4770438"/>
            <a:ext cx="376238" cy="376237"/>
          </a:xfrm>
          <a:prstGeom prst="rect">
            <a:avLst/>
          </a:prstGeom>
        </p:spPr>
      </p:pic>
      <p:pic>
        <p:nvPicPr>
          <p:cNvPr id="6" name="图片3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0425" y="4770438"/>
            <a:ext cx="377825" cy="376237"/>
          </a:xfrm>
          <a:prstGeom prst="rect">
            <a:avLst/>
          </a:prstGeom>
        </p:spPr>
      </p:pic>
      <p:sp>
        <p:nvSpPr>
          <p:cNvPr id="7" name="文本1" title=""/>
          <p:cNvSpPr txBox="1"/>
          <p:nvPr/>
        </p:nvSpPr>
        <p:spPr>
          <a:xfrm>
            <a:off x="613897" y="16220"/>
            <a:ext cx="1822002" cy="774065"/>
          </a:xfrm>
          <a:prstGeom prst="rect">
            <a:avLst/>
          </a:prstGeom>
          <a:noFill/>
        </p:spPr>
        <p:txBody>
          <a:bodyPr anchor="t"/>
          <a:lstStyle/>
          <a:p>
            <a:pPr marL="0" algn="ctr">
              <a:lnSpc>
                <a:spcPts val="3800"/>
              </a:lnSpc>
            </a:pPr>
            <a:r>
              <a:rPr lang="zh-CN" altLang="en-US" sz="3200" b="1" i="0">
                <a:solidFill>
                  <a:srgbClr val="000000">
                    <a:alpha val="100000"/>
                  </a:srgbClr>
                </a:solidFill>
                <a:effectLst>
                  <a:outerShdw blurRad="38100" dist="25400" dir="5400000" rotWithShape="0">
                    <a:srgbClr val="6E747A">
                      <a:alpha val="42745"/>
                    </a:srgbClr>
                  </a:outerShdw>
                </a:effectLst>
                <a:latin typeface="黑体"/>
                <a:ea typeface="黑体"/>
              </a:rPr>
              <a:t>知识重现</a:t>
            </a:r>
          </a:p>
        </p:txBody>
      </p:sp>
      <p:sp>
        <p:nvSpPr>
          <p:cNvPr id="8" name="文本2" title=""/>
          <p:cNvSpPr txBox="1"/>
          <p:nvPr/>
        </p:nvSpPr>
        <p:spPr>
          <a:xfrm>
            <a:off x="794680" y="761790"/>
            <a:ext cx="48133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说一说四则混合运算的运算顺序</a:t>
            </a:r>
          </a:p>
        </p:txBody>
      </p:sp>
      <p:sp>
        <p:nvSpPr>
          <p:cNvPr id="9" name="文本3" title=""/>
          <p:cNvSpPr txBox="1"/>
          <p:nvPr/>
        </p:nvSpPr>
        <p:spPr>
          <a:xfrm>
            <a:off x="794356" y="1328471"/>
            <a:ext cx="7778753" cy="3128153"/>
          </a:xfrm>
          <a:prstGeom prst="rect">
            <a:avLst/>
          </a:prstGeom>
          <a:noFill/>
        </p:spPr>
        <p:txBody>
          <a:bodyPr anchor="t"/>
          <a:lstStyle/>
          <a:p>
            <a:pPr marL="0" algn="l">
              <a:lnSpc>
                <a:spcPts val="3800"/>
              </a:lnSpc>
            </a:pPr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    在一个没有括号的算式里，既有加、减法，又有乘、除法，要先算</a:t>
            </a:r>
            <a:r>
              <a:rPr lang="zh-CN" altLang="en-US" sz="2599" b="0" i="0" u="sng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        </a:t>
            </a:r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，后算</a:t>
            </a:r>
            <a:r>
              <a:rPr lang="zh-CN" altLang="en-US" sz="2599" b="0" i="0" u="sng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         </a:t>
            </a:r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；</a:t>
            </a:r>
          </a:p>
          <a:p>
            <a:pPr marL="0" algn="l">
              <a:lnSpc>
                <a:spcPts val="3800"/>
              </a:lnSpc>
            </a:pPr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    在有小括号的算式里，要先算</a:t>
            </a:r>
            <a:r>
              <a:rPr lang="zh-CN" altLang="en-US" sz="2599" b="0" i="0" u="sng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             </a:t>
            </a:r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，后算</a:t>
            </a:r>
            <a:r>
              <a:rPr lang="zh-CN" altLang="en-US" sz="2599" b="0" i="0" u="sng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             </a:t>
            </a:r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；</a:t>
            </a:r>
          </a:p>
          <a:p>
            <a:pPr marL="0" algn="l">
              <a:lnSpc>
                <a:spcPts val="3800"/>
              </a:lnSpc>
            </a:pPr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    既有小括号，又有中括号，要先算</a:t>
            </a:r>
            <a:r>
              <a:rPr lang="zh-CN" altLang="en-US" sz="2599" b="0" i="0" u="sng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           </a:t>
            </a:r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，后算</a:t>
            </a:r>
            <a:r>
              <a:rPr lang="zh-CN" altLang="en-US" sz="2599" b="0" i="0" u="sng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               </a:t>
            </a:r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。 </a:t>
            </a:r>
          </a:p>
        </p:txBody>
      </p:sp>
      <p:sp>
        <p:nvSpPr>
          <p:cNvPr id="10" name="文本4" title=""/>
          <p:cNvSpPr txBox="1"/>
          <p:nvPr/>
        </p:nvSpPr>
        <p:spPr>
          <a:xfrm>
            <a:off x="3499302" y="1789242"/>
            <a:ext cx="1433449" cy="538162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399" b="1" i="0">
                <a:solidFill>
                  <a:srgbClr val="FF0000">
                    <a:alpha val="100000"/>
                  </a:srgbClr>
                </a:solidFill>
                <a:latin typeface="仿宋"/>
                <a:ea typeface="仿宋"/>
              </a:rPr>
              <a:t>乘、除法</a:t>
            </a:r>
          </a:p>
        </p:txBody>
      </p:sp>
      <p:sp>
        <p:nvSpPr>
          <p:cNvPr id="11" name="文本5" title=""/>
          <p:cNvSpPr txBox="1"/>
          <p:nvPr/>
        </p:nvSpPr>
        <p:spPr>
          <a:xfrm>
            <a:off x="5914052" y="1765127"/>
            <a:ext cx="1433449" cy="538162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399" b="1" i="0">
                <a:solidFill>
                  <a:srgbClr val="FF0000">
                    <a:alpha val="100000"/>
                  </a:srgbClr>
                </a:solidFill>
                <a:latin typeface="仿宋"/>
                <a:ea typeface="仿宋"/>
              </a:rPr>
              <a:t>加、减法</a:t>
            </a:r>
          </a:p>
        </p:txBody>
      </p:sp>
      <p:sp>
        <p:nvSpPr>
          <p:cNvPr id="12" name="文本6" title=""/>
          <p:cNvSpPr txBox="1"/>
          <p:nvPr/>
        </p:nvSpPr>
        <p:spPr>
          <a:xfrm>
            <a:off x="5845966" y="2284728"/>
            <a:ext cx="2054924" cy="538162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399" b="1" i="0">
                <a:solidFill>
                  <a:srgbClr val="FF0000">
                    <a:alpha val="100000"/>
                  </a:srgbClr>
                </a:solidFill>
                <a:latin typeface="仿宋"/>
                <a:ea typeface="仿宋"/>
              </a:rPr>
              <a:t>小括号里面的</a:t>
            </a:r>
          </a:p>
        </p:txBody>
      </p:sp>
      <p:sp>
        <p:nvSpPr>
          <p:cNvPr id="13" name="文本7" title=""/>
          <p:cNvSpPr txBox="1"/>
          <p:nvPr/>
        </p:nvSpPr>
        <p:spPr>
          <a:xfrm>
            <a:off x="1601152" y="2740307"/>
            <a:ext cx="2054924" cy="538162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399" b="1" i="0">
                <a:solidFill>
                  <a:srgbClr val="FF0000">
                    <a:alpha val="100000"/>
                  </a:srgbClr>
                </a:solidFill>
                <a:latin typeface="仿宋"/>
                <a:ea typeface="仿宋"/>
              </a:rPr>
              <a:t>小括号外面的</a:t>
            </a:r>
          </a:p>
        </p:txBody>
      </p:sp>
      <p:sp>
        <p:nvSpPr>
          <p:cNvPr id="14" name="文本8" title=""/>
          <p:cNvSpPr txBox="1"/>
          <p:nvPr/>
        </p:nvSpPr>
        <p:spPr>
          <a:xfrm>
            <a:off x="6425501" y="3206940"/>
            <a:ext cx="2054924" cy="538162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399" b="1" i="0">
                <a:solidFill>
                  <a:srgbClr val="FF0000">
                    <a:alpha val="100000"/>
                  </a:srgbClr>
                </a:solidFill>
                <a:latin typeface="仿宋"/>
                <a:ea typeface="仿宋"/>
              </a:rPr>
              <a:t>小括号里面的</a:t>
            </a:r>
          </a:p>
        </p:txBody>
      </p:sp>
      <p:sp>
        <p:nvSpPr>
          <p:cNvPr id="15" name="文本9" title=""/>
          <p:cNvSpPr txBox="1"/>
          <p:nvPr/>
        </p:nvSpPr>
        <p:spPr>
          <a:xfrm>
            <a:off x="1555005" y="3704446"/>
            <a:ext cx="2054924" cy="538162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399" b="1" i="0">
                <a:solidFill>
                  <a:srgbClr val="FF0000">
                    <a:alpha val="100000"/>
                  </a:srgbClr>
                </a:solidFill>
                <a:latin typeface="仿宋"/>
                <a:ea typeface="仿宋"/>
              </a:rPr>
              <a:t>中括号里面的</a:t>
            </a:r>
          </a:p>
        </p:txBody>
      </p:sp>
    </p:spTree>
    <p:extLst>
      <p:ext uri="{BB962C8B-B14F-4D97-AF65-F5344CB8AC3E}">
        <p14:creationId xmlns:p14="http://schemas.microsoft.com/office/powerpoint/2010/main" val="8405194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1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" y="4770438"/>
            <a:ext cx="376238" cy="376237"/>
          </a:xfrm>
          <a:prstGeom prst="rect">
            <a:avLst/>
          </a:prstGeom>
        </p:spPr>
      </p:pic>
      <p:pic>
        <p:nvPicPr>
          <p:cNvPr id="3" name="图片2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9350" y="4770438"/>
            <a:ext cx="376238" cy="376237"/>
          </a:xfrm>
          <a:prstGeom prst="rect">
            <a:avLst/>
          </a:prstGeom>
        </p:spPr>
      </p:pic>
      <p:pic>
        <p:nvPicPr>
          <p:cNvPr id="4" name="图片3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0425" y="4770438"/>
            <a:ext cx="377825" cy="376237"/>
          </a:xfrm>
          <a:prstGeom prst="rect">
            <a:avLst/>
          </a:prstGeom>
        </p:spPr>
      </p:pic>
      <p:pic>
        <p:nvPicPr>
          <p:cNvPr id="5" name="图片4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088" y="268288"/>
            <a:ext cx="393700" cy="392112"/>
          </a:xfrm>
          <a:prstGeom prst="rect">
            <a:avLst/>
          </a:prstGeom>
        </p:spPr>
      </p:pic>
      <p:pic>
        <p:nvPicPr>
          <p:cNvPr id="6" name="图片5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588" y="268288"/>
            <a:ext cx="393700" cy="392112"/>
          </a:xfrm>
          <a:prstGeom prst="rect">
            <a:avLst/>
          </a:prstGeom>
        </p:spPr>
      </p:pic>
      <p:pic>
        <p:nvPicPr>
          <p:cNvPr id="7" name="图片6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88" y="268288"/>
            <a:ext cx="393700" cy="392112"/>
          </a:xfrm>
          <a:prstGeom prst="rect">
            <a:avLst/>
          </a:prstGeom>
        </p:spPr>
      </p:pic>
      <p:sp>
        <p:nvSpPr>
          <p:cNvPr id="8" name="文本1" title=""/>
          <p:cNvSpPr txBox="1"/>
          <p:nvPr/>
        </p:nvSpPr>
        <p:spPr>
          <a:xfrm>
            <a:off x="903646" y="714375"/>
            <a:ext cx="61341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3.写一写下面式子的运算顺序，再计算。</a:t>
            </a:r>
          </a:p>
        </p:txBody>
      </p:sp>
      <p:sp>
        <p:nvSpPr>
          <p:cNvPr id="9" name="文本2" title=""/>
          <p:cNvSpPr txBox="1"/>
          <p:nvPr/>
        </p:nvSpPr>
        <p:spPr>
          <a:xfrm>
            <a:off x="903351" y="1370428"/>
            <a:ext cx="23368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(227＋26)÷11</a:t>
            </a:r>
          </a:p>
        </p:txBody>
      </p:sp>
      <p:sp>
        <p:nvSpPr>
          <p:cNvPr id="10" name="文本3" title=""/>
          <p:cNvSpPr txBox="1"/>
          <p:nvPr/>
        </p:nvSpPr>
        <p:spPr>
          <a:xfrm>
            <a:off x="5239455" y="1370752"/>
            <a:ext cx="23368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459×(76－50)</a:t>
            </a:r>
          </a:p>
        </p:txBody>
      </p:sp>
      <p:sp>
        <p:nvSpPr>
          <p:cNvPr id="11" name="文本4" title=""/>
          <p:cNvSpPr txBox="1"/>
          <p:nvPr/>
        </p:nvSpPr>
        <p:spPr>
          <a:xfrm>
            <a:off x="827094" y="3094739"/>
            <a:ext cx="31623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(105×12－635)÷25</a:t>
            </a:r>
          </a:p>
        </p:txBody>
      </p:sp>
      <p:sp>
        <p:nvSpPr>
          <p:cNvPr id="12" name="文本5" title=""/>
          <p:cNvSpPr txBox="1"/>
          <p:nvPr/>
        </p:nvSpPr>
        <p:spPr>
          <a:xfrm>
            <a:off x="5239379" y="3144183"/>
            <a:ext cx="33274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864÷[(27－23)×12]</a:t>
            </a:r>
          </a:p>
        </p:txBody>
      </p:sp>
      <p:sp>
        <p:nvSpPr>
          <p:cNvPr id="13" name="文本6" title=""/>
          <p:cNvSpPr txBox="1"/>
          <p:nvPr/>
        </p:nvSpPr>
        <p:spPr>
          <a:xfrm>
            <a:off x="1563329" y="1035768"/>
            <a:ext cx="5207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6EFF">
                    <a:alpha val="100000"/>
                  </a:srgbClr>
                </a:solidFill>
                <a:latin typeface="楷体"/>
                <a:ea typeface="楷体"/>
              </a:rPr>
              <a:t>①</a:t>
            </a:r>
          </a:p>
        </p:txBody>
      </p:sp>
      <p:sp>
        <p:nvSpPr>
          <p:cNvPr id="14" name="文本7" title=""/>
          <p:cNvSpPr txBox="1"/>
          <p:nvPr/>
        </p:nvSpPr>
        <p:spPr>
          <a:xfrm>
            <a:off x="2428570" y="1035472"/>
            <a:ext cx="5207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6EFF">
                    <a:alpha val="100000"/>
                  </a:srgbClr>
                </a:solidFill>
                <a:latin typeface="楷体"/>
                <a:ea typeface="楷体"/>
              </a:rPr>
              <a:t>②</a:t>
            </a:r>
          </a:p>
        </p:txBody>
      </p:sp>
      <p:sp>
        <p:nvSpPr>
          <p:cNvPr id="15" name="文本8" title=""/>
          <p:cNvSpPr txBox="1"/>
          <p:nvPr/>
        </p:nvSpPr>
        <p:spPr>
          <a:xfrm>
            <a:off x="6547437" y="1105824"/>
            <a:ext cx="5207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6EFF">
                    <a:alpha val="100000"/>
                  </a:srgbClr>
                </a:solidFill>
                <a:latin typeface="楷体"/>
                <a:ea typeface="楷体"/>
              </a:rPr>
              <a:t>①</a:t>
            </a:r>
          </a:p>
        </p:txBody>
      </p:sp>
      <p:sp>
        <p:nvSpPr>
          <p:cNvPr id="16" name="文本9" title=""/>
          <p:cNvSpPr txBox="1"/>
          <p:nvPr/>
        </p:nvSpPr>
        <p:spPr>
          <a:xfrm>
            <a:off x="5682548" y="1035510"/>
            <a:ext cx="5207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6EFF">
                    <a:alpha val="100000"/>
                  </a:srgbClr>
                </a:solidFill>
                <a:latin typeface="楷体"/>
                <a:ea typeface="楷体"/>
              </a:rPr>
              <a:t>②</a:t>
            </a:r>
          </a:p>
        </p:txBody>
      </p:sp>
      <p:sp>
        <p:nvSpPr>
          <p:cNvPr id="17" name="文本10" title=""/>
          <p:cNvSpPr txBox="1"/>
          <p:nvPr/>
        </p:nvSpPr>
        <p:spPr>
          <a:xfrm>
            <a:off x="1485052" y="2729379"/>
            <a:ext cx="5207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6EFF">
                    <a:alpha val="100000"/>
                  </a:srgbClr>
                </a:solidFill>
                <a:latin typeface="楷体"/>
                <a:ea typeface="楷体"/>
              </a:rPr>
              <a:t>①</a:t>
            </a:r>
          </a:p>
        </p:txBody>
      </p:sp>
      <p:sp>
        <p:nvSpPr>
          <p:cNvPr id="18" name="文本11" title=""/>
          <p:cNvSpPr txBox="1"/>
          <p:nvPr/>
        </p:nvSpPr>
        <p:spPr>
          <a:xfrm>
            <a:off x="2147926" y="2729389"/>
            <a:ext cx="5207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6EFF">
                    <a:alpha val="100000"/>
                  </a:srgbClr>
                </a:solidFill>
                <a:latin typeface="楷体"/>
                <a:ea typeface="楷体"/>
              </a:rPr>
              <a:t>②</a:t>
            </a:r>
          </a:p>
        </p:txBody>
      </p:sp>
      <p:sp>
        <p:nvSpPr>
          <p:cNvPr id="19" name="文本12" title=""/>
          <p:cNvSpPr txBox="1"/>
          <p:nvPr/>
        </p:nvSpPr>
        <p:spPr>
          <a:xfrm>
            <a:off x="3108217" y="2729294"/>
            <a:ext cx="5207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6EFF">
                    <a:alpha val="100000"/>
                  </a:srgbClr>
                </a:solidFill>
                <a:latin typeface="楷体"/>
                <a:ea typeface="楷体"/>
              </a:rPr>
              <a:t>③</a:t>
            </a:r>
          </a:p>
        </p:txBody>
      </p:sp>
      <p:sp>
        <p:nvSpPr>
          <p:cNvPr id="20" name="文本13" title=""/>
          <p:cNvSpPr txBox="1"/>
          <p:nvPr/>
        </p:nvSpPr>
        <p:spPr>
          <a:xfrm>
            <a:off x="6716659" y="2816638"/>
            <a:ext cx="5207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6EFF">
                    <a:alpha val="100000"/>
                  </a:srgbClr>
                </a:solidFill>
                <a:latin typeface="楷体"/>
                <a:ea typeface="楷体"/>
              </a:rPr>
              <a:t>①</a:t>
            </a:r>
          </a:p>
        </p:txBody>
      </p:sp>
      <p:sp>
        <p:nvSpPr>
          <p:cNvPr id="21" name="文本14" title=""/>
          <p:cNvSpPr txBox="1"/>
          <p:nvPr/>
        </p:nvSpPr>
        <p:spPr>
          <a:xfrm>
            <a:off x="7576509" y="2816609"/>
            <a:ext cx="5207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6EFF">
                    <a:alpha val="100000"/>
                  </a:srgbClr>
                </a:solidFill>
                <a:latin typeface="楷体"/>
                <a:ea typeface="楷体"/>
              </a:rPr>
              <a:t>②</a:t>
            </a:r>
          </a:p>
        </p:txBody>
      </p:sp>
      <p:sp>
        <p:nvSpPr>
          <p:cNvPr id="22" name="文本15" title=""/>
          <p:cNvSpPr txBox="1"/>
          <p:nvPr/>
        </p:nvSpPr>
        <p:spPr>
          <a:xfrm>
            <a:off x="5754319" y="2816609"/>
            <a:ext cx="5207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6EFF">
                    <a:alpha val="100000"/>
                  </a:srgbClr>
                </a:solidFill>
                <a:latin typeface="楷体"/>
                <a:ea typeface="楷体"/>
              </a:rPr>
              <a:t>③</a:t>
            </a:r>
          </a:p>
        </p:txBody>
      </p:sp>
      <p:sp>
        <p:nvSpPr>
          <p:cNvPr id="23" name="文本16" title=""/>
          <p:cNvSpPr txBox="1"/>
          <p:nvPr/>
        </p:nvSpPr>
        <p:spPr>
          <a:xfrm>
            <a:off x="827370" y="1785785"/>
            <a:ext cx="1511300" cy="943737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FF0000">
                    <a:alpha val="100000"/>
                  </a:srgbClr>
                </a:solidFill>
                <a:latin typeface="楷体"/>
                <a:ea typeface="楷体"/>
              </a:rPr>
              <a:t>=253÷11</a:t>
            </a:r>
          </a:p>
          <a:p>
            <a:pPr marL="0" algn="l"/>
            <a:r>
              <a:rPr lang="zh-CN" altLang="en-US" sz="2599" b="0" i="0">
                <a:solidFill>
                  <a:srgbClr val="FF0000">
                    <a:alpha val="100000"/>
                  </a:srgbClr>
                </a:solidFill>
                <a:latin typeface="楷体"/>
                <a:ea typeface="楷体"/>
              </a:rPr>
              <a:t>=23</a:t>
            </a:r>
          </a:p>
        </p:txBody>
      </p:sp>
      <p:sp>
        <p:nvSpPr>
          <p:cNvPr id="24" name="文本17" title=""/>
          <p:cNvSpPr txBox="1"/>
          <p:nvPr/>
        </p:nvSpPr>
        <p:spPr>
          <a:xfrm>
            <a:off x="5036820" y="1785890"/>
            <a:ext cx="1511300" cy="943737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FF0000">
                    <a:alpha val="100000"/>
                  </a:srgbClr>
                </a:solidFill>
                <a:latin typeface="楷体"/>
                <a:ea typeface="楷体"/>
              </a:rPr>
              <a:t>=459×26</a:t>
            </a:r>
          </a:p>
          <a:p>
            <a:pPr marL="0" algn="l"/>
            <a:r>
              <a:rPr lang="zh-CN" altLang="en-US" sz="2599" b="0" i="0">
                <a:solidFill>
                  <a:srgbClr val="FF0000">
                    <a:alpha val="100000"/>
                  </a:srgbClr>
                </a:solidFill>
                <a:latin typeface="楷体"/>
                <a:ea typeface="楷体"/>
              </a:rPr>
              <a:t>=11934</a:t>
            </a:r>
          </a:p>
        </p:txBody>
      </p:sp>
      <p:sp>
        <p:nvSpPr>
          <p:cNvPr id="25" name="文本18" title=""/>
          <p:cNvSpPr txBox="1"/>
          <p:nvPr/>
        </p:nvSpPr>
        <p:spPr>
          <a:xfrm>
            <a:off x="692191" y="3521202"/>
            <a:ext cx="2832100" cy="1320356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FF0000">
                    <a:alpha val="100000"/>
                  </a:srgbClr>
                </a:solidFill>
                <a:latin typeface="楷体"/>
                <a:ea typeface="楷体"/>
              </a:rPr>
              <a:t>=(1260－635)÷25</a:t>
            </a:r>
          </a:p>
          <a:p>
            <a:pPr marL="0" algn="l"/>
            <a:r>
              <a:rPr lang="zh-CN" altLang="en-US" sz="2599" b="0" i="0">
                <a:solidFill>
                  <a:srgbClr val="FF0000">
                    <a:alpha val="100000"/>
                  </a:srgbClr>
                </a:solidFill>
                <a:latin typeface="楷体"/>
                <a:ea typeface="楷体"/>
              </a:rPr>
              <a:t>=625÷25</a:t>
            </a:r>
          </a:p>
          <a:p>
            <a:pPr marL="0" algn="l"/>
            <a:r>
              <a:rPr lang="zh-CN" altLang="en-US" sz="2599" b="0" i="0">
                <a:solidFill>
                  <a:srgbClr val="FF0000">
                    <a:alpha val="100000"/>
                  </a:srgbClr>
                </a:solidFill>
                <a:latin typeface="楷体"/>
                <a:ea typeface="楷体"/>
              </a:rPr>
              <a:t>=25</a:t>
            </a:r>
          </a:p>
        </p:txBody>
      </p:sp>
      <p:sp>
        <p:nvSpPr>
          <p:cNvPr id="26" name="文本19" title=""/>
          <p:cNvSpPr txBox="1"/>
          <p:nvPr/>
        </p:nvSpPr>
        <p:spPr>
          <a:xfrm>
            <a:off x="4991862" y="3521612"/>
            <a:ext cx="2336800" cy="1320356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FF0000">
                    <a:alpha val="100000"/>
                  </a:srgbClr>
                </a:solidFill>
                <a:latin typeface="楷体"/>
                <a:ea typeface="楷体"/>
              </a:rPr>
              <a:t>=864÷[4×12]</a:t>
            </a:r>
          </a:p>
          <a:p>
            <a:pPr marL="0" algn="l"/>
            <a:r>
              <a:rPr lang="zh-CN" altLang="en-US" sz="2599" b="0" i="0">
                <a:solidFill>
                  <a:srgbClr val="FF0000">
                    <a:alpha val="100000"/>
                  </a:srgbClr>
                </a:solidFill>
                <a:latin typeface="楷体"/>
                <a:ea typeface="楷体"/>
              </a:rPr>
              <a:t>=864÷48</a:t>
            </a:r>
          </a:p>
          <a:p>
            <a:pPr marL="0" algn="l"/>
            <a:r>
              <a:rPr lang="zh-CN" altLang="en-US" sz="2599" b="0" i="0">
                <a:solidFill>
                  <a:srgbClr val="FF0000">
                    <a:alpha val="100000"/>
                  </a:srgbClr>
                </a:solidFill>
                <a:latin typeface="楷体"/>
                <a:ea typeface="楷体"/>
              </a:rPr>
              <a:t>=18</a:t>
            </a:r>
          </a:p>
        </p:txBody>
      </p:sp>
    </p:spTree>
    <p:extLst>
      <p:ext uri="{BB962C8B-B14F-4D97-AF65-F5344CB8AC3E}">
        <p14:creationId xmlns:p14="http://schemas.microsoft.com/office/powerpoint/2010/main" val="8405194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1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" y="4770438"/>
            <a:ext cx="376238" cy="376237"/>
          </a:xfrm>
          <a:prstGeom prst="rect">
            <a:avLst/>
          </a:prstGeom>
        </p:spPr>
      </p:pic>
      <p:sp>
        <p:nvSpPr>
          <p:cNvPr id="3" name="形状1" title=""/>
          <p:cNvSpPr txBox="1"/>
          <p:nvPr/>
        </p:nvSpPr>
        <p:spPr>
          <a:xfrm>
            <a:off x="119063" y="133350"/>
            <a:ext cx="474662" cy="474663"/>
          </a:xfrm>
          <a:prstGeom prst="chevron">
            <a:avLst/>
          </a:prstGeom>
          <a:solidFill>
            <a:srgbClr val="FC6E51">
              <a:alpha val="100000"/>
            </a:srgbClr>
          </a:solidFill>
          <a:ln w="9525">
            <a:solidFill>
              <a:srgbClr val="FFFFFF">
                <a:alpha val="0"/>
              </a:srgbClr>
            </a:solidFill>
          </a:ln>
        </p:spPr>
        <p:txBody>
          <a:bodyPr anchor="ctr"/>
          <a:lstStyle/>
          <a:p>
            <a:pPr marL="0" algn="ctr"/>
            <a:endParaRPr/>
          </a:p>
        </p:txBody>
      </p:sp>
      <p:sp>
        <p:nvSpPr>
          <p:cNvPr id="4" name="形状2" title=""/>
          <p:cNvSpPr txBox="1"/>
          <p:nvPr/>
        </p:nvSpPr>
        <p:spPr>
          <a:xfrm>
            <a:off x="794385" y="620713"/>
            <a:ext cx="1440000" cy="12700"/>
          </a:xfrm>
          <a:prstGeom prst="line">
            <a:avLst/>
          </a:prstGeom>
          <a:solidFill>
            <a:srgbClr val="FFFFFF">
              <a:alpha val="0"/>
            </a:srgbClr>
          </a:solidFill>
          <a:ln w="12700">
            <a:solidFill>
              <a:srgbClr val="002060">
                <a:alpha val="100000"/>
              </a:srgbClr>
            </a:solidFill>
            <a:prstDash val="solid"/>
          </a:ln>
        </p:spPr>
        <p:txBody>
          <a:bodyPr anchor="ctr"/>
          <a:lstStyle/>
          <a:p>
            <a:pPr marL="0" algn="ctr"/>
            <a:endParaRPr/>
          </a:p>
        </p:txBody>
      </p:sp>
      <p:pic>
        <p:nvPicPr>
          <p:cNvPr id="5" name="图片2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9350" y="4770438"/>
            <a:ext cx="376238" cy="376237"/>
          </a:xfrm>
          <a:prstGeom prst="rect">
            <a:avLst/>
          </a:prstGeom>
        </p:spPr>
      </p:pic>
      <p:pic>
        <p:nvPicPr>
          <p:cNvPr id="6" name="图片3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0425" y="4770438"/>
            <a:ext cx="377825" cy="376237"/>
          </a:xfrm>
          <a:prstGeom prst="rect">
            <a:avLst/>
          </a:prstGeom>
        </p:spPr>
      </p:pic>
      <p:sp>
        <p:nvSpPr>
          <p:cNvPr id="7" name="文本1" title=""/>
          <p:cNvSpPr txBox="1"/>
          <p:nvPr/>
        </p:nvSpPr>
        <p:spPr>
          <a:xfrm>
            <a:off x="526063" y="0"/>
            <a:ext cx="1976643" cy="774065"/>
          </a:xfrm>
          <a:prstGeom prst="rect">
            <a:avLst/>
          </a:prstGeom>
          <a:noFill/>
        </p:spPr>
        <p:txBody>
          <a:bodyPr anchor="t"/>
          <a:lstStyle/>
          <a:p>
            <a:pPr marL="0" algn="ctr">
              <a:lnSpc>
                <a:spcPts val="3800"/>
              </a:lnSpc>
            </a:pPr>
            <a:r>
              <a:rPr lang="zh-CN" altLang="en-US" sz="3200" b="1" i="0">
                <a:solidFill>
                  <a:srgbClr val="000000">
                    <a:alpha val="100000"/>
                  </a:srgbClr>
                </a:solidFill>
                <a:effectLst>
                  <a:outerShdw blurRad="38100" dist="25400" dir="5400000" rotWithShape="0">
                    <a:srgbClr val="6E747A">
                      <a:alpha val="42745"/>
                    </a:srgbClr>
                  </a:outerShdw>
                </a:effectLst>
                <a:latin typeface="黑体"/>
                <a:ea typeface="黑体"/>
              </a:rPr>
              <a:t>数量关系</a:t>
            </a:r>
          </a:p>
        </p:txBody>
      </p:sp>
      <p:sp>
        <p:nvSpPr>
          <p:cNvPr id="8" name="文本2" title=""/>
          <p:cNvSpPr txBox="1"/>
          <p:nvPr/>
        </p:nvSpPr>
        <p:spPr>
          <a:xfrm>
            <a:off x="695725" y="659882"/>
            <a:ext cx="8073228" cy="1169718"/>
          </a:xfrm>
          <a:prstGeom prst="rect">
            <a:avLst/>
          </a:prstGeom>
          <a:noFill/>
        </p:spPr>
        <p:txBody>
          <a:bodyPr anchor="t"/>
          <a:lstStyle/>
          <a:p>
            <a:pPr marL="0" algn="l">
              <a:lnSpc>
                <a:spcPts val="3800"/>
              </a:lnSpc>
            </a:pPr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4.回忆</a:t>
            </a:r>
            <a:r>
              <a:rPr lang="zh-CN" altLang="en-US" sz="2599" b="0" i="0" u="sng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速度、时间、路程</a:t>
            </a:r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和</a:t>
            </a:r>
            <a:r>
              <a:rPr lang="zh-CN" altLang="en-US" sz="2599" b="0" i="0" u="sng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单价、数量、总价</a:t>
            </a:r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的数量   关系，完成填空。</a:t>
            </a:r>
          </a:p>
        </p:txBody>
      </p:sp>
      <p:sp>
        <p:nvSpPr>
          <p:cNvPr id="9" name="文本3" title=""/>
          <p:cNvSpPr txBox="1"/>
          <p:nvPr/>
        </p:nvSpPr>
        <p:spPr>
          <a:xfrm>
            <a:off x="1210866" y="1828914"/>
            <a:ext cx="3238500" cy="2406896"/>
          </a:xfrm>
          <a:prstGeom prst="rect">
            <a:avLst/>
          </a:prstGeom>
          <a:noFill/>
        </p:spPr>
        <p:txBody>
          <a:bodyPr anchor="t"/>
          <a:lstStyle/>
          <a:p>
            <a:pPr marL="0" algn="l">
              <a:lnSpc>
                <a:spcPts val="5800"/>
              </a:lnSpc>
            </a:pPr>
            <a:r>
              <a:rPr lang="zh-CN" altLang="en-US" sz="3000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速度=</a:t>
            </a:r>
            <a:r>
              <a:rPr lang="zh-CN" altLang="en-US" sz="3000" b="0" i="0" u="sng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           </a:t>
            </a:r>
          </a:p>
          <a:p>
            <a:pPr marL="0" algn="l">
              <a:lnSpc>
                <a:spcPts val="5800"/>
              </a:lnSpc>
            </a:pPr>
            <a:r>
              <a:rPr lang="zh-CN" altLang="en-US" sz="3000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路程=</a:t>
            </a:r>
            <a:r>
              <a:rPr lang="zh-CN" altLang="en-US" sz="3000" b="0" i="0" u="sng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           </a:t>
            </a:r>
          </a:p>
          <a:p>
            <a:pPr marL="0" algn="l">
              <a:lnSpc>
                <a:spcPts val="5800"/>
              </a:lnSpc>
            </a:pPr>
            <a:r>
              <a:rPr lang="zh-CN" altLang="en-US" sz="3000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时间=</a:t>
            </a:r>
            <a:r>
              <a:rPr lang="zh-CN" altLang="en-US" sz="3000" b="0" i="0" u="sng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           </a:t>
            </a:r>
          </a:p>
        </p:txBody>
      </p:sp>
      <p:sp>
        <p:nvSpPr>
          <p:cNvPr id="10" name="文本4" title=""/>
          <p:cNvSpPr txBox="1"/>
          <p:nvPr/>
        </p:nvSpPr>
        <p:spPr>
          <a:xfrm>
            <a:off x="4807506" y="1829276"/>
            <a:ext cx="3238500" cy="2406896"/>
          </a:xfrm>
          <a:prstGeom prst="rect">
            <a:avLst/>
          </a:prstGeom>
          <a:noFill/>
        </p:spPr>
        <p:txBody>
          <a:bodyPr anchor="t"/>
          <a:lstStyle/>
          <a:p>
            <a:pPr marL="0" algn="l">
              <a:lnSpc>
                <a:spcPts val="5800"/>
              </a:lnSpc>
            </a:pPr>
            <a:r>
              <a:rPr lang="zh-CN" altLang="en-US" sz="3000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单价=</a:t>
            </a:r>
            <a:r>
              <a:rPr lang="zh-CN" altLang="en-US" sz="3000" b="0" i="0" u="sng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           </a:t>
            </a:r>
          </a:p>
          <a:p>
            <a:pPr marL="0" algn="l">
              <a:lnSpc>
                <a:spcPts val="5800"/>
              </a:lnSpc>
            </a:pPr>
            <a:r>
              <a:rPr lang="zh-CN" altLang="en-US" sz="3000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总价=</a:t>
            </a:r>
            <a:r>
              <a:rPr lang="zh-CN" altLang="en-US" sz="3000" b="0" i="0" u="sng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           </a:t>
            </a:r>
          </a:p>
          <a:p>
            <a:pPr marL="0" algn="l">
              <a:lnSpc>
                <a:spcPts val="5800"/>
              </a:lnSpc>
            </a:pPr>
            <a:r>
              <a:rPr lang="zh-CN" altLang="en-US" sz="3000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数量=</a:t>
            </a:r>
            <a:r>
              <a:rPr lang="zh-CN" altLang="en-US" sz="3000" b="0" i="0" u="sng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           </a:t>
            </a:r>
          </a:p>
        </p:txBody>
      </p:sp>
      <p:sp>
        <p:nvSpPr>
          <p:cNvPr id="11" name="文本5" title=""/>
          <p:cNvSpPr txBox="1"/>
          <p:nvPr/>
        </p:nvSpPr>
        <p:spPr>
          <a:xfrm>
            <a:off x="2233974" y="1989772"/>
            <a:ext cx="2095500" cy="625094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3000" b="0" i="0">
                <a:solidFill>
                  <a:srgbClr val="3B00FF">
                    <a:alpha val="100000"/>
                  </a:srgbClr>
                </a:solidFill>
                <a:latin typeface="仿宋"/>
                <a:ea typeface="仿宋"/>
              </a:rPr>
              <a:t>路程÷时间</a:t>
            </a:r>
          </a:p>
        </p:txBody>
      </p:sp>
      <p:sp>
        <p:nvSpPr>
          <p:cNvPr id="12" name="文本6" title=""/>
          <p:cNvSpPr txBox="1"/>
          <p:nvPr/>
        </p:nvSpPr>
        <p:spPr>
          <a:xfrm>
            <a:off x="2234213" y="3505200"/>
            <a:ext cx="2095500" cy="625094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3000" b="0" i="0">
                <a:solidFill>
                  <a:srgbClr val="3B00FF">
                    <a:alpha val="100000"/>
                  </a:srgbClr>
                </a:solidFill>
                <a:latin typeface="仿宋"/>
                <a:ea typeface="仿宋"/>
              </a:rPr>
              <a:t>路程÷速度</a:t>
            </a:r>
          </a:p>
        </p:txBody>
      </p:sp>
      <p:sp>
        <p:nvSpPr>
          <p:cNvPr id="13" name="文本7" title=""/>
          <p:cNvSpPr txBox="1"/>
          <p:nvPr/>
        </p:nvSpPr>
        <p:spPr>
          <a:xfrm>
            <a:off x="2233860" y="2719626"/>
            <a:ext cx="2095500" cy="625094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3000" b="0" i="0">
                <a:solidFill>
                  <a:srgbClr val="3B00FF">
                    <a:alpha val="100000"/>
                  </a:srgbClr>
                </a:solidFill>
                <a:latin typeface="仿宋"/>
                <a:ea typeface="仿宋"/>
              </a:rPr>
              <a:t>速度×时间</a:t>
            </a:r>
          </a:p>
        </p:txBody>
      </p:sp>
      <p:sp>
        <p:nvSpPr>
          <p:cNvPr id="14" name="文本8" title=""/>
          <p:cNvSpPr txBox="1"/>
          <p:nvPr/>
        </p:nvSpPr>
        <p:spPr>
          <a:xfrm>
            <a:off x="5807754" y="1989772"/>
            <a:ext cx="2095500" cy="625094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3000" b="0" i="0">
                <a:solidFill>
                  <a:srgbClr val="FF0099">
                    <a:alpha val="100000"/>
                  </a:srgbClr>
                </a:solidFill>
                <a:latin typeface="仿宋"/>
                <a:ea typeface="仿宋"/>
              </a:rPr>
              <a:t>总价÷数量</a:t>
            </a:r>
          </a:p>
        </p:txBody>
      </p:sp>
      <p:sp>
        <p:nvSpPr>
          <p:cNvPr id="15" name="文本9" title=""/>
          <p:cNvSpPr txBox="1"/>
          <p:nvPr/>
        </p:nvSpPr>
        <p:spPr>
          <a:xfrm>
            <a:off x="5807640" y="3452812"/>
            <a:ext cx="2095500" cy="625094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3000" b="0" i="0">
                <a:solidFill>
                  <a:srgbClr val="FF0099">
                    <a:alpha val="100000"/>
                  </a:srgbClr>
                </a:solidFill>
                <a:latin typeface="仿宋"/>
                <a:ea typeface="仿宋"/>
              </a:rPr>
              <a:t>总价÷单价</a:t>
            </a:r>
          </a:p>
        </p:txBody>
      </p:sp>
      <p:sp>
        <p:nvSpPr>
          <p:cNvPr id="16" name="文本10" title=""/>
          <p:cNvSpPr txBox="1"/>
          <p:nvPr/>
        </p:nvSpPr>
        <p:spPr>
          <a:xfrm>
            <a:off x="5807754" y="2719864"/>
            <a:ext cx="2095500" cy="625094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3000" b="0" i="0">
                <a:solidFill>
                  <a:srgbClr val="FF0099">
                    <a:alpha val="100000"/>
                  </a:srgbClr>
                </a:solidFill>
                <a:latin typeface="仿宋"/>
                <a:ea typeface="仿宋"/>
              </a:rPr>
              <a:t>单价×数量</a:t>
            </a:r>
          </a:p>
        </p:txBody>
      </p:sp>
    </p:spTree>
    <p:extLst>
      <p:ext uri="{BB962C8B-B14F-4D97-AF65-F5344CB8AC3E}">
        <p14:creationId xmlns:p14="http://schemas.microsoft.com/office/powerpoint/2010/main" val="8405194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>
          <a:extLst>
            <a:ext uri="{FF2B5EF4-FFF2-40B4-BE49-F238E27FC236}">
              <a16:creationId xmlns:a16="http://schemas.microsoft.com/office/drawing/2014/main" id="{E1C69332-E469-301C-F0E2-EE36D7883E5C}"/>
            </a:ext>
          </a:extLst>
        </p:cNvPr>
        <p:cNvGrpSpPr/>
        <p:nvPr/>
      </p:nvGrpSpPr>
      <p:grpSpPr>
        <a:xfrm>
          <a:off x="0" y="0"/>
          <a:ext cx="0" cy="0"/>
        </a:xfrm>
      </p:grpSpPr>
      <p:pic>
        <p:nvPicPr>
          <p:cNvPr id="2" name="图片1" title="">
            <a:extLst>
              <a:ext uri="{FF2B5EF4-FFF2-40B4-BE49-F238E27FC236}">
                <a16:creationId xmlns:a16="http://schemas.microsoft.com/office/drawing/2014/main" id="{63BCED16-F18E-4F8E-D861-7FB8E1DF03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" y="4770438"/>
            <a:ext cx="376238" cy="376237"/>
          </a:xfrm>
          <a:prstGeom prst="rect">
            <a:avLst/>
          </a:prstGeom>
        </p:spPr>
      </p:pic>
      <p:pic>
        <p:nvPicPr>
          <p:cNvPr id="3" name="图片2" title="">
            <a:extLst>
              <a:ext uri="{FF2B5EF4-FFF2-40B4-BE49-F238E27FC236}">
                <a16:creationId xmlns:a16="http://schemas.microsoft.com/office/drawing/2014/main" id="{E3ED383E-2E5A-60B9-C78F-AEC8CD46D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9350" y="4770438"/>
            <a:ext cx="376238" cy="376237"/>
          </a:xfrm>
          <a:prstGeom prst="rect">
            <a:avLst/>
          </a:prstGeom>
        </p:spPr>
      </p:pic>
      <p:pic>
        <p:nvPicPr>
          <p:cNvPr id="4" name="图片3" title="">
            <a:extLst>
              <a:ext uri="{FF2B5EF4-FFF2-40B4-BE49-F238E27FC236}">
                <a16:creationId xmlns:a16="http://schemas.microsoft.com/office/drawing/2014/main" id="{153511AD-34F5-9362-0603-D1041ED7C4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0425" y="4770438"/>
            <a:ext cx="377825" cy="376237"/>
          </a:xfrm>
          <a:prstGeom prst="rect">
            <a:avLst/>
          </a:prstGeom>
        </p:spPr>
      </p:pic>
      <p:pic>
        <p:nvPicPr>
          <p:cNvPr id="5" name="图片4" title="">
            <a:extLst>
              <a:ext uri="{FF2B5EF4-FFF2-40B4-BE49-F238E27FC236}">
                <a16:creationId xmlns:a16="http://schemas.microsoft.com/office/drawing/2014/main" id="{CC3534FA-F6B8-B58D-C8D7-5F5CA983EC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088" y="268288"/>
            <a:ext cx="393700" cy="392112"/>
          </a:xfrm>
          <a:prstGeom prst="rect">
            <a:avLst/>
          </a:prstGeom>
        </p:spPr>
      </p:pic>
      <p:pic>
        <p:nvPicPr>
          <p:cNvPr id="6" name="图片5" title="">
            <a:extLst>
              <a:ext uri="{FF2B5EF4-FFF2-40B4-BE49-F238E27FC236}">
                <a16:creationId xmlns:a16="http://schemas.microsoft.com/office/drawing/2014/main" id="{385EF773-8BA8-6F61-0C48-B795450686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588" y="268288"/>
            <a:ext cx="393700" cy="392112"/>
          </a:xfrm>
          <a:prstGeom prst="rect">
            <a:avLst/>
          </a:prstGeom>
        </p:spPr>
      </p:pic>
      <p:pic>
        <p:nvPicPr>
          <p:cNvPr id="7" name="图片6" title="">
            <a:extLst>
              <a:ext uri="{FF2B5EF4-FFF2-40B4-BE49-F238E27FC236}">
                <a16:creationId xmlns:a16="http://schemas.microsoft.com/office/drawing/2014/main" id="{A8EAB697-E005-3021-5D0C-37241D32F7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88" y="268288"/>
            <a:ext cx="393700" cy="392112"/>
          </a:xfrm>
          <a:prstGeom prst="rect">
            <a:avLst/>
          </a:prstGeom>
        </p:spPr>
      </p:pic>
      <p:pic>
        <p:nvPicPr>
          <p:cNvPr id="13" name="图片4" title="">
            <a:extLst>
              <a:ext uri="{FF2B5EF4-FFF2-40B4-BE49-F238E27FC236}">
                <a16:creationId xmlns:a16="http://schemas.microsoft.com/office/drawing/2014/main" id="{90AC3B36-F7C9-8B9A-1B80-FE0CD319AA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288" y="1181583"/>
            <a:ext cx="5016326" cy="1988504"/>
          </a:xfrm>
          <a:prstGeom prst="rect">
            <a:avLst/>
          </a:prstGeom>
        </p:spPr>
      </p:pic>
      <p:sp>
        <p:nvSpPr>
          <p:cNvPr id="14" name="文本2" title="">
            <a:extLst>
              <a:ext uri="{FF2B5EF4-FFF2-40B4-BE49-F238E27FC236}">
                <a16:creationId xmlns:a16="http://schemas.microsoft.com/office/drawing/2014/main" id="{61AFBB36-FB04-F04B-F6B1-ED946590642F}"/>
              </a:ext>
            </a:extLst>
          </p:cNvPr>
          <p:cNvSpPr txBox="1"/>
          <p:nvPr/>
        </p:nvSpPr>
        <p:spPr>
          <a:xfrm>
            <a:off x="395288" y="599162"/>
            <a:ext cx="3949560" cy="667808"/>
          </a:xfrm>
          <a:prstGeom prst="rect">
            <a:avLst/>
          </a:prstGeom>
          <a:noFill/>
        </p:spPr>
        <p:txBody>
          <a:bodyPr anchor="t"/>
          <a:lstStyle/>
          <a:p>
            <a:pPr marL="0" algn="l">
              <a:lnSpc>
                <a:spcPts val="3700"/>
              </a:lnSpc>
            </a:pPr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5.谁走得快些？</a:t>
            </a:r>
          </a:p>
        </p:txBody>
      </p:sp>
      <p:sp>
        <p:nvSpPr>
          <p:cNvPr id="15" name="文本3" title="">
            <a:extLst>
              <a:ext uri="{FF2B5EF4-FFF2-40B4-BE49-F238E27FC236}">
                <a16:creationId xmlns:a16="http://schemas.microsoft.com/office/drawing/2014/main" id="{6C598093-1999-C4A0-C3AE-55BF461C3998}"/>
              </a:ext>
            </a:extLst>
          </p:cNvPr>
          <p:cNvSpPr txBox="1"/>
          <p:nvPr/>
        </p:nvSpPr>
        <p:spPr>
          <a:xfrm>
            <a:off x="684289" y="3294109"/>
            <a:ext cx="4614996" cy="667808"/>
          </a:xfrm>
          <a:prstGeom prst="rect">
            <a:avLst/>
          </a:prstGeom>
          <a:noFill/>
        </p:spPr>
        <p:txBody>
          <a:bodyPr anchor="t"/>
          <a:lstStyle/>
          <a:p>
            <a:pPr marL="0" algn="l">
              <a:lnSpc>
                <a:spcPts val="3700"/>
              </a:lnSpc>
            </a:pPr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妙想：280÷4=70（米/分）</a:t>
            </a:r>
          </a:p>
        </p:txBody>
      </p:sp>
      <p:sp>
        <p:nvSpPr>
          <p:cNvPr id="16" name="文本4" title="">
            <a:extLst>
              <a:ext uri="{FF2B5EF4-FFF2-40B4-BE49-F238E27FC236}">
                <a16:creationId xmlns:a16="http://schemas.microsoft.com/office/drawing/2014/main" id="{2A343E29-CE4B-C0CA-F4D5-71154F387C1B}"/>
              </a:ext>
            </a:extLst>
          </p:cNvPr>
          <p:cNvSpPr txBox="1"/>
          <p:nvPr/>
        </p:nvSpPr>
        <p:spPr>
          <a:xfrm>
            <a:off x="684318" y="3767407"/>
            <a:ext cx="4538815" cy="667808"/>
          </a:xfrm>
          <a:prstGeom prst="rect">
            <a:avLst/>
          </a:prstGeom>
          <a:noFill/>
        </p:spPr>
        <p:txBody>
          <a:bodyPr anchor="t"/>
          <a:lstStyle/>
          <a:p>
            <a:pPr marL="0" algn="l">
              <a:lnSpc>
                <a:spcPts val="3700"/>
              </a:lnSpc>
            </a:pPr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奇思：480÷6=80（米/分）</a:t>
            </a:r>
          </a:p>
        </p:txBody>
      </p:sp>
      <p:sp>
        <p:nvSpPr>
          <p:cNvPr id="17" name="文本5" title="">
            <a:extLst>
              <a:ext uri="{FF2B5EF4-FFF2-40B4-BE49-F238E27FC236}">
                <a16:creationId xmlns:a16="http://schemas.microsoft.com/office/drawing/2014/main" id="{F32897B3-6255-1A4F-B201-E15DBA76338C}"/>
              </a:ext>
            </a:extLst>
          </p:cNvPr>
          <p:cNvSpPr txBox="1"/>
          <p:nvPr/>
        </p:nvSpPr>
        <p:spPr>
          <a:xfrm>
            <a:off x="1713466" y="4295977"/>
            <a:ext cx="2984354" cy="667808"/>
          </a:xfrm>
          <a:prstGeom prst="rect">
            <a:avLst/>
          </a:prstGeom>
          <a:noFill/>
        </p:spPr>
        <p:txBody>
          <a:bodyPr anchor="t"/>
          <a:lstStyle/>
          <a:p>
            <a:pPr marL="0" algn="l">
              <a:lnSpc>
                <a:spcPts val="3700"/>
              </a:lnSpc>
            </a:pPr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70米/分＜80米/分</a:t>
            </a:r>
          </a:p>
        </p:txBody>
      </p:sp>
      <p:sp>
        <p:nvSpPr>
          <p:cNvPr id="18" name="文本6" title="">
            <a:extLst>
              <a:ext uri="{FF2B5EF4-FFF2-40B4-BE49-F238E27FC236}">
                <a16:creationId xmlns:a16="http://schemas.microsoft.com/office/drawing/2014/main" id="{77223DF5-8F85-3B8D-2596-8983887C8B1B}"/>
              </a:ext>
            </a:extLst>
          </p:cNvPr>
          <p:cNvSpPr txBox="1"/>
          <p:nvPr/>
        </p:nvSpPr>
        <p:spPr>
          <a:xfrm>
            <a:off x="4983560" y="3875563"/>
            <a:ext cx="3301708" cy="667808"/>
          </a:xfrm>
          <a:prstGeom prst="rect">
            <a:avLst/>
          </a:prstGeom>
          <a:noFill/>
        </p:spPr>
        <p:txBody>
          <a:bodyPr anchor="t"/>
          <a:lstStyle/>
          <a:p>
            <a:pPr marL="0" algn="l">
              <a:lnSpc>
                <a:spcPts val="3700"/>
              </a:lnSpc>
            </a:pPr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答：奇思走得快些。</a:t>
            </a:r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0655300" y="12230100"/>
            <a:ext cx="0" cy="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05036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1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" y="4770438"/>
            <a:ext cx="376238" cy="376237"/>
          </a:xfrm>
          <a:prstGeom prst="rect">
            <a:avLst/>
          </a:prstGeom>
        </p:spPr>
      </p:pic>
      <p:sp>
        <p:nvSpPr>
          <p:cNvPr id="3" name="形状1" title=""/>
          <p:cNvSpPr txBox="1"/>
          <p:nvPr/>
        </p:nvSpPr>
        <p:spPr>
          <a:xfrm>
            <a:off x="119063" y="133350"/>
            <a:ext cx="474662" cy="474663"/>
          </a:xfrm>
          <a:prstGeom prst="chevron">
            <a:avLst/>
          </a:prstGeom>
          <a:solidFill>
            <a:srgbClr val="FC6E51">
              <a:alpha val="100000"/>
            </a:srgbClr>
          </a:solidFill>
          <a:ln w="9525">
            <a:solidFill>
              <a:srgbClr val="FFFFFF">
                <a:alpha val="0"/>
              </a:srgbClr>
            </a:solidFill>
          </a:ln>
        </p:spPr>
        <p:txBody>
          <a:bodyPr anchor="ctr"/>
          <a:lstStyle/>
          <a:p>
            <a:pPr marL="0" algn="ctr"/>
            <a:endParaRPr/>
          </a:p>
        </p:txBody>
      </p:sp>
      <p:sp>
        <p:nvSpPr>
          <p:cNvPr id="4" name="形状2" title=""/>
          <p:cNvSpPr txBox="1"/>
          <p:nvPr/>
        </p:nvSpPr>
        <p:spPr>
          <a:xfrm>
            <a:off x="794385" y="620713"/>
            <a:ext cx="1440000" cy="12700"/>
          </a:xfrm>
          <a:prstGeom prst="line">
            <a:avLst/>
          </a:prstGeom>
          <a:solidFill>
            <a:srgbClr val="FFFFFF">
              <a:alpha val="0"/>
            </a:srgbClr>
          </a:solidFill>
          <a:ln w="12700">
            <a:solidFill>
              <a:srgbClr val="002060">
                <a:alpha val="100000"/>
              </a:srgbClr>
            </a:solidFill>
            <a:prstDash val="solid"/>
          </a:ln>
        </p:spPr>
        <p:txBody>
          <a:bodyPr anchor="ctr"/>
          <a:lstStyle/>
          <a:p>
            <a:pPr marL="0" algn="ctr"/>
            <a:endParaRPr/>
          </a:p>
        </p:txBody>
      </p:sp>
      <p:pic>
        <p:nvPicPr>
          <p:cNvPr id="5" name="图片2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9350" y="4770438"/>
            <a:ext cx="376238" cy="376237"/>
          </a:xfrm>
          <a:prstGeom prst="rect">
            <a:avLst/>
          </a:prstGeom>
        </p:spPr>
      </p:pic>
      <p:pic>
        <p:nvPicPr>
          <p:cNvPr id="6" name="图片3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0425" y="4770438"/>
            <a:ext cx="377825" cy="376237"/>
          </a:xfrm>
          <a:prstGeom prst="rect">
            <a:avLst/>
          </a:prstGeom>
        </p:spPr>
      </p:pic>
      <p:sp>
        <p:nvSpPr>
          <p:cNvPr id="7" name="文本1" title=""/>
          <p:cNvSpPr txBox="1"/>
          <p:nvPr/>
        </p:nvSpPr>
        <p:spPr>
          <a:xfrm>
            <a:off x="576490" y="0"/>
            <a:ext cx="1875790" cy="774065"/>
          </a:xfrm>
          <a:prstGeom prst="rect">
            <a:avLst/>
          </a:prstGeom>
          <a:noFill/>
        </p:spPr>
        <p:txBody>
          <a:bodyPr anchor="t"/>
          <a:lstStyle/>
          <a:p>
            <a:pPr marL="0" algn="ctr">
              <a:lnSpc>
                <a:spcPts val="3800"/>
              </a:lnSpc>
            </a:pPr>
            <a:r>
              <a:rPr lang="zh-CN" altLang="en-US" sz="3200" b="1" i="0">
                <a:solidFill>
                  <a:srgbClr val="000000">
                    <a:alpha val="100000"/>
                  </a:srgbClr>
                </a:solidFill>
                <a:effectLst>
                  <a:outerShdw blurRad="38100" dist="25400" dir="5400000" rotWithShape="0">
                    <a:srgbClr val="6E747A">
                      <a:alpha val="42745"/>
                    </a:srgbClr>
                  </a:outerShdw>
                </a:effectLst>
                <a:latin typeface="黑体"/>
                <a:ea typeface="黑体"/>
              </a:rPr>
              <a:t>练习巩固</a:t>
            </a:r>
          </a:p>
        </p:txBody>
      </p:sp>
      <p:sp>
        <p:nvSpPr>
          <p:cNvPr id="8" name="文本2" title=""/>
          <p:cNvSpPr txBox="1"/>
          <p:nvPr/>
        </p:nvSpPr>
        <p:spPr>
          <a:xfrm>
            <a:off x="769506" y="626993"/>
            <a:ext cx="7223570" cy="1659326"/>
          </a:xfrm>
          <a:prstGeom prst="rect">
            <a:avLst/>
          </a:prstGeom>
          <a:noFill/>
        </p:spPr>
        <p:txBody>
          <a:bodyPr anchor="t"/>
          <a:lstStyle/>
          <a:p>
            <a:pPr marL="0" algn="l">
              <a:lnSpc>
                <a:spcPts val="3800"/>
              </a:lnSpc>
            </a:pPr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6.体育用品商店每个足球售价61元，王老师带了  500元，买9个足球够吗？王老师最多可以买几  个足球？还剩多少元？</a:t>
            </a:r>
          </a:p>
        </p:txBody>
      </p:sp>
      <p:sp>
        <p:nvSpPr>
          <p:cNvPr id="9" name="文本3" title=""/>
          <p:cNvSpPr txBox="1"/>
          <p:nvPr/>
        </p:nvSpPr>
        <p:spPr>
          <a:xfrm>
            <a:off x="1210580" y="2226697"/>
            <a:ext cx="3415282" cy="631107"/>
          </a:xfrm>
          <a:prstGeom prst="rect">
            <a:avLst/>
          </a:prstGeom>
          <a:noFill/>
        </p:spPr>
        <p:txBody>
          <a:bodyPr anchor="t"/>
          <a:lstStyle/>
          <a:p>
            <a:pPr marL="0" algn="l">
              <a:lnSpc>
                <a:spcPts val="3400"/>
              </a:lnSpc>
            </a:pPr>
            <a:r>
              <a:rPr lang="zh-CN" altLang="en-US" sz="24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61×9=549（元）</a:t>
            </a:r>
          </a:p>
        </p:txBody>
      </p:sp>
      <p:sp>
        <p:nvSpPr>
          <p:cNvPr id="10" name="文本4" title=""/>
          <p:cNvSpPr txBox="1"/>
          <p:nvPr/>
        </p:nvSpPr>
        <p:spPr>
          <a:xfrm>
            <a:off x="1210459" y="2857928"/>
            <a:ext cx="5956741" cy="631107"/>
          </a:xfrm>
          <a:prstGeom prst="rect">
            <a:avLst/>
          </a:prstGeom>
          <a:noFill/>
        </p:spPr>
        <p:txBody>
          <a:bodyPr anchor="t"/>
          <a:lstStyle/>
          <a:p>
            <a:pPr marL="0" algn="l">
              <a:lnSpc>
                <a:spcPts val="3400"/>
              </a:lnSpc>
            </a:pPr>
            <a:r>
              <a:rPr lang="zh-CN" altLang="en-US" sz="24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500÷61=8（个）……12（元）</a:t>
            </a:r>
          </a:p>
        </p:txBody>
      </p:sp>
      <p:sp>
        <p:nvSpPr>
          <p:cNvPr id="11" name="文本5" title=""/>
          <p:cNvSpPr txBox="1"/>
          <p:nvPr/>
        </p:nvSpPr>
        <p:spPr>
          <a:xfrm>
            <a:off x="4011149" y="2227031"/>
            <a:ext cx="1826870" cy="631107"/>
          </a:xfrm>
          <a:prstGeom prst="rect">
            <a:avLst/>
          </a:prstGeom>
          <a:noFill/>
        </p:spPr>
        <p:txBody>
          <a:bodyPr anchor="t"/>
          <a:lstStyle/>
          <a:p>
            <a:pPr marL="0" algn="l">
              <a:lnSpc>
                <a:spcPts val="3400"/>
              </a:lnSpc>
            </a:pPr>
            <a:r>
              <a:rPr lang="zh-CN" altLang="en-US" sz="24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549＞500</a:t>
            </a:r>
          </a:p>
        </p:txBody>
      </p:sp>
      <p:sp>
        <p:nvSpPr>
          <p:cNvPr id="12" name="文本6" title=""/>
          <p:cNvSpPr txBox="1"/>
          <p:nvPr/>
        </p:nvSpPr>
        <p:spPr>
          <a:xfrm>
            <a:off x="1210313" y="3488931"/>
            <a:ext cx="7151246" cy="1080564"/>
          </a:xfrm>
          <a:prstGeom prst="rect">
            <a:avLst/>
          </a:prstGeom>
          <a:noFill/>
        </p:spPr>
        <p:txBody>
          <a:bodyPr anchor="t"/>
          <a:lstStyle/>
          <a:p>
            <a:pPr marL="0" algn="l">
              <a:lnSpc>
                <a:spcPts val="3400"/>
              </a:lnSpc>
            </a:pPr>
            <a:r>
              <a:rPr lang="zh-CN" altLang="en-US" sz="2400" b="1" i="0">
                <a:solidFill>
                  <a:srgbClr val="000000">
                    <a:alpha val="100000"/>
                  </a:srgbClr>
                </a:solidFill>
                <a:latin typeface="楷体"/>
                <a:ea typeface="楷体"/>
              </a:rPr>
              <a:t>答：买9个足球不够；王老师最多可以买8个足球，    还剩12元。</a:t>
            </a:r>
          </a:p>
        </p:txBody>
      </p:sp>
    </p:spTree>
    <p:extLst>
      <p:ext uri="{BB962C8B-B14F-4D97-AF65-F5344CB8AC3E}">
        <p14:creationId xmlns:p14="http://schemas.microsoft.com/office/powerpoint/2010/main" val="8405194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1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" y="4770438"/>
            <a:ext cx="376238" cy="376237"/>
          </a:xfrm>
          <a:prstGeom prst="rect">
            <a:avLst/>
          </a:prstGeom>
        </p:spPr>
      </p:pic>
      <p:pic>
        <p:nvPicPr>
          <p:cNvPr id="3" name="图片2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9350" y="4770438"/>
            <a:ext cx="376238" cy="376237"/>
          </a:xfrm>
          <a:prstGeom prst="rect">
            <a:avLst/>
          </a:prstGeom>
        </p:spPr>
      </p:pic>
      <p:pic>
        <p:nvPicPr>
          <p:cNvPr id="4" name="图片3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0425" y="4770438"/>
            <a:ext cx="377825" cy="376237"/>
          </a:xfrm>
          <a:prstGeom prst="rect">
            <a:avLst/>
          </a:prstGeom>
        </p:spPr>
      </p:pic>
      <p:pic>
        <p:nvPicPr>
          <p:cNvPr id="5" name="图片4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088" y="268288"/>
            <a:ext cx="393700" cy="392112"/>
          </a:xfrm>
          <a:prstGeom prst="rect">
            <a:avLst/>
          </a:prstGeom>
        </p:spPr>
      </p:pic>
      <p:pic>
        <p:nvPicPr>
          <p:cNvPr id="6" name="图片5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588" y="268288"/>
            <a:ext cx="393700" cy="392112"/>
          </a:xfrm>
          <a:prstGeom prst="rect">
            <a:avLst/>
          </a:prstGeom>
        </p:spPr>
      </p:pic>
      <p:pic>
        <p:nvPicPr>
          <p:cNvPr id="7" name="图片6" title="">
            <a:extLst>
              <a:ext uri="{FF2B5EF4-FFF2-40B4-BE49-F238E27FC236}">
                <a16:creationId xmlns:a16="http://schemas.microsoft.com/office/drawing/2014/main" id="{69ED34C6-1862-8A8A-03F9-2D1EFC8C3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88" y="268288"/>
            <a:ext cx="393700" cy="392112"/>
          </a:xfrm>
          <a:prstGeom prst="rect">
            <a:avLst/>
          </a:prstGeom>
        </p:spPr>
      </p:pic>
      <p:sp>
        <p:nvSpPr>
          <p:cNvPr id="8" name="文本1" title=""/>
          <p:cNvSpPr txBox="1"/>
          <p:nvPr/>
        </p:nvSpPr>
        <p:spPr>
          <a:xfrm>
            <a:off x="585540" y="659911"/>
            <a:ext cx="7861297" cy="1659326"/>
          </a:xfrm>
          <a:prstGeom prst="rect">
            <a:avLst/>
          </a:prstGeom>
          <a:noFill/>
        </p:spPr>
        <p:txBody>
          <a:bodyPr anchor="t"/>
          <a:lstStyle/>
          <a:p>
            <a:pPr marL="0" algn="l">
              <a:lnSpc>
                <a:spcPts val="3800"/>
              </a:lnSpc>
            </a:pPr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7.笑笑做了12张贺卡，打算寄给外地的亲戚和朋友。  如果每张邮票8角，每个信封2角，寄12张贺卡，要  花多少元？</a:t>
            </a:r>
          </a:p>
        </p:txBody>
      </p:sp>
      <p:sp>
        <p:nvSpPr>
          <p:cNvPr id="9" name="文本2" title=""/>
          <p:cNvSpPr txBox="1"/>
          <p:nvPr/>
        </p:nvSpPr>
        <p:spPr>
          <a:xfrm>
            <a:off x="2795940" y="2152717"/>
            <a:ext cx="16764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8角=0.8元</a:t>
            </a:r>
          </a:p>
        </p:txBody>
      </p:sp>
      <p:sp>
        <p:nvSpPr>
          <p:cNvPr id="10" name="文本3" title=""/>
          <p:cNvSpPr txBox="1"/>
          <p:nvPr/>
        </p:nvSpPr>
        <p:spPr>
          <a:xfrm>
            <a:off x="4644171" y="2153031"/>
            <a:ext cx="16764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2角=0.2元</a:t>
            </a:r>
          </a:p>
        </p:txBody>
      </p:sp>
      <p:sp>
        <p:nvSpPr>
          <p:cNvPr id="11" name="文本4" title=""/>
          <p:cNvSpPr txBox="1"/>
          <p:nvPr/>
        </p:nvSpPr>
        <p:spPr>
          <a:xfrm>
            <a:off x="2560539" y="2555053"/>
            <a:ext cx="2667000" cy="1659326"/>
          </a:xfrm>
          <a:prstGeom prst="rect">
            <a:avLst/>
          </a:prstGeom>
          <a:noFill/>
        </p:spPr>
        <p:txBody>
          <a:bodyPr anchor="t"/>
          <a:lstStyle/>
          <a:p>
            <a:pPr marL="0" algn="l">
              <a:lnSpc>
                <a:spcPts val="3800"/>
              </a:lnSpc>
            </a:pPr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 12×(0.8＋0.2)</a:t>
            </a:r>
          </a:p>
          <a:p>
            <a:pPr marL="0" algn="l">
              <a:lnSpc>
                <a:spcPts val="3800"/>
              </a:lnSpc>
            </a:pPr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=12×1</a:t>
            </a:r>
          </a:p>
          <a:p>
            <a:pPr marL="0" algn="l">
              <a:lnSpc>
                <a:spcPts val="3800"/>
              </a:lnSpc>
            </a:pPr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=12（元）</a:t>
            </a:r>
          </a:p>
        </p:txBody>
      </p:sp>
      <p:sp>
        <p:nvSpPr>
          <p:cNvPr id="12" name="文本5" title=""/>
          <p:cNvSpPr txBox="1"/>
          <p:nvPr/>
        </p:nvSpPr>
        <p:spPr>
          <a:xfrm>
            <a:off x="2560596" y="4086130"/>
            <a:ext cx="2501900" cy="567118"/>
          </a:xfrm>
          <a:prstGeom prst="rect">
            <a:avLst/>
          </a:prstGeom>
          <a:noFill/>
        </p:spPr>
        <p:txBody>
          <a:bodyPr anchor="t"/>
          <a:lstStyle/>
          <a:p>
            <a:pPr marL="0" algn="l"/>
            <a:r>
              <a:rPr lang="zh-CN" altLang="en-US" sz="2599" b="0" i="0">
                <a:solidFill>
                  <a:srgbClr val="000000">
                    <a:alpha val="100000"/>
                  </a:srgbClr>
                </a:solidFill>
                <a:latin typeface="仿宋"/>
                <a:ea typeface="仿宋"/>
              </a:rPr>
              <a:t>答：要花12元。</a:t>
            </a:r>
          </a:p>
        </p:txBody>
      </p:sp>
    </p:spTree>
    <p:extLst>
      <p:ext uri="{BB962C8B-B14F-4D97-AF65-F5344CB8AC3E}">
        <p14:creationId xmlns:p14="http://schemas.microsoft.com/office/powerpoint/2010/main" val="8405194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3.03.31"/>
  <p:tag name="AS_TITLE" val="Aspose.Slides for Java"/>
  <p:tag name="AS_VERSION" val="23.3"/>
</p:tagLst>
</file>

<file path=ppt/theme/theme1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等线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等线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resentationFormat>On-screen Show (16:9)</PresentationFormat>
  <Paragraphs>145</Paragraphs>
  <Slides>10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baseType="lpstr" size="20">
      <vt:lpstr>Arial</vt:lpstr>
      <vt:lpstr>等线 Light</vt:lpstr>
      <vt:lpstr>等线</vt:lpstr>
      <vt:lpstr>楷体</vt:lpstr>
      <vt:lpstr>仿宋</vt:lpstr>
      <vt:lpstr>微软雅黑</vt:lpstr>
      <vt:lpstr>黑体</vt:lpstr>
      <vt:lpstr>幼圆</vt:lpstr>
      <vt:lpstr>Times New Roman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23.0300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2024-12-02T14:22:21.936</cp:lastPrinted>
  <dcterms:created xsi:type="dcterms:W3CDTF">2024-12-02T14:22:21Z</dcterms:created>
  <dcterms:modified xsi:type="dcterms:W3CDTF">2024-12-02T06:22:21Z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