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jpeg" ContentType="image/jpeg"/>
  <Default Extension="png" ContentType="image/png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ags/tag1.xml" ContentType="application/vnd.openxmlformats-officedocument.presentationml.tag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&#65279;<?xml version="1.0" encoding="utf-8" standalone="yes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officeDocument/2006/relationships/extended-properties" Target="docProps/app.xml" /><Relationship Id="rId4" Type="http://schemas.openxmlformats.org/package/2006/relationships/metadata/thumbnail" Target="docProps/thumbnail.jpeg" /><Relationship Id="rId5" Type="http://schemas.openxmlformats.org/officeDocument/2006/relationships/custom-properties" Target="docProps/custom.xml" /></Relationships>
</file>

<file path=ppt/presentation.xml><?xml version="1.0" encoding="utf-8"?>
<!--Generated by Aspose.Slides for Java 23.3-->
<p:presentation xmlns:r="http://schemas.openxmlformats.org/officeDocument/2006/relationships" xmlns:a="http://schemas.openxmlformats.org/drawingml/2006/main" xmlns:p="http://schemas.openxmlformats.org/presentationml/2006/main">
  <p:sldMasterIdLst>
    <p:sldMasterId id="2147483648" r:id="rId1"/>
  </p:sldMasterIdLst>
  <p:notesMasterIdLst>
    <p:notesMasterId r:id="rId2"/>
  </p:notesMasterIdLst>
  <p:sldIdLst>
    <p:sldId id="256" r:id="rId3"/>
    <p:sldId id="257" r:id="rId4"/>
    <p:sldId id="259" r:id="rId5"/>
    <p:sldId id="260" r:id="rId6"/>
    <p:sldId id="261" r:id="rId7"/>
    <p:sldId id="264" r:id="rId8"/>
    <p:sldId id="265" r:id="rId9"/>
    <p:sldId id="266" r:id="rId10"/>
    <p:sldId id="268" r:id="rId11"/>
    <p:sldId id="269" r:id="rId12"/>
    <p:sldId id="270" r:id="rId13"/>
    <p:sldId id="272" r:id="rId14"/>
    <p:sldId id="274" r:id="rId15"/>
    <p:sldId id="273" r:id="rId16"/>
    <p:sldId id="271" r:id="rId17"/>
    <p:sldId id="277" r:id="rId18"/>
  </p:sldIdLst>
  <p:sldSz cx="9144000" cy="6858000" type="screen4x3"/>
  <p:notesSz cx="6858000" cy="9144000"/>
  <p:custDataLst>
    <p:tags r:id="rId19"/>
  </p:custDataLst>
  <p:defaultTextStyle>
    <a:defPPr>
      <a:defRPr lang="zh-CN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r="http://schemas.openxmlformats.org/officeDocument/2006/relationships" xmlns:a="http://schemas.openxmlformats.org/drawingml/2006/main" xmlns:p="http://schemas.openxmlformats.org/presentationml/2006/main">
  <p:showPr showNarration="1">
    <p:present/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  <p:ext uri="{1BD7E111-0CB8-44D6-8891-C1BB2F81B7CC}">
      <p1710:readonlyRecommended xmlns:p1710="http://schemas.microsoft.com/office/powerpoint/2017/10/main" val="0"/>
    </p:ext>
  </p:extLst>
</p:presentationPr>
</file>

<file path=ppt/tableStyles.xml><?xml version="1.0" encoding="utf-8"?>
<a:tblStyleLst xmlns:r="http://schemas.openxmlformats.org/officeDocument/2006/relationships"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 showGuides="1">
      <p:cViewPr varScale="1">
        <p:scale>
          <a:sx n="69" d="100"/>
          <a:sy n="69" d="100"/>
        </p:scale>
        <p:origin x="-138" y="-102"/>
      </p:cViewPr>
      <p:guideLst>
        <p:guide orient="horz" pos="2160"/>
        <p:guide pos="2876"/>
      </p:guideLst>
    </p:cSldViewPr>
  </p:slideViewPr>
  <p:notesViewPr>
    <p:cSldViewPr>
      <p:cViewPr>
        <p:scale>
          <a:sx n="1" d="100"/>
          <a:sy n="1" d="100"/>
        </p:scale>
        <p:origin x="0" y="0"/>
      </p:cViewPr>
    </p:cSldViewPr>
  </p:notesViewPr>
  <p:gridSpacing cx="71999" cy="71999"/>
</p:viewPr>
</file>

<file path=ppt/_rels/presentation.xml.rels>&#65279;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 /><Relationship Id="rId10" Type="http://schemas.openxmlformats.org/officeDocument/2006/relationships/slide" Target="slides/slide8.xml" /><Relationship Id="rId11" Type="http://schemas.openxmlformats.org/officeDocument/2006/relationships/slide" Target="slides/slide9.xml" /><Relationship Id="rId12" Type="http://schemas.openxmlformats.org/officeDocument/2006/relationships/slide" Target="slides/slide10.xml" /><Relationship Id="rId13" Type="http://schemas.openxmlformats.org/officeDocument/2006/relationships/slide" Target="slides/slide11.xml" /><Relationship Id="rId14" Type="http://schemas.openxmlformats.org/officeDocument/2006/relationships/slide" Target="slides/slide12.xml" /><Relationship Id="rId15" Type="http://schemas.openxmlformats.org/officeDocument/2006/relationships/slide" Target="slides/slide13.xml" /><Relationship Id="rId16" Type="http://schemas.openxmlformats.org/officeDocument/2006/relationships/slide" Target="slides/slide14.xml" /><Relationship Id="rId17" Type="http://schemas.openxmlformats.org/officeDocument/2006/relationships/slide" Target="slides/slide15.xml" /><Relationship Id="rId18" Type="http://schemas.openxmlformats.org/officeDocument/2006/relationships/slide" Target="slides/slide16.xml" /><Relationship Id="rId19" Type="http://schemas.openxmlformats.org/officeDocument/2006/relationships/tags" Target="tags/tag1.xml" /><Relationship Id="rId2" Type="http://schemas.openxmlformats.org/officeDocument/2006/relationships/notesMaster" Target="notesMasters/notesMaster1.xml" /><Relationship Id="rId20" Type="http://schemas.openxmlformats.org/officeDocument/2006/relationships/presProps" Target="presProps.xml" /><Relationship Id="rId21" Type="http://schemas.openxmlformats.org/officeDocument/2006/relationships/viewProps" Target="viewProps.xml" /><Relationship Id="rId22" Type="http://schemas.openxmlformats.org/officeDocument/2006/relationships/theme" Target="theme/theme1.xml" /><Relationship Id="rId23" Type="http://schemas.openxmlformats.org/officeDocument/2006/relationships/tableStyles" Target="tableStyles.xml" /><Relationship Id="rId3" Type="http://schemas.openxmlformats.org/officeDocument/2006/relationships/slide" Target="slides/slide1.xml" /><Relationship Id="rId4" Type="http://schemas.openxmlformats.org/officeDocument/2006/relationships/slide" Target="slides/slide2.xml" /><Relationship Id="rId5" Type="http://schemas.openxmlformats.org/officeDocument/2006/relationships/slide" Target="slides/slide3.xml" /><Relationship Id="rId6" Type="http://schemas.openxmlformats.org/officeDocument/2006/relationships/slide" Target="slides/slide4.xml" /><Relationship Id="rId7" Type="http://schemas.openxmlformats.org/officeDocument/2006/relationships/slide" Target="slides/slide5.xml" /><Relationship Id="rId8" Type="http://schemas.openxmlformats.org/officeDocument/2006/relationships/slide" Target="slides/slide6.xml" /><Relationship Id="rId9" Type="http://schemas.openxmlformats.org/officeDocument/2006/relationships/slide" Target="slides/slide7.xml" /></Relationships>
</file>

<file path=ppt/media/image1.png>
</file>

<file path=ppt/media/image2.png>
</file>

<file path=ppt/media/image3.jpeg>
</file>

<file path=ppt/media/image4.png>
</file>

<file path=ppt/notesMasters/_rels/notesMaster1.xml.rels>&#65279;<?xml version="1.0" encoding="utf-8" standalone="yes"?><Relationships xmlns="http://schemas.openxmlformats.org/package/2006/relationships"><Relationship Id="rId1" Type="http://schemas.openxmlformats.org/officeDocument/2006/relationships/theme" Target="../theme/theme2.xml" /></Relationships>
</file>

<file path=ppt/notesMasters/notesMaster1.xml><?xml version="1.0" encoding="utf-8"?>
<p:notesMaster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="http://schemas.openxmlformats.org/presentationml/2006/main">
  <p:cSld name="">
    <p:bg>
      <p:bgPr>
        <a:solidFill>
          <a:schemeClr val="bg1">
            <a:alpha val="100000"/>
          </a:schemeClr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4098" name="Rectangle 2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endParaRPr lang="zh-CN" altLang="en-US" sz="1200"/>
          </a:p>
        </p:txBody>
      </p:sp>
      <p:sp>
        <p:nvSpPr>
          <p:cNvPr id="4099" name="Rectangle 3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 algn="r"/>
            <a:fld id="{BB962C8B-B14F-4D97-AF65-F5344CB8AC3E}" type="datetimeFigureOut">
              <a:rPr lang="zh-CN" altLang="en-US" sz="1200"/>
              <a:t/>
            </a:fld>
            <a:endParaRPr lang="zh-CN" altLang="en-US" sz="1200"/>
          </a:p>
        </p:txBody>
      </p:sp>
      <p:sp>
        <p:nvSpPr>
          <p:cNvPr id="4100" name="Rectangle 4"/>
          <p:cNvSpPr>
            <a:spLocks noGrp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9525">
            <a:noFill/>
          </a:ln>
        </p:spPr>
      </p:sp>
      <p:sp>
        <p:nvSpPr>
          <p:cNvPr id="4101" name="Rectangle 5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4102" name="Rectangle 6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</a:ln>
        </p:spPr>
        <p:txBody>
          <a:bodyPr anchor="b" anchorCtr="0"/>
          <a:lstStyle/>
          <a:p>
            <a:pPr lvl="0"/>
            <a:endParaRPr lang="en-US" altLang="x-none" sz="1200"/>
          </a:p>
        </p:txBody>
      </p:sp>
      <p:sp>
        <p:nvSpPr>
          <p:cNvPr id="4103" name="Rectangle 7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</a:ln>
        </p:spPr>
        <p:txBody>
          <a:bodyPr anchor="b" anchorCtr="0"/>
          <a:lstStyle/>
          <a:p>
            <a:pPr lvl="0" algn="r"/>
            <a:fld id="{9A0DB2DC-4C9A-4742-B13C-FB6460FD3503}" type="slidenum">
              <a:rPr lang="zh-CN" altLang="en-US" sz="1200"/>
              <a:t/>
            </a:fld>
            <a:endParaRPr lang="zh-CN" altLang="en-US" sz="120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sldNum="0" hdr="0" ftr="0" dt="0"/>
  <p:notesStyle>
    <a:lvl1pPr marL="0" lvl="0" indent="0" algn="l" defTabSz="914400" eaLnBrk="0" fontAlgn="base" latinLnBrk="0" hangingPunct="0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Calibri" panose="020f0502020204030204" pitchFamily="2" charset="0"/>
        <a:ea typeface="宋体" panose="02010600030101010101" pitchFamily="2" charset="-122"/>
      </a:defRPr>
    </a:lvl1pPr>
    <a:lvl2pPr marL="457200" lvl="1" indent="0" algn="l" defTabSz="914400" eaLnBrk="0" fontAlgn="base" latinLnBrk="0" hangingPunct="0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Calibri" panose="020f0502020204030204" pitchFamily="2" charset="0"/>
        <a:ea typeface="宋体" panose="02010600030101010101" pitchFamily="2" charset="-122"/>
      </a:defRPr>
    </a:lvl2pPr>
    <a:lvl3pPr marL="914400" lvl="2" indent="0" algn="l" defTabSz="914400" eaLnBrk="0" fontAlgn="base" latinLnBrk="0" hangingPunct="0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Calibri" panose="020f0502020204030204" pitchFamily="2" charset="0"/>
        <a:ea typeface="宋体" panose="02010600030101010101" pitchFamily="2" charset="-122"/>
      </a:defRPr>
    </a:lvl3pPr>
    <a:lvl4pPr marL="1371600" lvl="3" indent="0" algn="l" defTabSz="914400" eaLnBrk="0" fontAlgn="base" latinLnBrk="0" hangingPunct="0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Calibri" panose="020f0502020204030204" pitchFamily="2" charset="0"/>
        <a:ea typeface="宋体" panose="02010600030101010101" pitchFamily="2" charset="-122"/>
      </a:defRPr>
    </a:lvl4pPr>
    <a:lvl5pPr marL="1828800" lvl="4" indent="0" algn="l" defTabSz="914400" eaLnBrk="0" fontAlgn="base" latinLnBrk="0" hangingPunct="0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Calibri" panose="020f0502020204030204" pitchFamily="2" charset="0"/>
        <a:ea typeface="宋体" panose="02010600030101010101" pitchFamily="2" charset="-122"/>
      </a:defRPr>
    </a:lvl5pPr>
    <a:lvl6pPr marL="2286000" lvl="5" indent="0" algn="l" defTabSz="914400" eaLnBrk="0" fontAlgn="base" latinLnBrk="0" hangingPunct="0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Calibri" panose="020f0502020204030204" pitchFamily="2" charset="0"/>
        <a:ea typeface="宋体" panose="02010600030101010101" pitchFamily="2" charset="-122"/>
      </a:defRPr>
    </a:lvl6pPr>
    <a:lvl7pPr marL="2743200" lvl="6" indent="0" algn="l" defTabSz="914400" eaLnBrk="0" fontAlgn="base" latinLnBrk="0" hangingPunct="0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Calibri" panose="020f0502020204030204" pitchFamily="2" charset="0"/>
        <a:ea typeface="宋体" panose="02010600030101010101" pitchFamily="2" charset="-122"/>
      </a:defRPr>
    </a:lvl7pPr>
    <a:lvl8pPr marL="3200400" lvl="7" indent="0" algn="l" defTabSz="914400" eaLnBrk="0" fontAlgn="base" latinLnBrk="0" hangingPunct="0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Calibri" panose="020f0502020204030204" pitchFamily="2" charset="0"/>
        <a:ea typeface="宋体" panose="02010600030101010101" pitchFamily="2" charset="-122"/>
      </a:defRPr>
    </a:lvl8pPr>
    <a:lvl9pPr marL="3657600" lvl="8" indent="0" algn="l" defTabSz="914400" eaLnBrk="0" fontAlgn="base" latinLnBrk="0" hangingPunct="0">
      <a:lnSpc>
        <a:spcPct val="100000"/>
      </a:lnSpc>
      <a:spcBef>
        <a:spcPct val="30000"/>
      </a:spcBef>
      <a:spcAft>
        <a:spcPct val="0"/>
      </a:spcAft>
      <a:buNone/>
      <a:defRPr sz="1200" b="0" i="0" u="none" kern="1200" baseline="0">
        <a:solidFill>
          <a:schemeClr val="tx1"/>
        </a:solidFill>
        <a:latin typeface="Calibri" panose="020f0502020204030204" pitchFamily="2" charset="0"/>
        <a:ea typeface="宋体" panose="02010600030101010101" pitchFamily="2" charset="-122"/>
      </a:defRPr>
    </a:lvl9pPr>
  </p:notesStyle>
</p:notesMaster>
</file>

<file path=ppt/slideLayouts/_rels/slideLayout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&#65279;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10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11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2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3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4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5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6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7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8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Layouts/slideLayout9.xml><?xml version="1.0" encoding="utf-8"?>
<p:sldLayout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Layout>
</file>

<file path=ppt/slideMasters/_rels/slideMaster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image" Target="file:///D:\qq&#25991;&#20214;\712321467\Image\C2C\Image2\%7b75232B38-A165-1FB7-499C-2E1C792CACB5%7d.png" TargetMode="External" /><Relationship Id="rId13" Type="http://schemas.openxmlformats.org/officeDocument/2006/relationships/image" Target="../media/image1.png" /><Relationship Id="rId14" Type="http://schemas.openxmlformats.org/officeDocument/2006/relationships/image" Target="../media/image2.png" /><Relationship Id="rId15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 preserve="1">
  <p:cSld>
    <p:bg>
      <p:bgPr>
        <a:blipFill rotWithShape="0">
          <a:blip r:embed="rId14"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/>
      <p:sp>
        <p:nvSpPr>
          <p:cNvPr id="1026" name="Rectangle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 anchorCtr="0"/>
          <a:lstStyle/>
          <a:p>
            <a:pPr lvl="0"/>
            <a:r>
              <a:rPr lang="zh-CN" altLang="en-US"/>
              <a:t>单击此处编辑母版标题样式</a:t>
            </a:r>
            <a:endParaRPr lang="zh-CN" altLang="en-US"/>
          </a:p>
        </p:txBody>
      </p:sp>
      <p:sp>
        <p:nvSpPr>
          <p:cNvPr id="1027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/>
            <a:r>
              <a:rPr lang="zh-CN" altLang="en-US"/>
              <a:t>单击此处编辑母版文本样式</a:t>
            </a:r>
            <a:endParaRPr lang="zh-CN" altLang="en-US"/>
          </a:p>
          <a:p>
            <a:pPr lvl="1"/>
            <a:r>
              <a:rPr lang="zh-CN" altLang="en-US"/>
              <a:t>第二级</a:t>
            </a:r>
            <a:endParaRPr lang="zh-CN" altLang="en-US"/>
          </a:p>
          <a:p>
            <a:pPr lvl="2"/>
            <a:r>
              <a:rPr lang="zh-CN" altLang="en-US"/>
              <a:t>第三级</a:t>
            </a:r>
            <a:endParaRPr lang="zh-CN" altLang="en-US"/>
          </a:p>
          <a:p>
            <a:pPr lvl="3"/>
            <a:r>
              <a:rPr lang="zh-CN" altLang="en-US"/>
              <a:t>第四级</a:t>
            </a:r>
            <a:endParaRPr lang="zh-CN" altLang="en-US"/>
          </a:p>
          <a:p>
            <a:pPr lvl="4"/>
            <a:r>
              <a:rPr lang="zh-CN" altLang="en-US"/>
              <a:t>第五级</a:t>
            </a:r>
            <a:endParaRPr lang="zh-CN" altLang="en-US"/>
          </a:p>
        </p:txBody>
      </p:sp>
      <p:sp>
        <p:nvSpPr>
          <p:cNvPr id="1028" name="Rectangle 4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 eaLnBrk="1" hangingPunct="1"/>
            <a:fld id="{BB962C8B-B14F-4D97-AF65-F5344CB8AC3E}" type="datetime1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9" name="Rectangle 5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 eaLnBrk="1" hangingPunct="1"/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30" name="Rectangle 6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 eaLnBrk="1" hangingPunct="1"/>
            <a:fld id="{9A0DB2DC-4C9A-4742-B13C-FB6460FD3503}" type="slidenum">
              <a:rPr lang="zh-CN" altLang="en-US">
                <a:latin typeface="Arial" panose="020b0604020202020204" pitchFamily="34" charset="0"/>
              </a:rPr>
              <a:t/>
            </a:fld>
            <a:endParaRPr lang="zh-CN" altLang="en-US">
              <a:latin typeface="Arial" panose="020b0604020202020204" pitchFamily="34" charset="0"/>
            </a:endParaRPr>
          </a:p>
        </p:txBody>
      </p:sp>
      <p:pic>
        <p:nvPicPr>
          <p:cNvPr id="1031" name="图片 1073743875" descr="学科网 zxxk.com" title=""/>
          <p:cNvPicPr>
            <a:picLocks noChangeAspect="1"/>
          </p:cNvPicPr>
          <p:nvPr/>
        </p:nvPicPr>
        <p:blipFill>
          <a:blip r:embed="rId13" r:link="rId12"/>
          <a:stretch>
            <a:fillRect/>
          </a:stretch>
        </p:blipFill>
        <p:spPr>
          <a:xfrm>
            <a:off x="838200" y="365125"/>
            <a:ext cx="9525" cy="9525"/>
          </a:xfrm>
          <a:prstGeom prst="rect">
            <a:avLst/>
          </a:prstGeom>
          <a:noFill/>
          <a:ln>
            <a:noFill/>
            <a:miter lim="800000"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/>
  <p:timing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0" fontAlgn="base" latinLnBrk="0" hangingPunct="0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0" fontAlgn="base" latinLnBrk="0" hangingPunct="0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0" fontAlgn="base" latinLnBrk="0" hangingPunct="0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0" fontAlgn="base" latinLnBrk="0" hangingPunct="0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0" fontAlgn="base" latinLnBrk="0" hangingPunct="0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0" fontAlgn="base" latinLnBrk="0" hangingPunct="0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0" fontAlgn="base" latinLnBrk="0" hangingPunct="0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0" fontAlgn="base" latinLnBrk="0" hangingPunct="0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10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1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2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3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4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5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16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2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3.jpeg" /></Relationships>
</file>

<file path=ppt/slides/_rels/slide4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6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7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8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9.xml.rels>&#65279;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4.png" /></Relationships>
</file>

<file path=ppt/slides/slide1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6146" name="副标题 6145" title=""/>
          <p:cNvSpPr>
            <a:spLocks noGrp="1"/>
          </p:cNvSpPr>
          <p:nvPr>
            <p:ph type="subTitle" idx="1"/>
          </p:nvPr>
        </p:nvSpPr>
        <p:spPr>
          <a:xfrm>
            <a:off x="73025" y="68263"/>
            <a:ext cx="5080000" cy="457200"/>
          </a:xfrm>
        </p:spPr>
        <p:txBody>
          <a:bodyPr anchor="t" anchorCtr="0"/>
          <a:lstStyle/>
          <a:p>
            <a:pPr defTabSz="914400">
              <a:buSzPct val="70000"/>
            </a:pPr>
            <a:r>
              <a:rPr lang="zh-CN" altLang="en-US" sz="4400" b="1" kern="1200" baseline="0">
                <a:latin typeface="Arial" panose="020b0604020202020204" pitchFamily="34" charset="0"/>
                <a:ea typeface="微软雅黑" panose="020b0503020204020204" pitchFamily="2" charset="-122"/>
              </a:rPr>
              <a:t>总复习第一章</a:t>
            </a:r>
            <a:endParaRPr lang="zh-CN" altLang="en-US" sz="4400" b="1" kern="1200" baseline="0"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6147" name="矩形 6146" title=""/>
          <p:cNvSpPr/>
          <p:nvPr/>
        </p:nvSpPr>
        <p:spPr>
          <a:xfrm>
            <a:off x="1374775" y="1173163"/>
            <a:ext cx="6989763" cy="2354262"/>
          </a:xfrm>
          <a:prstGeom prst="rect">
            <a:avLst/>
          </a:prstGeom>
        </p:spPr>
        <p:txBody>
          <a:bodyPr wrap="none" fromWordArt="1">
            <a:prstTxWarp prst="textTriangle">
              <a:avLst>
                <a:gd name="adj" fmla="val 50000"/>
              </a:avLst>
            </a:prstTxWarp>
            <a:normAutofit/>
            <a:scene3d>
              <a:camera prst="legacyObliqueTopLeft">
                <a:rot lat="0" lon="0" rev="0"/>
              </a:camera>
              <a:lightRig rig="legacyNormal3" dir="r"/>
            </a:scene3d>
            <a:sp3d extrusionH="201600" prstMaterial="legacyMatte">
              <a:extrusionClr>
                <a:srgbClr val="0066CC"/>
              </a:extrusionClr>
            </a:sp3d>
          </a:bodyPr>
          <a:lstStyle/>
          <a:p>
            <a:pPr algn="ctr"/>
            <a:r>
              <a:rPr lang="zh-CN" altLang="en-US" sz="6000">
                <a:gradFill rotWithShape="0">
                  <a:gsLst>
                    <a:gs pos="0">
                      <a:srgbClr val="FFFFCC">
                        <a:alpha val="100000"/>
                      </a:srgbClr>
                    </a:gs>
                    <a:gs pos="100000">
                      <a:srgbClr val="FF9999"/>
                    </a:gs>
                  </a:gsLst>
                  <a:lin ang="5400000" scaled="1"/>
                </a:gradFill>
                <a:latin typeface="华文彩云" charset="0"/>
                <a:ea typeface="华文彩云" charset="0"/>
              </a:rPr>
              <a:t>数与代数</a:t>
            </a:r>
            <a:endParaRPr lang="zh-CN" altLang="en-US" sz="6000">
              <a:gradFill rotWithShape="0">
                <a:gsLst>
                  <a:gs pos="0">
                    <a:srgbClr val="FFFFCC">
                      <a:alpha val="100000"/>
                    </a:srgbClr>
                  </a:gs>
                  <a:gs pos="100000">
                    <a:srgbClr val="FF9999"/>
                  </a:gs>
                </a:gsLst>
                <a:lin ang="5400000" scaled="1"/>
              </a:gradFill>
              <a:latin typeface="华文彩云" charset="0"/>
              <a:ea typeface="华文彩云" charset="0"/>
            </a:endParaRPr>
          </a:p>
        </p:txBody>
      </p:sp>
    </p:spTree>
  </p:cSld>
  <p:clrMapOvr>
    <a:masterClrMapping/>
  </p:clrMapOvr>
  <p:transition/>
  <p:timing/>
</p:sld>
</file>

<file path=ppt/slides/slide10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5362" name="标题 15361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三位数除以两位数（本质是减法）</a:t>
            </a:r>
            <a:endParaRPr lang="zh-CN" altLang="en-US"/>
          </a:p>
        </p:txBody>
      </p:sp>
      <p:sp>
        <p:nvSpPr>
          <p:cNvPr id="15363" name="文本框 15362" title=""/>
          <p:cNvSpPr txBox="1"/>
          <p:nvPr/>
        </p:nvSpPr>
        <p:spPr>
          <a:xfrm>
            <a:off x="176213" y="2311400"/>
            <a:ext cx="8512175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2、估除数（用四舍五入法将除数看成整十的数）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5364" name="文本框 15363" title=""/>
          <p:cNvSpPr txBox="1"/>
          <p:nvPr/>
        </p:nvSpPr>
        <p:spPr>
          <a:xfrm>
            <a:off x="176213" y="946150"/>
            <a:ext cx="8758237" cy="11890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1、判断商是几位数（看“被除数”前两位与“除数”比较大小，若“被除数”前两位较大，则商是两位数；若“除数”较大，则商是一位数。）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5365" name="文本框 15364" title=""/>
          <p:cNvSpPr txBox="1"/>
          <p:nvPr/>
        </p:nvSpPr>
        <p:spPr>
          <a:xfrm>
            <a:off x="176213" y="2974975"/>
            <a:ext cx="9078912" cy="822325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3、试商（若商是一位数，则试一次商；若商是两位数，则试两次商。）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5366" name="文本框 15365" title=""/>
          <p:cNvSpPr txBox="1"/>
          <p:nvPr/>
        </p:nvSpPr>
        <p:spPr>
          <a:xfrm>
            <a:off x="176213" y="3946525"/>
            <a:ext cx="6858000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4、计算并调商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5367" name="文本框 15366" title=""/>
          <p:cNvSpPr txBox="1"/>
          <p:nvPr/>
        </p:nvSpPr>
        <p:spPr>
          <a:xfrm>
            <a:off x="177800" y="4565650"/>
            <a:ext cx="7851775" cy="64135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3600" b="1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注：若有余数，则余数必须小于除数</a:t>
            </a:r>
            <a:endParaRPr lang="zh-CN" altLang="en-US" sz="3600" b="1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4" grpId="0"/>
      <p:bldP spid="15363" grpId="0"/>
      <p:bldP spid="15365" grpId="0"/>
      <p:bldP spid="15366" grpId="0"/>
      <p:bldP spid="15367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6386" name="标题 16385" title=""/>
          <p:cNvSpPr>
            <a:spLocks noGrp="1"/>
          </p:cNvSpPr>
          <p:nvPr>
            <p:ph type="title"/>
          </p:nvPr>
        </p:nvSpPr>
        <p:spPr>
          <a:xfrm>
            <a:off x="98425" y="195263"/>
            <a:ext cx="8293100" cy="700087"/>
          </a:xfrm>
        </p:spPr>
        <p:txBody>
          <a:bodyPr anchor="b" anchorCtr="0"/>
          <a:lstStyle/>
          <a:p>
            <a:r>
              <a:rPr lang="zh-CN" altLang="en-US"/>
              <a:t>练一练</a:t>
            </a:r>
            <a:r>
              <a:rPr lang="zh-CN" altLang="en-US" sz="2400"/>
              <a:t>：</a:t>
            </a:r>
            <a:endParaRPr lang="zh-CN" altLang="en-US" sz="2400"/>
          </a:p>
        </p:txBody>
      </p:sp>
      <p:sp>
        <p:nvSpPr>
          <p:cNvPr id="16387" name="文本框 16386" title=""/>
          <p:cNvSpPr txBox="1"/>
          <p:nvPr/>
        </p:nvSpPr>
        <p:spPr>
          <a:xfrm>
            <a:off x="352425" y="1960563"/>
            <a:ext cx="8624888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1、判断商是几位数： 1 、        1  、       2 、         2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6388" name="文本框 16387" title=""/>
          <p:cNvSpPr txBox="1"/>
          <p:nvPr/>
        </p:nvSpPr>
        <p:spPr>
          <a:xfrm>
            <a:off x="352425" y="2700338"/>
            <a:ext cx="8734425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2、估除数：40 、        80  、         20 、            70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6389" name="文本框 16388" title=""/>
          <p:cNvSpPr txBox="1"/>
          <p:nvPr/>
        </p:nvSpPr>
        <p:spPr>
          <a:xfrm>
            <a:off x="352425" y="3517900"/>
            <a:ext cx="8691563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3、试商：1次、          1次、          2次 、             2次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6390" name="文本框 16389" title=""/>
          <p:cNvSpPr txBox="1"/>
          <p:nvPr/>
        </p:nvSpPr>
        <p:spPr>
          <a:xfrm>
            <a:off x="352425" y="4422775"/>
            <a:ext cx="8691563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4、计算并调商：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6391" name="文本框 16390" title=""/>
          <p:cNvSpPr txBox="1"/>
          <p:nvPr/>
        </p:nvSpPr>
        <p:spPr>
          <a:xfrm>
            <a:off x="452438" y="1054100"/>
            <a:ext cx="8524875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32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377</a:t>
            </a:r>
            <a:r>
              <a:rPr lang="zh-CN" altLang="en-US" sz="32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÷38=     689÷75=    765÷24=   796÷69=</a:t>
            </a:r>
            <a:endParaRPr lang="zh-CN" altLang="en-US" sz="32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63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63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 nodeType="clickPar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1" dur="500"/>
                                        <p:tgtEl>
                                          <p:spTgt spid="1638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 nodeType="clickPar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" dur="500"/>
                                        <p:tgtEl>
                                          <p:spTgt spid="163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91" grpId="0"/>
      <p:bldP spid="16387" grpId="0"/>
      <p:bldP spid="16388" grpId="0"/>
      <p:bldP spid="16389" grpId="0"/>
      <p:bldP spid="16390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7410" name="标题 17409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运算律</a:t>
            </a:r>
            <a:endParaRPr lang="zh-CN" altLang="en-US"/>
          </a:p>
        </p:txBody>
      </p:sp>
      <p:sp>
        <p:nvSpPr>
          <p:cNvPr id="17411" name="文本框 17410" title=""/>
          <p:cNvSpPr txBox="1"/>
          <p:nvPr/>
        </p:nvSpPr>
        <p:spPr>
          <a:xfrm>
            <a:off x="419100" y="1154113"/>
            <a:ext cx="1998663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加法交换律：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17412" name="文本框 17411" title=""/>
          <p:cNvSpPr txBox="1"/>
          <p:nvPr/>
        </p:nvSpPr>
        <p:spPr>
          <a:xfrm>
            <a:off x="2555875" y="1154113"/>
            <a:ext cx="1706563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a+b=b+a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17413" name="文本框 17412" title=""/>
          <p:cNvSpPr txBox="1"/>
          <p:nvPr/>
        </p:nvSpPr>
        <p:spPr>
          <a:xfrm>
            <a:off x="419100" y="1768475"/>
            <a:ext cx="1998663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乘法交换律：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17414" name="文本框 17413" title=""/>
          <p:cNvSpPr txBox="1"/>
          <p:nvPr/>
        </p:nvSpPr>
        <p:spPr>
          <a:xfrm>
            <a:off x="419100" y="2381250"/>
            <a:ext cx="1998663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加法结合律：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17415" name="文本框 17414" title=""/>
          <p:cNvSpPr txBox="1"/>
          <p:nvPr/>
        </p:nvSpPr>
        <p:spPr>
          <a:xfrm>
            <a:off x="419100" y="3067050"/>
            <a:ext cx="1998663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乘法结合律：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17416" name="文本框 17415" title=""/>
          <p:cNvSpPr txBox="1"/>
          <p:nvPr/>
        </p:nvSpPr>
        <p:spPr>
          <a:xfrm>
            <a:off x="419100" y="3760788"/>
            <a:ext cx="1998663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 b="1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乘法分配律：</a:t>
            </a:r>
            <a:endParaRPr lang="zh-CN" altLang="en-US" sz="2400" b="1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17417" name="文本框 17416" title=""/>
          <p:cNvSpPr txBox="1"/>
          <p:nvPr/>
        </p:nvSpPr>
        <p:spPr>
          <a:xfrm>
            <a:off x="2555875" y="1768475"/>
            <a:ext cx="1998663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a</a:t>
            </a:r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  <a:sym typeface="Arial" panose="020b0604020202020204" pitchFamily="34" charset="0"/>
              </a:rPr>
              <a:t>×b=b×a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7418" name="文本框 17417" title=""/>
          <p:cNvSpPr txBox="1"/>
          <p:nvPr/>
        </p:nvSpPr>
        <p:spPr>
          <a:xfrm>
            <a:off x="2555875" y="2381250"/>
            <a:ext cx="3971925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（a+b）+c=a+（b+c）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17419" name="文本框 17418" title=""/>
          <p:cNvSpPr txBox="1"/>
          <p:nvPr/>
        </p:nvSpPr>
        <p:spPr>
          <a:xfrm>
            <a:off x="2555875" y="3067050"/>
            <a:ext cx="4224338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（a</a:t>
            </a:r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  <a:sym typeface="Arial" panose="020b0604020202020204" pitchFamily="34" charset="0"/>
              </a:rPr>
              <a:t>×b）×c=a×（b×c）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7420" name="文本框 17419" title=""/>
          <p:cNvSpPr txBox="1"/>
          <p:nvPr/>
        </p:nvSpPr>
        <p:spPr>
          <a:xfrm>
            <a:off x="2555875" y="3760788"/>
            <a:ext cx="5451475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 b="1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（a+b）</a:t>
            </a:r>
            <a:r>
              <a:rPr lang="zh-CN" altLang="en-US" sz="2400" b="1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  <a:sym typeface="Arial" panose="020b0604020202020204" pitchFamily="34" charset="0"/>
              </a:rPr>
              <a:t>×c=a×c+b×c</a:t>
            </a:r>
            <a:endParaRPr lang="zh-CN" altLang="en-US" sz="2400" b="1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7421" name="文本框 17420" title=""/>
          <p:cNvSpPr txBox="1"/>
          <p:nvPr/>
        </p:nvSpPr>
        <p:spPr>
          <a:xfrm>
            <a:off x="2555875" y="4217988"/>
            <a:ext cx="4048125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 b="1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（a-b）</a:t>
            </a:r>
            <a:r>
              <a:rPr lang="zh-CN" altLang="en-US" sz="2400" b="1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  <a:sym typeface="Arial" panose="020b0604020202020204" pitchFamily="34" charset="0"/>
              </a:rPr>
              <a:t>×c=a×c-b×c</a:t>
            </a:r>
            <a:endParaRPr lang="zh-CN" altLang="en-US" sz="2400" b="1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1" grpId="0"/>
      <p:bldP spid="17412" grpId="0"/>
      <p:bldP spid="17413" grpId="0"/>
      <p:bldP spid="17417" grpId="0"/>
      <p:bldP spid="17414" grpId="0"/>
      <p:bldP spid="17418" grpId="0"/>
      <p:bldP spid="17415" grpId="0"/>
      <p:bldP spid="17419" grpId="0"/>
      <p:bldP spid="17416" grpId="0"/>
      <p:bldP spid="17420" grpId="0"/>
      <p:bldP spid="17421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8434" name="标题 18433" title=""/>
          <p:cNvSpPr>
            <a:spLocks noGrp="1"/>
          </p:cNvSpPr>
          <p:nvPr>
            <p:ph type="title"/>
          </p:nvPr>
        </p:nvSpPr>
        <p:spPr>
          <a:xfrm>
            <a:off x="419100" y="-47625"/>
            <a:ext cx="8291513" cy="700088"/>
          </a:xfrm>
        </p:spPr>
        <p:txBody>
          <a:bodyPr anchor="b" anchorCtr="0"/>
          <a:lstStyle/>
          <a:p>
            <a:r>
              <a:rPr lang="zh-CN" altLang="en-US"/>
              <a:t>练一练</a:t>
            </a:r>
            <a:endParaRPr lang="zh-CN" altLang="en-US"/>
          </a:p>
        </p:txBody>
      </p:sp>
      <p:sp>
        <p:nvSpPr>
          <p:cNvPr id="18435" name="文本占位符 18434" title=""/>
          <p:cNvSpPr>
            <a:spLocks noGrp="1"/>
          </p:cNvSpPr>
          <p:nvPr>
            <p:ph type="body" idx="1"/>
          </p:nvPr>
        </p:nvSpPr>
        <p:spPr>
          <a:xfrm>
            <a:off x="419100" y="652463"/>
            <a:ext cx="8291513" cy="5192712"/>
          </a:xfrm>
        </p:spPr>
        <p:txBody>
          <a:bodyPr/>
          <a:lstStyle/>
          <a:p>
            <a:pPr marL="1905" indent="-359410">
              <a:buNone/>
            </a:pPr>
            <a:r>
              <a:rPr lang="zh-CN" altLang="en-US" sz="2400">
                <a:latin typeface="微软雅黑" panose="020b0503020204020204" pitchFamily="2" charset="-122"/>
              </a:rPr>
              <a:t>判断以下等式运用了什么运算律</a:t>
            </a:r>
            <a:endParaRPr lang="zh-CN" altLang="en-US" sz="2400">
              <a:latin typeface="微软雅黑" panose="020b0503020204020204" pitchFamily="2" charset="-122"/>
            </a:endParaRPr>
          </a:p>
          <a:p>
            <a:pPr marL="1905" indent="-359410">
              <a:buNone/>
            </a:pP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sym typeface="Arial" panose="020b0604020202020204" pitchFamily="34" charset="0"/>
              </a:rPr>
              <a:t>52+32+68=52+（32+68）       32+52+68=52+（32+68）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sym typeface="Arial" panose="020b0604020202020204" pitchFamily="34" charset="0"/>
            </a:endParaRPr>
          </a:p>
          <a:p>
            <a:pPr marL="1905" indent="-359410">
              <a:buNone/>
            </a:pP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sym typeface="Arial" panose="020b0604020202020204" pitchFamily="34" charset="0"/>
            </a:endParaRPr>
          </a:p>
          <a:p>
            <a:pPr marL="1905" indent="-359410">
              <a:buNone/>
            </a:pP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sym typeface="Arial" panose="020b0604020202020204" pitchFamily="34" charset="0"/>
              </a:rPr>
              <a:t>783-99-101=78-（99+101）      34×8×125=34×（8×125）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sym typeface="Arial" panose="020b0604020202020204" pitchFamily="34" charset="0"/>
            </a:endParaRPr>
          </a:p>
          <a:p>
            <a:pPr marL="1905" indent="-359410">
              <a:buNone/>
            </a:pP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sym typeface="Arial" panose="020b0604020202020204" pitchFamily="34" charset="0"/>
            </a:endParaRPr>
          </a:p>
          <a:p>
            <a:pPr marL="1905" indent="-359410">
              <a:buNone/>
            </a:pP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sym typeface="Arial" panose="020b0604020202020204" pitchFamily="34" charset="0"/>
              </a:rPr>
              <a:t>125×34×8=34×（125×8）    56×27+56×73=56×（27+73）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sym typeface="Arial" panose="020b0604020202020204" pitchFamily="34" charset="0"/>
            </a:endParaRPr>
          </a:p>
          <a:p>
            <a:pPr marL="1905" indent="-359410">
              <a:buNone/>
            </a:pP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sym typeface="Arial" panose="020b0604020202020204" pitchFamily="34" charset="0"/>
            </a:endParaRPr>
          </a:p>
          <a:p>
            <a:pPr marL="1905" indent="-359410">
              <a:buNone/>
            </a:pP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sym typeface="Arial" panose="020b0604020202020204" pitchFamily="34" charset="0"/>
              </a:rPr>
              <a:t>43×11=43×10+43                     125×16=125×8+125×8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sym typeface="Arial" panose="020b0604020202020204" pitchFamily="34" charset="0"/>
            </a:endParaRPr>
          </a:p>
        </p:txBody>
      </p:sp>
    </p:spTree>
  </p:cSld>
  <p:clrMapOvr>
    <a:masterClrMapping/>
  </p:clrMapOvr>
  <p:transition/>
  <p:timing/>
</p:sld>
</file>

<file path=ppt/slides/slide14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9458" name="标题 19457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运用运算律进行简便运算</a:t>
            </a:r>
            <a:endParaRPr lang="zh-CN" altLang="en-US"/>
          </a:p>
        </p:txBody>
      </p:sp>
      <p:sp>
        <p:nvSpPr>
          <p:cNvPr id="19459" name="文本框 19458" title=""/>
          <p:cNvSpPr txBox="1"/>
          <p:nvPr/>
        </p:nvSpPr>
        <p:spPr>
          <a:xfrm>
            <a:off x="519113" y="1154113"/>
            <a:ext cx="2286000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34+256+166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9460" name="文本框 19459" title=""/>
          <p:cNvSpPr txBox="1"/>
          <p:nvPr/>
        </p:nvSpPr>
        <p:spPr>
          <a:xfrm>
            <a:off x="3203575" y="1154113"/>
            <a:ext cx="1595438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25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×7×4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61" name="文本框 19460" title=""/>
          <p:cNvSpPr txBox="1"/>
          <p:nvPr/>
        </p:nvSpPr>
        <p:spPr>
          <a:xfrm>
            <a:off x="519113" y="2028825"/>
            <a:ext cx="2286000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25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×12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62" name="文本框 19461" title=""/>
          <p:cNvSpPr txBox="1"/>
          <p:nvPr/>
        </p:nvSpPr>
        <p:spPr>
          <a:xfrm>
            <a:off x="5483225" y="2028825"/>
            <a:ext cx="2865438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118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×83+118×17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63" name="文本框 19462" title=""/>
          <p:cNvSpPr txBox="1"/>
          <p:nvPr/>
        </p:nvSpPr>
        <p:spPr>
          <a:xfrm>
            <a:off x="519113" y="2832100"/>
            <a:ext cx="2286000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99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×9+99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64" name="文本框 19463" title=""/>
          <p:cNvSpPr txBox="1"/>
          <p:nvPr/>
        </p:nvSpPr>
        <p:spPr>
          <a:xfrm>
            <a:off x="3203575" y="2028825"/>
            <a:ext cx="2286000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125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×48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65" name="文本框 19464" title=""/>
          <p:cNvSpPr txBox="1"/>
          <p:nvPr/>
        </p:nvSpPr>
        <p:spPr>
          <a:xfrm>
            <a:off x="5489575" y="2832100"/>
            <a:ext cx="2286000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8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×（9+125）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66" name="文本框 19465" title=""/>
          <p:cNvSpPr txBox="1"/>
          <p:nvPr/>
        </p:nvSpPr>
        <p:spPr>
          <a:xfrm>
            <a:off x="3203575" y="2832100"/>
            <a:ext cx="1595438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36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×101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67" name="文本框 19466" title=""/>
          <p:cNvSpPr txBox="1"/>
          <p:nvPr/>
        </p:nvSpPr>
        <p:spPr>
          <a:xfrm>
            <a:off x="5483225" y="1154113"/>
            <a:ext cx="1927225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8×32×125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68" name="文本框 19467" title=""/>
          <p:cNvSpPr txBox="1"/>
          <p:nvPr/>
        </p:nvSpPr>
        <p:spPr>
          <a:xfrm>
            <a:off x="3203575" y="4810125"/>
            <a:ext cx="1346200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53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×99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69" name="文本框 19468" title=""/>
          <p:cNvSpPr txBox="1"/>
          <p:nvPr/>
        </p:nvSpPr>
        <p:spPr>
          <a:xfrm>
            <a:off x="519113" y="4810125"/>
            <a:ext cx="2286000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87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×101-87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70" name="文本框 19469" title=""/>
          <p:cNvSpPr txBox="1"/>
          <p:nvPr/>
        </p:nvSpPr>
        <p:spPr>
          <a:xfrm>
            <a:off x="5489575" y="3797300"/>
            <a:ext cx="2286000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8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×（125-10）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71" name="文本框 19470" title=""/>
          <p:cNvSpPr txBox="1"/>
          <p:nvPr/>
        </p:nvSpPr>
        <p:spPr>
          <a:xfrm>
            <a:off x="3203575" y="3797300"/>
            <a:ext cx="1858963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45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×11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9472" name="文本框 19471" title=""/>
          <p:cNvSpPr txBox="1"/>
          <p:nvPr/>
        </p:nvSpPr>
        <p:spPr>
          <a:xfrm>
            <a:off x="519113" y="3797300"/>
            <a:ext cx="2032000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52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×99+52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 nodeType="clickPar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 nodeType="clickPar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 nodeType="clickPar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 nodeType="clickPar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 nodeType="clickPar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 nodeType="clickPar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9" grpId="0"/>
      <p:bldP spid="19460" grpId="0"/>
      <p:bldP spid="19467" grpId="0"/>
      <p:bldP spid="19461" grpId="0"/>
      <p:bldP spid="19464" grpId="0"/>
      <p:bldP spid="19462" grpId="0"/>
      <p:bldP spid="19463" grpId="0"/>
      <p:bldP spid="19466" grpId="0"/>
      <p:bldP spid="19465" grpId="0"/>
      <p:bldP spid="19472" grpId="0"/>
      <p:bldP spid="19471" grpId="0"/>
      <p:bldP spid="19470" grpId="0"/>
      <p:bldP spid="19469" grpId="0"/>
      <p:bldP spid="19468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0482" name="标题 20481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生活中的正负数</a:t>
            </a:r>
            <a:endParaRPr lang="zh-CN" altLang="en-US"/>
          </a:p>
        </p:txBody>
      </p:sp>
      <p:sp>
        <p:nvSpPr>
          <p:cNvPr id="20483" name="文本框 20482" title=""/>
          <p:cNvSpPr txBox="1"/>
          <p:nvPr/>
        </p:nvSpPr>
        <p:spPr>
          <a:xfrm>
            <a:off x="474663" y="2609850"/>
            <a:ext cx="8636000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1、能正确找到互相相反的量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20484" name="文本框 20483" title=""/>
          <p:cNvSpPr txBox="1"/>
          <p:nvPr/>
        </p:nvSpPr>
        <p:spPr>
          <a:xfrm>
            <a:off x="474663" y="3067050"/>
            <a:ext cx="8691562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2、能定出相反的量之间的标准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20485" name="文本框 20484" title=""/>
          <p:cNvSpPr txBox="1"/>
          <p:nvPr/>
        </p:nvSpPr>
        <p:spPr>
          <a:xfrm>
            <a:off x="244475" y="3560763"/>
            <a:ext cx="8559800" cy="822325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练一练：记零上7度为+7度，则零下5度记为（    ）度，水的冰点记为（   ）度。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20486" name="文本框 20485" title=""/>
          <p:cNvSpPr txBox="1"/>
          <p:nvPr/>
        </p:nvSpPr>
        <p:spPr>
          <a:xfrm>
            <a:off x="474663" y="3605213"/>
            <a:ext cx="7940675" cy="366712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endParaRPr>
              <a:latin typeface="Arial" panose="020b0604020202020204" pitchFamily="34" charset="0"/>
            </a:endParaRPr>
          </a:p>
        </p:txBody>
      </p:sp>
      <p:sp>
        <p:nvSpPr>
          <p:cNvPr id="20487" name="文本框 20486" title=""/>
          <p:cNvSpPr txBox="1"/>
          <p:nvPr/>
        </p:nvSpPr>
        <p:spPr>
          <a:xfrm>
            <a:off x="419100" y="933450"/>
            <a:ext cx="8691563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正数：0以上的数，前面可加上“+”，也可以省略不写。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20488" name="文本框 20487" title=""/>
          <p:cNvSpPr txBox="1"/>
          <p:nvPr/>
        </p:nvSpPr>
        <p:spPr>
          <a:xfrm>
            <a:off x="430213" y="1430338"/>
            <a:ext cx="8604250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负数：0以下的数，前面必须加“-”。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20489" name="文本框 20488" title=""/>
          <p:cNvSpPr txBox="1"/>
          <p:nvPr/>
        </p:nvSpPr>
        <p:spPr>
          <a:xfrm>
            <a:off x="474663" y="1939925"/>
            <a:ext cx="8636000" cy="457200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 b="1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0：既不是正数也不是负数。</a:t>
            </a:r>
            <a:endParaRPr lang="zh-CN" altLang="en-US" sz="2400" b="1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20490" name="文本框 20489" title=""/>
          <p:cNvSpPr txBox="1"/>
          <p:nvPr/>
        </p:nvSpPr>
        <p:spPr>
          <a:xfrm>
            <a:off x="244475" y="4429125"/>
            <a:ext cx="8869363" cy="155416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已知四（4）班数学平均分为91分，小明考了90分，记为（-1），则以下分数怎么记？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87（     ）  91（     ）   99（    ）     100（     ）   67（     ）     53（     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 nodeType="clickPar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 nodeType="clickPar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7" grpId="0"/>
      <p:bldP spid="20488" grpId="0"/>
      <p:bldP spid="20489" grpId="0"/>
      <p:bldP spid="20483" grpId="0"/>
      <p:bldP spid="20484" grpId="0"/>
      <p:bldP spid="20485" grpId="0"/>
      <p:bldP spid="20490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2" name="标题 1" title="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内容占位符 2" title="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矩形 3" title=""/>
          <p:cNvSpPr/>
          <p:nvPr/>
        </p:nvSpPr>
        <p:spPr>
          <a:xfrm>
            <a:off x="2644140" y="2829560"/>
            <a:ext cx="3855720" cy="1198880"/>
          </a:xfrm>
          <a:prstGeom prst="rect">
            <a:avLst/>
          </a:prstGeom>
          <a:noFill/>
          <a:ln>
            <a:noFill/>
          </a:ln>
        </p:spPr>
        <p:txBody>
          <a:bodyPr wrap="none" rtlCol="0" anchor="t">
            <a:spAutoFit/>
          </a:bodyPr>
          <a:lstStyle/>
          <a:p>
            <a:pPr algn="ctr"/>
            <a:r>
              <a:rPr lang="zh-CN" altLang="en-US" sz="7200" b="1">
                <a:ln w="22225">
                  <a:solidFill>
                    <a:schemeClr val="accent2"/>
                  </a:solidFill>
                  <a:prstDash val="solid"/>
                </a:ln>
                <a:solidFill>
                  <a:schemeClr val="accent2">
                    <a:lumMod val="40000"/>
                    <a:lumOff val="60000"/>
                  </a:schemeClr>
                </a:solidFill>
                <a:effectLst/>
              </a:rPr>
              <a:t>谢谢聆听</a:t>
            </a:r>
            <a:endParaRPr lang="zh-CN" altLang="en-US" sz="7200" b="1">
              <a:ln w="22225">
                <a:solidFill>
                  <a:schemeClr val="accent2"/>
                </a:solidFill>
                <a:prstDash val="solid"/>
              </a:ln>
              <a:solidFill>
                <a:schemeClr val="accent2">
                  <a:lumMod val="40000"/>
                  <a:lumOff val="60000"/>
                </a:schemeClr>
              </a:solidFill>
              <a:effectLst/>
            </a:endParaRPr>
          </a:p>
        </p:txBody>
      </p:sp>
    </p:spTree>
  </p:cSld>
  <p:clrMapOvr>
    <a:masterClrMapping/>
  </p:clrMapOvr>
  <p:transition/>
  <p:timing/>
</p:sld>
</file>

<file path=ppt/slides/slide2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7170" name="标题 7169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教学目标：</a:t>
            </a:r>
            <a:endParaRPr lang="zh-CN" altLang="en-US"/>
          </a:p>
        </p:txBody>
      </p:sp>
      <p:sp>
        <p:nvSpPr>
          <p:cNvPr id="7171" name="文本占位符 7170" title="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905" indent="-359410">
              <a:buNone/>
            </a:pPr>
            <a:r>
              <a:rPr lang="zh-CN" altLang="en-US" sz="2800"/>
              <a:t>1、能正确读、写和改写更大的数。</a:t>
            </a:r>
            <a:endParaRPr lang="zh-CN" altLang="en-US" sz="2800"/>
          </a:p>
          <a:p>
            <a:pPr marL="1905" indent="-359410">
              <a:buNone/>
            </a:pPr>
            <a:r>
              <a:rPr lang="zh-CN" altLang="en-US" sz="2800"/>
              <a:t>2、能正确按要求四舍五入大数。</a:t>
            </a:r>
            <a:endParaRPr lang="zh-CN" altLang="en-US" sz="2800"/>
          </a:p>
          <a:p>
            <a:pPr marL="1905" indent="-359410">
              <a:buNone/>
            </a:pPr>
            <a:r>
              <a:rPr lang="zh-CN" altLang="en-US" sz="2800"/>
              <a:t>3、能熟练进行三位数和两位数的乘除法计算。</a:t>
            </a:r>
            <a:endParaRPr lang="zh-CN" altLang="en-US" sz="2800"/>
          </a:p>
          <a:p>
            <a:pPr marL="1905" indent="-359410">
              <a:buNone/>
            </a:pPr>
            <a:r>
              <a:rPr lang="zh-CN" altLang="en-US" sz="2800"/>
              <a:t>4、掌握基本运算顺序并能熟练运用五种运算律进行简便运算。</a:t>
            </a:r>
            <a:endParaRPr lang="zh-CN" altLang="en-US" sz="2800"/>
          </a:p>
          <a:p>
            <a:pPr marL="1905" indent="-359410">
              <a:buNone/>
            </a:pPr>
            <a:r>
              <a:rPr lang="zh-CN" altLang="en-US" sz="2800"/>
              <a:t>5、能正确表示生活中的正负数。</a:t>
            </a:r>
            <a:endParaRPr lang="zh-CN" altLang="en-US" sz="2800"/>
          </a:p>
        </p:txBody>
      </p:sp>
    </p:spTree>
  </p:cSld>
  <p:clrMapOvr>
    <a:masterClrMapping/>
  </p:clrMapOvr>
  <p:transition/>
  <p:timing/>
</p:sld>
</file>

<file path=ppt/slides/slide3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8194" name="标题 8193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1、十进制数位顺序表：</a:t>
            </a:r>
            <a:endParaRPr lang="zh-CN" altLang="en-US"/>
          </a:p>
        </p:txBody>
      </p:sp>
      <p:pic>
        <p:nvPicPr>
          <p:cNvPr id="8195" name="内容占位符 8194" title=""/>
          <p:cNvPicPr>
            <a:picLocks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558800" y="1038225"/>
            <a:ext cx="7432675" cy="3340100"/>
          </a:xfrm>
        </p:spPr>
      </p:pic>
      <p:sp>
        <p:nvSpPr>
          <p:cNvPr id="8196" name="文本框 8195" title=""/>
          <p:cNvSpPr txBox="1"/>
          <p:nvPr/>
        </p:nvSpPr>
        <p:spPr>
          <a:xfrm>
            <a:off x="542925" y="4595813"/>
            <a:ext cx="4106863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谈谈数位与计数单位的区别：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8197" name="文本框 8196" title=""/>
          <p:cNvSpPr txBox="1"/>
          <p:nvPr/>
        </p:nvSpPr>
        <p:spPr>
          <a:xfrm>
            <a:off x="542925" y="5207000"/>
            <a:ext cx="3732213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谈谈数位与位数的区别：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8198" name="文本框 8197" title=""/>
          <p:cNvSpPr txBox="1"/>
          <p:nvPr/>
        </p:nvSpPr>
        <p:spPr>
          <a:xfrm>
            <a:off x="4649788" y="4613275"/>
            <a:ext cx="4416425" cy="1189038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练一练：230005由（ ）个（ ）、（ ）个（ ）和（ ）个（ ）组成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1000"/>
                                        <p:tgtEl>
                                          <p:spTgt spid="819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 nodeType="clickPar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1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81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81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196" grpId="0"/>
      <p:bldP spid="8197" grpId="0"/>
      <p:bldP spid="8198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9218" name="标题 9217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2、正确读大数</a:t>
            </a:r>
            <a:endParaRPr lang="zh-CN" altLang="en-US"/>
          </a:p>
        </p:txBody>
      </p:sp>
      <p:sp>
        <p:nvSpPr>
          <p:cNvPr id="9219" name="文本占位符 9218" title=""/>
          <p:cNvSpPr>
            <a:spLocks noGrp="1"/>
          </p:cNvSpPr>
          <p:nvPr>
            <p:ph type="body" idx="1"/>
          </p:nvPr>
        </p:nvSpPr>
        <p:spPr>
          <a:xfrm>
            <a:off x="419100" y="1028700"/>
            <a:ext cx="8291513" cy="592138"/>
          </a:xfrm>
        </p:spPr>
        <p:txBody>
          <a:bodyPr/>
          <a:lstStyle/>
          <a:p>
            <a:pPr marL="1905" indent="-359410">
              <a:buNone/>
            </a:pPr>
            <a:r>
              <a:rPr lang="zh-CN" altLang="en-US" sz="2400">
                <a:solidFill>
                  <a:srgbClr val="A6731A"/>
                </a:solidFill>
              </a:rPr>
              <a:t>1、对大数先分级。（分级方法：</a:t>
            </a:r>
            <a:r>
              <a:rPr lang="zh-CN" altLang="en-US" sz="2400"/>
              <a:t>                                       ）</a:t>
            </a:r>
            <a:endParaRPr lang="zh-CN" altLang="en-US" sz="2400"/>
          </a:p>
          <a:p>
            <a:pPr marL="1905" indent="-359410">
              <a:buNone/>
            </a:pPr>
            <a:endParaRPr lang="zh-CN" altLang="en-US"/>
          </a:p>
        </p:txBody>
      </p:sp>
      <p:sp>
        <p:nvSpPr>
          <p:cNvPr id="9220" name="文本框 9219" title=""/>
          <p:cNvSpPr txBox="1"/>
          <p:nvPr/>
        </p:nvSpPr>
        <p:spPr>
          <a:xfrm>
            <a:off x="4162425" y="1027113"/>
            <a:ext cx="4549775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0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         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从右往左分，每4位为1级</a:t>
            </a:r>
            <a:r>
              <a:rPr lang="zh-CN" altLang="en-US" sz="20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 </a:t>
            </a:r>
            <a:endParaRPr lang="zh-CN" altLang="en-US" sz="20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9221" name="文本框 9220" title=""/>
          <p:cNvSpPr txBox="1"/>
          <p:nvPr/>
        </p:nvSpPr>
        <p:spPr>
          <a:xfrm>
            <a:off x="419100" y="2041525"/>
            <a:ext cx="8504238" cy="823913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2、按从高级往下级的顺序读，读数时每一级的数单独拿出来读。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9222" name="文本框 9221" title=""/>
          <p:cNvSpPr txBox="1"/>
          <p:nvPr/>
        </p:nvSpPr>
        <p:spPr>
          <a:xfrm>
            <a:off x="419100" y="3397250"/>
            <a:ext cx="5634038" cy="365125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endParaRPr>
              <a:latin typeface="Arial" panose="020b0604020202020204" pitchFamily="34" charset="0"/>
            </a:endParaRPr>
          </a:p>
        </p:txBody>
      </p:sp>
      <p:sp>
        <p:nvSpPr>
          <p:cNvPr id="9223" name="文本框 9222" title=""/>
          <p:cNvSpPr txBox="1"/>
          <p:nvPr/>
        </p:nvSpPr>
        <p:spPr>
          <a:xfrm>
            <a:off x="419100" y="4184650"/>
            <a:ext cx="8135938" cy="82232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练一练：1、8793       2、5724869        3、1234567891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             4、43005678054        5、703040600020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9224" name="文本框 9223" title=""/>
          <p:cNvSpPr txBox="1"/>
          <p:nvPr/>
        </p:nvSpPr>
        <p:spPr>
          <a:xfrm>
            <a:off x="419100" y="3213100"/>
            <a:ext cx="1971675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3、零的读法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9225" name="文本框 9224" title=""/>
          <p:cNvSpPr txBox="1"/>
          <p:nvPr/>
        </p:nvSpPr>
        <p:spPr>
          <a:xfrm>
            <a:off x="2232025" y="3213100"/>
            <a:ext cx="6323013" cy="82232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（</a:t>
            </a:r>
            <a:r>
              <a:rPr lang="zh-CN" altLang="en-US" sz="2400" b="1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零在每一级的级尾时，零不用读，其他时候 </a:t>
            </a:r>
            <a:endParaRPr lang="zh-CN" altLang="en-US" sz="2400" b="1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  <a:p>
            <a:r>
              <a:rPr lang="zh-CN" altLang="en-US" sz="2400" b="1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    零需要读出来。</a:t>
            </a:r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）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20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2000" fill="hold"/>
                                        <p:tgtEl>
                                          <p:spTgt spid="92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 nodeType="clickPar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20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2000" fill="hold"/>
                                        <p:tgtEl>
                                          <p:spTgt spid="92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2000"/>
                                        <p:tgtEl>
                                          <p:spTgt spid="92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 nodeType="clickPar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4" dur="2000"/>
                                        <p:tgtEl>
                                          <p:spTgt spid="92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 nodeType="clickPar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2000" fill="hold"/>
                                        <p:tgtEl>
                                          <p:spTgt spid="92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2000" fill="hold"/>
                                        <p:tgtEl>
                                          <p:spTgt spid="92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 nodeType="clickPar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2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35" dur="1000"/>
                                        <p:tgtEl>
                                          <p:spTgt spid="92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9219" grpId="0" build="p"/>
      <p:bldP spid="9220" grpId="0"/>
      <p:bldP spid="9221" grpId="0"/>
      <p:bldP spid="9224" grpId="0"/>
      <p:bldP spid="9225" grpId="0"/>
      <p:bldP spid="9223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0242" name="标题 10241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3、正确写出大数</a:t>
            </a:r>
            <a:endParaRPr lang="zh-CN" altLang="en-US"/>
          </a:p>
        </p:txBody>
      </p:sp>
      <p:sp>
        <p:nvSpPr>
          <p:cNvPr id="10243" name="文本框 10242" title=""/>
          <p:cNvSpPr txBox="1"/>
          <p:nvPr/>
        </p:nvSpPr>
        <p:spPr>
          <a:xfrm>
            <a:off x="455613" y="1304925"/>
            <a:ext cx="5622925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1、先将大数分级（找“亿”、“万”）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0244" name="文本框 10243" title=""/>
          <p:cNvSpPr txBox="1"/>
          <p:nvPr/>
        </p:nvSpPr>
        <p:spPr>
          <a:xfrm>
            <a:off x="455613" y="2009775"/>
            <a:ext cx="6435725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2、从高级往下级写，每一级单独拿出来写。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0245" name="文本框 10244" title=""/>
          <p:cNvSpPr txBox="1"/>
          <p:nvPr/>
        </p:nvSpPr>
        <p:spPr>
          <a:xfrm>
            <a:off x="455613" y="2703513"/>
            <a:ext cx="6435725" cy="82391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3、当大数中有零时，需特别注意零的个数。（要点，每一级有四位数）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0246" name="文本框 10245" title=""/>
          <p:cNvSpPr txBox="1"/>
          <p:nvPr/>
        </p:nvSpPr>
        <p:spPr>
          <a:xfrm>
            <a:off x="419100" y="4056063"/>
            <a:ext cx="8291513" cy="823912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练一练：1、五千六百七十    2、五百零八万三千四百九十五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3、三百零四亿零八十万二千零七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102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 nodeType="clickPar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 nodeType="clickPar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2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02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3" grpId="1"/>
      <p:bldP spid="10244" grpId="0"/>
      <p:bldP spid="10245" grpId="0"/>
      <p:bldP spid="10246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1266" name="标题 11265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4、大数大小的比较</a:t>
            </a:r>
            <a:endParaRPr lang="zh-CN" altLang="en-US"/>
          </a:p>
        </p:txBody>
      </p:sp>
      <p:sp>
        <p:nvSpPr>
          <p:cNvPr id="11267" name="文本框 11266" title=""/>
          <p:cNvSpPr txBox="1"/>
          <p:nvPr/>
        </p:nvSpPr>
        <p:spPr>
          <a:xfrm>
            <a:off x="650875" y="1319213"/>
            <a:ext cx="5842000" cy="457200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1、先数大数的位数，位数多的数较大。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1268" name="文本框 11267" title=""/>
          <p:cNvSpPr txBox="1"/>
          <p:nvPr/>
        </p:nvSpPr>
        <p:spPr>
          <a:xfrm>
            <a:off x="574675" y="2247900"/>
            <a:ext cx="6470650" cy="82232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2、当大数的位数一样多时，再从高位开始依次比较大小。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1269" name="文本框 11268" title=""/>
          <p:cNvSpPr txBox="1"/>
          <p:nvPr/>
        </p:nvSpPr>
        <p:spPr>
          <a:xfrm>
            <a:off x="674688" y="3484563"/>
            <a:ext cx="8037512" cy="1309687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练一练：1、534967876（</a:t>
            </a:r>
            <a:r>
              <a:rPr lang="zh-CN" altLang="en-US" sz="28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  </a:t>
            </a:r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 ）5349678760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  <a:p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               2、6837603789（</a:t>
            </a:r>
            <a:r>
              <a:rPr lang="zh-CN" altLang="en-US" sz="28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  </a:t>
            </a:r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）6837503789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</a:endParaRPr>
          </a:p>
        </p:txBody>
      </p:sp>
      <p:sp>
        <p:nvSpPr>
          <p:cNvPr id="11270" name="文本框 11269" title=""/>
          <p:cNvSpPr txBox="1"/>
          <p:nvPr/>
        </p:nvSpPr>
        <p:spPr>
          <a:xfrm>
            <a:off x="4137025" y="3484563"/>
            <a:ext cx="496888" cy="57943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3200">
                <a:solidFill>
                  <a:srgbClr val="A6731A"/>
                </a:solidFill>
                <a:latin typeface="Arial" panose="020b0604020202020204" pitchFamily="34" charset="0"/>
              </a:rPr>
              <a:t>&lt;</a:t>
            </a:r>
            <a:endParaRPr lang="zh-CN" altLang="en-US" sz="3200">
              <a:solidFill>
                <a:srgbClr val="A6731A"/>
              </a:solidFill>
              <a:latin typeface="Arial" panose="020b0604020202020204" pitchFamily="34" charset="0"/>
            </a:endParaRPr>
          </a:p>
        </p:txBody>
      </p:sp>
      <p:sp>
        <p:nvSpPr>
          <p:cNvPr id="11271" name="文本框 11270" title=""/>
          <p:cNvSpPr txBox="1"/>
          <p:nvPr/>
        </p:nvSpPr>
        <p:spPr>
          <a:xfrm>
            <a:off x="4335463" y="4276725"/>
            <a:ext cx="596900" cy="579438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r>
              <a:rPr lang="zh-CN" altLang="en-US" sz="3200">
                <a:solidFill>
                  <a:srgbClr val="A6731A"/>
                </a:solidFill>
                <a:latin typeface="Arial" panose="020b0604020202020204" pitchFamily="34" charset="0"/>
              </a:rPr>
              <a:t>&gt;</a:t>
            </a:r>
            <a:endParaRPr lang="zh-CN" altLang="en-US" sz="3200">
              <a:solidFill>
                <a:srgbClr val="A6731A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12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12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2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12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12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1267" grpId="0"/>
      <p:bldP spid="11268" grpId="0"/>
      <p:bldP spid="11269" grpId="0"/>
      <p:bldP spid="11270" grpId="0"/>
      <p:bldP spid="11271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2290" name="标题 12289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5、改写大数</a:t>
            </a:r>
            <a:endParaRPr lang="zh-CN" altLang="en-US"/>
          </a:p>
        </p:txBody>
      </p:sp>
      <p:sp>
        <p:nvSpPr>
          <p:cNvPr id="12291" name="文本框 12290" title=""/>
          <p:cNvSpPr txBox="1"/>
          <p:nvPr/>
        </p:nvSpPr>
        <p:spPr>
          <a:xfrm>
            <a:off x="530225" y="1209675"/>
            <a:ext cx="8547100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1、将原数改写为“万”为单位的数时，将原数去掉4个“0”。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2292" name="文本框 12291" title=""/>
          <p:cNvSpPr txBox="1"/>
          <p:nvPr/>
        </p:nvSpPr>
        <p:spPr>
          <a:xfrm>
            <a:off x="565150" y="1806575"/>
            <a:ext cx="8347075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2、将原数改写为“亿”为单位的数时，将原数去掉8个“0”。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2293" name="文本框 12292" title=""/>
          <p:cNvSpPr txBox="1"/>
          <p:nvPr/>
        </p:nvSpPr>
        <p:spPr>
          <a:xfrm>
            <a:off x="565150" y="2457450"/>
            <a:ext cx="7716838" cy="82232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 b="1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注：改写时，符号为“=”，与近似数区分开来；还需特别注意题中出现的单位。</a:t>
            </a:r>
            <a:endParaRPr lang="zh-CN" altLang="en-US" sz="2400" b="1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2294" name="文本框 12293" title=""/>
          <p:cNvSpPr txBox="1"/>
          <p:nvPr/>
        </p:nvSpPr>
        <p:spPr>
          <a:xfrm>
            <a:off x="1258888" y="3803650"/>
            <a:ext cx="309562" cy="366713"/>
          </a:xfrm>
          <a:prstGeom prst="rect">
            <a:avLst/>
          </a:prstGeom>
          <a:noFill/>
          <a:ln w="9525">
            <a:noFill/>
          </a:ln>
        </p:spPr>
        <p:txBody>
          <a:bodyPr wrap="none">
            <a:spAutoFit/>
          </a:bodyPr>
          <a:lstStyle/>
          <a:p>
            <a:endParaRPr>
              <a:latin typeface="Arial" panose="020b0604020202020204" pitchFamily="34" charset="0"/>
            </a:endParaRPr>
          </a:p>
        </p:txBody>
      </p:sp>
      <p:sp>
        <p:nvSpPr>
          <p:cNvPr id="12295" name="文本框 12294" title=""/>
          <p:cNvSpPr txBox="1"/>
          <p:nvPr/>
        </p:nvSpPr>
        <p:spPr>
          <a:xfrm>
            <a:off x="419100" y="3803650"/>
            <a:ext cx="8658225" cy="823913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练一练：1、3450000=（     ）万    2、10000=（  ）万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3、23000000000=（     ）亿   4、42300000000=（    ）亿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29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29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1" grpId="0"/>
      <p:bldP spid="12292" grpId="0"/>
      <p:bldP spid="12293" grpId="0"/>
      <p:bldP spid="12295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3314" name="标题 13313" title=""/>
          <p:cNvSpPr>
            <a:spLocks noGrp="1"/>
          </p:cNvSpPr>
          <p:nvPr>
            <p:ph type="title"/>
          </p:nvPr>
        </p:nvSpPr>
        <p:spPr/>
        <p:txBody>
          <a:bodyPr anchor="b" anchorCtr="0"/>
          <a:lstStyle/>
          <a:p>
            <a:r>
              <a:rPr lang="zh-CN" altLang="en-US"/>
              <a:t>6、近似数</a:t>
            </a:r>
            <a:endParaRPr lang="zh-CN" altLang="en-US"/>
          </a:p>
        </p:txBody>
      </p:sp>
      <p:sp>
        <p:nvSpPr>
          <p:cNvPr id="13315" name="文本框 13314" title=""/>
          <p:cNvSpPr txBox="1"/>
          <p:nvPr/>
        </p:nvSpPr>
        <p:spPr>
          <a:xfrm>
            <a:off x="419100" y="1949450"/>
            <a:ext cx="8747125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1、将原数近似到“万”位，看“千”位的数字大小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3316" name="文本框 13315" title=""/>
          <p:cNvSpPr txBox="1"/>
          <p:nvPr/>
        </p:nvSpPr>
        <p:spPr>
          <a:xfrm>
            <a:off x="419100" y="2678113"/>
            <a:ext cx="8504238" cy="82232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2、将原数近似到“亿”位，看“千万”位的数字大小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  <a:p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3317" name="文本框 13316" title=""/>
          <p:cNvSpPr txBox="1"/>
          <p:nvPr/>
        </p:nvSpPr>
        <p:spPr>
          <a:xfrm>
            <a:off x="419100" y="1154113"/>
            <a:ext cx="8482013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四舍五入法：1、2、3、4舍去；5、6、7、8、9进一位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3318" name="文本框 13317" title=""/>
          <p:cNvSpPr txBox="1"/>
          <p:nvPr/>
        </p:nvSpPr>
        <p:spPr>
          <a:xfrm>
            <a:off x="354013" y="4545013"/>
            <a:ext cx="8547100" cy="82232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</a:rPr>
              <a:t>练一练：1、562999</a:t>
            </a:r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  <a:sym typeface="Arial" panose="020b0604020202020204" pitchFamily="34" charset="0"/>
              </a:rPr>
              <a:t>≈（    ）万       2、2578300≈（   ）万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  <a:sym typeface="Arial" panose="020b0604020202020204" pitchFamily="34" charset="0"/>
            </a:endParaRPr>
          </a:p>
          <a:p>
            <a:r>
              <a:rPr lang="zh-CN" altLang="en-US" sz="2400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  <a:sym typeface="Arial" panose="020b0604020202020204" pitchFamily="34" charset="0"/>
              </a:rPr>
              <a:t>    3、2070000004≈（    ）亿        4、49999999≈（   ）亿</a:t>
            </a:r>
            <a:endParaRPr lang="zh-CN" altLang="en-US" sz="2400">
              <a:solidFill>
                <a:srgbClr val="A6731A"/>
              </a:solidFill>
              <a:latin typeface="Arial" panose="020b0604020202020204" pitchFamily="34" charset="0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sp>
        <p:nvSpPr>
          <p:cNvPr id="13319" name="文本框 13318" title=""/>
          <p:cNvSpPr txBox="1"/>
          <p:nvPr/>
        </p:nvSpPr>
        <p:spPr>
          <a:xfrm>
            <a:off x="419100" y="3500438"/>
            <a:ext cx="7718425" cy="823912"/>
          </a:xfrm>
          <a:prstGeom prst="rect">
            <a:avLst/>
          </a:prstGeom>
          <a:noFill/>
          <a:ln w="9525">
            <a:noFill/>
          </a:ln>
        </p:spPr>
        <p:txBody>
          <a:bodyPr vert="horz" wrap="square" anchor="t" anchorCtr="0">
            <a:spAutoFit/>
          </a:bodyPr>
          <a:lstStyle/>
          <a:p>
            <a:r>
              <a:rPr lang="zh-CN" altLang="en-US" sz="2400" b="1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注：近似数时，符号为“</a:t>
            </a:r>
            <a:r>
              <a:rPr lang="zh-CN" altLang="en-US" sz="2400" b="1">
                <a:solidFill>
                  <a:srgbClr val="A6731A"/>
                </a:solidFill>
                <a:latin typeface="Arial" panose="020b0604020202020204" pitchFamily="34" charset="0"/>
                <a:ea typeface="微软雅黑" panose="020b0503020204020204" pitchFamily="2" charset="-122"/>
                <a:sym typeface="Arial" panose="020b0604020202020204" pitchFamily="34" charset="0"/>
              </a:rPr>
              <a:t>≈</a:t>
            </a:r>
            <a:r>
              <a:rPr lang="zh-CN" altLang="en-US" sz="2400" b="1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”，与改写数区分开来；还需特别注意题中出现的单位。</a:t>
            </a:r>
            <a:endParaRPr lang="zh-CN" altLang="en-US" b="1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 nodeType="clickPar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33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33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17" grpId="0"/>
      <p:bldP spid="13315" grpId="0"/>
      <p:bldP spid="13316" grpId="0"/>
      <p:bldP spid="13319" grpId="0"/>
      <p:bldP spid="13318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="http://schemas.openxmlformats.org/officeDocument/2006/math" xmlns:w="http://schemas.openxmlformats.org/wordprocessingml/2006/main" xmlns:wp="http://schemas.openxmlformats.org/drawingml/2006/wordprocessingDrawing" xmlns:a14="http://schemas.microsoft.com/office/drawing/2010/main" xmlns:mc="http://schemas.openxmlformats.org/markup-compatibility/2006" xmlns:p14="http://schemas.microsoft.com/office/powerpoint/2010/main" xmlns:p15="http://schemas.microsoft.com/office/powerpoint/2012/main" xmlns:p159="http://schemas.microsoft.com/office/powerpoint/2015/09/main" xmlns:p="http://schemas.openxmlformats.org/presentationml/2006/main">
  <p:cSld name="">
    <p:spTree>
      <p:nvGrpSpPr>
        <p:cNvPr id="1" name=""/>
        <p:cNvGrpSpPr/>
        <p:nvPr/>
      </p:nvGrpSpPr>
      <p:grpSpPr>
        <a:xfrm>
          <a:off x="0" y="0"/>
          <a:ext cx="0" cy="0"/>
        </a:xfrm>
      </p:grpSpPr>
      <p:sp>
        <p:nvSpPr>
          <p:cNvPr id="14338" name="标题 14337" title=""/>
          <p:cNvSpPr>
            <a:spLocks noGrp="1"/>
          </p:cNvSpPr>
          <p:nvPr>
            <p:ph type="title"/>
          </p:nvPr>
        </p:nvSpPr>
        <p:spPr>
          <a:xfrm>
            <a:off x="419100" y="139700"/>
            <a:ext cx="8291513" cy="1181100"/>
          </a:xfrm>
        </p:spPr>
        <p:txBody>
          <a:bodyPr anchor="b" anchorCtr="0"/>
          <a:lstStyle/>
          <a:p>
            <a:r>
              <a:rPr lang="zh-CN" altLang="en-US" sz="2800"/>
              <a:t>7、三位数乘两位数（本质是加法）</a:t>
            </a:r>
            <a:br>
              <a:rPr lang="zh-CN" altLang="en-US" sz="2800"/>
            </a:br>
            <a:r>
              <a:rPr lang="zh-CN" altLang="en-US" sz="2800"/>
              <a:t>     </a:t>
            </a:r>
            <a:r>
              <a:rPr lang="zh-CN" altLang="en-US" sz="2400" b="0"/>
              <a:t>需要熟练掌握</a:t>
            </a:r>
            <a:r>
              <a:rPr lang="zh-CN" altLang="en-US" sz="2800"/>
              <a:t>九九乘法表</a:t>
            </a:r>
            <a:endParaRPr lang="zh-CN" altLang="en-US" sz="2800"/>
          </a:p>
        </p:txBody>
      </p:sp>
      <p:sp>
        <p:nvSpPr>
          <p:cNvPr id="14339" name="文本框 14338" title=""/>
          <p:cNvSpPr txBox="1"/>
          <p:nvPr/>
        </p:nvSpPr>
        <p:spPr>
          <a:xfrm>
            <a:off x="519113" y="1319213"/>
            <a:ext cx="8326437" cy="82232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1、估算积的大概范围（估算方法：将乘数用四舍五入法看成整十的数）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4340" name="文本框 14339" title=""/>
          <p:cNvSpPr txBox="1"/>
          <p:nvPr/>
        </p:nvSpPr>
        <p:spPr>
          <a:xfrm>
            <a:off x="519113" y="2141538"/>
            <a:ext cx="8191500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2、列竖式计算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4341" name="文本框 14340" title=""/>
          <p:cNvSpPr txBox="1"/>
          <p:nvPr/>
        </p:nvSpPr>
        <p:spPr>
          <a:xfrm>
            <a:off x="519113" y="2598738"/>
            <a:ext cx="8191500" cy="1920875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竖式计算方法：</a:t>
            </a:r>
            <a:r>
              <a:rPr lang="zh-CN" altLang="en-US" sz="20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1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、将三位数写在上，两位数写在下，位数要对齐；2、先用两位数的个位分别与三位数的每一位数相乘；3、再用两位数的十位分别与三位数的每一位数相乘，乘得结果的个位要与前面结果的十位对齐；4、将两个结果相加。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4342" name="文本框 14341" title=""/>
          <p:cNvSpPr txBox="1"/>
          <p:nvPr/>
        </p:nvSpPr>
        <p:spPr>
          <a:xfrm>
            <a:off x="519113" y="4770438"/>
            <a:ext cx="8191500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 b="1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注：进位时需特别注意，不要漏进也不要多进。</a:t>
            </a:r>
            <a:endParaRPr lang="zh-CN" altLang="en-US" sz="2400" b="1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</a:endParaRPr>
          </a:p>
        </p:txBody>
      </p:sp>
      <p:sp>
        <p:nvSpPr>
          <p:cNvPr id="14343" name="文本框 14342" title=""/>
          <p:cNvSpPr txBox="1"/>
          <p:nvPr/>
        </p:nvSpPr>
        <p:spPr>
          <a:xfrm>
            <a:off x="519113" y="5372100"/>
            <a:ext cx="8482012" cy="457200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</a:rPr>
              <a:t>练一练：1、328</a:t>
            </a:r>
            <a:r>
              <a:rPr lang="zh-CN" altLang="en-US" sz="2400">
                <a:solidFill>
                  <a:srgbClr val="A6731A"/>
                </a:solidFill>
                <a:latin typeface="微软雅黑" panose="020b0503020204020204" pitchFamily="2" charset="-122"/>
                <a:ea typeface="微软雅黑" panose="020b0503020204020204" pitchFamily="2" charset="-122"/>
                <a:sym typeface="Arial" panose="020b0604020202020204" pitchFamily="34" charset="0"/>
              </a:rPr>
              <a:t>×62      2、309×28      3、50×603</a:t>
            </a:r>
            <a:endParaRPr lang="zh-CN" altLang="en-US" sz="2400">
              <a:solidFill>
                <a:srgbClr val="A6731A"/>
              </a:solidFill>
              <a:latin typeface="微软雅黑" panose="020b0503020204020204" pitchFamily="2" charset="-122"/>
              <a:ea typeface="微软雅黑" panose="020b0503020204020204" pitchFamily="2" charset="-122"/>
              <a:sym typeface="Arial" panose="020b0604020202020204" pitchFamily="34" charset="0"/>
            </a:endParaRPr>
          </a:p>
        </p:txBody>
      </p:sp>
      <p:pic>
        <p:nvPicPr>
          <p:cNvPr id="2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 flipH="1">
            <a:off x="10515600" y="10629900"/>
            <a:ext cx="0" cy="0"/>
          </a:xfrm>
          <a:prstGeom prst="rect">
            <a:avLst/>
          </a:prstGeom>
          <a:ln>
            <a:noFill/>
          </a:ln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 nodeType="clickPar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 nodeType="clickPar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3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3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 nodeType="clickPar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5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checkerboard(across)">
                                      <p:cBhvr>
                                        <p:cTn id="25" dur="500"/>
                                        <p:tgtEl>
                                          <p:spTgt spid="143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39" grpId="0"/>
      <p:bldP spid="14340" grpId="0"/>
      <p:bldP spid="14341" grpId="0"/>
      <p:bldP spid="14342" grpId="0"/>
      <p:bldP spid="14343" grpId="0"/>
    </p:bldLst>
  </p:timing>
</p:sld>
</file>

<file path=ppt/tags/tag1.xml><?xml version="1.0" encoding="utf-8"?>
<p:tagLst xmlns:p="http://schemas.openxmlformats.org/presentationml/2006/main">
  <p:tag name="AS_OS" val="Unix 3.10 unknown"/>
  <p:tag name="AS_RELEASE_DATE" val="2023.03.31"/>
  <p:tag name="AS_TITLE" val="Aspose.Slides for Java"/>
  <p:tag name="AS_VERSION" val="23.3"/>
</p:tagLst>
</file>

<file path=ppt/theme/theme1.xml><?xml version="1.0" encoding="utf-8"?>
<a:theme xmlns:r="http://schemas.openxmlformats.org/officeDocument/2006/relationships"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A7C6E5"/>
      </a:accent1>
      <a:accent2>
        <a:srgbClr val="333399"/>
      </a:accent2>
      <a:accent3>
        <a:srgbClr val="FFFFFF"/>
      </a:accent3>
      <a:accent4>
        <a:srgbClr val="000000"/>
      </a:accent4>
      <a:accent5>
        <a:srgbClr val="D0DFEF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Arial"/>
      </a:majorFont>
      <a:minorFont>
        <a:latin typeface="Arial"/>
        <a:ea typeface="宋体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A7C6E5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0DFEF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7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9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r="http://schemas.openxmlformats.org/officeDocument/2006/relationships" xmlns:a="http://schemas.openxmlformats.org/drawingml/2006/main" name="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Cambria-Calibri">
      <a:majorFont>
        <a:latin typeface="Cambria"/>
        <a:ea typeface="Cambria"/>
        <a:cs typeface="Arial"/>
        <a:font script="Jpan" typeface="ＭＳ 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Calibri"/>
        <a:cs typeface="Arial"/>
        <a:font script="Jpan" typeface="ＭＳ 明朝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2007-2010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atMod val="350000"/>
                <a:shade val="99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:vt="http://schemas.openxmlformats.org/officeDocument/2006/docPropsVTypes" xmlns="http://schemas.openxmlformats.org/officeDocument/2006/extended-properties">
  <Company>学科网</Company>
  <PresentationFormat>On-screen Show (4:3)</PresentationFormat>
  <Paragraphs>108</Paragraphs>
  <Slides>16</Slides>
  <Notes>0</Notes>
  <TotalTime>0</TotalTime>
  <HiddenSlides>0</HiddenSlides>
  <MMClips>0</MMClips>
  <ScaleCrop>0</ScaleCrop>
  <HeadingPairs>
    <vt:vector baseType="variant" size="6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baseType="lpstr" size="23">
      <vt:lpstr>Arial</vt:lpstr>
      <vt:lpstr>宋体</vt:lpstr>
      <vt:lpstr>Cambria</vt:lpstr>
      <vt:lpstr>Calibri</vt:lpstr>
      <vt:lpstr>微软雅黑</vt:lpstr>
      <vt:lpstr>华文彩云</vt:lpstr>
      <vt:lpstr>默认设计模板</vt:lpstr>
      <vt:lpstr>PowerPoint Presentation</vt:lpstr>
      <vt:lpstr>教学目标：</vt:lpstr>
      <vt:lpstr>1、十进制数位顺序表：</vt:lpstr>
      <vt:lpstr>2、正确读大数</vt:lpstr>
      <vt:lpstr>3、正确写出大数</vt:lpstr>
      <vt:lpstr>4、大数大小的比较</vt:lpstr>
      <vt:lpstr>5、改写大数</vt:lpstr>
      <vt:lpstr>6、近似数</vt:lpstr>
      <vt:lpstr>7、三位数乘两位数（本质是加法）     需要熟练掌握九九乘法表</vt:lpstr>
      <vt:lpstr>三位数除以两位数（本质是减法）</vt:lpstr>
      <vt:lpstr>练一练：</vt:lpstr>
      <vt:lpstr>运算律</vt:lpstr>
      <vt:lpstr>练一练</vt:lpstr>
      <vt:lpstr>运用运算律进行简便运算</vt:lpstr>
      <vt:lpstr>生活中的正负数</vt:lpstr>
      <vt:lpstr>PowerPoint Presentation</vt:lpstr>
    </vt:vector>
  </TitlesOfParts>
  <LinksUpToDate>0</LinksUpToDate>
  <SharedDoc>0</SharedDoc>
  <HyperlinksChanged>0</HyperlinksChanged>
  <Application>Aspose.Slides for Java</Application>
  <AppVersion>23.0300</AppVersion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dc:creator>rbm.xkw.com</dc:creator>
  <cp:revision>1</cp:revision>
  <cp:lastPrinted>2024-04-04T15:48:10.685</cp:lastPrinted>
  <dcterms:created xsi:type="dcterms:W3CDTF">2024-04-04T15:48:10Z</dcterms:created>
  <dcterms:modified xsi:type="dcterms:W3CDTF">2024-04-04T07:48:10Z</dcterms:modified>
</cp:coreProperties>
</file>

<file path=docProps/custom.xml><?xml version="1.0" encoding="utf-8"?>
<Properties xmlns:vt="http://schemas.openxmlformats.org/officeDocument/2006/docPropsVTypes" xmlns="http://schemas.openxmlformats.org/officeDocument/2006/custom-properties">
  <property fmtid="{D5CDD505-2E9C-101B-9397-08002B2CF9AE}" pid="2" name="album">
    <vt:lpwstr>rbm.xkw.com</vt:lpwstr>
  </property>
  <property fmtid="{D5CDD505-2E9C-101B-9397-08002B2CF9AE}" pid="3" name="author">
    <vt:lpwstr>rbm.xkw.com</vt:lpwstr>
  </property>
  <property fmtid="{D5CDD505-2E9C-101B-9397-08002B2CF9AE}" pid="4" name="company">
    <vt:lpwstr>学科网</vt:lpwstr>
  </property>
  <property fmtid="{D5CDD505-2E9C-101B-9397-08002B2CF9AE}" pid="5" name="copyright">
    <vt:lpwstr>学科网版权所有</vt:lpwstr>
  </property>
</Properties>
</file>

<file path=docProps/thumbnail.jpeg>
</file>