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36"/>
  </p:notesMasterIdLst>
  <p:handoutMasterIdLst>
    <p:handoutMasterId r:id="rId37"/>
  </p:handoutMasterIdLst>
  <p:sldIdLst>
    <p:sldId id="1149" r:id="rId4"/>
    <p:sldId id="1184" r:id="rId5"/>
    <p:sldId id="651" r:id="rId6"/>
    <p:sldId id="671" r:id="rId7"/>
    <p:sldId id="850" r:id="rId8"/>
    <p:sldId id="880" r:id="rId9"/>
    <p:sldId id="1216" r:id="rId10"/>
    <p:sldId id="677" r:id="rId11"/>
    <p:sldId id="1001" r:id="rId12"/>
    <p:sldId id="693" r:id="rId13"/>
    <p:sldId id="851" r:id="rId14"/>
    <p:sldId id="1104" r:id="rId15"/>
    <p:sldId id="1050" r:id="rId16"/>
    <p:sldId id="1082" r:id="rId17"/>
    <p:sldId id="1128" r:id="rId18"/>
    <p:sldId id="938" r:id="rId19"/>
    <p:sldId id="1028" r:id="rId20"/>
    <p:sldId id="901" r:id="rId21"/>
    <p:sldId id="939" r:id="rId22"/>
    <p:sldId id="855" r:id="rId23"/>
    <p:sldId id="856" r:id="rId24"/>
    <p:sldId id="940" r:id="rId25"/>
    <p:sldId id="941" r:id="rId26"/>
    <p:sldId id="942" r:id="rId27"/>
    <p:sldId id="943" r:id="rId28"/>
    <p:sldId id="944" r:id="rId29"/>
    <p:sldId id="857" r:id="rId30"/>
    <p:sldId id="1079" r:id="rId31"/>
    <p:sldId id="1244" r:id="rId32"/>
    <p:sldId id="795" r:id="rId33"/>
    <p:sldId id="1081" r:id="rId34"/>
    <p:sldId id="949" r:id="rId35"/>
  </p:sldIdLst>
  <p:sldSz cx="12192000" cy="6858000"/>
  <p:notesSz cx="6858000" cy="9144000"/>
  <p:embeddedFontLst>
    <p:embeddedFont>
      <p:font typeface="楷体" pitchFamily="49" charset="-122"/>
      <p:regular r:id="rId41"/>
    </p:embeddedFont>
    <p:embeddedFont>
      <p:font typeface="微软雅黑" charset="-122"/>
      <p:regular r:id="rId42"/>
    </p:embeddedFont>
    <p:embeddedFont>
      <p:font typeface="黑体" charset="-122"/>
      <p:regular r:id="rId43"/>
    </p:embeddedFont>
    <p:embeddedFont>
      <p:font typeface="楷体" charset="0"/>
      <p:regular r:id="rId44"/>
    </p:embeddedFont>
    <p:embeddedFont>
      <p:font typeface="Calibri" panose="020F0502020204030204" charset="0"/>
      <p:regular r:id="rId45"/>
    </p:embeddedFont>
    <p:embeddedFont>
      <p:font typeface="Calibri Light" charset="0"/>
      <p:regular r:id="rId46"/>
    </p:embeddedFont>
    <p:embeddedFont>
      <p:font typeface="等线 Light" charset="0"/>
      <p:regular r:id="rId47"/>
    </p:embeddedFont>
    <p:embeddedFont>
      <p:font typeface="等线" charset="0"/>
      <p:regular r:id="rId48"/>
    </p:embeddedFont>
    <p:embeddedFont>
      <p:font typeface="汉仪菱心体简" panose="02010400000101010101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8" userDrawn="1">
          <p15:clr>
            <a:srgbClr val="A4A3A4"/>
          </p15:clr>
        </p15:guide>
        <p15:guide id="2" pos="3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CD3"/>
    <a:srgbClr val="FBE7E0"/>
    <a:srgbClr val="64412B"/>
    <a:srgbClr val="D4F1F5"/>
    <a:srgbClr val="ACD9ED"/>
    <a:srgbClr val="F9EDDD"/>
    <a:srgbClr val="ECA857"/>
    <a:srgbClr val="DB883E"/>
    <a:srgbClr val="E99A4D"/>
    <a:srgbClr val="F8E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414" autoAdjust="0"/>
  </p:normalViewPr>
  <p:slideViewPr>
    <p:cSldViewPr snapToGrid="0" showGuides="1">
      <p:cViewPr varScale="1">
        <p:scale>
          <a:sx n="108" d="100"/>
          <a:sy n="108" d="100"/>
        </p:scale>
        <p:origin x="678" y="78"/>
      </p:cViewPr>
      <p:guideLst>
        <p:guide orient="horz" pos="3128"/>
        <p:guide pos="37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7.xml"/><Relationship Id="rId5" Type="http://schemas.openxmlformats.org/officeDocument/2006/relationships/slide" Target="slides/slide2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print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print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 cstate="print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 cstate="print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 cstate="print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 cstate="print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 cstate="print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4204F-3245-435C-A70C-6BB59C974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9D6B2-7306-4DC9-B3E3-BA6C083796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24.jpeg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tags" Target="../tags/tag6.xml"/><Relationship Id="rId2" Type="http://schemas.openxmlformats.org/officeDocument/2006/relationships/image" Target="../media/image24.jpeg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7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file:///C:\Users\Administrator\AppData\Local\Temp\wps\INetCache\53c6542ec7e759d9ca83d59afc1797ee" TargetMode="External"/><Relationship Id="rId4" Type="http://schemas.openxmlformats.org/officeDocument/2006/relationships/image" Target="../media/image32.jpe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23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>
            <a:hlinkClick r:id=""/>
          </p:cNvPr>
          <p:cNvSpPr/>
          <p:nvPr/>
        </p:nvSpPr>
        <p:spPr>
          <a:xfrm>
            <a:off x="3961130" y="628015"/>
            <a:ext cx="4055745" cy="67373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p>
            <a:pPr algn="ctr"/>
            <a:r>
              <a:rPr lang="zh-CN" altLang="en-US" sz="40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发现变化之旅</a:t>
            </a:r>
            <a:endParaRPr lang="zh-CN" altLang="en-US" sz="4000" b="1" cap="none" spc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874395" y="1784350"/>
            <a:ext cx="264668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65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大象的</a:t>
            </a:r>
            <a:r>
              <a:rPr lang="zh-CN" altLang="en-US" sz="2665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变与不变</a:t>
            </a:r>
            <a:endParaRPr lang="zh-CN" altLang="en-US" sz="2665" dirty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3328670" y="2396490"/>
            <a:ext cx="2585085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65" dirty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蜘蛛的开店日记</a:t>
            </a:r>
            <a:endParaRPr lang="zh-CN" altLang="en-US" sz="2665" dirty="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5914178" y="1899497"/>
            <a:ext cx="324866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65" dirty="0">
                <a:latin typeface="华文隶书" panose="02010800040101010101" pitchFamily="2" charset="-122"/>
                <a:ea typeface="华文隶书" panose="02010800040101010101" pitchFamily="2" charset="-122"/>
              </a:rPr>
              <a:t>青蛙的泥塘</a:t>
            </a:r>
            <a:r>
              <a:rPr lang="zh-CN" altLang="en-US" sz="2665" dirty="0">
                <a:latin typeface="华文隶书" panose="02010800040101010101" pitchFamily="2" charset="-122"/>
                <a:ea typeface="华文隶书" panose="02010800040101010101" pitchFamily="2" charset="-122"/>
              </a:rPr>
              <a:t>变身</a:t>
            </a:r>
            <a:endParaRPr lang="zh-CN" altLang="en-US" sz="266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82710" y="2629535"/>
            <a:ext cx="290830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65" dirty="0">
                <a:latin typeface="华文隶书" panose="02010800040101010101" pitchFamily="2" charset="-122"/>
                <a:ea typeface="华文隶书" panose="02010800040101010101" pitchFamily="2" charset="-122"/>
              </a:rPr>
              <a:t>小毛虫的</a:t>
            </a:r>
            <a:r>
              <a:rPr lang="zh-CN" altLang="en-US" sz="2665" dirty="0">
                <a:latin typeface="华文隶书" panose="02010800040101010101" pitchFamily="2" charset="-122"/>
                <a:ea typeface="华文隶书" panose="02010800040101010101" pitchFamily="2" charset="-122"/>
              </a:rPr>
              <a:t>大蜕变</a:t>
            </a:r>
            <a:endParaRPr lang="zh-CN" altLang="en-US" sz="266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" name="图片 7" descr="WechatIMG7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340" y="2448560"/>
            <a:ext cx="2083435" cy="277812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9" name="图片 8" descr="WechatIMG7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095" y="2591435"/>
            <a:ext cx="2099310" cy="2798445"/>
          </a:xfrm>
          <a:prstGeom prst="rect">
            <a:avLst/>
          </a:prstGeom>
        </p:spPr>
      </p:pic>
      <p:pic>
        <p:nvPicPr>
          <p:cNvPr id="10" name="图片 9" descr="WechatIMG7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710" y="3072130"/>
            <a:ext cx="2099310" cy="277749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1" name="图片 10" descr="WechatIMG7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0670" y="3343910"/>
            <a:ext cx="2098675" cy="2959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92325" y="991235"/>
            <a:ext cx="8341360" cy="4558030"/>
            <a:chOff x="9400" y="1559"/>
            <a:chExt cx="9216" cy="6778"/>
          </a:xfrm>
        </p:grpSpPr>
        <p:grpSp>
          <p:nvGrpSpPr>
            <p:cNvPr id="4" name="组合 3"/>
            <p:cNvGrpSpPr/>
            <p:nvPr/>
          </p:nvGrpSpPr>
          <p:grpSpPr>
            <a:xfrm>
              <a:off x="9484" y="3882"/>
              <a:ext cx="9078" cy="2124"/>
              <a:chOff x="3293" y="1136"/>
              <a:chExt cx="14023" cy="3212"/>
            </a:xfrm>
          </p:grpSpPr>
          <p:pic>
            <p:nvPicPr>
              <p:cNvPr id="6" name="图片 5" descr="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3293" y="1363"/>
                <a:ext cx="12315" cy="298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5065" y="1136"/>
                <a:ext cx="12251" cy="3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44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sym typeface="+mn-ea"/>
                  </a:rPr>
                  <a:t>    </a:t>
                </a:r>
                <a:r>
                  <a:rPr lang="zh-CN" altLang="en-US" sz="40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cs typeface="楷体" pitchFamily="49" charset="-122"/>
                    <a:sym typeface="+mn-ea"/>
                  </a:rPr>
                  <a:t>围巾编织店</a:t>
                </a:r>
                <a:endParaRPr lang="zh-CN" altLang="en-US" sz="4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endParaRPr>
              </a:p>
              <a:p>
                <a:pPr algn="l"/>
                <a:r>
                  <a:rPr lang="zh-CN" altLang="en-US" sz="40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cs typeface="楷体" pitchFamily="49" charset="-122"/>
                    <a:sym typeface="+mn-ea"/>
                  </a:rPr>
                  <a:t>每位顾客只需付一元钱</a:t>
                </a:r>
                <a:endParaRPr lang="zh-CN" altLang="en-US" sz="4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535" y="1559"/>
              <a:ext cx="9025" cy="2124"/>
              <a:chOff x="3293" y="1136"/>
              <a:chExt cx="13942" cy="3212"/>
            </a:xfrm>
          </p:grpSpPr>
          <p:pic>
            <p:nvPicPr>
              <p:cNvPr id="12" name="图片 11" descr="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3293" y="1363"/>
                <a:ext cx="12315" cy="2985"/>
              </a:xfrm>
              <a:prstGeom prst="rect">
                <a:avLst/>
              </a:prstGeom>
            </p:spPr>
          </p:pic>
          <p:sp>
            <p:nvSpPr>
              <p:cNvPr id="13" name="文本框 12"/>
              <p:cNvSpPr txBox="1"/>
              <p:nvPr/>
            </p:nvSpPr>
            <p:spPr>
              <a:xfrm>
                <a:off x="4984" y="1136"/>
                <a:ext cx="12251" cy="3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44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sym typeface="+mn-ea"/>
                  </a:rPr>
                  <a:t>    </a:t>
                </a:r>
                <a:r>
                  <a:rPr lang="zh-CN" altLang="en-US" sz="40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cs typeface="楷体" pitchFamily="49" charset="-122"/>
                    <a:sym typeface="+mn-ea"/>
                  </a:rPr>
                  <a:t>口罩编织店</a:t>
                </a:r>
                <a:endParaRPr lang="zh-CN" altLang="en-US" sz="4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endParaRPr>
              </a:p>
              <a:p>
                <a:pPr algn="l"/>
                <a:r>
                  <a:rPr lang="zh-CN" altLang="en-US" sz="40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cs typeface="楷体" pitchFamily="49" charset="-122"/>
                    <a:sym typeface="+mn-ea"/>
                  </a:rPr>
                  <a:t>每位顾客只需付一元钱</a:t>
                </a:r>
                <a:endParaRPr lang="zh-CN" altLang="en-US" sz="4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400" y="6213"/>
              <a:ext cx="9216" cy="2124"/>
              <a:chOff x="3293" y="1136"/>
              <a:chExt cx="14237" cy="3212"/>
            </a:xfrm>
          </p:grpSpPr>
          <p:pic>
            <p:nvPicPr>
              <p:cNvPr id="15" name="图片 14" descr="6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3293" y="1363"/>
                <a:ext cx="12315" cy="2985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5279" y="1136"/>
                <a:ext cx="12251" cy="3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4400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sym typeface="+mn-ea"/>
                  </a:rPr>
                  <a:t>    </a:t>
                </a:r>
                <a:r>
                  <a:rPr lang="zh-CN" altLang="en-US" sz="40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cs typeface="楷体" pitchFamily="49" charset="-122"/>
                    <a:sym typeface="+mn-ea"/>
                  </a:rPr>
                  <a:t>袜子编织店</a:t>
                </a:r>
                <a:endParaRPr lang="zh-CN" altLang="en-US" sz="4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endParaRPr>
              </a:p>
              <a:p>
                <a:pPr algn="l"/>
                <a:r>
                  <a:rPr lang="zh-CN" altLang="en-US" sz="4000" b="1" dirty="0" smtClean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itchFamily="49" charset="-122"/>
                    <a:ea typeface="楷体" pitchFamily="49" charset="-122"/>
                    <a:cs typeface="楷体" pitchFamily="49" charset="-122"/>
                    <a:sym typeface="+mn-ea"/>
                  </a:rPr>
                  <a:t>每位顾客只需付一元钱</a:t>
                </a:r>
                <a:endParaRPr lang="zh-CN" altLang="en-US" sz="40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endParaRPr>
              </a:p>
            </p:txBody>
          </p:sp>
        </p:grpSp>
      </p:grpSp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57480"/>
            <a:ext cx="1655445" cy="157099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4" y="377215"/>
            <a:ext cx="5011614" cy="558655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29171" y="1516053"/>
            <a:ext cx="7595042" cy="3386116"/>
            <a:chOff x="2645" y="1363"/>
            <a:chExt cx="12963" cy="3685"/>
          </a:xfrm>
        </p:grpSpPr>
        <p:pic>
          <p:nvPicPr>
            <p:cNvPr id="12" name="图片 11" descr="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293" y="1363"/>
              <a:ext cx="12315" cy="298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645" y="2001"/>
              <a:ext cx="12251" cy="3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88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  <a:sym typeface="+mn-ea"/>
                </a:rPr>
                <a:t>口罩编织店</a:t>
              </a:r>
              <a:endParaRPr lang="zh-CN" altLang="en-US" sz="88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endParaRPr>
            </a:p>
            <a:p>
              <a:pPr algn="l"/>
              <a:endParaRPr lang="zh-CN" altLang="en-US" sz="88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57480"/>
            <a:ext cx="1655445" cy="157099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"/>
          </p:cNvPr>
          <p:cNvSpPr/>
          <p:nvPr/>
        </p:nvSpPr>
        <p:spPr>
          <a:xfrm>
            <a:off x="1065342" y="570148"/>
            <a:ext cx="796290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活动二：学习</a:t>
            </a:r>
            <a:r>
              <a:rPr lang="en-US" altLang="zh-CN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2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—</a:t>
            </a:r>
            <a:r>
              <a:rPr lang="en-US" altLang="zh-CN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4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自然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段，尝试讲清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楚故事</a:t>
            </a:r>
            <a:endParaRPr lang="zh-CN" altLang="en-US" sz="3200" b="1" cap="none" spc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</a:endParaRPr>
          </a:p>
        </p:txBody>
      </p:sp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415484" y="1839399"/>
            <a:ext cx="11286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40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</a:rPr>
              <a:t>读</a:t>
            </a: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</a:rPr>
              <a:t>一读</a:t>
            </a:r>
            <a:r>
              <a:rPr lang="zh-CN" altLang="en-US" sz="4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默读</a:t>
            </a:r>
            <a:r>
              <a:rPr lang="zh-CN" altLang="en-US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课文</a:t>
            </a:r>
            <a:r>
              <a:rPr lang="en-US" altLang="zh-CN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40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- 4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自然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段</a:t>
            </a:r>
            <a:r>
              <a:rPr lang="zh-CN" altLang="en-US" sz="48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8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9715" y="-69850"/>
            <a:ext cx="1655445" cy="15709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42315" y="2948305"/>
            <a:ext cx="11332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</a:rPr>
              <a:t>想一想</a:t>
            </a:r>
            <a:r>
              <a:rPr lang="zh-CN" altLang="en-US" sz="4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第一次卖口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罩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0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</a:t>
            </a:r>
            <a:r>
              <a:rPr lang="zh-CN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蛛遇到了什么麻烦事？</a:t>
            </a:r>
            <a:endParaRPr lang="zh-CN" altLang="en-US" sz="4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3115" y="669399"/>
            <a:ext cx="10701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蜘蛛决定开一家商店。卖什么呢？就卖口罩吧，因为口罩织起来很简单。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于是，蜘蛛在一间小木屋外面挂了一个招牌，上面写着：“口罩编织店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每位顾客只需付一元钱。”</a:t>
            </a: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519" y="3911758"/>
            <a:ext cx="11439189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顾客来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了，是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一只河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马。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河马嘴巴那么大，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口</a:t>
            </a: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罩</a:t>
            </a:r>
            <a:endParaRPr lang="en-US" altLang="zh-CN" sz="360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好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难织啊，蜘蛛用了一整天的工夫，终于织完了。</a:t>
            </a:r>
            <a:endParaRPr lang="zh-CN" altLang="en-US"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56" y="55726"/>
            <a:ext cx="1326774" cy="93550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2445" y="913765"/>
            <a:ext cx="1106678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                    </a:t>
            </a:r>
            <a:r>
              <a:rPr 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是一只河马。</a:t>
            </a:r>
            <a:r>
              <a:rPr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河马嘴巴那么大，</a:t>
            </a:r>
            <a:r>
              <a:rPr lang="en-US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口罩好难织啊</a:t>
            </a:r>
            <a:r>
              <a:rPr 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蜘蛛</a:t>
            </a:r>
            <a:r>
              <a:rPr 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用</a:t>
            </a:r>
            <a:r>
              <a:rPr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了一整天的工夫，终于织完了。</a:t>
            </a:r>
            <a:endParaRPr sz="4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0000" flipH="1">
            <a:off x="10424795" y="5272405"/>
            <a:ext cx="1864360" cy="134112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640840" y="1222375"/>
            <a:ext cx="29768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顾客来了，</a:t>
            </a:r>
            <a:endParaRPr lang="zh-CN" altLang="en-US" sz="4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3220" y="866140"/>
            <a:ext cx="1099312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顾客来了，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是一只河马。</a:t>
            </a: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河马嘴巴那么大，</a:t>
            </a:r>
            <a:r>
              <a:rPr 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口罩好难织啊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蜘蛛</a:t>
            </a:r>
            <a:r>
              <a:rPr 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用</a:t>
            </a:r>
            <a:r>
              <a:rPr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了一整天的工夫，终于织完了。</a:t>
            </a:r>
            <a:endParaRPr sz="5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20000" flipH="1">
            <a:off x="10518775" y="5349240"/>
            <a:ext cx="1765935" cy="1270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-4123" b="8973"/>
          <a:stretch>
            <a:fillRect/>
          </a:stretch>
        </p:blipFill>
        <p:spPr>
          <a:xfrm>
            <a:off x="10203815" y="3392805"/>
            <a:ext cx="1438275" cy="120840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254500" y="1123315"/>
            <a:ext cx="1087120" cy="1068070"/>
            <a:chOff x="8413" y="967"/>
            <a:chExt cx="1712" cy="16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0294" t="3261" r="-1382" b="2551"/>
            <a:stretch>
              <a:fillRect/>
            </a:stretch>
          </p:blipFill>
          <p:spPr>
            <a:xfrm>
              <a:off x="8413" y="1165"/>
              <a:ext cx="1712" cy="148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8413" y="967"/>
              <a:ext cx="468" cy="2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0" y="2458085"/>
            <a:ext cx="941070" cy="9347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4755" y="1123315"/>
            <a:ext cx="1060450" cy="106870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2105" y="619125"/>
            <a:ext cx="1116203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 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蜘蛛决定开一家商店。卖什么呢？就卖口罩吧，因为口罩织起来很简单。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 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于是，蜘蛛在一间小木屋外面挂了一个招牌，上面写着：“口罩编织店</a:t>
            </a:r>
            <a:r>
              <a:rPr 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每位顾客只需付一元钱。”</a:t>
            </a: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3539" y="3499021"/>
            <a:ext cx="1143918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顾客来了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alt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zh-CN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是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一只河马。</a:t>
            </a:r>
            <a:r>
              <a:rPr lang="en-US" alt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河马嘴巴那么大</a:t>
            </a:r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    </a:t>
            </a:r>
            <a:r>
              <a:rPr sz="360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口罩好难织啊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蜘蛛</a:t>
            </a:r>
            <a:r>
              <a:rPr lang="zh-CN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用</a:t>
            </a:r>
            <a:r>
              <a:rPr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了一整天的工夫，终于织完了。</a:t>
            </a:r>
            <a:endParaRPr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73542" y="4015197"/>
            <a:ext cx="690282" cy="582071"/>
            <a:chOff x="8413" y="967"/>
            <a:chExt cx="1712" cy="168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0294" t="3261" r="-1382" b="2551"/>
            <a:stretch>
              <a:fillRect/>
            </a:stretch>
          </p:blipFill>
          <p:spPr>
            <a:xfrm>
              <a:off x="8413" y="1165"/>
              <a:ext cx="1712" cy="1484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8413" y="967"/>
              <a:ext cx="468" cy="2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2414" y="4099853"/>
            <a:ext cx="584686" cy="5807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-4123" b="8973"/>
          <a:stretch>
            <a:fillRect/>
          </a:stretch>
        </p:blipFill>
        <p:spPr>
          <a:xfrm>
            <a:off x="11056505" y="4780848"/>
            <a:ext cx="1008343" cy="8469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56" y="55726"/>
            <a:ext cx="1326774" cy="9355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0455" y="4046855"/>
            <a:ext cx="607060" cy="61150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CF5FC">
                  <a:alpha val="100000"/>
                </a:srgbClr>
              </a:clrFrom>
              <a:clrTo>
                <a:srgbClr val="FCF5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7200" y="776605"/>
            <a:ext cx="9071610" cy="5199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"/>
          </p:cNvPr>
          <p:cNvSpPr/>
          <p:nvPr/>
        </p:nvSpPr>
        <p:spPr>
          <a:xfrm>
            <a:off x="1145669" y="424098"/>
            <a:ext cx="871029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活动三：学习</a:t>
            </a:r>
            <a:r>
              <a:rPr lang="en-US" altLang="zh-CN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5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—</a:t>
            </a:r>
            <a:r>
              <a:rPr lang="en-US" altLang="zh-CN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11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自然段</a:t>
            </a:r>
            <a:r>
              <a:rPr lang="en-US" altLang="zh-CN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 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宋体" charset="0"/>
              </a:rPr>
              <a:t>，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合作讲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清楚故事。</a:t>
            </a:r>
            <a:endParaRPr lang="zh-CN" altLang="en-US" sz="3200" b="1" cap="none" spc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</a:endParaRPr>
          </a:p>
        </p:txBody>
      </p:sp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530" y="1866900"/>
            <a:ext cx="1098486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读一读：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自由读课文5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-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11段。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讲一讲：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读完后，同桌合作讲一讲它是怎样卖围巾、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       </a:t>
            </a:r>
            <a:r>
              <a:rPr lang="zh-CN" altLang="en-US" sz="36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卖袜子的。</a:t>
            </a:r>
            <a:endParaRPr lang="zh-CN" altLang="en-US" sz="36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4" name="欢快的小鸟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304270" y="6238875"/>
            <a:ext cx="619125" cy="6191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9715" y="-69850"/>
            <a:ext cx="1655445" cy="15709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9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700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5a753d5fb3639fb8f1e7c7ee352af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06400" y="-288713"/>
            <a:ext cx="13004800" cy="7675880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1391477" y="1987828"/>
            <a:ext cx="787287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                          </a:t>
            </a:r>
            <a:r>
              <a:rPr lang="zh-CN" altLang="en-US" sz="4265" dirty="0">
                <a:latin typeface="华文隶书" panose="02010800040101010101" pitchFamily="2" charset="-122"/>
                <a:ea typeface="华文隶书" panose="02010800040101010101" pitchFamily="2" charset="-122"/>
              </a:rPr>
              <a:t>故事擂台赛邀请函</a:t>
            </a:r>
            <a:endParaRPr lang="zh-CN" altLang="en-US" sz="426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198072" y="3032548"/>
            <a:ext cx="6998547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一年一度的“森林故事擂台赛”马上就要开始啦，特此邀请二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年级的全体小朋友前来参加。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6709833" y="4763347"/>
            <a:ext cx="324866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latin typeface="华文隶书" panose="02010800040101010101" pitchFamily="2" charset="-122"/>
                <a:ea typeface="华文隶书" panose="02010800040101010101" pitchFamily="2" charset="-122"/>
              </a:rPr>
              <a:t>故事擂台赛组委会</a:t>
            </a:r>
            <a:endParaRPr lang="zh-CN" altLang="en-US" sz="266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215" y="-93980"/>
            <a:ext cx="12269470" cy="7291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39340" y="2007235"/>
            <a:ext cx="7513955" cy="1861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15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围巾编织店</a:t>
            </a:r>
            <a:endParaRPr lang="zh-CN" altLang="en-US" sz="11500" b="1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27350" y="3941610"/>
            <a:ext cx="6464397" cy="1039348"/>
            <a:chOff x="3926" y="5534"/>
            <a:chExt cx="11160" cy="212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26" y="5896"/>
              <a:ext cx="1712" cy="1682"/>
              <a:chOff x="8413" y="967"/>
              <a:chExt cx="1712" cy="1682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20294" t="3261" r="-1382" b="2551"/>
              <a:stretch>
                <a:fillRect/>
              </a:stretch>
            </p:blipFill>
            <p:spPr>
              <a:xfrm>
                <a:off x="8413" y="1165"/>
                <a:ext cx="1712" cy="1484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8413" y="967"/>
                <a:ext cx="468" cy="222"/>
              </a:xfrm>
              <a:prstGeom prst="rect">
                <a:avLst/>
              </a:prstGeom>
              <a:solidFill>
                <a:srgbClr val="6441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92" y="6117"/>
              <a:ext cx="1482" cy="154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r="-4123" b="8973"/>
            <a:stretch>
              <a:fillRect/>
            </a:stretch>
          </p:blipFill>
          <p:spPr>
            <a:xfrm>
              <a:off x="12552" y="5534"/>
              <a:ext cx="2534" cy="2129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5345" y="4215130"/>
            <a:ext cx="814705" cy="729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215" y="-93980"/>
            <a:ext cx="12269470" cy="7291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39340" y="2007235"/>
            <a:ext cx="7513955" cy="1861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袜子编织店</a:t>
            </a:r>
            <a:endParaRPr lang="zh-CN" altLang="en-US" sz="11500" b="1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95395" y="4166593"/>
            <a:ext cx="4527974" cy="893722"/>
            <a:chOff x="3392" y="6437"/>
            <a:chExt cx="7131" cy="1407"/>
          </a:xfrm>
        </p:grpSpPr>
        <p:grpSp>
          <p:nvGrpSpPr>
            <p:cNvPr id="12" name="组合 11"/>
            <p:cNvGrpSpPr/>
            <p:nvPr/>
          </p:nvGrpSpPr>
          <p:grpSpPr>
            <a:xfrm>
              <a:off x="3392" y="6437"/>
              <a:ext cx="7131" cy="1302"/>
              <a:chOff x="3926" y="5896"/>
              <a:chExt cx="7817" cy="169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926" y="5896"/>
                <a:ext cx="1712" cy="1682"/>
                <a:chOff x="8413" y="967"/>
                <a:chExt cx="1712" cy="1682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FFFFF">
                        <a:alpha val="100000"/>
                      </a:srgbClr>
                    </a:clrFrom>
                    <a:clrTo>
                      <a:srgbClr val="FFFFFF">
                        <a:alpha val="100000"/>
                        <a:alpha val="0"/>
                      </a:srgbClr>
                    </a:clrTo>
                  </a:clrChange>
                </a:blip>
                <a:srcRect l="20294" t="3261" r="-1382" b="2551"/>
                <a:stretch>
                  <a:fillRect/>
                </a:stretch>
              </p:blipFill>
              <p:spPr>
                <a:xfrm>
                  <a:off x="8413" y="1165"/>
                  <a:ext cx="1712" cy="1484"/>
                </a:xfrm>
                <a:prstGeom prst="rect">
                  <a:avLst/>
                </a:prstGeom>
              </p:spPr>
            </p:pic>
            <p:sp>
              <p:nvSpPr>
                <p:cNvPr id="10" name="矩形 9"/>
                <p:cNvSpPr/>
                <p:nvPr/>
              </p:nvSpPr>
              <p:spPr>
                <a:xfrm>
                  <a:off x="8413" y="967"/>
                  <a:ext cx="468" cy="222"/>
                </a:xfrm>
                <a:prstGeom prst="rect">
                  <a:avLst/>
                </a:prstGeom>
                <a:solidFill>
                  <a:srgbClr val="6441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6F6F6">
                      <a:alpha val="100000"/>
                    </a:srgbClr>
                  </a:clrFrom>
                  <a:clrTo>
                    <a:srgbClr val="F6F6F6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261" y="6118"/>
                <a:ext cx="1482" cy="1472"/>
              </a:xfrm>
              <a:prstGeom prst="rect">
                <a:avLst/>
              </a:prstGeom>
            </p:spPr>
          </p:pic>
        </p:grpSp>
        <p:pic>
          <p:nvPicPr>
            <p:cNvPr id="101" name="图片 100"/>
            <p:cNvPicPr/>
            <p:nvPr/>
          </p:nvPicPr>
          <p:blipFill>
            <a:blip r:embed="rId4" r:link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47" y="6502"/>
              <a:ext cx="1432" cy="13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5890" y="332740"/>
            <a:ext cx="3454400" cy="6299200"/>
            <a:chOff x="214" y="524"/>
            <a:chExt cx="5440" cy="9920"/>
          </a:xfrm>
        </p:grpSpPr>
        <p:sp>
          <p:nvSpPr>
            <p:cNvPr id="4" name="对角圆角矩形 3"/>
            <p:cNvSpPr/>
            <p:nvPr/>
          </p:nvSpPr>
          <p:spPr>
            <a:xfrm>
              <a:off x="214" y="524"/>
              <a:ext cx="5222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" y="1006"/>
              <a:ext cx="5415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蜘蛛决定开一家商店。卖什么呢？就卖口罩吧，因为口罩织起来很简单。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于是，蜘蛛在一间小木屋外面挂了一个招牌，上面写着：“口罩编织店，每位顾客只需支付一元钱。”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顾客来了，是一只河马，河马嘴巴那么大，口罩好难织啊，蜘蛛用了一整天的工夫，终于织完了。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8" name="对角圆角矩形 7"/>
          <p:cNvSpPr/>
          <p:nvPr/>
        </p:nvSpPr>
        <p:spPr>
          <a:xfrm>
            <a:off x="7226935" y="288290"/>
            <a:ext cx="2973705" cy="6299200"/>
          </a:xfrm>
          <a:prstGeom prst="round2Diag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蜘蛛累得趴倒在地上，心里想：还是卖袜子吧，因为袜子织起来很简单。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第二天，蜘蛛的招牌又换了，上面写着：“袜子编织店，每位顾客只需付一元钱。”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3310" y="332740"/>
            <a:ext cx="3446780" cy="6953250"/>
            <a:chOff x="5707" y="478"/>
            <a:chExt cx="5428" cy="10950"/>
          </a:xfrm>
        </p:grpSpPr>
        <p:sp>
          <p:nvSpPr>
            <p:cNvPr id="7" name="对角圆角矩形 6"/>
            <p:cNvSpPr/>
            <p:nvPr/>
          </p:nvSpPr>
          <p:spPr>
            <a:xfrm>
              <a:off x="5707" y="478"/>
              <a:ext cx="5429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4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</a:rPr>
                <a:t>     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69" y="670"/>
              <a:ext cx="5104" cy="1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晚上，蜘蛛想：还是卖围巾吧，因为围巾织起来很简单。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第二天，蜘蛛的招牌换了，上面写着：“围巾编织店，每位顾客只需付一元钱。” 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顾客来了，只见身子不见头，蜘蛛向上一看，原来是一只长颈鹿，他的脖子和大树一样高，脑袋从树叶间露出来，正对着蜘蛛笑呢。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蜘蛛织啊织，足足忙了一个星期，才织完那条长长的围巾。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en-US" altLang="zh-CN" sz="5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                </a:t>
              </a:r>
              <a:endPara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5890" y="332740"/>
            <a:ext cx="3455035" cy="6299200"/>
            <a:chOff x="214" y="524"/>
            <a:chExt cx="5441" cy="9920"/>
          </a:xfrm>
        </p:grpSpPr>
        <p:sp>
          <p:nvSpPr>
            <p:cNvPr id="4" name="对角圆角矩形 3"/>
            <p:cNvSpPr/>
            <p:nvPr/>
          </p:nvSpPr>
          <p:spPr>
            <a:xfrm>
              <a:off x="214" y="524"/>
              <a:ext cx="5222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" y="1006"/>
              <a:ext cx="5415" cy="8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蜘蛛决定开一家商店。卖什么呢？</a:t>
              </a:r>
              <a:r>
                <a:rPr lang="zh-CN" altLang="en-US" sz="28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就卖口罩吧，因为口罩织起来很简单。</a:t>
              </a:r>
              <a:endParaRPr lang="zh-CN" altLang="en-US" sz="28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于是，蜘蛛在一间小木屋外面挂了一个招牌，上面写着：“口罩编织店，每位顾客只需支付一元钱。”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顾客来了，是一只河马，河马嘴巴那么大，口罩好难织啊，蜘蛛用了一整天的工夫，终于织完了。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8" name="对角圆角矩形 7"/>
          <p:cNvSpPr/>
          <p:nvPr/>
        </p:nvSpPr>
        <p:spPr>
          <a:xfrm>
            <a:off x="7226935" y="288290"/>
            <a:ext cx="2973705" cy="6299200"/>
          </a:xfrm>
          <a:prstGeom prst="round2Diag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蜘蛛累得趴倒在地上，心里想：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还是卖袜子吧，因为袜子织起来很简单。</a:t>
            </a:r>
            <a:endParaRPr lang="zh-CN" altLang="en-US" sz="2800" b="1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第二天，蜘蛛的招牌又换了，上面写着：“袜子编织店，每位顾客只需付一元钱。”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3310" y="332740"/>
            <a:ext cx="3504565" cy="7138035"/>
            <a:chOff x="5707" y="478"/>
            <a:chExt cx="5519" cy="11241"/>
          </a:xfrm>
        </p:grpSpPr>
        <p:sp>
          <p:nvSpPr>
            <p:cNvPr id="7" name="对角圆角矩形 6"/>
            <p:cNvSpPr/>
            <p:nvPr/>
          </p:nvSpPr>
          <p:spPr>
            <a:xfrm>
              <a:off x="5707" y="478"/>
              <a:ext cx="5429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4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</a:rPr>
                <a:t>     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24" y="670"/>
              <a:ext cx="5402" cy="1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晚上，蜘蛛想：</a:t>
              </a:r>
              <a:r>
                <a:rPr lang="zh-CN" altLang="en-US" sz="28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还是卖围巾吧，因为围巾织起来很简单。</a:t>
              </a:r>
              <a:endParaRPr lang="zh-CN" altLang="en-US" sz="28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第二天，蜘蛛的招牌换了，上面写着：“围巾编织店，每位顾客只需付一元钱。” 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顾客来了，只见身子不见头，蜘蛛向上一看，原来是一只长颈鹿，他的脖子和大树一样高，脑袋从树叶间露出来，正对着蜘蛛笑呢。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蜘蛛织啊织，足足忙了一个星期，才织完那条长长的围巾。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en-US" altLang="zh-CN" sz="5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                </a:t>
              </a:r>
              <a:endPara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356850" y="73533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想法</a:t>
            </a:r>
            <a:endParaRPr lang="zh-CN" altLang="en-US" sz="54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5890" y="332740"/>
            <a:ext cx="3455035" cy="6306820"/>
            <a:chOff x="214" y="524"/>
            <a:chExt cx="5441" cy="9932"/>
          </a:xfrm>
        </p:grpSpPr>
        <p:sp>
          <p:nvSpPr>
            <p:cNvPr id="4" name="对角圆角矩形 3"/>
            <p:cNvSpPr/>
            <p:nvPr/>
          </p:nvSpPr>
          <p:spPr>
            <a:xfrm>
              <a:off x="214" y="524"/>
              <a:ext cx="5222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" y="1006"/>
              <a:ext cx="5415" cy="9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蜘蛛决定开一家商店。卖什么呢？</a:t>
              </a:r>
              <a:r>
                <a:rPr lang="zh-CN" altLang="en-US" sz="240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就卖口罩吧，因为口罩织起来很简单。</a:t>
              </a:r>
              <a:endParaRPr lang="zh-CN" altLang="en-US" sz="2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r>
                <a:rPr lang="zh-CN" altLang="en-US" sz="28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于是，蜘蛛在一间小木屋外面挂了一个招牌，上面写着：“口罩编织店，每位顾客只需支付一元钱。”</a:t>
              </a:r>
              <a:endParaRPr lang="zh-CN" alt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顾客来了，是一只河马，河马嘴巴那么大，口罩好难织啊，蜘蛛用了一整天的工夫，终于织完了。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8" name="对角圆角矩形 7"/>
          <p:cNvSpPr/>
          <p:nvPr/>
        </p:nvSpPr>
        <p:spPr>
          <a:xfrm>
            <a:off x="7157085" y="288290"/>
            <a:ext cx="3277870" cy="6299200"/>
          </a:xfrm>
          <a:prstGeom prst="round2Diag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蜘蛛累得趴倒在地上，心里想：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还是卖袜子吧，因为袜子织起来很简单。</a:t>
            </a:r>
            <a:endParaRPr lang="zh-CN" altLang="en-US" sz="2400" b="1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第二天，蜘蛛的招牌又换了，上面写着：“袜子编织店，每位顾客只需付一元钱。”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可是，蜘蛛看到顾客后，却吓得匆忙跑回网上。原来那位顾客竟是一条四十二只脚的蜈蚣！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00450" y="332740"/>
            <a:ext cx="3470275" cy="7129780"/>
            <a:chOff x="5671" y="478"/>
            <a:chExt cx="5465" cy="11228"/>
          </a:xfrm>
        </p:grpSpPr>
        <p:sp>
          <p:nvSpPr>
            <p:cNvPr id="7" name="对角圆角矩形 6"/>
            <p:cNvSpPr/>
            <p:nvPr/>
          </p:nvSpPr>
          <p:spPr>
            <a:xfrm>
              <a:off x="5707" y="478"/>
              <a:ext cx="5429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4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</a:rPr>
                <a:t>     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71" y="560"/>
              <a:ext cx="5377" cy="11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晚上，蜘蛛想：</a:t>
              </a:r>
              <a:r>
                <a:rPr lang="zh-CN" altLang="en-US" sz="240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还是卖围巾吧，因为围巾织起来很简单。</a:t>
              </a:r>
              <a:endParaRPr lang="zh-CN" altLang="en-US" sz="2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8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第二天，蜘蛛的招牌换了，上面写着：“围巾编织店，每位顾客只需付一元钱。”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顾客来了，只见身子不见头，蜘蛛向上一看，原来是一只长颈鹿，他的脖子和大树一样高，脑袋从树叶间露出来，正对着蜘蛛笑呢。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蜘蛛织啊织，足足忙了一个星期，才织完那条长长的围巾。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en-US" altLang="zh-CN" sz="5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                </a:t>
              </a:r>
              <a:endPara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441305" y="73533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想法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56850" y="245618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招牌</a:t>
            </a:r>
            <a:endParaRPr lang="zh-CN" altLang="en-US" sz="5400" dirty="0" smtClean="0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5890" y="332740"/>
            <a:ext cx="3455035" cy="6299200"/>
            <a:chOff x="214" y="524"/>
            <a:chExt cx="5441" cy="9920"/>
          </a:xfrm>
        </p:grpSpPr>
        <p:sp>
          <p:nvSpPr>
            <p:cNvPr id="4" name="对角圆角矩形 3"/>
            <p:cNvSpPr/>
            <p:nvPr/>
          </p:nvSpPr>
          <p:spPr>
            <a:xfrm>
              <a:off x="214" y="524"/>
              <a:ext cx="5222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" y="1006"/>
              <a:ext cx="5415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蜘蛛决定开一家商店。卖什么呢？就卖口罩吧，因为口罩织起来很简单。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于是，蜘蛛在一间小木屋外面挂了一个招牌，上面写着：“口罩编织店，每位顾客只需支付一元钱。”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</a:t>
              </a:r>
              <a:r>
                <a:rPr lang="zh-CN" altLang="en-US" sz="2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顾客来了，是一只河马，河马嘴巴那么大，口罩好难织啊，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蜘蛛用了一整天的工夫，终于织完了。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8" name="对角圆角矩形 7"/>
          <p:cNvSpPr/>
          <p:nvPr/>
        </p:nvSpPr>
        <p:spPr>
          <a:xfrm>
            <a:off x="7226935" y="288290"/>
            <a:ext cx="2973705" cy="6299200"/>
          </a:xfrm>
          <a:prstGeom prst="round2Diag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蜘蛛累得趴倒在地上，心里想：还是卖袜子吧，因为袜子织起来很简单。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第二天，蜘蛛的招牌又换了，上面写着：“袜子编织店，每位顾客只需付一元钱。”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可是，蜘蛛看到顾客后，却吓得匆忙跑回网上。</a:t>
            </a:r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原来那位顾客竟是一条四十二只脚的蜈蚣！</a:t>
            </a:r>
            <a:endParaRPr lang="zh-CN" altLang="en-US" sz="2400" b="1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3310" y="332740"/>
            <a:ext cx="3447415" cy="6953885"/>
            <a:chOff x="5707" y="478"/>
            <a:chExt cx="5429" cy="10951"/>
          </a:xfrm>
        </p:grpSpPr>
        <p:sp>
          <p:nvSpPr>
            <p:cNvPr id="7" name="对角圆角矩形 6"/>
            <p:cNvSpPr/>
            <p:nvPr/>
          </p:nvSpPr>
          <p:spPr>
            <a:xfrm>
              <a:off x="5707" y="478"/>
              <a:ext cx="5429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4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</a:rPr>
                <a:t>     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69" y="670"/>
              <a:ext cx="5267" cy="1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晚上，蜘蛛想：还是卖围巾吧，因为围巾织起来很简单。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第二天，蜘蛛的招牌换了，上面写着：“围巾编织店，每位顾客只需付一元钱。” 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顾客来了，只见身子不见头，蜘蛛向上一看，原来是一只长颈鹿，他的脖子和大树一样高，脑袋从树叶间露出来，正对着蜘蛛笑呢。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蜘蛛织啊织，足足忙了一个星期，才织完那条长长的围巾。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en-US" altLang="zh-CN" sz="5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                </a:t>
              </a:r>
              <a:endPara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356850" y="73533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想法</a:t>
            </a:r>
            <a:endParaRPr lang="zh-CN" altLang="en-US" sz="5400" dirty="0" smtClean="0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56850" y="222123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招牌</a:t>
            </a:r>
            <a:endParaRPr lang="zh-CN" altLang="en-US" sz="54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6850" y="3568065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顾客</a:t>
            </a:r>
            <a:endParaRPr lang="zh-CN" altLang="en-US" sz="5400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5890" y="332740"/>
            <a:ext cx="3455035" cy="6299200"/>
            <a:chOff x="214" y="524"/>
            <a:chExt cx="5441" cy="9920"/>
          </a:xfrm>
        </p:grpSpPr>
        <p:sp>
          <p:nvSpPr>
            <p:cNvPr id="4" name="对角圆角矩形 3"/>
            <p:cNvSpPr/>
            <p:nvPr/>
          </p:nvSpPr>
          <p:spPr>
            <a:xfrm>
              <a:off x="214" y="524"/>
              <a:ext cx="5222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" y="1006"/>
              <a:ext cx="5415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蜘蛛决定开一家商店。卖什么呢？就卖口罩吧，因为口罩织起来很简单。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于是，蜘蛛在一间小木屋外面挂了一个招牌，上面写着：“口罩编织店，每位顾客只需支付一元钱。”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顾客来了，是一只河马，河马嘴巴那么大，口罩好难织啊，</a:t>
              </a:r>
              <a:r>
                <a:rPr lang="zh-CN" altLang="en-US" sz="2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蜘蛛用了一整天的工夫，终于织完了。</a:t>
              </a:r>
              <a:endParaRPr lang="zh-CN" altLang="en-US" sz="24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8" name="对角圆角矩形 7"/>
          <p:cNvSpPr/>
          <p:nvPr/>
        </p:nvSpPr>
        <p:spPr>
          <a:xfrm>
            <a:off x="7226935" y="288290"/>
            <a:ext cx="2973705" cy="6299200"/>
          </a:xfrm>
          <a:prstGeom prst="round2Diag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ClrTx/>
              <a:buSzTx/>
              <a:buNone/>
            </a:pPr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蜘蛛累得趴倒在地上，心里想：还是卖袜子吧，因为袜子织起来很简单。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 第二天，蜘蛛的招牌又换了，上面写着：“袜子编织店，每位顾客只需付一元钱。”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可是，蜘蛛看到顾客后，却吓得匆忙跑回网上。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原来那位顾客竟是一条四十二只脚的蜈蚣！</a:t>
            </a:r>
            <a:endParaRPr lang="zh-CN" alt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23310" y="332740"/>
            <a:ext cx="3447415" cy="6953885"/>
            <a:chOff x="5707" y="478"/>
            <a:chExt cx="5429" cy="10951"/>
          </a:xfrm>
        </p:grpSpPr>
        <p:sp>
          <p:nvSpPr>
            <p:cNvPr id="7" name="对角圆角矩形 6"/>
            <p:cNvSpPr/>
            <p:nvPr/>
          </p:nvSpPr>
          <p:spPr>
            <a:xfrm>
              <a:off x="5707" y="478"/>
              <a:ext cx="5429" cy="9920"/>
            </a:xfrm>
            <a:prstGeom prst="round2Diag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altLang="zh-CN" sz="2400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</a:rPr>
                <a:t>     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69" y="670"/>
              <a:ext cx="5267" cy="10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晚上，蜘蛛想：还是卖围巾吧，因为围巾织起来很简单。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第二天，蜘蛛的招牌换了，上面写着：“围巾编织店，每位顾客只需付一元钱。” </a:t>
              </a:r>
              <a:endParaRPr lang="zh-CN" altLang="en-US" sz="2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顾客来了，只见身子不见头，蜘蛛向上一看，原来是一只长颈鹿，他的脖子和大树一样高，脑袋从树叶间露出来，正对着蜘蛛笑呢。</a:t>
              </a:r>
              <a:endParaRPr lang="zh-CN" alt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  <a:p>
              <a:pPr algn="l"/>
              <a:r>
                <a:rPr lang="zh-CN" altLang="en-US" sz="2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</a:t>
              </a:r>
              <a:r>
                <a:rPr lang="zh-CN" altLang="en-US" sz="2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蜘蛛织啊织，足足忙了一个星期，才织完那条长长的围巾。</a:t>
              </a:r>
              <a:endParaRPr lang="zh-CN" altLang="en-US" sz="24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en-US" altLang="zh-CN" sz="5400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sym typeface="+mn-ea"/>
                </a:rPr>
                <a:t>                    </a:t>
              </a:r>
              <a:endParaRPr lang="zh-CN" altLang="en-US" sz="5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356850" y="73533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想法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56850" y="222123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招牌</a:t>
            </a:r>
            <a:endParaRPr lang="zh-CN" altLang="en-US" sz="54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6850" y="3568065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顾客</a:t>
            </a:r>
            <a:endParaRPr lang="zh-CN" altLang="en-US" sz="5400" dirty="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13365" y="491490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结果</a:t>
            </a:r>
            <a:endParaRPr lang="zh-CN" altLang="en-US" sz="540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11066145" y="1625600"/>
            <a:ext cx="281305" cy="5937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11020425" y="3065780"/>
            <a:ext cx="281305" cy="5937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11066145" y="4321175"/>
            <a:ext cx="281305" cy="59372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 bldLvl="0" animBg="1"/>
      <p:bldP spid="14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735" y="-93980"/>
            <a:ext cx="12269470" cy="7291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30245" y="2007235"/>
            <a:ext cx="6047740" cy="1861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11500" b="1" dirty="0" smtClean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蜘蛛开店</a:t>
            </a:r>
            <a:endParaRPr lang="zh-CN" altLang="en-US" sz="11500" b="1" dirty="0" smtClean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55549" b="1357"/>
          <a:stretch>
            <a:fillRect/>
          </a:stretch>
        </p:blipFill>
        <p:spPr>
          <a:xfrm>
            <a:off x="-93345" y="-107315"/>
            <a:ext cx="2055495" cy="1659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7190" y="2204720"/>
            <a:ext cx="11212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家想一想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如果蜘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蛛的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店想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继续开下去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，他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zh-CN" sz="48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改</a:t>
            </a:r>
            <a:r>
              <a:rPr lang="zh-CN" altLang="en-US" sz="48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变</a:t>
            </a:r>
            <a:r>
              <a:rPr lang="zh-CN" altLang="zh-CN" sz="4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什</a:t>
            </a:r>
            <a:r>
              <a:rPr lang="zh-CN" altLang="zh-CN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么呢？</a:t>
            </a:r>
            <a:endParaRPr lang="zh-CN" altLang="zh-CN" sz="4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灵空GTech - 皇家萌卫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163175" y="1783080"/>
            <a:ext cx="619125" cy="6191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645795" y="2164080"/>
            <a:ext cx="671830" cy="7556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61210" y="124206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店名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1210" y="2402205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想法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1210" y="354330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招牌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1210" y="4616450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顾客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1210" y="5628005"/>
            <a:ext cx="1778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dirty="0" smtClean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结果</a:t>
            </a:r>
            <a:endParaRPr lang="zh-CN" altLang="en-US" sz="5400" dirty="0" smtClean="0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-122"/>
              <a:ea typeface="黑体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5350" y="1185545"/>
            <a:ext cx="4225925" cy="78041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05350" y="2322830"/>
            <a:ext cx="4225925" cy="78041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05350" y="3463925"/>
            <a:ext cx="4225925" cy="78041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05350" y="4510405"/>
            <a:ext cx="4225925" cy="78041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05350" y="5744210"/>
            <a:ext cx="4225925" cy="78041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827145" y="1617345"/>
            <a:ext cx="634365" cy="16256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3839845" y="2781935"/>
            <a:ext cx="634365" cy="16256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3827145" y="3888740"/>
            <a:ext cx="634365" cy="16256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3839845" y="4995545"/>
            <a:ext cx="634365" cy="16256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3839845" y="5953125"/>
            <a:ext cx="634365" cy="16256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 descr="IMG_20210330_1937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6835" y="833755"/>
            <a:ext cx="2138045" cy="60242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2660" b="-7583"/>
          <a:stretch>
            <a:fillRect/>
          </a:stretch>
        </p:blipFill>
        <p:spPr>
          <a:xfrm>
            <a:off x="9072880" y="4616450"/>
            <a:ext cx="3135630" cy="1941830"/>
          </a:xfrm>
          <a:prstGeom prst="rect">
            <a:avLst/>
          </a:prstGeom>
        </p:spPr>
      </p:pic>
      <p:sp>
        <p:nvSpPr>
          <p:cNvPr id="30" name="矩形 29">
            <a:hlinkClick r:id=""/>
          </p:cNvPr>
          <p:cNvSpPr/>
          <p:nvPr/>
        </p:nvSpPr>
        <p:spPr>
          <a:xfrm>
            <a:off x="1717805" y="245028"/>
            <a:ext cx="628840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algn="ctr"/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活动四</a:t>
            </a:r>
            <a:r>
              <a:rPr lang="en-US" altLang="zh-CN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——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学以致用，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续编故事。</a:t>
            </a:r>
            <a:endParaRPr lang="zh-CN" altLang="en-US" sz="3200" b="1" cap="none" spc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95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1315"/>
            <a:ext cx="4654550" cy="6136005"/>
          </a:xfrm>
          <a:prstGeom prst="rect">
            <a:avLst/>
          </a:prstGeom>
        </p:spPr>
      </p:pic>
      <p:pic>
        <p:nvPicPr>
          <p:cNvPr id="8" name="图片 7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395" y="487680"/>
            <a:ext cx="4762500" cy="3571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AFC">
                  <a:alpha val="100000"/>
                </a:srgbClr>
              </a:clrFrom>
              <a:clrTo>
                <a:srgbClr val="F9FA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0550" y="3904615"/>
            <a:ext cx="7362825" cy="2857500"/>
          </a:xfrm>
          <a:prstGeom prst="rect">
            <a:avLst/>
          </a:prstGeom>
        </p:spPr>
      </p:pic>
      <p:pic>
        <p:nvPicPr>
          <p:cNvPr id="7" name="图片 6" descr="长颈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15" y="384175"/>
            <a:ext cx="4654550" cy="6136005"/>
          </a:xfrm>
          <a:prstGeom prst="rect">
            <a:avLst/>
          </a:prstGeom>
        </p:spPr>
      </p:pic>
      <p:pic>
        <p:nvPicPr>
          <p:cNvPr id="9" name="图片 8" descr="河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9395" y="487680"/>
            <a:ext cx="4762500" cy="3571875"/>
          </a:xfrm>
          <a:prstGeom prst="rect">
            <a:avLst/>
          </a:prstGeom>
        </p:spPr>
      </p:pic>
      <p:pic>
        <p:nvPicPr>
          <p:cNvPr id="11" name="图片 10" descr="蜈蚣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725" y="3896995"/>
            <a:ext cx="7362825" cy="2857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4300" y="38735"/>
            <a:ext cx="2054225" cy="141033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l"/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猜一猜</a:t>
            </a:r>
            <a:endParaRPr lang="zh-CN" altLang="en-US" sz="40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573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573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573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寸徐茜"/>
          <p:cNvPicPr>
            <a:picLocks noChangeAspect="1"/>
          </p:cNvPicPr>
          <p:nvPr/>
        </p:nvPicPr>
        <p:blipFill>
          <a:blip r:embed="rId1"/>
          <a:srcRect t="14648" r="22"/>
          <a:stretch>
            <a:fillRect/>
          </a:stretch>
        </p:blipFill>
        <p:spPr>
          <a:xfrm>
            <a:off x="1970405" y="57150"/>
            <a:ext cx="7917180" cy="6744335"/>
          </a:xfrm>
          <a:prstGeom prst="roundRect">
            <a:avLst/>
          </a:prstGeom>
        </p:spPr>
      </p:pic>
      <p:sp>
        <p:nvSpPr>
          <p:cNvPr id="6" name="文本框 5" descr="7b0a2020202022776f7264617274223a20227b5c2269645c223a32353030313037342c5c227469645c223a31333439337d220a7d0a"/>
          <p:cNvSpPr txBox="1"/>
          <p:nvPr/>
        </p:nvSpPr>
        <p:spPr>
          <a:xfrm>
            <a:off x="2130425" y="2254885"/>
            <a:ext cx="8175625" cy="1861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0"/>
              </a:lightRig>
            </a:scene3d>
          </a:bodyPr>
          <a:lstStyle/>
          <a:p>
            <a:pPr algn="l"/>
            <a:r>
              <a:rPr lang="zh-CN" altLang="en-US" sz="11500" b="1" dirty="0" smtClean="0">
                <a:ln w="47625">
                  <a:solidFill>
                    <a:schemeClr val="bg1"/>
                  </a:solidFill>
                </a:ln>
                <a:gradFill>
                  <a:gsLst>
                    <a:gs pos="24000">
                      <a:srgbClr val="4FB78E"/>
                    </a:gs>
                    <a:gs pos="75000">
                      <a:srgbClr val="F08E1A"/>
                    </a:gs>
                    <a:gs pos="75000">
                      <a:srgbClr val="4FB78E"/>
                    </a:gs>
                    <a:gs pos="29000">
                      <a:srgbClr val="F08E1A"/>
                    </a:gs>
                  </a:gsLst>
                  <a:lin ang="11160000" scaled="0"/>
                </a:gradFill>
                <a:effectLst>
                  <a:outerShdw dist="12700" sx="104000" sy="104000" algn="ctr" rotWithShape="0">
                    <a:srgbClr val="46AA81">
                      <a:alpha val="100000"/>
                    </a:srgbClr>
                  </a:outerShdw>
                </a:effectLst>
                <a:latin typeface="汉仪菱心体简" panose="02010400000101010101" charset="-122"/>
                <a:ea typeface="汉仪菱心体简" panose="02010400000101010101" charset="-122"/>
                <a:sym typeface="+mn-ea"/>
              </a:rPr>
              <a:t>森林百货店</a:t>
            </a:r>
            <a:endParaRPr lang="zh-CN" altLang="en-US" sz="11500" b="1" dirty="0" smtClean="0">
              <a:ln w="47625">
                <a:solidFill>
                  <a:schemeClr val="bg1"/>
                </a:solidFill>
              </a:ln>
              <a:gradFill>
                <a:gsLst>
                  <a:gs pos="24000">
                    <a:srgbClr val="4FB78E"/>
                  </a:gs>
                  <a:gs pos="75000">
                    <a:srgbClr val="F08E1A"/>
                  </a:gs>
                  <a:gs pos="75000">
                    <a:srgbClr val="4FB78E"/>
                  </a:gs>
                  <a:gs pos="29000">
                    <a:srgbClr val="F08E1A"/>
                  </a:gs>
                </a:gsLst>
                <a:lin ang="11160000" scaled="0"/>
              </a:gradFill>
              <a:effectLst>
                <a:outerShdw dist="12700" sx="104000" sy="104000" algn="ctr" rotWithShape="0">
                  <a:srgbClr val="46AA81">
                    <a:alpha val="100000"/>
                  </a:srgbClr>
                </a:outerShdw>
              </a:effectLst>
              <a:latin typeface="汉仪菱心体简" panose="02010400000101010101" charset="-122"/>
              <a:ea typeface="汉仪菱心体简" panose="0201040000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74" y="2531745"/>
            <a:ext cx="4029036" cy="2861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597" y="2390140"/>
            <a:ext cx="4197930" cy="3002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713683" y="246275"/>
            <a:ext cx="6100868" cy="9220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借助提示</a:t>
            </a:r>
            <a:r>
              <a:rPr lang="zh-CN" altLang="en-US" sz="540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讲故事</a:t>
            </a:r>
            <a:endParaRPr lang="zh-CN" altLang="en-US" sz="5400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0" y="-998855"/>
            <a:ext cx="12192000" cy="224917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80" y="5683885"/>
            <a:ext cx="12192000" cy="224917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22250" y="1769110"/>
            <a:ext cx="11583035" cy="3395345"/>
            <a:chOff x="11466829" y="7933055"/>
            <a:chExt cx="14867255" cy="3730625"/>
          </a:xfrm>
        </p:grpSpPr>
        <p:grpSp>
          <p:nvGrpSpPr>
            <p:cNvPr id="30" name="组合 29"/>
            <p:cNvGrpSpPr/>
            <p:nvPr/>
          </p:nvGrpSpPr>
          <p:grpSpPr>
            <a:xfrm>
              <a:off x="11466829" y="7933055"/>
              <a:ext cx="14867255" cy="3730625"/>
              <a:chOff x="31" y="2305"/>
              <a:chExt cx="23413" cy="5875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5776" y="2306"/>
                <a:ext cx="3777" cy="5776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701" y="2306"/>
                <a:ext cx="3743" cy="5776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03" y="2305"/>
                <a:ext cx="3925" cy="5777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" y="2306"/>
                <a:ext cx="4278" cy="5874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25" y="2329"/>
                <a:ext cx="3827" cy="5778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14059" y="7933055"/>
              <a:ext cx="2384275" cy="366839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IMG_20210330_1937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40" y="574871"/>
            <a:ext cx="2602230" cy="628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2660" b="-7583"/>
          <a:stretch>
            <a:fillRect/>
          </a:stretch>
        </p:blipFill>
        <p:spPr>
          <a:xfrm>
            <a:off x="8101965" y="4210050"/>
            <a:ext cx="4090035" cy="2792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46460" y="2100462"/>
            <a:ext cx="371157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000" b="1" dirty="0" smtClean="0">
                <a:solidFill>
                  <a:schemeClr val="accent6">
                    <a:lumMod val="50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altLang="en-US" sz="7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20 </a:t>
            </a:r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蜘蛛</a:t>
            </a:r>
            <a:endParaRPr lang="zh-CN" altLang="en-US" sz="8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07810" y="2068830"/>
            <a:ext cx="260159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开店</a:t>
            </a:r>
            <a:endParaRPr lang="zh-CN" altLang="en-US" sz="8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pic>
        <p:nvPicPr>
          <p:cNvPr id="3" name="图片 2" descr="WechatIMG7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690" y="3429000"/>
            <a:ext cx="19812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"/>
          </p:cNvPr>
          <p:cNvSpPr/>
          <p:nvPr/>
        </p:nvSpPr>
        <p:spPr>
          <a:xfrm>
            <a:off x="1135191" y="428543"/>
            <a:ext cx="588137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活动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一：初读课文，</a:t>
            </a:r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-122"/>
                <a:ea typeface="微软雅黑" charset="-122"/>
              </a:rPr>
              <a:t>理清内容。</a:t>
            </a:r>
            <a:endParaRPr lang="zh-CN" altLang="en-US" sz="3200" b="1" cap="none" spc="0" smtClean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-122"/>
              <a:ea typeface="微软雅黑" charset="-122"/>
            </a:endParaRPr>
          </a:p>
        </p:txBody>
      </p:sp>
      <p:sp>
        <p:nvSpPr>
          <p:cNvPr id="15361" name="矩形 1"/>
          <p:cNvSpPr/>
          <p:nvPr/>
        </p:nvSpPr>
        <p:spPr>
          <a:xfrm>
            <a:off x="786130" y="2653030"/>
            <a:ext cx="106191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44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altLang="en-US" sz="3200" b="1" dirty="0">
                <a:solidFill>
                  <a:srgbClr val="0B0B0B"/>
                </a:solidFill>
                <a:latin typeface="-apple-system"/>
                <a:ea typeface="宋体" pitchFamily="2" charset="-122"/>
              </a:rPr>
              <a:t> </a:t>
            </a:r>
            <a:endParaRPr lang="zh-CN" altLang="en-US" sz="3200" dirty="0">
              <a:solidFill>
                <a:srgbClr val="0B0B0B"/>
              </a:solidFill>
              <a:latin typeface="-apple-system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9489" y="1894352"/>
            <a:ext cx="109848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读一读</a:t>
            </a:r>
            <a:r>
              <a:rPr lang="zh-CN" altLang="en-US" sz="4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自己读课文，把字音读准，把句子读通。</a:t>
            </a:r>
            <a:endParaRPr lang="zh-CN" altLang="en-US" sz="4000" b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-122"/>
                <a:ea typeface="黑体" charset="-122"/>
                <a:sym typeface="+mn-ea"/>
              </a:rPr>
              <a:t>想一想</a:t>
            </a:r>
            <a:r>
              <a:rPr lang="zh-CN" altLang="en-US" sz="4000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蜘蛛开店都卖了哪些东西？分别又是谁来买的呢？最后的结果怎</a:t>
            </a:r>
            <a:r>
              <a:rPr lang="zh-CN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样？</a:t>
            </a:r>
            <a:endParaRPr lang="zh-CN" alt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9715" y="-69850"/>
            <a:ext cx="1655445" cy="1570990"/>
          </a:xfrm>
          <a:prstGeom prst="rect">
            <a:avLst/>
          </a:prstGeom>
        </p:spPr>
      </p:pic>
      <p:pic>
        <p:nvPicPr>
          <p:cNvPr id="4" name="欢快的小鸟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04270" y="623887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9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700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rot="7800000" flipH="1">
            <a:off x="5596255" y="3196590"/>
            <a:ext cx="591820" cy="332549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6200000" flipH="1">
            <a:off x="2957830" y="1762125"/>
            <a:ext cx="591820" cy="303974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9560000" flipH="1">
            <a:off x="3901440" y="769620"/>
            <a:ext cx="591820" cy="287464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3500000" flipH="1">
            <a:off x="3218815" y="2952115"/>
            <a:ext cx="591820" cy="303974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232025" y="1559560"/>
            <a:ext cx="1563370" cy="154876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7580000">
            <a:off x="1833880" y="3351530"/>
            <a:ext cx="1467485" cy="139573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5600000">
            <a:off x="3075305" y="4794885"/>
            <a:ext cx="1181100" cy="131000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2420000">
            <a:off x="4693285" y="4812665"/>
            <a:ext cx="1447165" cy="157924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9000000">
            <a:off x="5981065" y="3684270"/>
            <a:ext cx="1880870" cy="122491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5400000">
            <a:off x="6007100" y="1774190"/>
            <a:ext cx="1496060" cy="133223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2760000">
            <a:off x="4081145" y="822960"/>
            <a:ext cx="1699895" cy="145923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9000000">
            <a:off x="5504180" y="3460115"/>
            <a:ext cx="1184910" cy="79629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3319145" y="2538095"/>
            <a:ext cx="821690" cy="95186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7580000">
            <a:off x="3103880" y="3649345"/>
            <a:ext cx="850265" cy="76200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2420000">
            <a:off x="4879340" y="4254500"/>
            <a:ext cx="717550" cy="98107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3312160" y="128778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支付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11350" y="2860675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商店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04585" y="499745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蜈蚣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79445" y="338836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匆忙</a:t>
            </a:r>
            <a:endParaRPr lang="zh-CN" altLang="en-US" sz="3600" b="1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546090" y="399288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交换</a:t>
            </a:r>
            <a:endParaRPr lang="zh-CN" altLang="en-US" sz="3600" b="1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5600000">
            <a:off x="3893185" y="4380230"/>
            <a:ext cx="685165" cy="84328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310255" y="4260215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蹲下</a:t>
            </a:r>
            <a:endParaRPr lang="zh-CN" altLang="en-US" sz="3600" b="1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95220" y="475488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口罩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64" name="任意多边形 63"/>
          <p:cNvSpPr/>
          <p:nvPr/>
        </p:nvSpPr>
        <p:spPr>
          <a:xfrm rot="5400000">
            <a:off x="5454015" y="2415540"/>
            <a:ext cx="788035" cy="87376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2760000">
            <a:off x="4350385" y="2037080"/>
            <a:ext cx="824865" cy="93091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1680000" flipH="1">
            <a:off x="5448300" y="800100"/>
            <a:ext cx="514985" cy="306387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 rot="4620000" flipH="1">
            <a:off x="6336665" y="1588770"/>
            <a:ext cx="591820" cy="370268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10800000" flipH="1">
            <a:off x="4221480" y="3602990"/>
            <a:ext cx="591820" cy="2949575"/>
          </a:xfrm>
          <a:custGeom>
            <a:avLst/>
            <a:gdLst>
              <a:gd name="connisteX0" fmla="*/ 0 w 1025872"/>
              <a:gd name="connsiteY0" fmla="*/ 0 h 3423031"/>
              <a:gd name="connisteX1" fmla="*/ 923290 w 1025872"/>
              <a:gd name="connsiteY1" fmla="*/ 1890395 h 3423031"/>
              <a:gd name="connisteX2" fmla="*/ 982980 w 1025872"/>
              <a:gd name="connsiteY2" fmla="*/ 3230245 h 3423031"/>
              <a:gd name="connisteX3" fmla="*/ 982980 w 1025872"/>
              <a:gd name="connsiteY3" fmla="*/ 3394075 h 3423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25873" h="3423031">
                <a:moveTo>
                  <a:pt x="0" y="0"/>
                </a:moveTo>
                <a:cubicBezTo>
                  <a:pt x="183515" y="351155"/>
                  <a:pt x="726440" y="1244600"/>
                  <a:pt x="923290" y="1890395"/>
                </a:cubicBezTo>
                <a:cubicBezTo>
                  <a:pt x="1120140" y="2536190"/>
                  <a:pt x="970915" y="2929255"/>
                  <a:pt x="982980" y="3230245"/>
                </a:cubicBezTo>
                <a:cubicBezTo>
                  <a:pt x="995045" y="3531235"/>
                  <a:pt x="984250" y="3388360"/>
                  <a:pt x="982980" y="339407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1440000">
            <a:off x="4605020" y="3164205"/>
            <a:ext cx="309880" cy="16891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20340000">
            <a:off x="4334510" y="3344545"/>
            <a:ext cx="309880" cy="16891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16200000">
            <a:off x="4377055" y="3597910"/>
            <a:ext cx="241935" cy="17335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14220000">
            <a:off x="4589780" y="3795395"/>
            <a:ext cx="210185" cy="12573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4500000">
            <a:off x="4921250" y="3230245"/>
            <a:ext cx="339090" cy="230505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7980000">
            <a:off x="4970145" y="3587115"/>
            <a:ext cx="309880" cy="16891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10800000">
            <a:off x="4788535" y="3811270"/>
            <a:ext cx="309880" cy="168910"/>
          </a:xfrm>
          <a:custGeom>
            <a:avLst/>
            <a:gdLst>
              <a:gd name="connisteX0" fmla="*/ 1637665 w 1637665"/>
              <a:gd name="connsiteY0" fmla="*/ 0 h 1280795"/>
              <a:gd name="connisteX1" fmla="*/ 1146175 w 1637665"/>
              <a:gd name="connsiteY1" fmla="*/ 1087120 h 1280795"/>
              <a:gd name="connisteX2" fmla="*/ 0 w 1637665"/>
              <a:gd name="connsiteY2" fmla="*/ 1280795 h 1280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637665" h="1280795">
                <a:moveTo>
                  <a:pt x="1637665" y="0"/>
                </a:moveTo>
                <a:cubicBezTo>
                  <a:pt x="1562100" y="213360"/>
                  <a:pt x="1473835" y="831215"/>
                  <a:pt x="1146175" y="1087120"/>
                </a:cubicBezTo>
                <a:cubicBezTo>
                  <a:pt x="818515" y="1343025"/>
                  <a:pt x="219710" y="1263650"/>
                  <a:pt x="0" y="1280795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697605" y="248285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顾客</a:t>
            </a:r>
            <a:endParaRPr lang="zh-CN" altLang="en-US" sz="4000" b="1"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06875" y="4817110"/>
            <a:ext cx="171450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长颈鹿</a:t>
            </a:r>
            <a:endParaRPr lang="zh-CN" altLang="en-US" sz="3600" b="1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05225" y="5748655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寂寞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546090" y="301117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编织</a:t>
            </a:r>
            <a:endParaRPr lang="zh-CN" altLang="en-US" sz="3600" b="1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41845" y="2922905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终于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551170" y="1559560"/>
            <a:ext cx="120396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袜子</a:t>
            </a:r>
            <a:endParaRPr lang="zh-CN" altLang="en-US" sz="4000" b="1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7560" y="-57785"/>
            <a:ext cx="2504440" cy="25165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2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3" grpId="0" bldLvl="0" animBg="1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4" grpId="6" animBg="1"/>
      <p:bldP spid="14" grpId="7" animBg="1"/>
      <p:bldP spid="14" grpId="8" animBg="1"/>
      <p:bldP spid="14" grpId="9" animBg="1"/>
      <p:bldP spid="14" grpId="10" animBg="1"/>
      <p:bldP spid="14" grpId="11" animBg="1"/>
      <p:bldP spid="14" grpId="12" animBg="1"/>
      <p:bldP spid="14" grpId="13" animBg="1"/>
      <p:bldP spid="14" grpId="14" animBg="1"/>
      <p:bldP spid="14" grpId="15" animBg="1"/>
      <p:bldP spid="14" grpId="16" animBg="1"/>
      <p:bldP spid="14" grpId="17" animBg="1"/>
      <p:bldP spid="14" grpId="18" animBg="1"/>
      <p:bldP spid="14" grpId="19" animBg="1"/>
      <p:bldP spid="14" grpId="20" animBg="1"/>
      <p:bldP spid="14" grpId="21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4" grpId="0" bldLvl="0" animBg="1"/>
      <p:bldP spid="25" grpId="0" bldLvl="0" animBg="1"/>
      <p:bldP spid="27" grpId="0" bldLvl="0" animBg="1"/>
      <p:bldP spid="39" grpId="0" animBg="1"/>
      <p:bldP spid="39" grpId="1" bldLvl="0" animBg="1"/>
      <p:bldP spid="41" grpId="0" bldLvl="0" animBg="1"/>
      <p:bldP spid="43" grpId="0" bldLvl="0" animBg="1"/>
      <p:bldP spid="47" grpId="0" bldLvl="0" animBg="1"/>
      <p:bldP spid="50" grpId="0" bldLvl="0" animBg="1"/>
      <p:bldP spid="59" grpId="0" bldLvl="0" animBg="1"/>
      <p:bldP spid="48" grpId="0" bldLvl="0" animBg="1"/>
      <p:bldP spid="40" grpId="0" bldLvl="0" animBg="1"/>
      <p:bldP spid="64" grpId="0" bldLvl="0" animBg="1"/>
      <p:bldP spid="65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46" grpId="0" bldLvl="0" animBg="1"/>
      <p:bldP spid="49" grpId="0" bldLvl="0" animBg="1"/>
      <p:bldP spid="42" grpId="0" bldLvl="0" animBg="1"/>
      <p:bldP spid="66" grpId="0" bldLvl="0" animBg="1"/>
      <p:bldP spid="53" grpId="0" bldLvl="0" animBg="1"/>
      <p:bldP spid="4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22630"/>
            <a:ext cx="10515600" cy="838835"/>
          </a:xfrm>
        </p:spPr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读懂故事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43735" y="1910715"/>
            <a:ext cx="10515600" cy="2986405"/>
          </a:xfrm>
        </p:spPr>
        <p:txBody>
          <a:bodyPr/>
          <a:p>
            <a:pPr marL="0" indent="0">
              <a:buNone/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1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、蜘蛛一共几次织网？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buNone/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2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、分别都织了什么物品？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buNone/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3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、它分别遇到了哪几位顾客？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buNone/>
            </a:pPr>
            <a:r>
              <a:rPr lang="en-US" altLang="zh-CN" sz="3600">
                <a:latin typeface="楷体" charset="0"/>
                <a:ea typeface="楷体" charset="0"/>
                <a:cs typeface="楷体" charset="0"/>
              </a:rPr>
              <a:t>4</a:t>
            </a:r>
            <a:r>
              <a:rPr lang="zh-CN" altLang="en-US" sz="3600">
                <a:latin typeface="楷体" charset="0"/>
                <a:ea typeface="楷体" charset="0"/>
                <a:cs typeface="楷体" charset="0"/>
              </a:rPr>
              <a:t>、蜘蛛给这几位顾客织东西分别用了多长时间？</a:t>
            </a:r>
            <a:endParaRPr lang="zh-CN" altLang="en-US" sz="3600">
              <a:latin typeface="楷体" charset="0"/>
              <a:ea typeface="楷体" charset="0"/>
              <a:cs typeface="楷体" charset="0"/>
            </a:endParaRPr>
          </a:p>
        </p:txBody>
      </p:sp>
      <p:pic>
        <p:nvPicPr>
          <p:cNvPr id="6" name="图片 5" descr="IMG_20210330_1937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140" y="3006725"/>
            <a:ext cx="1595120" cy="38512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57480"/>
            <a:ext cx="1655445" cy="15709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21130" y="1171575"/>
            <a:ext cx="10149840" cy="3292475"/>
            <a:chOff x="2238" y="1845"/>
            <a:chExt cx="15984" cy="5185"/>
          </a:xfrm>
        </p:grpSpPr>
        <p:sp>
          <p:nvSpPr>
            <p:cNvPr id="2" name="文本框 1"/>
            <p:cNvSpPr txBox="1"/>
            <p:nvPr/>
          </p:nvSpPr>
          <p:spPr>
            <a:xfrm>
              <a:off x="2301" y="1845"/>
              <a:ext cx="15223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就卖口罩吧，因为口罩织起来很简单。</a:t>
              </a:r>
              <a:endParaRPr lang="zh-CN" altLang="en-US" sz="4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58" y="3824"/>
              <a:ext cx="15769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还是卖围巾吧，因为围巾织起来很简单。</a:t>
              </a:r>
              <a:endParaRPr lang="zh-CN" altLang="en-US" sz="4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38" y="5820"/>
              <a:ext cx="15984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还</a:t>
              </a:r>
              <a:r>
                <a:rPr lang="zh-CN" altLang="en-US" sz="44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是卖</a:t>
              </a:r>
              <a:r>
                <a:rPr lang="zh-CN" altLang="en-US" sz="44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袜子</a:t>
              </a:r>
              <a:r>
                <a:rPr lang="zh-CN" altLang="en-US" sz="44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吧</a:t>
              </a:r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，因为袜子织起来很简单。</a:t>
              </a:r>
              <a:endParaRPr lang="zh-CN" altLang="en-US" sz="4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31470" y="264160"/>
            <a:ext cx="758825" cy="727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157480"/>
            <a:ext cx="1655445" cy="15709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21130" y="1171575"/>
            <a:ext cx="10149840" cy="3292475"/>
            <a:chOff x="2238" y="1845"/>
            <a:chExt cx="15984" cy="5185"/>
          </a:xfrm>
        </p:grpSpPr>
        <p:sp>
          <p:nvSpPr>
            <p:cNvPr id="2" name="文本框 1"/>
            <p:cNvSpPr txBox="1"/>
            <p:nvPr/>
          </p:nvSpPr>
          <p:spPr>
            <a:xfrm>
              <a:off x="2301" y="1845"/>
              <a:ext cx="15223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就卖口罩吧，因为口罩织起来</a:t>
              </a:r>
              <a:r>
                <a:rPr lang="zh-CN" altLang="en-US" sz="440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很</a:t>
              </a:r>
              <a:r>
                <a:rPr lang="zh-CN" altLang="en-US" sz="4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简单</a:t>
              </a:r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。</a:t>
              </a:r>
              <a:endParaRPr lang="zh-CN" altLang="en-US" sz="4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58" y="3824"/>
              <a:ext cx="15769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还是卖围巾吧，因为围巾织起来</a:t>
              </a:r>
              <a:r>
                <a:rPr lang="zh-CN" altLang="en-US" sz="440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很</a:t>
              </a:r>
              <a:r>
                <a:rPr lang="zh-CN" altLang="en-US" sz="4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简单</a:t>
              </a:r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。</a:t>
              </a:r>
              <a:endParaRPr lang="zh-CN" altLang="en-US" sz="4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38" y="5820"/>
              <a:ext cx="15984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/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还</a:t>
              </a:r>
              <a:r>
                <a:rPr lang="zh-CN" altLang="en-US" sz="44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是卖</a:t>
              </a:r>
              <a:r>
                <a:rPr lang="zh-CN" altLang="en-US" sz="44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袜子</a:t>
              </a:r>
              <a:r>
                <a:rPr lang="zh-CN" altLang="en-US" sz="4400" b="1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吧</a:t>
              </a:r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，因为袜子织起来</a:t>
              </a:r>
              <a:r>
                <a:rPr lang="zh-CN" altLang="en-US" sz="440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很</a:t>
              </a:r>
              <a:r>
                <a:rPr lang="zh-CN" altLang="en-US" sz="4400" b="1" dirty="0" smtClean="0"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简单</a:t>
              </a:r>
              <a:r>
                <a:rPr lang="zh-CN" altLang="en-US" sz="44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。</a:t>
              </a:r>
              <a:endParaRPr lang="zh-CN" altLang="en-US" sz="44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2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3.xml><?xml version="1.0" encoding="utf-8"?>
<p:tagLst xmlns:p="http://schemas.openxmlformats.org/presentationml/2006/main">
  <p:tag name="KSO_WM_UNIT_PLACING_PICTURE_USER_VIEWPORT" val="{&quot;height&quot;:2042.6784621729907,&quot;width&quot;:11403.290370162253}"/>
</p:tagLst>
</file>

<file path=ppt/tags/tag4.xml><?xml version="1.0" encoding="utf-8"?>
<p:tagLst xmlns:p="http://schemas.openxmlformats.org/presentationml/2006/main">
  <p:tag name="KSO_WM_UNIT_PLACING_PICTURE_USER_VIEWPORT" val="{&quot;height&quot;:2474,&quot;width&quot;:2607}"/>
</p:tagLst>
</file>

<file path=ppt/tags/tag5.xml><?xml version="1.0" encoding="utf-8"?>
<p:tagLst xmlns:p="http://schemas.openxmlformats.org/presentationml/2006/main">
  <p:tag name="KSO_WM_UNIT_PLACING_PICTURE_USER_VIEWPORT" val="{&quot;height&quot;:2042.6784621729907,&quot;width&quot;:11403.290370162249}"/>
</p:tagLst>
</file>

<file path=ppt/tags/tag6.xml><?xml version="1.0" encoding="utf-8"?>
<p:tagLst xmlns:p="http://schemas.openxmlformats.org/presentationml/2006/main">
  <p:tag name="KSO_WM_UNIT_PLACING_PICTURE_USER_VIEWPORT" val="{&quot;height&quot;:2474,&quot;width&quot;:2607}"/>
</p:tagLst>
</file>

<file path=ppt/tags/tag7.xml><?xml version="1.0" encoding="utf-8"?>
<p:tagLst xmlns:p="http://schemas.openxmlformats.org/presentationml/2006/main">
  <p:tag name="KSO_WM_DOC_GUID" val="{01bff15b-e1d8-40f8-a8a8-dccabb42ad2b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lang="zh-CN" altLang="en-US" sz="5400" dirty="0" smtClean="0"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楷体" pitchFamily="49" charset="-122"/>
            <a:ea typeface="楷体" pitchFamily="49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3336</Words>
  <Application>WPS 表格</Application>
  <PresentationFormat>宽屏</PresentationFormat>
  <Paragraphs>246</Paragraphs>
  <Slides>32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4" baseType="lpstr">
      <vt:lpstr>Arial</vt:lpstr>
      <vt:lpstr>宋体</vt:lpstr>
      <vt:lpstr>Wingdings</vt:lpstr>
      <vt:lpstr>楷体</vt:lpstr>
      <vt:lpstr>微软雅黑</vt:lpstr>
      <vt:lpstr>华文隶书</vt:lpstr>
      <vt:lpstr>报隶-简</vt:lpstr>
      <vt:lpstr>华文楷体</vt:lpstr>
      <vt:lpstr>-apple-system</vt:lpstr>
      <vt:lpstr>Thonburi</vt:lpstr>
      <vt:lpstr>黑体</vt:lpstr>
      <vt:lpstr>楷体</vt:lpstr>
      <vt:lpstr>宋体</vt:lpstr>
      <vt:lpstr>汉仪书宋二KW</vt:lpstr>
      <vt:lpstr>Arial Unicode MS</vt:lpstr>
      <vt:lpstr>Calibri</vt:lpstr>
      <vt:lpstr>Calibri Light</vt:lpstr>
      <vt:lpstr>等线 Light</vt:lpstr>
      <vt:lpstr>等线</vt:lpstr>
      <vt:lpstr>汉仪菱心体简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读懂故事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钟娟娟</dc:creator>
  <cp:lastModifiedBy>枫</cp:lastModifiedBy>
  <cp:revision>773</cp:revision>
  <cp:lastPrinted>2025-05-21T03:48:57Z</cp:lastPrinted>
  <dcterms:created xsi:type="dcterms:W3CDTF">2025-05-21T03:48:57Z</dcterms:created>
  <dcterms:modified xsi:type="dcterms:W3CDTF">2025-05-21T03:48:57Z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2052-6.0.0.8068</vt:lpwstr>
  </property>
  <property fmtid="{D5CDD505-2E9C-101B-9397-08002B2CF9AE}" pid="3" name="ICV">
    <vt:lpwstr>A53F99247E424F5CB7E5CFA54A19A34B</vt:lpwstr>
  </property>
  <property fmtid="{D5CDD505-2E9C-101B-9397-08002B2CF9AE}" pid="4" name="KSOSaveFontToCloudKey">
    <vt:lpwstr>339533765_embed</vt:lpwstr>
  </property>
</Properties>
</file>