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8"/>
  </p:notesMasterIdLst>
  <p:sldIdLst>
    <p:sldId id="332" r:id="rId11"/>
    <p:sldId id="256" r:id="rId12"/>
    <p:sldId id="321" r:id="rId13"/>
    <p:sldId id="348" r:id="rId14"/>
    <p:sldId id="322" r:id="rId15"/>
    <p:sldId id="336" r:id="rId16"/>
    <p:sldId id="323" r:id="rId17"/>
    <p:sldId id="337" r:id="rId18"/>
    <p:sldId id="325" r:id="rId19"/>
    <p:sldId id="324" r:id="rId20"/>
    <p:sldId id="326" r:id="rId21"/>
    <p:sldId id="327" r:id="rId22"/>
    <p:sldId id="260" r:id="rId23"/>
    <p:sldId id="313" r:id="rId24"/>
    <p:sldId id="328" r:id="rId25"/>
    <p:sldId id="329" r:id="rId26"/>
    <p:sldId id="330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8000"/>
    <a:srgbClr val="E6DCA2"/>
    <a:srgbClr val="1B9B15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59" d="100"/>
          <a:sy n="59" d="100"/>
        </p:scale>
        <p:origin x="-906" y="-42"/>
      </p:cViewPr>
      <p:guideLst>
        <p:guide orient="horz" pos="2130"/>
        <p:guide pos="2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1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0025" y="44450"/>
            <a:ext cx="2284413" cy="200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audio" Target="../media/audio1.wav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58"/>
          <p:cNvGrpSpPr/>
          <p:nvPr/>
        </p:nvGrpSpPr>
        <p:grpSpPr>
          <a:xfrm>
            <a:off x="2179787" y="1736247"/>
            <a:ext cx="3533661" cy="3508690"/>
            <a:chOff x="2681" y="588"/>
            <a:chExt cx="1256" cy="1332"/>
          </a:xfrm>
        </p:grpSpPr>
        <p:sp>
          <p:nvSpPr>
            <p:cNvPr id="12321" name="Oval 59"/>
            <p:cNvSpPr/>
            <p:nvPr/>
          </p:nvSpPr>
          <p:spPr>
            <a:xfrm>
              <a:off x="2688" y="615"/>
              <a:ext cx="1248" cy="1257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none" anchor="ctr" anchorCtr="0"/>
            <a:p>
              <a:endParaRPr lang="zh-CN" altLang="en-US" sz="100" dirty="0">
                <a:latin typeface="Arial" panose="020B0604020202020204" pitchFamily="34" charset="0"/>
              </a:endParaRPr>
            </a:p>
          </p:txBody>
        </p:sp>
        <p:sp>
          <p:nvSpPr>
            <p:cNvPr id="12322" name="Arc 60"/>
            <p:cNvSpPr/>
            <p:nvPr/>
          </p:nvSpPr>
          <p:spPr>
            <a:xfrm>
              <a:off x="3312" y="591"/>
              <a:ext cx="624" cy="657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8" y="18"/>
                </a:cxn>
                <a:cxn ang="0">
                  <a:pos x="0" y="18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660066">
                <a:alpha val="58823"/>
              </a:srgbClr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3" name="Arc 60"/>
            <p:cNvSpPr/>
            <p:nvPr/>
          </p:nvSpPr>
          <p:spPr>
            <a:xfrm rot="5400000">
              <a:off x="3293" y="1276"/>
              <a:ext cx="666" cy="621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8" y="18"/>
                </a:cxn>
                <a:cxn ang="0">
                  <a:pos x="0" y="18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2">
                <a:alpha val="59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4" name="Arc 60"/>
            <p:cNvSpPr/>
            <p:nvPr/>
          </p:nvSpPr>
          <p:spPr>
            <a:xfrm rot="10800000">
              <a:off x="2681" y="1248"/>
              <a:ext cx="624" cy="663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8" y="18"/>
                </a:cxn>
                <a:cxn ang="0">
                  <a:pos x="0" y="18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alpha val="59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5" name="Arc 60"/>
            <p:cNvSpPr/>
            <p:nvPr/>
          </p:nvSpPr>
          <p:spPr>
            <a:xfrm rot="16200000">
              <a:off x="2660" y="610"/>
              <a:ext cx="666" cy="621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8" y="18"/>
                </a:cxn>
                <a:cxn ang="0">
                  <a:pos x="0" y="18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59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</p:grpSp>
      <p:sp>
        <p:nvSpPr>
          <p:cNvPr id="12291" name="Line 5"/>
          <p:cNvSpPr/>
          <p:nvPr/>
        </p:nvSpPr>
        <p:spPr>
          <a:xfrm>
            <a:off x="2072085" y="3482579"/>
            <a:ext cx="39433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2292" name="Line 7"/>
          <p:cNvSpPr/>
          <p:nvPr/>
        </p:nvSpPr>
        <p:spPr>
          <a:xfrm flipV="1">
            <a:off x="3962797" y="1646635"/>
            <a:ext cx="0" cy="356354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2293" name="Text Box 22"/>
          <p:cNvSpPr txBox="1"/>
          <p:nvPr/>
        </p:nvSpPr>
        <p:spPr>
          <a:xfrm>
            <a:off x="3755629" y="1321594"/>
            <a:ext cx="37742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北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2294" name="Text Box 23"/>
          <p:cNvSpPr txBox="1"/>
          <p:nvPr/>
        </p:nvSpPr>
        <p:spPr>
          <a:xfrm>
            <a:off x="3746104" y="5191125"/>
            <a:ext cx="37742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南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2295" name="Text Box 24"/>
          <p:cNvSpPr txBox="1"/>
          <p:nvPr/>
        </p:nvSpPr>
        <p:spPr>
          <a:xfrm>
            <a:off x="1586310" y="3265885"/>
            <a:ext cx="37742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西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2296" name="Text Box 25"/>
          <p:cNvSpPr txBox="1"/>
          <p:nvPr/>
        </p:nvSpPr>
        <p:spPr>
          <a:xfrm>
            <a:off x="6069013" y="3246835"/>
            <a:ext cx="37742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东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6" name="Text Box 22"/>
          <p:cNvSpPr txBox="1"/>
          <p:nvPr/>
        </p:nvSpPr>
        <p:spPr>
          <a:xfrm>
            <a:off x="5204460" y="1971040"/>
            <a:ext cx="8026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东北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7" name="Text Box 22"/>
          <p:cNvSpPr txBox="1"/>
          <p:nvPr/>
        </p:nvSpPr>
        <p:spPr>
          <a:xfrm>
            <a:off x="5259070" y="4617085"/>
            <a:ext cx="822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东南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8" name="Text Box 22"/>
          <p:cNvSpPr txBox="1"/>
          <p:nvPr/>
        </p:nvSpPr>
        <p:spPr>
          <a:xfrm>
            <a:off x="2018665" y="2132965"/>
            <a:ext cx="7035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西北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9" name="Text Box 22"/>
          <p:cNvSpPr txBox="1"/>
          <p:nvPr/>
        </p:nvSpPr>
        <p:spPr>
          <a:xfrm>
            <a:off x="2026285" y="4671060"/>
            <a:ext cx="7042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</a:rPr>
              <a:t>西南</a:t>
            </a:r>
            <a:endParaRPr lang="zh-CN" altLang="en-US" sz="1800" b="1" dirty="0">
              <a:latin typeface="Arial" panose="020B0604020202020204" pitchFamily="34" charset="0"/>
            </a:endParaRPr>
          </a:p>
        </p:txBody>
      </p:sp>
      <p:pic>
        <p:nvPicPr>
          <p:cNvPr id="10" name="图片 9" descr="t01abd58c7cdc669b6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4139" y="3644900"/>
            <a:ext cx="2391728" cy="2366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2293" grpId="1"/>
      <p:bldP spid="12294" grpId="1"/>
      <p:bldP spid="12295" grpId="1"/>
      <p:bldP spid="12296" grpId="1"/>
      <p:bldP spid="6" grpId="1"/>
      <p:bldP spid="7" grpId="1"/>
      <p:bldP spid="8" grpId="1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图片 123" descr="1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1341438"/>
            <a:ext cx="576263" cy="1301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"/>
          <p:cNvGrpSpPr/>
          <p:nvPr/>
        </p:nvGrpSpPr>
        <p:grpSpPr>
          <a:xfrm>
            <a:off x="4067175" y="2486025"/>
            <a:ext cx="1296988" cy="654050"/>
            <a:chOff x="3606" y="3158"/>
            <a:chExt cx="817" cy="412"/>
          </a:xfrm>
        </p:grpSpPr>
        <p:sp>
          <p:nvSpPr>
            <p:cNvPr id="17445" name="Text Box 3"/>
            <p:cNvSpPr txBox="1"/>
            <p:nvPr/>
          </p:nvSpPr>
          <p:spPr>
            <a:xfrm>
              <a:off x="3606" y="3339"/>
              <a:ext cx="68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</a:rPr>
                <a:t>60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17446" name="Text Box 4"/>
            <p:cNvSpPr txBox="1"/>
            <p:nvPr/>
          </p:nvSpPr>
          <p:spPr>
            <a:xfrm>
              <a:off x="3742" y="3158"/>
              <a:ext cx="68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</a:rPr>
                <a:t>。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7412" name="Line 5"/>
          <p:cNvSpPr/>
          <p:nvPr/>
        </p:nvSpPr>
        <p:spPr>
          <a:xfrm>
            <a:off x="2195513" y="3422650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3" name="Line 6"/>
          <p:cNvSpPr/>
          <p:nvPr/>
        </p:nvSpPr>
        <p:spPr>
          <a:xfrm flipV="1">
            <a:off x="4716463" y="974725"/>
            <a:ext cx="0" cy="47513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" name="Text Box 25"/>
          <p:cNvSpPr txBox="1"/>
          <p:nvPr/>
        </p:nvSpPr>
        <p:spPr>
          <a:xfrm rot="1310435">
            <a:off x="2206943" y="2629853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1000</a:t>
            </a:r>
            <a:r>
              <a:rPr lang="zh-CN" altLang="en-US" dirty="0">
                <a:latin typeface="Arial" panose="020B0604020202020204" pitchFamily="34" charset="0"/>
              </a:rPr>
              <a:t>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" name="Text Box 26"/>
          <p:cNvSpPr txBox="1"/>
          <p:nvPr/>
        </p:nvSpPr>
        <p:spPr>
          <a:xfrm rot="1220439">
            <a:off x="3427413" y="3136900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500</a:t>
            </a:r>
            <a:r>
              <a:rPr lang="zh-CN" altLang="en-US" dirty="0">
                <a:latin typeface="Arial" panose="020B0604020202020204" pitchFamily="34" charset="0"/>
              </a:rPr>
              <a:t>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6" name="Line 27"/>
          <p:cNvSpPr/>
          <p:nvPr/>
        </p:nvSpPr>
        <p:spPr>
          <a:xfrm flipV="1">
            <a:off x="4741863" y="973138"/>
            <a:ext cx="838200" cy="2414587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7" name="Line 28"/>
          <p:cNvSpPr/>
          <p:nvPr/>
        </p:nvSpPr>
        <p:spPr>
          <a:xfrm flipV="1">
            <a:off x="4714875" y="1909763"/>
            <a:ext cx="1728788" cy="1514475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8" name="Line 29"/>
          <p:cNvSpPr/>
          <p:nvPr/>
        </p:nvSpPr>
        <p:spPr>
          <a:xfrm>
            <a:off x="4716463" y="3422650"/>
            <a:ext cx="2303462" cy="19431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9" name="Line 30"/>
          <p:cNvSpPr/>
          <p:nvPr/>
        </p:nvSpPr>
        <p:spPr>
          <a:xfrm flipH="1">
            <a:off x="2555875" y="3422650"/>
            <a:ext cx="2160588" cy="13668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20" name="Line 31"/>
          <p:cNvSpPr/>
          <p:nvPr/>
        </p:nvSpPr>
        <p:spPr>
          <a:xfrm flipH="1" flipV="1">
            <a:off x="2195513" y="2341563"/>
            <a:ext cx="2447925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21" name="Oval 32"/>
          <p:cNvSpPr/>
          <p:nvPr/>
        </p:nvSpPr>
        <p:spPr>
          <a:xfrm>
            <a:off x="2195513" y="229552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2" name="Oval 33"/>
          <p:cNvSpPr/>
          <p:nvPr/>
        </p:nvSpPr>
        <p:spPr>
          <a:xfrm>
            <a:off x="5494338" y="97313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3" name="Oval 34"/>
          <p:cNvSpPr/>
          <p:nvPr/>
        </p:nvSpPr>
        <p:spPr>
          <a:xfrm>
            <a:off x="6372225" y="1838325"/>
            <a:ext cx="144463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4" name="Oval 35"/>
          <p:cNvSpPr/>
          <p:nvPr/>
        </p:nvSpPr>
        <p:spPr>
          <a:xfrm>
            <a:off x="6948488" y="529431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5" name="Oval 36"/>
          <p:cNvSpPr/>
          <p:nvPr/>
        </p:nvSpPr>
        <p:spPr>
          <a:xfrm>
            <a:off x="2484438" y="471805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" name="Arc 37"/>
          <p:cNvSpPr/>
          <p:nvPr/>
        </p:nvSpPr>
        <p:spPr>
          <a:xfrm flipH="1">
            <a:off x="4381500" y="3062288"/>
            <a:ext cx="360363" cy="2159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0"/>
              </a:cxn>
              <a:cxn ang="0">
                <a:pos x="6012106" y="2158000"/>
              </a:cxn>
              <a:cxn ang="0">
                <a:pos x="0" y="2158000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7" name="Oval 42"/>
          <p:cNvSpPr/>
          <p:nvPr/>
        </p:nvSpPr>
        <p:spPr>
          <a:xfrm>
            <a:off x="3348038" y="277336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29" name="Text Box 24"/>
          <p:cNvSpPr txBox="1"/>
          <p:nvPr/>
        </p:nvSpPr>
        <p:spPr>
          <a:xfrm>
            <a:off x="4860925" y="3549650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喷泉广场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7430" name="Text Box 22"/>
          <p:cNvSpPr txBox="1"/>
          <p:nvPr/>
        </p:nvSpPr>
        <p:spPr>
          <a:xfrm>
            <a:off x="4429125" y="549275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7431" name="Text Box 23"/>
          <p:cNvSpPr txBox="1"/>
          <p:nvPr/>
        </p:nvSpPr>
        <p:spPr>
          <a:xfrm>
            <a:off x="4356100" y="5922963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7432" name="Text Box 24"/>
          <p:cNvSpPr txBox="1"/>
          <p:nvPr/>
        </p:nvSpPr>
        <p:spPr>
          <a:xfrm>
            <a:off x="1476375" y="3355975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7433" name="Text Box 25"/>
          <p:cNvSpPr txBox="1"/>
          <p:nvPr/>
        </p:nvSpPr>
        <p:spPr>
          <a:xfrm>
            <a:off x="7453313" y="3330575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7434" name="Text Box 27"/>
          <p:cNvSpPr txBox="1"/>
          <p:nvPr/>
        </p:nvSpPr>
        <p:spPr>
          <a:xfrm>
            <a:off x="1547813" y="5661025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斑马场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7435" name="Text Box 28"/>
          <p:cNvSpPr txBox="1"/>
          <p:nvPr/>
        </p:nvSpPr>
        <p:spPr>
          <a:xfrm>
            <a:off x="6842125" y="2436813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狮虎山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7436" name="Text Box 30"/>
          <p:cNvSpPr txBox="1"/>
          <p:nvPr/>
        </p:nvSpPr>
        <p:spPr>
          <a:xfrm>
            <a:off x="684213" y="2636838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大象馆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7437" name="Text Box 31"/>
          <p:cNvSpPr txBox="1"/>
          <p:nvPr/>
        </p:nvSpPr>
        <p:spPr>
          <a:xfrm>
            <a:off x="6300788" y="836613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熊猫馆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7438" name="Text Box 32"/>
          <p:cNvSpPr txBox="1"/>
          <p:nvPr/>
        </p:nvSpPr>
        <p:spPr>
          <a:xfrm>
            <a:off x="2484438" y="981075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长颈鹿馆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7439" name="图片 122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1700213"/>
            <a:ext cx="1157287" cy="91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40" name="图片 124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63538"/>
            <a:ext cx="1050925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41" name="图片 125" descr="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588" y="1443038"/>
            <a:ext cx="768350" cy="1011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42" name="图片 126" descr="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4813" y="4700588"/>
            <a:ext cx="1189037" cy="960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43" name="图片 127" descr="1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4213" y="5011738"/>
            <a:ext cx="817562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44" name="Text Box 27"/>
          <p:cNvSpPr txBox="1"/>
          <p:nvPr/>
        </p:nvSpPr>
        <p:spPr>
          <a:xfrm>
            <a:off x="7021513" y="6018213"/>
            <a:ext cx="1081087" cy="401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猴山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460" y="116840"/>
            <a:ext cx="867600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just"/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淘气喜欢的动物在喷泉广场</a:t>
            </a: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西偏北</a:t>
            </a:r>
            <a:r>
              <a:rPr lang="en-US" altLang="zh-CN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</a:t>
            </a:r>
            <a:r>
              <a:rPr lang="en-US" altLang="zh-CN" sz="2400" b="1" baseline="30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0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方向，你能猜到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吗？</a:t>
            </a:r>
            <a:endParaRPr lang="zh-CN" altLang="en-US" sz="2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4467225" y="3156585"/>
            <a:ext cx="504190" cy="449580"/>
          </a:xfrm>
          <a:prstGeom prst="star5">
            <a:avLst/>
          </a:prstGeom>
          <a:gradFill>
            <a:gsLst>
              <a:gs pos="0">
                <a:srgbClr val="FF0000">
                  <a:lumMod val="94000"/>
                </a:srgbClr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" y="6419850"/>
            <a:ext cx="532892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just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在喷泉广场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西偏北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</a:t>
            </a:r>
            <a:r>
              <a:rPr lang="en-US" altLang="zh-CN" sz="2400" b="1" baseline="30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0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方向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1000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米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6" name="图片 3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92150"/>
            <a:ext cx="319088" cy="36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Box 4"/>
          <p:cNvSpPr txBox="1"/>
          <p:nvPr/>
        </p:nvSpPr>
        <p:spPr>
          <a:xfrm>
            <a:off x="1547813" y="620713"/>
            <a:ext cx="69119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大象馆和长颈鹿馆都在喷泉广场的北偏西</a:t>
            </a:r>
            <a:r>
              <a:rPr lang="en-US" altLang="zh-CN" sz="2800" b="1" dirty="0">
                <a:latin typeface="Arial" panose="020B0604020202020204" pitchFamily="34" charset="0"/>
              </a:rPr>
              <a:t>60°</a:t>
            </a:r>
            <a:r>
              <a:rPr lang="zh-CN" altLang="en-US" sz="2800" b="1" dirty="0">
                <a:latin typeface="Arial" panose="020B0604020202020204" pitchFamily="34" charset="0"/>
              </a:rPr>
              <a:t>的方向上，如何区分它们的位置呢？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16388" name="图片 56" descr="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85" y="1485265"/>
            <a:ext cx="5776595" cy="4895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" name="Text Box 25"/>
          <p:cNvSpPr txBox="1"/>
          <p:nvPr/>
        </p:nvSpPr>
        <p:spPr>
          <a:xfrm rot="1790435">
            <a:off x="2731453" y="3389313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1000</a:t>
            </a:r>
            <a:r>
              <a:rPr lang="zh-CN" altLang="en-US" dirty="0">
                <a:latin typeface="Arial" panose="020B0604020202020204" pitchFamily="34" charset="0"/>
              </a:rPr>
              <a:t>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" name="Text Box 26"/>
          <p:cNvSpPr txBox="1"/>
          <p:nvPr/>
        </p:nvSpPr>
        <p:spPr>
          <a:xfrm rot="1820439">
            <a:off x="3630930" y="3642360"/>
            <a:ext cx="8185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500</a:t>
            </a:r>
            <a:r>
              <a:rPr lang="zh-CN" altLang="en-US" dirty="0">
                <a:latin typeface="Arial" panose="020B0604020202020204" pitchFamily="34" charset="0"/>
              </a:rPr>
              <a:t>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" name="Arc 37"/>
          <p:cNvSpPr/>
          <p:nvPr/>
        </p:nvSpPr>
        <p:spPr>
          <a:xfrm flipH="1">
            <a:off x="4302125" y="3777615"/>
            <a:ext cx="214630" cy="9207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0"/>
              </a:cxn>
              <a:cxn ang="0">
                <a:pos x="6012106" y="2158000"/>
              </a:cxn>
              <a:cxn ang="0">
                <a:pos x="0" y="2158000"/>
              </a:cxn>
            </a:cxnLst>
            <a:rect l="txL" t="txT" r="txR" b="tx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>
            <a:off x="4067810" y="3068955"/>
            <a:ext cx="1296988" cy="654050"/>
            <a:chOff x="3606" y="3158"/>
            <a:chExt cx="817" cy="412"/>
          </a:xfrm>
        </p:grpSpPr>
        <p:sp>
          <p:nvSpPr>
            <p:cNvPr id="17445" name="Text Box 3"/>
            <p:cNvSpPr txBox="1"/>
            <p:nvPr/>
          </p:nvSpPr>
          <p:spPr>
            <a:xfrm>
              <a:off x="3606" y="3339"/>
              <a:ext cx="68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</a:rPr>
                <a:t>60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3" name="Text Box 4"/>
            <p:cNvSpPr txBox="1"/>
            <p:nvPr/>
          </p:nvSpPr>
          <p:spPr>
            <a:xfrm>
              <a:off x="3742" y="3158"/>
              <a:ext cx="68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</a:rPr>
                <a:t>。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4" name="图片 3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819150"/>
            <a:ext cx="366713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4"/>
          <p:cNvSpPr txBox="1"/>
          <p:nvPr/>
        </p:nvSpPr>
        <p:spPr>
          <a:xfrm>
            <a:off x="1692275" y="746125"/>
            <a:ext cx="691197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参观斑马场后，同学们想去猴山，说一说他们的行走路线。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1843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590675"/>
            <a:ext cx="5821363" cy="4862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9"/>
          <p:cNvGrpSpPr/>
          <p:nvPr/>
        </p:nvGrpSpPr>
        <p:grpSpPr>
          <a:xfrm>
            <a:off x="2335530" y="4141788"/>
            <a:ext cx="2519363" cy="1806575"/>
            <a:chOff x="1202" y="568"/>
            <a:chExt cx="1587" cy="1138"/>
          </a:xfrm>
        </p:grpSpPr>
        <p:grpSp>
          <p:nvGrpSpPr>
            <p:cNvPr id="21518" name="Group 60"/>
            <p:cNvGrpSpPr/>
            <p:nvPr/>
          </p:nvGrpSpPr>
          <p:grpSpPr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21523" name="Line 61"/>
              <p:cNvSpPr/>
              <p:nvPr/>
            </p:nvSpPr>
            <p:spPr>
              <a:xfrm>
                <a:off x="361" y="754"/>
                <a:ext cx="49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1524" name="Line 62"/>
              <p:cNvSpPr/>
              <p:nvPr/>
            </p:nvSpPr>
            <p:spPr>
              <a:xfrm flipV="1">
                <a:off x="612" y="527"/>
                <a:ext cx="0" cy="45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21519" name="Text Box 63"/>
            <p:cNvSpPr txBox="1"/>
            <p:nvPr/>
          </p:nvSpPr>
          <p:spPr>
            <a:xfrm>
              <a:off x="1746" y="568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0" name="Text Box 64"/>
            <p:cNvSpPr txBox="1"/>
            <p:nvPr/>
          </p:nvSpPr>
          <p:spPr>
            <a:xfrm>
              <a:off x="2290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东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1" name="Text Box 65"/>
            <p:cNvSpPr txBox="1"/>
            <p:nvPr/>
          </p:nvSpPr>
          <p:spPr>
            <a:xfrm>
              <a:off x="1756" y="1475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2" name="Text Box 66"/>
            <p:cNvSpPr txBox="1"/>
            <p:nvPr/>
          </p:nvSpPr>
          <p:spPr>
            <a:xfrm>
              <a:off x="1202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西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5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3556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3578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9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80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81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3557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3558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3566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7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8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9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0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1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2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3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4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5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6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7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3559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3562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3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4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5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3560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3561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4738" y="2787650"/>
            <a:ext cx="4224337" cy="366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7" descr="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Box 9"/>
          <p:cNvSpPr txBox="1"/>
          <p:nvPr/>
        </p:nvSpPr>
        <p:spPr>
          <a:xfrm>
            <a:off x="323850" y="1497013"/>
            <a:ext cx="8615363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在“夺宝”游戏中，需要找到三把钥匙才能打开宝箱。右图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是一张藏宝图，以宝箱为观测点。你能找到钥匙的位置，并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填在图中吗？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⑴①号钥匙的位置是北偏东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40°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距离宝箱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1cm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⑵②号钥匙的位置是北偏西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75°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距离宝箱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3cm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⑶③号钥匙的位置是南偏东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30°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距离宝箱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2cm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80288" y="3573463"/>
            <a:ext cx="7207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①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37113" y="3725863"/>
            <a:ext cx="7207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②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43813" y="5664200"/>
            <a:ext cx="7207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③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Box 9"/>
          <p:cNvSpPr txBox="1"/>
          <p:nvPr/>
        </p:nvSpPr>
        <p:spPr>
          <a:xfrm>
            <a:off x="323850" y="1497013"/>
            <a:ext cx="2232025" cy="63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填一填。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4" name="TextBox 9"/>
          <p:cNvSpPr txBox="1"/>
          <p:nvPr/>
        </p:nvSpPr>
        <p:spPr>
          <a:xfrm>
            <a:off x="4787900" y="2211388"/>
            <a:ext cx="4194175" cy="359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以雷达站为观测点。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潜水艇的位置是北偏东</a:t>
            </a: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60°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距离雷达站</a:t>
            </a:r>
            <a:r>
              <a:rPr lang="zh-CN" altLang="en-US" sz="2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km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巡洋舰的位置是</a:t>
            </a:r>
            <a:r>
              <a:rPr lang="zh-CN" altLang="en-US" sz="2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偏</a:t>
            </a:r>
            <a:r>
              <a:rPr lang="zh-CN" altLang="en-US" sz="2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距离雷达站</a:t>
            </a:r>
            <a:r>
              <a:rPr lang="zh-CN" altLang="en-US" sz="2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km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护卫舰的位置是</a:t>
            </a:r>
            <a:r>
              <a:rPr lang="zh-CN" altLang="en-US" sz="2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偏</a:t>
            </a:r>
            <a:r>
              <a:rPr lang="zh-CN" altLang="en-US" sz="2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距离雷达站</a:t>
            </a:r>
            <a:r>
              <a:rPr lang="zh-CN" altLang="en-US" sz="2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km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048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2127250"/>
            <a:ext cx="4789487" cy="380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6516688" y="3276600"/>
            <a:ext cx="863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480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75513" y="3759200"/>
            <a:ext cx="8651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</a:rPr>
              <a:t>西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32763" y="3759200"/>
            <a:ext cx="13350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</a:rPr>
              <a:t>北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</a:rPr>
              <a:t>15°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8750" y="4286250"/>
            <a:ext cx="863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</a:rPr>
              <a:t>600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67575" y="4743450"/>
            <a:ext cx="865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</a:rPr>
              <a:t>西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24825" y="4743450"/>
            <a:ext cx="13350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</a:rPr>
              <a:t>南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</a:rPr>
              <a:t>30°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13" y="5256213"/>
            <a:ext cx="863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</a:rPr>
              <a:t>630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6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4762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9"/>
          <p:cNvSpPr txBox="1"/>
          <p:nvPr/>
        </p:nvSpPr>
        <p:spPr>
          <a:xfrm>
            <a:off x="468313" y="1196975"/>
            <a:ext cx="84963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观察下图。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⑴从希望小学出门后，怎么走可以到达养鱼塘？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⑵广播站在养鱼塘的什么方向上？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⑶说一说从乐乐家到希望小学的行走路线。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1508" name="Picture 2"/>
          <p:cNvPicPr>
            <a:picLocks noChangeAspect="1"/>
          </p:cNvPicPr>
          <p:nvPr/>
        </p:nvPicPr>
        <p:blipFill>
          <a:blip r:embed="rId2">
            <a:lum bright="-20001" contrast="40000"/>
          </a:blip>
          <a:stretch>
            <a:fillRect/>
          </a:stretch>
        </p:blipFill>
        <p:spPr>
          <a:xfrm>
            <a:off x="1547813" y="3357563"/>
            <a:ext cx="6083300" cy="2771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9"/>
          <p:cNvGrpSpPr/>
          <p:nvPr/>
        </p:nvGrpSpPr>
        <p:grpSpPr>
          <a:xfrm>
            <a:off x="2921000" y="4868863"/>
            <a:ext cx="2519363" cy="1806575"/>
            <a:chOff x="1202" y="568"/>
            <a:chExt cx="1587" cy="1138"/>
          </a:xfrm>
        </p:grpSpPr>
        <p:grpSp>
          <p:nvGrpSpPr>
            <p:cNvPr id="21518" name="Group 60"/>
            <p:cNvGrpSpPr/>
            <p:nvPr/>
          </p:nvGrpSpPr>
          <p:grpSpPr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21523" name="Line 61"/>
              <p:cNvSpPr/>
              <p:nvPr/>
            </p:nvSpPr>
            <p:spPr>
              <a:xfrm>
                <a:off x="361" y="754"/>
                <a:ext cx="49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1524" name="Line 62"/>
              <p:cNvSpPr/>
              <p:nvPr/>
            </p:nvSpPr>
            <p:spPr>
              <a:xfrm flipV="1">
                <a:off x="612" y="527"/>
                <a:ext cx="0" cy="45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21519" name="Text Box 63"/>
            <p:cNvSpPr txBox="1"/>
            <p:nvPr/>
          </p:nvSpPr>
          <p:spPr>
            <a:xfrm>
              <a:off x="1746" y="568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0" name="Text Box 64"/>
            <p:cNvSpPr txBox="1"/>
            <p:nvPr/>
          </p:nvSpPr>
          <p:spPr>
            <a:xfrm>
              <a:off x="2290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东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1" name="Text Box 65"/>
            <p:cNvSpPr txBox="1"/>
            <p:nvPr/>
          </p:nvSpPr>
          <p:spPr>
            <a:xfrm>
              <a:off x="1756" y="1475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2" name="Text Box 66"/>
            <p:cNvSpPr txBox="1"/>
            <p:nvPr/>
          </p:nvSpPr>
          <p:spPr>
            <a:xfrm>
              <a:off x="1202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西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59"/>
          <p:cNvGrpSpPr/>
          <p:nvPr/>
        </p:nvGrpSpPr>
        <p:grpSpPr>
          <a:xfrm>
            <a:off x="4469130" y="3551555"/>
            <a:ext cx="2169160" cy="1644443"/>
            <a:chOff x="1202" y="568"/>
            <a:chExt cx="1587" cy="1169"/>
          </a:xfrm>
        </p:grpSpPr>
        <p:grpSp>
          <p:nvGrpSpPr>
            <p:cNvPr id="21511" name="Group 60"/>
            <p:cNvGrpSpPr/>
            <p:nvPr/>
          </p:nvGrpSpPr>
          <p:grpSpPr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21516" name="Line 61"/>
              <p:cNvSpPr/>
              <p:nvPr/>
            </p:nvSpPr>
            <p:spPr>
              <a:xfrm>
                <a:off x="361" y="754"/>
                <a:ext cx="49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1517" name="Line 62"/>
              <p:cNvSpPr/>
              <p:nvPr/>
            </p:nvSpPr>
            <p:spPr>
              <a:xfrm flipV="1">
                <a:off x="612" y="527"/>
                <a:ext cx="0" cy="45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21512" name="Text Box 63"/>
            <p:cNvSpPr txBox="1"/>
            <p:nvPr/>
          </p:nvSpPr>
          <p:spPr>
            <a:xfrm>
              <a:off x="1746" y="568"/>
              <a:ext cx="499" cy="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13" name="Text Box 64"/>
            <p:cNvSpPr txBox="1"/>
            <p:nvPr/>
          </p:nvSpPr>
          <p:spPr>
            <a:xfrm>
              <a:off x="2290" y="1022"/>
              <a:ext cx="499" cy="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东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14" name="Text Box 65"/>
            <p:cNvSpPr txBox="1"/>
            <p:nvPr/>
          </p:nvSpPr>
          <p:spPr>
            <a:xfrm>
              <a:off x="1756" y="1475"/>
              <a:ext cx="499" cy="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15" name="Text Box 66"/>
            <p:cNvSpPr txBox="1"/>
            <p:nvPr/>
          </p:nvSpPr>
          <p:spPr>
            <a:xfrm>
              <a:off x="1202" y="1022"/>
              <a:ext cx="499" cy="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西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59"/>
          <p:cNvGrpSpPr/>
          <p:nvPr/>
        </p:nvGrpSpPr>
        <p:grpSpPr>
          <a:xfrm>
            <a:off x="6228080" y="3476625"/>
            <a:ext cx="2032635" cy="1758780"/>
            <a:chOff x="1202" y="568"/>
            <a:chExt cx="1587" cy="1147"/>
          </a:xfrm>
        </p:grpSpPr>
        <p:grpSp>
          <p:nvGrpSpPr>
            <p:cNvPr id="6" name="Group 60"/>
            <p:cNvGrpSpPr/>
            <p:nvPr/>
          </p:nvGrpSpPr>
          <p:grpSpPr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7" name="Line 61"/>
              <p:cNvSpPr/>
              <p:nvPr/>
            </p:nvSpPr>
            <p:spPr>
              <a:xfrm>
                <a:off x="361" y="754"/>
                <a:ext cx="49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8" name="Line 62"/>
              <p:cNvSpPr/>
              <p:nvPr/>
            </p:nvSpPr>
            <p:spPr>
              <a:xfrm flipV="1">
                <a:off x="612" y="527"/>
                <a:ext cx="0" cy="45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9" name="Text Box 63"/>
            <p:cNvSpPr txBox="1"/>
            <p:nvPr/>
          </p:nvSpPr>
          <p:spPr>
            <a:xfrm>
              <a:off x="1746" y="568"/>
              <a:ext cx="499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Text Box 64"/>
            <p:cNvSpPr txBox="1"/>
            <p:nvPr/>
          </p:nvSpPr>
          <p:spPr>
            <a:xfrm>
              <a:off x="2290" y="1022"/>
              <a:ext cx="499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东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65"/>
            <p:cNvSpPr txBox="1"/>
            <p:nvPr/>
          </p:nvSpPr>
          <p:spPr>
            <a:xfrm>
              <a:off x="1756" y="1475"/>
              <a:ext cx="499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 Box 66"/>
            <p:cNvSpPr txBox="1"/>
            <p:nvPr/>
          </p:nvSpPr>
          <p:spPr>
            <a:xfrm>
              <a:off x="1202" y="1022"/>
              <a:ext cx="499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西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4762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9"/>
          <p:cNvSpPr txBox="1"/>
          <p:nvPr/>
        </p:nvSpPr>
        <p:spPr>
          <a:xfrm>
            <a:off x="468313" y="1196975"/>
            <a:ext cx="8135937" cy="170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奇思看妙想在北偏东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50°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的方向上，妙想看奇思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在什么方向上？和同伴试着表演一下，再进行交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流。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2532" name="Picture 2"/>
          <p:cNvPicPr>
            <a:picLocks noChangeAspect="1"/>
          </p:cNvPicPr>
          <p:nvPr/>
        </p:nvPicPr>
        <p:blipFill>
          <a:blip r:embed="rId2">
            <a:lum bright="-20001" contrast="40000"/>
          </a:blip>
          <a:stretch>
            <a:fillRect/>
          </a:stretch>
        </p:blipFill>
        <p:spPr>
          <a:xfrm>
            <a:off x="2268538" y="3213100"/>
            <a:ext cx="4538662" cy="1908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9"/>
          <p:cNvGrpSpPr/>
          <p:nvPr/>
        </p:nvGrpSpPr>
        <p:grpSpPr>
          <a:xfrm>
            <a:off x="1903730" y="4141788"/>
            <a:ext cx="2519363" cy="1806575"/>
            <a:chOff x="1202" y="568"/>
            <a:chExt cx="1587" cy="1138"/>
          </a:xfrm>
        </p:grpSpPr>
        <p:grpSp>
          <p:nvGrpSpPr>
            <p:cNvPr id="21518" name="Group 60"/>
            <p:cNvGrpSpPr/>
            <p:nvPr/>
          </p:nvGrpSpPr>
          <p:grpSpPr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21523" name="Line 61"/>
              <p:cNvSpPr/>
              <p:nvPr/>
            </p:nvSpPr>
            <p:spPr>
              <a:xfrm>
                <a:off x="361" y="754"/>
                <a:ext cx="49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1524" name="Line 62"/>
              <p:cNvSpPr/>
              <p:nvPr/>
            </p:nvSpPr>
            <p:spPr>
              <a:xfrm flipV="1">
                <a:off x="612" y="527"/>
                <a:ext cx="0" cy="45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21519" name="Text Box 63"/>
            <p:cNvSpPr txBox="1"/>
            <p:nvPr/>
          </p:nvSpPr>
          <p:spPr>
            <a:xfrm>
              <a:off x="1746" y="568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0" name="Text Box 64"/>
            <p:cNvSpPr txBox="1"/>
            <p:nvPr/>
          </p:nvSpPr>
          <p:spPr>
            <a:xfrm>
              <a:off x="2290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东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1" name="Text Box 65"/>
            <p:cNvSpPr txBox="1"/>
            <p:nvPr/>
          </p:nvSpPr>
          <p:spPr>
            <a:xfrm>
              <a:off x="1756" y="1475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22" name="Text Box 66"/>
            <p:cNvSpPr txBox="1"/>
            <p:nvPr/>
          </p:nvSpPr>
          <p:spPr>
            <a:xfrm>
              <a:off x="1202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西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3851910" y="2564448"/>
            <a:ext cx="2519363" cy="1806575"/>
            <a:chOff x="1202" y="568"/>
            <a:chExt cx="1587" cy="1138"/>
          </a:xfrm>
        </p:grpSpPr>
        <p:grpSp>
          <p:nvGrpSpPr>
            <p:cNvPr id="4" name="Group 60"/>
            <p:cNvGrpSpPr/>
            <p:nvPr/>
          </p:nvGrpSpPr>
          <p:grpSpPr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5" name="Line 61"/>
              <p:cNvSpPr/>
              <p:nvPr/>
            </p:nvSpPr>
            <p:spPr>
              <a:xfrm>
                <a:off x="361" y="754"/>
                <a:ext cx="49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" name="Line 62"/>
              <p:cNvSpPr/>
              <p:nvPr/>
            </p:nvSpPr>
            <p:spPr>
              <a:xfrm flipV="1">
                <a:off x="612" y="527"/>
                <a:ext cx="0" cy="45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7" name="Text Box 63"/>
            <p:cNvSpPr txBox="1"/>
            <p:nvPr/>
          </p:nvSpPr>
          <p:spPr>
            <a:xfrm>
              <a:off x="1746" y="568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Text Box 64"/>
            <p:cNvSpPr txBox="1"/>
            <p:nvPr/>
          </p:nvSpPr>
          <p:spPr>
            <a:xfrm>
              <a:off x="2290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东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Text Box 65"/>
            <p:cNvSpPr txBox="1"/>
            <p:nvPr/>
          </p:nvSpPr>
          <p:spPr>
            <a:xfrm>
              <a:off x="1756" y="1475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南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Text Box 66"/>
            <p:cNvSpPr txBox="1"/>
            <p:nvPr/>
          </p:nvSpPr>
          <p:spPr>
            <a:xfrm>
              <a:off x="1202" y="1022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西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五年级下册 第六单元 确定位置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图片 114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463" y="2255838"/>
            <a:ext cx="4876800" cy="1446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1278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79" name="AutoShape 7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anose="02010800040101010101" pitchFamily="2" charset="-122"/>
              </a:endParaRPr>
            </a:p>
          </p:txBody>
        </p:sp>
      </p:grpSp>
      <p:grpSp>
        <p:nvGrpSpPr>
          <p:cNvPr id="11269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1276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77" name="AutoShape 10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270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1274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75" name="AutoShape 13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271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1272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73" name="AutoShape 16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1" name="Line 5"/>
          <p:cNvSpPr/>
          <p:nvPr/>
        </p:nvSpPr>
        <p:spPr>
          <a:xfrm>
            <a:off x="1980248" y="3213418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2292" name="Line 7"/>
          <p:cNvSpPr/>
          <p:nvPr/>
        </p:nvSpPr>
        <p:spPr>
          <a:xfrm flipV="1">
            <a:off x="4501198" y="765493"/>
            <a:ext cx="0" cy="47513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2293" name="Text Box 22"/>
          <p:cNvSpPr txBox="1"/>
          <p:nvPr/>
        </p:nvSpPr>
        <p:spPr>
          <a:xfrm>
            <a:off x="4224973" y="332105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4" name="Text Box 23"/>
          <p:cNvSpPr txBox="1"/>
          <p:nvPr/>
        </p:nvSpPr>
        <p:spPr>
          <a:xfrm>
            <a:off x="4212273" y="5491480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5" name="Text Box 24"/>
          <p:cNvSpPr txBox="1"/>
          <p:nvPr/>
        </p:nvSpPr>
        <p:spPr>
          <a:xfrm>
            <a:off x="1332548" y="2924493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6" name="Text Box 25"/>
          <p:cNvSpPr txBox="1"/>
          <p:nvPr/>
        </p:nvSpPr>
        <p:spPr>
          <a:xfrm>
            <a:off x="7309485" y="2899093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7" name="Text Box 27"/>
          <p:cNvSpPr txBox="1"/>
          <p:nvPr/>
        </p:nvSpPr>
        <p:spPr>
          <a:xfrm>
            <a:off x="1332548" y="5229543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斑马场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298" name="Text Box 28"/>
          <p:cNvSpPr txBox="1"/>
          <p:nvPr/>
        </p:nvSpPr>
        <p:spPr>
          <a:xfrm>
            <a:off x="6696710" y="200533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狮虎山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299" name="Text Box 30"/>
          <p:cNvSpPr txBox="1"/>
          <p:nvPr/>
        </p:nvSpPr>
        <p:spPr>
          <a:xfrm>
            <a:off x="538798" y="2205355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大象馆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300" name="Text Box 31"/>
          <p:cNvSpPr txBox="1"/>
          <p:nvPr/>
        </p:nvSpPr>
        <p:spPr>
          <a:xfrm>
            <a:off x="5580380" y="438785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熊猫馆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301" name="Text Box 32"/>
          <p:cNvSpPr txBox="1"/>
          <p:nvPr/>
        </p:nvSpPr>
        <p:spPr>
          <a:xfrm>
            <a:off x="2340610" y="763905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长颈鹿馆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302" name="Text Box 33"/>
          <p:cNvSpPr txBox="1"/>
          <p:nvPr/>
        </p:nvSpPr>
        <p:spPr>
          <a:xfrm>
            <a:off x="4717098" y="3191193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喷泉广场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303" name="Line 36"/>
          <p:cNvSpPr/>
          <p:nvPr/>
        </p:nvSpPr>
        <p:spPr>
          <a:xfrm flipV="1">
            <a:off x="4526598" y="908368"/>
            <a:ext cx="863600" cy="2303462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4" name="Line 37"/>
          <p:cNvSpPr/>
          <p:nvPr/>
        </p:nvSpPr>
        <p:spPr>
          <a:xfrm flipV="1">
            <a:off x="4499610" y="1771968"/>
            <a:ext cx="1801813" cy="1443037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5" name="Line 38"/>
          <p:cNvSpPr/>
          <p:nvPr/>
        </p:nvSpPr>
        <p:spPr>
          <a:xfrm>
            <a:off x="4501198" y="3213418"/>
            <a:ext cx="2303462" cy="19431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6" name="Line 39"/>
          <p:cNvSpPr/>
          <p:nvPr/>
        </p:nvSpPr>
        <p:spPr>
          <a:xfrm flipH="1">
            <a:off x="2340610" y="3213418"/>
            <a:ext cx="2160588" cy="1366837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7" name="Line 41"/>
          <p:cNvSpPr/>
          <p:nvPr/>
        </p:nvSpPr>
        <p:spPr>
          <a:xfrm flipH="1" flipV="1">
            <a:off x="1980248" y="2132330"/>
            <a:ext cx="2447925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8" name="Oval 42"/>
          <p:cNvSpPr/>
          <p:nvPr/>
        </p:nvSpPr>
        <p:spPr>
          <a:xfrm>
            <a:off x="1980248" y="208629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09" name="Oval 43"/>
          <p:cNvSpPr/>
          <p:nvPr/>
        </p:nvSpPr>
        <p:spPr>
          <a:xfrm>
            <a:off x="5352098" y="75120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0" name="Oval 44"/>
          <p:cNvSpPr/>
          <p:nvPr/>
        </p:nvSpPr>
        <p:spPr>
          <a:xfrm>
            <a:off x="6249035" y="1679893"/>
            <a:ext cx="144463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1" name="Oval 45"/>
          <p:cNvSpPr/>
          <p:nvPr/>
        </p:nvSpPr>
        <p:spPr>
          <a:xfrm>
            <a:off x="6733223" y="508508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2" name="Oval 46"/>
          <p:cNvSpPr/>
          <p:nvPr/>
        </p:nvSpPr>
        <p:spPr>
          <a:xfrm>
            <a:off x="2269173" y="450881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3" name="Oval 57"/>
          <p:cNvSpPr/>
          <p:nvPr/>
        </p:nvSpPr>
        <p:spPr>
          <a:xfrm>
            <a:off x="3132773" y="256413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2314" name="图片 38" descr="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885" y="1365568"/>
            <a:ext cx="1157288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5" name="图片 39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773" y="1197293"/>
            <a:ext cx="576262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6" name="图片 40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828" y="-99695"/>
            <a:ext cx="1050925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7" name="图片 41" descr="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760" y="1011555"/>
            <a:ext cx="768350" cy="101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8" name="图片 42" descr="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985" y="4269105"/>
            <a:ext cx="1187450" cy="96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9" name="图片 43" descr="1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0385" y="4580255"/>
            <a:ext cx="815975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20" name="Text Box 27"/>
          <p:cNvSpPr txBox="1"/>
          <p:nvPr/>
        </p:nvSpPr>
        <p:spPr>
          <a:xfrm>
            <a:off x="6877685" y="5588318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猴山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4251960" y="2941320"/>
            <a:ext cx="504190" cy="449580"/>
          </a:xfrm>
          <a:prstGeom prst="star5">
            <a:avLst/>
          </a:prstGeom>
          <a:gradFill>
            <a:gsLst>
              <a:gs pos="0">
                <a:srgbClr val="FF0000">
                  <a:lumMod val="94000"/>
                </a:srgbClr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59840" y="6116955"/>
            <a:ext cx="6445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你能说出各场馆在喷泉广场的什么方向吗？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Line 5"/>
          <p:cNvSpPr/>
          <p:nvPr/>
        </p:nvSpPr>
        <p:spPr>
          <a:xfrm>
            <a:off x="1980248" y="3213418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2292" name="Line 7"/>
          <p:cNvSpPr/>
          <p:nvPr/>
        </p:nvSpPr>
        <p:spPr>
          <a:xfrm flipV="1">
            <a:off x="4501198" y="765493"/>
            <a:ext cx="0" cy="47513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2293" name="Text Box 22"/>
          <p:cNvSpPr txBox="1"/>
          <p:nvPr/>
        </p:nvSpPr>
        <p:spPr>
          <a:xfrm>
            <a:off x="4224973" y="332105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4" name="Text Box 23"/>
          <p:cNvSpPr txBox="1"/>
          <p:nvPr/>
        </p:nvSpPr>
        <p:spPr>
          <a:xfrm>
            <a:off x="4212273" y="5491480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5" name="Text Box 24"/>
          <p:cNvSpPr txBox="1"/>
          <p:nvPr/>
        </p:nvSpPr>
        <p:spPr>
          <a:xfrm>
            <a:off x="1332548" y="2924493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6" name="Text Box 25"/>
          <p:cNvSpPr txBox="1"/>
          <p:nvPr/>
        </p:nvSpPr>
        <p:spPr>
          <a:xfrm>
            <a:off x="7309485" y="2899093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297" name="Text Box 27"/>
          <p:cNvSpPr txBox="1"/>
          <p:nvPr/>
        </p:nvSpPr>
        <p:spPr>
          <a:xfrm>
            <a:off x="1332548" y="5229543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斑马场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298" name="Text Box 28"/>
          <p:cNvSpPr txBox="1"/>
          <p:nvPr/>
        </p:nvSpPr>
        <p:spPr>
          <a:xfrm>
            <a:off x="6361430" y="198882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狮虎山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9" name="Text Box 30"/>
          <p:cNvSpPr txBox="1"/>
          <p:nvPr/>
        </p:nvSpPr>
        <p:spPr>
          <a:xfrm>
            <a:off x="538798" y="2205355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大象馆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300" name="Text Box 31"/>
          <p:cNvSpPr txBox="1"/>
          <p:nvPr/>
        </p:nvSpPr>
        <p:spPr>
          <a:xfrm>
            <a:off x="5580380" y="438785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熊猫馆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1" name="Text Box 32"/>
          <p:cNvSpPr txBox="1"/>
          <p:nvPr/>
        </p:nvSpPr>
        <p:spPr>
          <a:xfrm>
            <a:off x="2340610" y="763905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长颈鹿馆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302" name="Text Box 33"/>
          <p:cNvSpPr txBox="1"/>
          <p:nvPr/>
        </p:nvSpPr>
        <p:spPr>
          <a:xfrm>
            <a:off x="4717098" y="3191193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喷泉广场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2303" name="Line 36"/>
          <p:cNvSpPr/>
          <p:nvPr/>
        </p:nvSpPr>
        <p:spPr>
          <a:xfrm flipV="1">
            <a:off x="4526598" y="908368"/>
            <a:ext cx="863600" cy="2303462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4" name="Line 37"/>
          <p:cNvSpPr/>
          <p:nvPr/>
        </p:nvSpPr>
        <p:spPr>
          <a:xfrm flipV="1">
            <a:off x="4499610" y="1771968"/>
            <a:ext cx="1801813" cy="1443037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5" name="Line 38"/>
          <p:cNvSpPr/>
          <p:nvPr/>
        </p:nvSpPr>
        <p:spPr>
          <a:xfrm>
            <a:off x="4501198" y="3213418"/>
            <a:ext cx="2303462" cy="19431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6" name="Line 39"/>
          <p:cNvSpPr/>
          <p:nvPr/>
        </p:nvSpPr>
        <p:spPr>
          <a:xfrm flipH="1">
            <a:off x="2340610" y="3213418"/>
            <a:ext cx="2160588" cy="1366837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7" name="Line 41"/>
          <p:cNvSpPr/>
          <p:nvPr/>
        </p:nvSpPr>
        <p:spPr>
          <a:xfrm flipH="1" flipV="1">
            <a:off x="1980248" y="2132330"/>
            <a:ext cx="2447925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8" name="Oval 42"/>
          <p:cNvSpPr/>
          <p:nvPr/>
        </p:nvSpPr>
        <p:spPr>
          <a:xfrm>
            <a:off x="1980248" y="208629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09" name="Oval 43"/>
          <p:cNvSpPr/>
          <p:nvPr/>
        </p:nvSpPr>
        <p:spPr>
          <a:xfrm>
            <a:off x="5352098" y="751205"/>
            <a:ext cx="144462" cy="144463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0" name="Oval 44"/>
          <p:cNvSpPr/>
          <p:nvPr/>
        </p:nvSpPr>
        <p:spPr>
          <a:xfrm>
            <a:off x="6249035" y="1679893"/>
            <a:ext cx="144463" cy="144462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1" name="Oval 45"/>
          <p:cNvSpPr/>
          <p:nvPr/>
        </p:nvSpPr>
        <p:spPr>
          <a:xfrm>
            <a:off x="6733223" y="508508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2" name="Oval 46"/>
          <p:cNvSpPr/>
          <p:nvPr/>
        </p:nvSpPr>
        <p:spPr>
          <a:xfrm>
            <a:off x="2269173" y="450881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3" name="Oval 57"/>
          <p:cNvSpPr/>
          <p:nvPr/>
        </p:nvSpPr>
        <p:spPr>
          <a:xfrm>
            <a:off x="3132773" y="256413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2314" name="图片 38" descr="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885" y="1365568"/>
            <a:ext cx="1157288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5" name="图片 39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773" y="1197293"/>
            <a:ext cx="576262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6" name="图片 40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828" y="-99695"/>
            <a:ext cx="1050925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7" name="图片 41" descr="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370" y="980440"/>
            <a:ext cx="768350" cy="101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8" name="图片 42" descr="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985" y="4269105"/>
            <a:ext cx="1187450" cy="96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9" name="图片 43" descr="1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0385" y="4580255"/>
            <a:ext cx="815975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20" name="Text Box 27"/>
          <p:cNvSpPr txBox="1"/>
          <p:nvPr/>
        </p:nvSpPr>
        <p:spPr>
          <a:xfrm>
            <a:off x="6877685" y="5588318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猴山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4251960" y="2941320"/>
            <a:ext cx="504190" cy="449580"/>
          </a:xfrm>
          <a:prstGeom prst="star5">
            <a:avLst/>
          </a:prstGeom>
          <a:gradFill>
            <a:gsLst>
              <a:gs pos="0">
                <a:srgbClr val="FF0000">
                  <a:lumMod val="94000"/>
                </a:srgbClr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1955" y="5901690"/>
            <a:ext cx="8530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熊猫馆和狮虎山都在喷泉广场的东北方向，它们有区别吗？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6356985"/>
            <a:ext cx="8279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</a:rPr>
              <a:t>熊猫馆离北边更近一些，狮虎山离北边远一些。怎样表示这个差别呢？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536440" y="2061845"/>
            <a:ext cx="332105" cy="194310"/>
          </a:xfrm>
          <a:custGeom>
            <a:avLst/>
            <a:gdLst>
              <a:gd name="connisteX0" fmla="*/ 0 w 447040"/>
              <a:gd name="connsiteY0" fmla="*/ 62582 h 165452"/>
              <a:gd name="connisteX1" fmla="*/ 68580 w 447040"/>
              <a:gd name="connsiteY1" fmla="*/ 11147 h 165452"/>
              <a:gd name="connisteX2" fmla="*/ 137795 w 447040"/>
              <a:gd name="connsiteY2" fmla="*/ 2257 h 165452"/>
              <a:gd name="connisteX3" fmla="*/ 206375 w 447040"/>
              <a:gd name="connsiteY3" fmla="*/ 2257 h 165452"/>
              <a:gd name="connisteX4" fmla="*/ 283845 w 447040"/>
              <a:gd name="connsiteY4" fmla="*/ 2257 h 165452"/>
              <a:gd name="connisteX5" fmla="*/ 352425 w 447040"/>
              <a:gd name="connsiteY5" fmla="*/ 28292 h 165452"/>
              <a:gd name="connisteX6" fmla="*/ 412750 w 447040"/>
              <a:gd name="connsiteY6" fmla="*/ 96872 h 165452"/>
              <a:gd name="connisteX7" fmla="*/ 447040 w 447040"/>
              <a:gd name="connsiteY7" fmla="*/ 165452 h 16545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447040" h="165453">
                <a:moveTo>
                  <a:pt x="0" y="62583"/>
                </a:moveTo>
                <a:cubicBezTo>
                  <a:pt x="12065" y="52423"/>
                  <a:pt x="41275" y="23213"/>
                  <a:pt x="68580" y="11148"/>
                </a:cubicBezTo>
                <a:cubicBezTo>
                  <a:pt x="95885" y="-917"/>
                  <a:pt x="110490" y="4163"/>
                  <a:pt x="137795" y="2258"/>
                </a:cubicBezTo>
                <a:cubicBezTo>
                  <a:pt x="165100" y="353"/>
                  <a:pt x="177165" y="2258"/>
                  <a:pt x="206375" y="2258"/>
                </a:cubicBezTo>
                <a:cubicBezTo>
                  <a:pt x="235585" y="2258"/>
                  <a:pt x="254635" y="-2822"/>
                  <a:pt x="283845" y="2258"/>
                </a:cubicBezTo>
                <a:cubicBezTo>
                  <a:pt x="313055" y="7338"/>
                  <a:pt x="326390" y="9243"/>
                  <a:pt x="352425" y="28293"/>
                </a:cubicBezTo>
                <a:cubicBezTo>
                  <a:pt x="378460" y="47343"/>
                  <a:pt x="393700" y="69568"/>
                  <a:pt x="412750" y="96873"/>
                </a:cubicBezTo>
                <a:cubicBezTo>
                  <a:pt x="431800" y="124178"/>
                  <a:pt x="441325" y="153388"/>
                  <a:pt x="447040" y="165453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510405" y="1818005"/>
            <a:ext cx="1005840" cy="543560"/>
          </a:xfrm>
          <a:custGeom>
            <a:avLst/>
            <a:gdLst>
              <a:gd name="connisteX0" fmla="*/ 0 w 1005840"/>
              <a:gd name="connsiteY0" fmla="*/ 36547 h 543277"/>
              <a:gd name="connisteX1" fmla="*/ 77470 w 1005840"/>
              <a:gd name="connsiteY1" fmla="*/ 27657 h 543277"/>
              <a:gd name="connisteX2" fmla="*/ 146685 w 1005840"/>
              <a:gd name="connsiteY2" fmla="*/ 10512 h 543277"/>
              <a:gd name="connisteX3" fmla="*/ 215265 w 1005840"/>
              <a:gd name="connsiteY3" fmla="*/ 2257 h 543277"/>
              <a:gd name="connisteX4" fmla="*/ 300990 w 1005840"/>
              <a:gd name="connsiteY4" fmla="*/ 2257 h 543277"/>
              <a:gd name="connisteX5" fmla="*/ 387350 w 1005840"/>
              <a:gd name="connsiteY5" fmla="*/ 2257 h 543277"/>
              <a:gd name="connisteX6" fmla="*/ 455930 w 1005840"/>
              <a:gd name="connsiteY6" fmla="*/ 2257 h 543277"/>
              <a:gd name="connisteX7" fmla="*/ 524510 w 1005840"/>
              <a:gd name="connsiteY7" fmla="*/ 2257 h 543277"/>
              <a:gd name="connisteX8" fmla="*/ 610235 w 1005840"/>
              <a:gd name="connsiteY8" fmla="*/ 27657 h 543277"/>
              <a:gd name="connisteX9" fmla="*/ 679450 w 1005840"/>
              <a:gd name="connsiteY9" fmla="*/ 79727 h 543277"/>
              <a:gd name="connisteX10" fmla="*/ 748030 w 1005840"/>
              <a:gd name="connsiteY10" fmla="*/ 114017 h 543277"/>
              <a:gd name="connisteX11" fmla="*/ 808355 w 1005840"/>
              <a:gd name="connsiteY11" fmla="*/ 182597 h 543277"/>
              <a:gd name="connisteX12" fmla="*/ 859790 w 1005840"/>
              <a:gd name="connsiteY12" fmla="*/ 251177 h 543277"/>
              <a:gd name="connisteX13" fmla="*/ 911225 w 1005840"/>
              <a:gd name="connsiteY13" fmla="*/ 328647 h 543277"/>
              <a:gd name="connisteX14" fmla="*/ 962660 w 1005840"/>
              <a:gd name="connsiteY14" fmla="*/ 397227 h 543277"/>
              <a:gd name="connisteX15" fmla="*/ 988695 w 1005840"/>
              <a:gd name="connsiteY15" fmla="*/ 474697 h 543277"/>
              <a:gd name="connisteX16" fmla="*/ 1005840 w 1005840"/>
              <a:gd name="connsiteY16" fmla="*/ 543277 h 54327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1005840" h="543278">
                <a:moveTo>
                  <a:pt x="0" y="36548"/>
                </a:moveTo>
                <a:cubicBezTo>
                  <a:pt x="13970" y="35278"/>
                  <a:pt x="48260" y="32738"/>
                  <a:pt x="77470" y="27658"/>
                </a:cubicBezTo>
                <a:cubicBezTo>
                  <a:pt x="106680" y="22578"/>
                  <a:pt x="119380" y="15593"/>
                  <a:pt x="146685" y="10513"/>
                </a:cubicBezTo>
                <a:cubicBezTo>
                  <a:pt x="173990" y="5433"/>
                  <a:pt x="184150" y="4163"/>
                  <a:pt x="215265" y="2258"/>
                </a:cubicBezTo>
                <a:cubicBezTo>
                  <a:pt x="246380" y="353"/>
                  <a:pt x="266700" y="2258"/>
                  <a:pt x="300990" y="2258"/>
                </a:cubicBezTo>
                <a:cubicBezTo>
                  <a:pt x="335280" y="2258"/>
                  <a:pt x="356235" y="2258"/>
                  <a:pt x="387350" y="2258"/>
                </a:cubicBezTo>
                <a:cubicBezTo>
                  <a:pt x="418465" y="2258"/>
                  <a:pt x="428625" y="2258"/>
                  <a:pt x="455930" y="2258"/>
                </a:cubicBezTo>
                <a:cubicBezTo>
                  <a:pt x="483235" y="2258"/>
                  <a:pt x="493395" y="-2822"/>
                  <a:pt x="524510" y="2258"/>
                </a:cubicBezTo>
                <a:cubicBezTo>
                  <a:pt x="555625" y="7338"/>
                  <a:pt x="579120" y="12418"/>
                  <a:pt x="610235" y="27658"/>
                </a:cubicBezTo>
                <a:cubicBezTo>
                  <a:pt x="641350" y="42898"/>
                  <a:pt x="652145" y="62583"/>
                  <a:pt x="679450" y="79728"/>
                </a:cubicBezTo>
                <a:cubicBezTo>
                  <a:pt x="706755" y="96873"/>
                  <a:pt x="721995" y="93698"/>
                  <a:pt x="748030" y="114018"/>
                </a:cubicBezTo>
                <a:cubicBezTo>
                  <a:pt x="774065" y="134338"/>
                  <a:pt x="786130" y="155293"/>
                  <a:pt x="808355" y="182598"/>
                </a:cubicBezTo>
                <a:cubicBezTo>
                  <a:pt x="830580" y="209903"/>
                  <a:pt x="839470" y="221968"/>
                  <a:pt x="859790" y="251178"/>
                </a:cubicBezTo>
                <a:cubicBezTo>
                  <a:pt x="880110" y="280388"/>
                  <a:pt x="890905" y="299438"/>
                  <a:pt x="911225" y="328648"/>
                </a:cubicBezTo>
                <a:cubicBezTo>
                  <a:pt x="931545" y="357858"/>
                  <a:pt x="947420" y="368018"/>
                  <a:pt x="962660" y="397228"/>
                </a:cubicBezTo>
                <a:cubicBezTo>
                  <a:pt x="977900" y="426438"/>
                  <a:pt x="979805" y="445488"/>
                  <a:pt x="988695" y="474698"/>
                </a:cubicBezTo>
                <a:cubicBezTo>
                  <a:pt x="997585" y="503908"/>
                  <a:pt x="1002665" y="531213"/>
                  <a:pt x="1005840" y="543278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 animBg="1"/>
      <p:bldP spid="5" grpId="1" animBg="1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37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846138"/>
            <a:ext cx="354013" cy="36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Box 45"/>
          <p:cNvSpPr txBox="1"/>
          <p:nvPr/>
        </p:nvSpPr>
        <p:spPr>
          <a:xfrm>
            <a:off x="971233" y="765175"/>
            <a:ext cx="71342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熊猫馆在喷泉广场的什么方向？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179705" y="2637155"/>
            <a:ext cx="8846185" cy="15532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⑴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量一量相关角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的度数，标在学习单的图上。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⑵尝试描述熊猫馆的准确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方向。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2890" y="1557020"/>
            <a:ext cx="2938780" cy="9220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小组合作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9" name="Line 6"/>
          <p:cNvSpPr/>
          <p:nvPr/>
        </p:nvSpPr>
        <p:spPr>
          <a:xfrm>
            <a:off x="2195513" y="3429000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40" name="Line 7"/>
          <p:cNvSpPr/>
          <p:nvPr/>
        </p:nvSpPr>
        <p:spPr>
          <a:xfrm flipV="1">
            <a:off x="4716463" y="981075"/>
            <a:ext cx="0" cy="47513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41" name="Text Box 24"/>
          <p:cNvSpPr txBox="1"/>
          <p:nvPr/>
        </p:nvSpPr>
        <p:spPr>
          <a:xfrm>
            <a:off x="4932363" y="3406775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喷泉广场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4" name="Line 25"/>
          <p:cNvSpPr/>
          <p:nvPr/>
        </p:nvSpPr>
        <p:spPr>
          <a:xfrm flipV="1">
            <a:off x="4741863" y="1123950"/>
            <a:ext cx="863600" cy="2303463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5" name="Line 26"/>
          <p:cNvSpPr/>
          <p:nvPr/>
        </p:nvSpPr>
        <p:spPr>
          <a:xfrm flipV="1">
            <a:off x="4714875" y="1987550"/>
            <a:ext cx="1801813" cy="14430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4" name="Line 27"/>
          <p:cNvSpPr/>
          <p:nvPr/>
        </p:nvSpPr>
        <p:spPr>
          <a:xfrm>
            <a:off x="4716463" y="3429000"/>
            <a:ext cx="2303462" cy="19431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5" name="Line 28"/>
          <p:cNvSpPr/>
          <p:nvPr/>
        </p:nvSpPr>
        <p:spPr>
          <a:xfrm flipH="1">
            <a:off x="2555875" y="3429000"/>
            <a:ext cx="2160588" cy="13668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6" name="Line 29"/>
          <p:cNvSpPr/>
          <p:nvPr/>
        </p:nvSpPr>
        <p:spPr>
          <a:xfrm flipH="1" flipV="1">
            <a:off x="2195513" y="2347913"/>
            <a:ext cx="2447925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7" name="Oval 30"/>
          <p:cNvSpPr/>
          <p:nvPr/>
        </p:nvSpPr>
        <p:spPr>
          <a:xfrm>
            <a:off x="2195513" y="230187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8" name="Oval 31"/>
          <p:cNvSpPr/>
          <p:nvPr/>
        </p:nvSpPr>
        <p:spPr>
          <a:xfrm>
            <a:off x="5567363" y="96678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9" name="Oval 32"/>
          <p:cNvSpPr/>
          <p:nvPr/>
        </p:nvSpPr>
        <p:spPr>
          <a:xfrm>
            <a:off x="6464300" y="1895475"/>
            <a:ext cx="144463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0" name="Oval 33"/>
          <p:cNvSpPr/>
          <p:nvPr/>
        </p:nvSpPr>
        <p:spPr>
          <a:xfrm>
            <a:off x="6948488" y="530066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1" name="Oval 34"/>
          <p:cNvSpPr/>
          <p:nvPr/>
        </p:nvSpPr>
        <p:spPr>
          <a:xfrm>
            <a:off x="2484438" y="472440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2" name="Oval 35"/>
          <p:cNvSpPr/>
          <p:nvPr/>
        </p:nvSpPr>
        <p:spPr>
          <a:xfrm>
            <a:off x="3348038" y="277971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61" name="Text Box 22"/>
          <p:cNvSpPr txBox="1"/>
          <p:nvPr/>
        </p:nvSpPr>
        <p:spPr>
          <a:xfrm>
            <a:off x="4440238" y="619125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2" name="Text Box 23"/>
          <p:cNvSpPr txBox="1"/>
          <p:nvPr/>
        </p:nvSpPr>
        <p:spPr>
          <a:xfrm>
            <a:off x="4427538" y="5778500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3" name="Text Box 24"/>
          <p:cNvSpPr txBox="1"/>
          <p:nvPr/>
        </p:nvSpPr>
        <p:spPr>
          <a:xfrm>
            <a:off x="1547813" y="3211513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4" name="Text Box 25"/>
          <p:cNvSpPr txBox="1"/>
          <p:nvPr/>
        </p:nvSpPr>
        <p:spPr>
          <a:xfrm>
            <a:off x="7524750" y="3186113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5" name="Text Box 27"/>
          <p:cNvSpPr txBox="1"/>
          <p:nvPr/>
        </p:nvSpPr>
        <p:spPr>
          <a:xfrm>
            <a:off x="1547813" y="5516563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斑马场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6" name="Text Box 28"/>
          <p:cNvSpPr txBox="1"/>
          <p:nvPr/>
        </p:nvSpPr>
        <p:spPr>
          <a:xfrm>
            <a:off x="6911975" y="229235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狮虎山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7" name="Text Box 30"/>
          <p:cNvSpPr txBox="1"/>
          <p:nvPr/>
        </p:nvSpPr>
        <p:spPr>
          <a:xfrm>
            <a:off x="754063" y="2492375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大象馆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8" name="Text Box 31"/>
          <p:cNvSpPr txBox="1"/>
          <p:nvPr/>
        </p:nvSpPr>
        <p:spPr>
          <a:xfrm>
            <a:off x="6372225" y="69215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熊猫馆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9" name="Text Box 32"/>
          <p:cNvSpPr txBox="1"/>
          <p:nvPr/>
        </p:nvSpPr>
        <p:spPr>
          <a:xfrm>
            <a:off x="2555875" y="1050925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长颈鹿馆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370" name="图片 59" descr="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0" y="1652588"/>
            <a:ext cx="1157288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1" name="图片 60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1484313"/>
            <a:ext cx="576262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2" name="图片 61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838" y="219075"/>
            <a:ext cx="1050925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3" name="图片 62" descr="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1298575"/>
            <a:ext cx="768350" cy="101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4" name="图片 63" descr="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6250" y="4556125"/>
            <a:ext cx="1187450" cy="96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5" name="图片 64" descr="1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650" y="4867275"/>
            <a:ext cx="815975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76" name="Text Box 27"/>
          <p:cNvSpPr txBox="1"/>
          <p:nvPr/>
        </p:nvSpPr>
        <p:spPr>
          <a:xfrm>
            <a:off x="7092950" y="5875338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猴山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4467225" y="3156585"/>
            <a:ext cx="504190" cy="449580"/>
          </a:xfrm>
          <a:prstGeom prst="star5">
            <a:avLst/>
          </a:prstGeom>
          <a:gradFill>
            <a:gsLst>
              <a:gs pos="0">
                <a:srgbClr val="FF0000">
                  <a:lumMod val="94000"/>
                </a:srgbClr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4" descr="图片1"/>
          <p:cNvPicPr preferRelativeResize="0"/>
          <p:nvPr/>
        </p:nvPicPr>
        <p:blipFill>
          <a:blip r:embed="rId1">
            <a:clrChange>
              <a:clrFrom>
                <a:srgbClr val="DFDEE4"/>
              </a:clrFrom>
              <a:clrTo>
                <a:srgbClr val="DFDEE4">
                  <a:alpha val="0"/>
                </a:srgbClr>
              </a:clrTo>
            </a:clrChange>
          </a:blip>
          <a:srcRect r="117"/>
          <a:stretch>
            <a:fillRect/>
          </a:stretch>
        </p:blipFill>
        <p:spPr>
          <a:xfrm>
            <a:off x="4691063" y="1509713"/>
            <a:ext cx="2057400" cy="3846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Line 6"/>
          <p:cNvSpPr/>
          <p:nvPr/>
        </p:nvSpPr>
        <p:spPr>
          <a:xfrm>
            <a:off x="2195513" y="3429000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40" name="Line 7"/>
          <p:cNvSpPr/>
          <p:nvPr/>
        </p:nvSpPr>
        <p:spPr>
          <a:xfrm flipV="1">
            <a:off x="4716463" y="981075"/>
            <a:ext cx="0" cy="47513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41" name="Text Box 24"/>
          <p:cNvSpPr txBox="1"/>
          <p:nvPr/>
        </p:nvSpPr>
        <p:spPr>
          <a:xfrm>
            <a:off x="4932363" y="3406775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喷泉广场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4" name="Line 25"/>
          <p:cNvSpPr/>
          <p:nvPr/>
        </p:nvSpPr>
        <p:spPr>
          <a:xfrm flipV="1">
            <a:off x="4741863" y="1123950"/>
            <a:ext cx="863600" cy="2303463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5" name="Line 26"/>
          <p:cNvSpPr/>
          <p:nvPr/>
        </p:nvSpPr>
        <p:spPr>
          <a:xfrm flipV="1">
            <a:off x="4714875" y="1987550"/>
            <a:ext cx="1801813" cy="14430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4" name="Line 27"/>
          <p:cNvSpPr/>
          <p:nvPr/>
        </p:nvSpPr>
        <p:spPr>
          <a:xfrm>
            <a:off x="4716463" y="3429000"/>
            <a:ext cx="2303462" cy="19431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5" name="Line 28"/>
          <p:cNvSpPr/>
          <p:nvPr/>
        </p:nvSpPr>
        <p:spPr>
          <a:xfrm flipH="1">
            <a:off x="2555875" y="3429000"/>
            <a:ext cx="2160588" cy="13668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6" name="Line 29"/>
          <p:cNvSpPr/>
          <p:nvPr/>
        </p:nvSpPr>
        <p:spPr>
          <a:xfrm flipH="1" flipV="1">
            <a:off x="2195513" y="2347913"/>
            <a:ext cx="2447925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7" name="Oval 30"/>
          <p:cNvSpPr/>
          <p:nvPr/>
        </p:nvSpPr>
        <p:spPr>
          <a:xfrm>
            <a:off x="2195513" y="230187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8" name="Oval 31"/>
          <p:cNvSpPr/>
          <p:nvPr/>
        </p:nvSpPr>
        <p:spPr>
          <a:xfrm>
            <a:off x="5567363" y="96678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9" name="Oval 32"/>
          <p:cNvSpPr/>
          <p:nvPr/>
        </p:nvSpPr>
        <p:spPr>
          <a:xfrm>
            <a:off x="6464300" y="1895475"/>
            <a:ext cx="144463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0" name="Oval 33"/>
          <p:cNvSpPr/>
          <p:nvPr/>
        </p:nvSpPr>
        <p:spPr>
          <a:xfrm>
            <a:off x="6948488" y="530066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1" name="Oval 34"/>
          <p:cNvSpPr/>
          <p:nvPr/>
        </p:nvSpPr>
        <p:spPr>
          <a:xfrm>
            <a:off x="2484438" y="472440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2" name="Oval 35"/>
          <p:cNvSpPr/>
          <p:nvPr/>
        </p:nvSpPr>
        <p:spPr>
          <a:xfrm>
            <a:off x="3348038" y="277971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" name="Oval 45"/>
          <p:cNvSpPr/>
          <p:nvPr/>
        </p:nvSpPr>
        <p:spPr>
          <a:xfrm>
            <a:off x="4643438" y="3355975"/>
            <a:ext cx="144462" cy="144463"/>
          </a:xfrm>
          <a:prstGeom prst="ellipse">
            <a:avLst/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61" name="Text Box 22"/>
          <p:cNvSpPr txBox="1"/>
          <p:nvPr/>
        </p:nvSpPr>
        <p:spPr>
          <a:xfrm>
            <a:off x="4440238" y="619125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2" name="Text Box 23"/>
          <p:cNvSpPr txBox="1"/>
          <p:nvPr/>
        </p:nvSpPr>
        <p:spPr>
          <a:xfrm>
            <a:off x="4427538" y="5778500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3" name="Text Box 24"/>
          <p:cNvSpPr txBox="1"/>
          <p:nvPr/>
        </p:nvSpPr>
        <p:spPr>
          <a:xfrm>
            <a:off x="1547813" y="3211513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4" name="Text Box 25"/>
          <p:cNvSpPr txBox="1"/>
          <p:nvPr/>
        </p:nvSpPr>
        <p:spPr>
          <a:xfrm>
            <a:off x="7524750" y="3186113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5" name="Text Box 27"/>
          <p:cNvSpPr txBox="1"/>
          <p:nvPr/>
        </p:nvSpPr>
        <p:spPr>
          <a:xfrm>
            <a:off x="1547813" y="5516563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斑马场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6" name="Text Box 28"/>
          <p:cNvSpPr txBox="1"/>
          <p:nvPr/>
        </p:nvSpPr>
        <p:spPr>
          <a:xfrm>
            <a:off x="6911975" y="229235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狮虎山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7" name="Text Box 30"/>
          <p:cNvSpPr txBox="1"/>
          <p:nvPr/>
        </p:nvSpPr>
        <p:spPr>
          <a:xfrm>
            <a:off x="754063" y="2492375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大象馆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8" name="Text Box 31"/>
          <p:cNvSpPr txBox="1"/>
          <p:nvPr/>
        </p:nvSpPr>
        <p:spPr>
          <a:xfrm>
            <a:off x="6372225" y="69215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熊猫馆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9" name="Text Box 32"/>
          <p:cNvSpPr txBox="1"/>
          <p:nvPr/>
        </p:nvSpPr>
        <p:spPr>
          <a:xfrm>
            <a:off x="2555875" y="1050925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长颈鹿馆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370" name="图片 59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0" y="1652588"/>
            <a:ext cx="1157288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1" name="图片 60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38" y="1484313"/>
            <a:ext cx="576262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2" name="图片 61" descr="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7838" y="219075"/>
            <a:ext cx="1050925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3" name="图片 62" descr="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025" y="1298575"/>
            <a:ext cx="768350" cy="101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4" name="图片 63" descr="1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6250" y="4556125"/>
            <a:ext cx="1187450" cy="96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5" name="图片 64" descr="1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5650" y="4867275"/>
            <a:ext cx="815975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76" name="Text Box 27"/>
          <p:cNvSpPr txBox="1"/>
          <p:nvPr/>
        </p:nvSpPr>
        <p:spPr>
          <a:xfrm>
            <a:off x="7092950" y="5875338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猴山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9" name="Line 6"/>
          <p:cNvSpPr/>
          <p:nvPr/>
        </p:nvSpPr>
        <p:spPr>
          <a:xfrm>
            <a:off x="2195513" y="3429000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40" name="Line 7"/>
          <p:cNvSpPr/>
          <p:nvPr/>
        </p:nvSpPr>
        <p:spPr>
          <a:xfrm flipV="1">
            <a:off x="4716463" y="981075"/>
            <a:ext cx="0" cy="47513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41" name="Text Box 24"/>
          <p:cNvSpPr txBox="1"/>
          <p:nvPr/>
        </p:nvSpPr>
        <p:spPr>
          <a:xfrm>
            <a:off x="4932363" y="3406775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喷泉广场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4" name="Line 25"/>
          <p:cNvSpPr/>
          <p:nvPr/>
        </p:nvSpPr>
        <p:spPr>
          <a:xfrm flipV="1">
            <a:off x="4741863" y="1123950"/>
            <a:ext cx="863600" cy="2303463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5" name="Line 26"/>
          <p:cNvSpPr/>
          <p:nvPr/>
        </p:nvSpPr>
        <p:spPr>
          <a:xfrm flipV="1">
            <a:off x="4714875" y="1987550"/>
            <a:ext cx="1801813" cy="14430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4" name="Line 27"/>
          <p:cNvSpPr/>
          <p:nvPr/>
        </p:nvSpPr>
        <p:spPr>
          <a:xfrm>
            <a:off x="4716463" y="3429000"/>
            <a:ext cx="2303462" cy="19431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5" name="Line 28"/>
          <p:cNvSpPr/>
          <p:nvPr/>
        </p:nvSpPr>
        <p:spPr>
          <a:xfrm flipH="1">
            <a:off x="2555875" y="3429000"/>
            <a:ext cx="2160588" cy="13668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6" name="Line 29"/>
          <p:cNvSpPr/>
          <p:nvPr/>
        </p:nvSpPr>
        <p:spPr>
          <a:xfrm flipH="1" flipV="1">
            <a:off x="2195513" y="2347913"/>
            <a:ext cx="2447925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347" name="Oval 30"/>
          <p:cNvSpPr/>
          <p:nvPr/>
        </p:nvSpPr>
        <p:spPr>
          <a:xfrm>
            <a:off x="2195513" y="230187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8" name="Oval 31"/>
          <p:cNvSpPr/>
          <p:nvPr/>
        </p:nvSpPr>
        <p:spPr>
          <a:xfrm>
            <a:off x="5567363" y="96678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9" name="Oval 32"/>
          <p:cNvSpPr/>
          <p:nvPr/>
        </p:nvSpPr>
        <p:spPr>
          <a:xfrm>
            <a:off x="6464300" y="1895475"/>
            <a:ext cx="144463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0" name="Oval 33"/>
          <p:cNvSpPr/>
          <p:nvPr/>
        </p:nvSpPr>
        <p:spPr>
          <a:xfrm>
            <a:off x="6948488" y="530066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1" name="Oval 34"/>
          <p:cNvSpPr/>
          <p:nvPr/>
        </p:nvSpPr>
        <p:spPr>
          <a:xfrm>
            <a:off x="2484438" y="472440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2" name="Oval 35"/>
          <p:cNvSpPr/>
          <p:nvPr/>
        </p:nvSpPr>
        <p:spPr>
          <a:xfrm>
            <a:off x="3348038" y="2779713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" name="Oval 45"/>
          <p:cNvSpPr/>
          <p:nvPr/>
        </p:nvSpPr>
        <p:spPr>
          <a:xfrm>
            <a:off x="4643438" y="3355975"/>
            <a:ext cx="144462" cy="144463"/>
          </a:xfrm>
          <a:prstGeom prst="ellipse">
            <a:avLst/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61" name="Text Box 22"/>
          <p:cNvSpPr txBox="1"/>
          <p:nvPr/>
        </p:nvSpPr>
        <p:spPr>
          <a:xfrm>
            <a:off x="4440238" y="619125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2" name="Text Box 23"/>
          <p:cNvSpPr txBox="1"/>
          <p:nvPr/>
        </p:nvSpPr>
        <p:spPr>
          <a:xfrm>
            <a:off x="4427538" y="5778500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3" name="Text Box 24"/>
          <p:cNvSpPr txBox="1"/>
          <p:nvPr/>
        </p:nvSpPr>
        <p:spPr>
          <a:xfrm>
            <a:off x="1547813" y="3211513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4" name="Text Box 25"/>
          <p:cNvSpPr txBox="1"/>
          <p:nvPr/>
        </p:nvSpPr>
        <p:spPr>
          <a:xfrm>
            <a:off x="7524750" y="3186113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65" name="Text Box 27"/>
          <p:cNvSpPr txBox="1"/>
          <p:nvPr/>
        </p:nvSpPr>
        <p:spPr>
          <a:xfrm>
            <a:off x="1547813" y="5516563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斑马场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6" name="Text Box 28"/>
          <p:cNvSpPr txBox="1"/>
          <p:nvPr/>
        </p:nvSpPr>
        <p:spPr>
          <a:xfrm>
            <a:off x="6911975" y="229235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狮虎山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7" name="Text Box 30"/>
          <p:cNvSpPr txBox="1"/>
          <p:nvPr/>
        </p:nvSpPr>
        <p:spPr>
          <a:xfrm>
            <a:off x="754063" y="2492375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大象馆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8" name="Text Box 31"/>
          <p:cNvSpPr txBox="1"/>
          <p:nvPr/>
        </p:nvSpPr>
        <p:spPr>
          <a:xfrm>
            <a:off x="6372225" y="692150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熊猫馆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369" name="Text Box 32"/>
          <p:cNvSpPr txBox="1"/>
          <p:nvPr/>
        </p:nvSpPr>
        <p:spPr>
          <a:xfrm>
            <a:off x="2555875" y="1050925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长颈鹿馆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370" name="图片 59" descr="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0" y="1652588"/>
            <a:ext cx="1157288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1" name="图片 60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1484313"/>
            <a:ext cx="576262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2" name="图片 61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838" y="219075"/>
            <a:ext cx="1050925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3" name="图片 62" descr="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1298575"/>
            <a:ext cx="768350" cy="101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4" name="图片 63" descr="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6250" y="4556125"/>
            <a:ext cx="1187450" cy="96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5" name="图片 64" descr="1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5650" y="4867275"/>
            <a:ext cx="815975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76" name="Text Box 27"/>
          <p:cNvSpPr txBox="1"/>
          <p:nvPr/>
        </p:nvSpPr>
        <p:spPr>
          <a:xfrm>
            <a:off x="7092950" y="5875338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猴山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Picture 4" descr="图片1"/>
          <p:cNvPicPr preferRelativeResize="0"/>
          <p:nvPr/>
        </p:nvPicPr>
        <p:blipFill>
          <a:blip r:embed="rId1">
            <a:clrChange>
              <a:clrFrom>
                <a:srgbClr val="DFDEE4"/>
              </a:clrFrom>
              <a:clrTo>
                <a:srgbClr val="DFDEE4">
                  <a:alpha val="0"/>
                </a:srgbClr>
              </a:clrTo>
            </a:clrChange>
          </a:blip>
          <a:srcRect b="117"/>
          <a:stretch>
            <a:fillRect/>
          </a:stretch>
        </p:blipFill>
        <p:spPr>
          <a:xfrm>
            <a:off x="2590800" y="1190625"/>
            <a:ext cx="4332288" cy="233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Line 6"/>
          <p:cNvSpPr/>
          <p:nvPr/>
        </p:nvSpPr>
        <p:spPr>
          <a:xfrm>
            <a:off x="2195513" y="3495675"/>
            <a:ext cx="5257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4" name="Line 7"/>
          <p:cNvSpPr/>
          <p:nvPr/>
        </p:nvSpPr>
        <p:spPr>
          <a:xfrm flipV="1">
            <a:off x="4716463" y="1047750"/>
            <a:ext cx="0" cy="47513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5365" name="Picture 9" descr="6447180_143204024314_2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395" y="-27305"/>
            <a:ext cx="963613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18"/>
          <p:cNvSpPr txBox="1"/>
          <p:nvPr/>
        </p:nvSpPr>
        <p:spPr>
          <a:xfrm>
            <a:off x="971550" y="6375400"/>
            <a:ext cx="13684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5367" name="Line 26"/>
          <p:cNvSpPr/>
          <p:nvPr/>
        </p:nvSpPr>
        <p:spPr>
          <a:xfrm flipV="1">
            <a:off x="4754563" y="1190625"/>
            <a:ext cx="766762" cy="2303463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68" name="Line 27"/>
          <p:cNvSpPr/>
          <p:nvPr/>
        </p:nvSpPr>
        <p:spPr>
          <a:xfrm flipV="1">
            <a:off x="4714875" y="1982788"/>
            <a:ext cx="1728788" cy="1514475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69" name="Line 28"/>
          <p:cNvSpPr/>
          <p:nvPr/>
        </p:nvSpPr>
        <p:spPr>
          <a:xfrm>
            <a:off x="4716463" y="3495675"/>
            <a:ext cx="2303462" cy="19431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70" name="Line 29"/>
          <p:cNvSpPr/>
          <p:nvPr/>
        </p:nvSpPr>
        <p:spPr>
          <a:xfrm flipH="1">
            <a:off x="2555875" y="3495675"/>
            <a:ext cx="2160588" cy="136683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71" name="Line 30"/>
          <p:cNvSpPr/>
          <p:nvPr/>
        </p:nvSpPr>
        <p:spPr>
          <a:xfrm flipH="1" flipV="1">
            <a:off x="2195513" y="2414588"/>
            <a:ext cx="2447925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72" name="Oval 31"/>
          <p:cNvSpPr/>
          <p:nvPr/>
        </p:nvSpPr>
        <p:spPr>
          <a:xfrm>
            <a:off x="2195513" y="2368550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3" name="Oval 32"/>
          <p:cNvSpPr/>
          <p:nvPr/>
        </p:nvSpPr>
        <p:spPr>
          <a:xfrm>
            <a:off x="5473700" y="1046163"/>
            <a:ext cx="144463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4" name="Oval 33"/>
          <p:cNvSpPr/>
          <p:nvPr/>
        </p:nvSpPr>
        <p:spPr>
          <a:xfrm>
            <a:off x="6372225" y="1911350"/>
            <a:ext cx="144463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5" name="Oval 34"/>
          <p:cNvSpPr/>
          <p:nvPr/>
        </p:nvSpPr>
        <p:spPr>
          <a:xfrm>
            <a:off x="6948488" y="536733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6" name="Oval 35"/>
          <p:cNvSpPr/>
          <p:nvPr/>
        </p:nvSpPr>
        <p:spPr>
          <a:xfrm>
            <a:off x="2484438" y="479107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7" name="Oval 36"/>
          <p:cNvSpPr/>
          <p:nvPr/>
        </p:nvSpPr>
        <p:spPr>
          <a:xfrm>
            <a:off x="3348038" y="2846388"/>
            <a:ext cx="144462" cy="144462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" name="Oval 50"/>
          <p:cNvSpPr/>
          <p:nvPr/>
        </p:nvSpPr>
        <p:spPr>
          <a:xfrm>
            <a:off x="4643438" y="3422650"/>
            <a:ext cx="144462" cy="144463"/>
          </a:xfrm>
          <a:prstGeom prst="ellipse">
            <a:avLst/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86" name="Text Box 22"/>
          <p:cNvSpPr txBox="1"/>
          <p:nvPr/>
        </p:nvSpPr>
        <p:spPr>
          <a:xfrm>
            <a:off x="4440238" y="660400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5387" name="Text Box 23"/>
          <p:cNvSpPr txBox="1"/>
          <p:nvPr/>
        </p:nvSpPr>
        <p:spPr>
          <a:xfrm>
            <a:off x="4427538" y="5819775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南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5388" name="Text Box 24"/>
          <p:cNvSpPr txBox="1"/>
          <p:nvPr/>
        </p:nvSpPr>
        <p:spPr>
          <a:xfrm>
            <a:off x="1547813" y="3252788"/>
            <a:ext cx="503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5389" name="Text Box 25"/>
          <p:cNvSpPr txBox="1"/>
          <p:nvPr/>
        </p:nvSpPr>
        <p:spPr>
          <a:xfrm>
            <a:off x="7524750" y="3227388"/>
            <a:ext cx="50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5390" name="Text Box 27"/>
          <p:cNvSpPr txBox="1"/>
          <p:nvPr/>
        </p:nvSpPr>
        <p:spPr>
          <a:xfrm>
            <a:off x="1547813" y="5559425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斑马场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5391" name="Text Box 28"/>
          <p:cNvSpPr txBox="1"/>
          <p:nvPr/>
        </p:nvSpPr>
        <p:spPr>
          <a:xfrm>
            <a:off x="6911975" y="2335213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狮虎山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5392" name="Text Box 30"/>
          <p:cNvSpPr txBox="1"/>
          <p:nvPr/>
        </p:nvSpPr>
        <p:spPr>
          <a:xfrm>
            <a:off x="754063" y="2535238"/>
            <a:ext cx="10810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大象馆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5393" name="Text Box 31"/>
          <p:cNvSpPr txBox="1"/>
          <p:nvPr/>
        </p:nvSpPr>
        <p:spPr>
          <a:xfrm>
            <a:off x="6372225" y="733425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熊猫馆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5394" name="Text Box 32"/>
          <p:cNvSpPr txBox="1"/>
          <p:nvPr/>
        </p:nvSpPr>
        <p:spPr>
          <a:xfrm>
            <a:off x="2555875" y="1092200"/>
            <a:ext cx="1584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长颈鹿馆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5395" name="图片 112" descr="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150" y="1693863"/>
            <a:ext cx="1157288" cy="91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7" name="图片 114" descr="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7838" y="260350"/>
            <a:ext cx="1050925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8" name="图片 115" descr="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025" y="1339850"/>
            <a:ext cx="768350" cy="101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9" name="图片 116" descr="1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6250" y="4598988"/>
            <a:ext cx="1187450" cy="95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0" name="图片 117" descr="1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5650" y="4908550"/>
            <a:ext cx="815975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01" name="Text Box 27"/>
          <p:cNvSpPr txBox="1"/>
          <p:nvPr/>
        </p:nvSpPr>
        <p:spPr>
          <a:xfrm>
            <a:off x="7092950" y="5916613"/>
            <a:ext cx="1081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猴山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WPS 演示</Application>
  <PresentationFormat>全屏显示(4:3)</PresentationFormat>
  <Paragraphs>313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Celtic Garamond the 2nd</vt:lpstr>
      <vt:lpstr>Segoe Print</vt:lpstr>
      <vt:lpstr>Gulim</vt:lpstr>
      <vt:lpstr>Urban Jungle</vt:lpstr>
      <vt:lpstr>黑体</vt:lpstr>
      <vt:lpstr>华文琥珀</vt:lpstr>
      <vt:lpstr>楷体_GB2312</vt:lpstr>
      <vt:lpstr>新宋体</vt:lpstr>
      <vt:lpstr>Arial Unicode MS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tw</cp:lastModifiedBy>
  <cp:revision>355</cp:revision>
  <dcterms:created xsi:type="dcterms:W3CDTF">2012-09-21T09:22:00Z</dcterms:created>
  <dcterms:modified xsi:type="dcterms:W3CDTF">2025-05-08T00:40:13Z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NXTAG2">
    <vt:lpwstr>0008000e21000000000001024140</vt:lpwstr>
  </property>
  <property fmtid="{D5CDD505-2E9C-101B-9397-08002B2CF9AE}" pid="4" name="ICV">
    <vt:lpwstr>FE0E281BFFBB46A5941B2504FFB2001C_12</vt:lpwstr>
  </property>
</Properties>
</file>