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82" r:id="rId7"/>
    <p:sldId id="262" r:id="rId8"/>
    <p:sldId id="283" r:id="rId9"/>
    <p:sldId id="263" r:id="rId10"/>
    <p:sldId id="275" r:id="rId11"/>
    <p:sldId id="264" r:id="rId12"/>
    <p:sldId id="265" r:id="rId13"/>
    <p:sldId id="277" r:id="rId14"/>
    <p:sldId id="280" r:id="rId15"/>
    <p:sldId id="285" r:id="rId16"/>
    <p:sldId id="284" r:id="rId17"/>
    <p:sldId id="286" r:id="rId18"/>
    <p:sldId id="270" r:id="rId19"/>
    <p:sldId id="281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10.png"/><Relationship Id="rId2" Type="http://schemas.openxmlformats.org/officeDocument/2006/relationships/tags" Target="../tags/tag5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16.png"/><Relationship Id="rId7" Type="http://schemas.openxmlformats.org/officeDocument/2006/relationships/tags" Target="../tags/tag65.xml"/><Relationship Id="rId6" Type="http://schemas.openxmlformats.org/officeDocument/2006/relationships/image" Target="../media/image15.png"/><Relationship Id="rId5" Type="http://schemas.openxmlformats.org/officeDocument/2006/relationships/tags" Target="../tags/tag64.xml"/><Relationship Id="rId4" Type="http://schemas.openxmlformats.org/officeDocument/2006/relationships/image" Target="../media/image14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73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image" Target="../media/image18.png"/><Relationship Id="rId13" Type="http://schemas.openxmlformats.org/officeDocument/2006/relationships/tags" Target="../tags/tag69.xml"/><Relationship Id="rId12" Type="http://schemas.openxmlformats.org/officeDocument/2006/relationships/image" Target="../media/image17.png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image" Target="../media/image16.png"/><Relationship Id="rId7" Type="http://schemas.openxmlformats.org/officeDocument/2006/relationships/tags" Target="../tags/tag77.xml"/><Relationship Id="rId6" Type="http://schemas.openxmlformats.org/officeDocument/2006/relationships/image" Target="../media/image15.png"/><Relationship Id="rId5" Type="http://schemas.openxmlformats.org/officeDocument/2006/relationships/tags" Target="../tags/tag76.xml"/><Relationship Id="rId4" Type="http://schemas.openxmlformats.org/officeDocument/2006/relationships/image" Target="../media/image14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image" Target="../media/image18.png"/><Relationship Id="rId13" Type="http://schemas.openxmlformats.org/officeDocument/2006/relationships/tags" Target="../tags/tag81.xml"/><Relationship Id="rId12" Type="http://schemas.openxmlformats.org/officeDocument/2006/relationships/image" Target="../media/image17.png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image" Target="../media/image16.png"/><Relationship Id="rId7" Type="http://schemas.openxmlformats.org/officeDocument/2006/relationships/tags" Target="../tags/tag89.xml"/><Relationship Id="rId6" Type="http://schemas.openxmlformats.org/officeDocument/2006/relationships/image" Target="../media/image15.png"/><Relationship Id="rId5" Type="http://schemas.openxmlformats.org/officeDocument/2006/relationships/tags" Target="../tags/tag88.xml"/><Relationship Id="rId4" Type="http://schemas.openxmlformats.org/officeDocument/2006/relationships/image" Target="../media/image14.png"/><Relationship Id="rId3" Type="http://schemas.openxmlformats.org/officeDocument/2006/relationships/tags" Target="../tags/tag87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03.xml"/><Relationship Id="rId23" Type="http://schemas.openxmlformats.org/officeDocument/2006/relationships/tags" Target="../tags/tag102.xml"/><Relationship Id="rId22" Type="http://schemas.openxmlformats.org/officeDocument/2006/relationships/tags" Target="../tags/tag101.xml"/><Relationship Id="rId21" Type="http://schemas.openxmlformats.org/officeDocument/2006/relationships/tags" Target="../tags/tag100.xml"/><Relationship Id="rId20" Type="http://schemas.openxmlformats.org/officeDocument/2006/relationships/tags" Target="../tags/tag99.xml"/><Relationship Id="rId2" Type="http://schemas.openxmlformats.org/officeDocument/2006/relationships/tags" Target="../tags/tag86.xml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image" Target="../media/image18.png"/><Relationship Id="rId13" Type="http://schemas.openxmlformats.org/officeDocument/2006/relationships/tags" Target="../tags/tag93.xml"/><Relationship Id="rId12" Type="http://schemas.openxmlformats.org/officeDocument/2006/relationships/image" Target="../media/image17.png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image" Target="../media/image10.png"/><Relationship Id="rId2" Type="http://schemas.openxmlformats.org/officeDocument/2006/relationships/tags" Target="../tags/tag104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image" Target="../media/image22.jpeg"/><Relationship Id="rId32" Type="http://schemas.openxmlformats.org/officeDocument/2006/relationships/slideLayout" Target="../slideLayouts/slideLayout1.xml"/><Relationship Id="rId31" Type="http://schemas.openxmlformats.org/officeDocument/2006/relationships/tags" Target="../tags/tag142.xml"/><Relationship Id="rId30" Type="http://schemas.openxmlformats.org/officeDocument/2006/relationships/tags" Target="../tags/tag141.xml"/><Relationship Id="rId3" Type="http://schemas.openxmlformats.org/officeDocument/2006/relationships/tags" Target="../tags/tag115.xml"/><Relationship Id="rId29" Type="http://schemas.openxmlformats.org/officeDocument/2006/relationships/tags" Target="../tags/tag140.xml"/><Relationship Id="rId28" Type="http://schemas.openxmlformats.org/officeDocument/2006/relationships/tags" Target="../tags/tag139.xml"/><Relationship Id="rId27" Type="http://schemas.openxmlformats.org/officeDocument/2006/relationships/tags" Target="../tags/tag138.xml"/><Relationship Id="rId26" Type="http://schemas.openxmlformats.org/officeDocument/2006/relationships/tags" Target="../tags/tag137.xml"/><Relationship Id="rId25" Type="http://schemas.openxmlformats.org/officeDocument/2006/relationships/tags" Target="../tags/tag136.xml"/><Relationship Id="rId24" Type="http://schemas.openxmlformats.org/officeDocument/2006/relationships/tags" Target="../tags/tag135.xml"/><Relationship Id="rId23" Type="http://schemas.openxmlformats.org/officeDocument/2006/relationships/tags" Target="../tags/tag134.xml"/><Relationship Id="rId22" Type="http://schemas.openxmlformats.org/officeDocument/2006/relationships/tags" Target="../tags/tag133.xml"/><Relationship Id="rId21" Type="http://schemas.openxmlformats.org/officeDocument/2006/relationships/tags" Target="../tags/tag132.xml"/><Relationship Id="rId20" Type="http://schemas.openxmlformats.org/officeDocument/2006/relationships/tags" Target="../tags/tag131.xml"/><Relationship Id="rId2" Type="http://schemas.openxmlformats.org/officeDocument/2006/relationships/tags" Target="../tags/tag114.xml"/><Relationship Id="rId19" Type="http://schemas.openxmlformats.org/officeDocument/2006/relationships/tags" Target="../tags/tag130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slideLayout" Target="../slideLayouts/slideLayout6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image" Target="../media/image9.png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image" Target="../media/image10.png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9.png"/><Relationship Id="rId2" Type="http://schemas.openxmlformats.org/officeDocument/2006/relationships/tags" Target="../tags/tag3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45.xml"/><Relationship Id="rId5" Type="http://schemas.openxmlformats.org/officeDocument/2006/relationships/image" Target="../media/image10.png"/><Relationship Id="rId4" Type="http://schemas.openxmlformats.org/officeDocument/2006/relationships/tags" Target="../tags/tag44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5"/>
          <p:cNvSpPr txBox="1"/>
          <p:nvPr/>
        </p:nvSpPr>
        <p:spPr>
          <a:xfrm>
            <a:off x="4259580" y="1931035"/>
            <a:ext cx="32461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algn="l">
              <a:buFontTx/>
            </a:pPr>
            <a:r>
              <a:rPr lang="en-US" sz="4800" b="1">
                <a:solidFill>
                  <a:srgbClr val="262626"/>
                </a:solidFill>
                <a:latin typeface="思源黑体 CN Bold" panose="020B0800000000000000" charset="-122"/>
                <a:ea typeface="思源黑体 CN Normal"/>
              </a:rPr>
              <a:t>  </a:t>
            </a:r>
            <a:r>
              <a:rPr lang="zh-CN" altLang="en-US" sz="4800" b="1">
                <a:solidFill>
                  <a:srgbClr val="262626"/>
                </a:solidFill>
                <a:latin typeface="思源黑体 CN Bold" panose="020B0800000000000000" charset="-122"/>
                <a:ea typeface="思源黑体 CN Normal"/>
              </a:rPr>
              <a:t>比的化简</a:t>
            </a:r>
            <a:endParaRPr lang="zh-CN" altLang="en-US" sz="4800" b="1">
              <a:solidFill>
                <a:srgbClr val="262626"/>
              </a:solidFill>
              <a:latin typeface="思源黑体 CN Bold" panose="020B0800000000000000" charset="-122"/>
              <a:ea typeface="思源黑体 CN Normal"/>
              <a:sym typeface="+mn-ea"/>
            </a:endParaRPr>
          </a:p>
        </p:txBody>
      </p:sp>
      <p:sp>
        <p:nvSpPr>
          <p:cNvPr id="8194" name="文本框 6"/>
          <p:cNvSpPr txBox="1"/>
          <p:nvPr/>
        </p:nvSpPr>
        <p:spPr>
          <a:xfrm>
            <a:off x="4259263" y="3257868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algn="l">
              <a:buClrTx/>
              <a:buFontTx/>
            </a:pPr>
            <a:r>
              <a:rPr sz="3200" b="1">
                <a:solidFill>
                  <a:srgbClr val="262626"/>
                </a:solidFill>
                <a:latin typeface="思源黑体 CN Bold" panose="020B0800000000000000" charset="-122"/>
                <a:ea typeface="思源黑体 CN Normal"/>
              </a:rPr>
              <a:t>北师大版</a:t>
            </a:r>
            <a:r>
              <a:rPr lang="zh-CN" sz="3200" b="1">
                <a:solidFill>
                  <a:srgbClr val="262626"/>
                </a:solidFill>
                <a:latin typeface="思源黑体 CN Bold" panose="020B0800000000000000" charset="-122"/>
                <a:ea typeface="思源黑体 CN Normal"/>
              </a:rPr>
              <a:t>六</a:t>
            </a:r>
            <a:r>
              <a:rPr sz="3200" b="1">
                <a:solidFill>
                  <a:srgbClr val="262626"/>
                </a:solidFill>
                <a:latin typeface="思源黑体 CN Bold" panose="020B0800000000000000" charset="-122"/>
                <a:ea typeface="思源黑体 CN Normal"/>
              </a:rPr>
              <a:t>年级上册</a:t>
            </a:r>
            <a:endParaRPr sz="3200" b="1">
              <a:solidFill>
                <a:srgbClr val="262626"/>
              </a:solidFill>
              <a:latin typeface="思源黑体 CN Bold" panose="020B0800000000000000" charset="-122"/>
              <a:ea typeface="思源黑体 CN Norm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rcRect r="90769" b="42045"/>
          <a:stretch>
            <a:fillRect/>
          </a:stretch>
        </p:blipFill>
        <p:spPr>
          <a:xfrm>
            <a:off x="634603" y="427111"/>
            <a:ext cx="479660" cy="47966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1114254" y="355397"/>
            <a:ext cx="10766612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分数化简比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公式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967" y="1109224"/>
            <a:ext cx="1304982" cy="1047750"/>
          </a:xfrm>
          <a:prstGeom prst="rect">
            <a:avLst/>
          </a:prstGeom>
        </p:spPr>
      </p:pic>
      <p:pic>
        <p:nvPicPr>
          <p:cNvPr id="11" name="公式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071" y="1109567"/>
            <a:ext cx="1304982" cy="104775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95020" y="4675489"/>
            <a:ext cx="9707880" cy="1970153"/>
            <a:chOff x="3084" y="7494"/>
            <a:chExt cx="13031" cy="3695"/>
          </a:xfrm>
        </p:grpSpPr>
        <p:sp>
          <p:nvSpPr>
            <p:cNvPr id="21" name="矩形 20"/>
            <p:cNvSpPr/>
            <p:nvPr>
              <p:custDataLst>
                <p:tags r:id="rId5"/>
              </p:custDataLst>
            </p:nvPr>
          </p:nvSpPr>
          <p:spPr>
            <a:xfrm>
              <a:off x="3084" y="7494"/>
              <a:ext cx="13031" cy="3593"/>
            </a:xfrm>
            <a:prstGeom prst="rect">
              <a:avLst/>
            </a:prstGeom>
            <a:solidFill>
              <a:srgbClr val="EDFFF8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TextBox 4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607" y="7494"/>
              <a:ext cx="12159" cy="36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化简分数比：先写成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除法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，按照分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数除法的计算方法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计算；或先化成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整数比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，再化成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最简整数比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rcRect r="90769" b="42045"/>
          <a:stretch>
            <a:fillRect/>
          </a:stretch>
        </p:blipFill>
        <p:spPr>
          <a:xfrm>
            <a:off x="634603" y="427111"/>
            <a:ext cx="479660" cy="47966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1114254" y="355397"/>
            <a:ext cx="10766612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小数化简比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2"/>
          <p:cNvSpPr txBox="1"/>
          <p:nvPr/>
        </p:nvSpPr>
        <p:spPr>
          <a:xfrm>
            <a:off x="1608293" y="1403899"/>
            <a:ext cx="2330015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0.7 : 0.8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2"/>
          <p:cNvSpPr txBox="1"/>
          <p:nvPr/>
        </p:nvSpPr>
        <p:spPr>
          <a:xfrm>
            <a:off x="6910543" y="1452794"/>
            <a:ext cx="2330015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0.7 : 0.8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2635" y="4728845"/>
            <a:ext cx="9707880" cy="1788013"/>
            <a:chOff x="3084" y="6920"/>
            <a:chExt cx="13031" cy="1737"/>
          </a:xfrm>
        </p:grpSpPr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3084" y="6920"/>
              <a:ext cx="13031" cy="1737"/>
            </a:xfrm>
            <a:prstGeom prst="rect">
              <a:avLst/>
            </a:prstGeom>
            <a:solidFill>
              <a:srgbClr val="EDFFF8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TextBox 4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07" y="7378"/>
              <a:ext cx="12159" cy="7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化简小数比：先化成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整数比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，再化成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最简整数比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6"/>
          <p:cNvGrpSpPr/>
          <p:nvPr/>
        </p:nvGrpSpPr>
        <p:grpSpPr>
          <a:xfrm>
            <a:off x="144780" y="1461770"/>
            <a:ext cx="4544695" cy="3622040"/>
            <a:chOff x="0" y="-131573"/>
            <a:chExt cx="7164720" cy="4516381"/>
          </a:xfrm>
        </p:grpSpPr>
        <p:pic>
          <p:nvPicPr>
            <p:cNvPr id="6" name="图片 42" descr="2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0" y="-131573"/>
              <a:ext cx="7164720" cy="4516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4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82458" y="923773"/>
              <a:ext cx="6276287" cy="2531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思考：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化简比和求比值一样吗？</a:t>
              </a:r>
              <a:endPara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圆角矩形 7"/>
          <p:cNvSpPr/>
          <p:nvPr>
            <p:custDataLst>
              <p:tags r:id="rId5"/>
            </p:custDataLst>
          </p:nvPr>
        </p:nvSpPr>
        <p:spPr>
          <a:xfrm>
            <a:off x="5220970" y="2580005"/>
            <a:ext cx="177800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化简比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上箭头 1"/>
          <p:cNvSpPr/>
          <p:nvPr>
            <p:custDataLst>
              <p:tags r:id="rId6"/>
            </p:custDataLst>
          </p:nvPr>
        </p:nvSpPr>
        <p:spPr>
          <a:xfrm rot="5400000">
            <a:off x="7802880" y="2132965"/>
            <a:ext cx="245110" cy="1609090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圆角矩形 7"/>
          <p:cNvSpPr/>
          <p:nvPr>
            <p:custDataLst>
              <p:tags r:id="rId7"/>
            </p:custDataLst>
          </p:nvPr>
        </p:nvSpPr>
        <p:spPr>
          <a:xfrm>
            <a:off x="8851265" y="2037715"/>
            <a:ext cx="3181985" cy="125730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还是一个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，是一个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最简整数比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6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353300" y="2155190"/>
            <a:ext cx="9817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结果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9"/>
            </p:custDataLst>
          </p:nvPr>
        </p:nvSpPr>
        <p:spPr>
          <a:xfrm>
            <a:off x="5226050" y="4519295"/>
            <a:ext cx="177800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求比值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" name="上箭头 18"/>
          <p:cNvSpPr/>
          <p:nvPr>
            <p:custDataLst>
              <p:tags r:id="rId10"/>
            </p:custDataLst>
          </p:nvPr>
        </p:nvSpPr>
        <p:spPr>
          <a:xfrm rot="5400000">
            <a:off x="7807960" y="4072255"/>
            <a:ext cx="245110" cy="1609090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Rectangle 6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58380" y="4094480"/>
            <a:ext cx="9817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结果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7"/>
          <p:cNvSpPr/>
          <p:nvPr>
            <p:custDataLst>
              <p:tags r:id="rId12"/>
            </p:custDataLst>
          </p:nvPr>
        </p:nvSpPr>
        <p:spPr>
          <a:xfrm>
            <a:off x="8856980" y="4519295"/>
            <a:ext cx="3141345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一个</a:t>
            </a: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  <p:bldP spid="8" grpId="0"/>
      <p:bldP spid="13" grpId="0" bldLvl="0" animBg="1"/>
      <p:bldP spid="19" grpId="0" bldLvl="0" animBg="1"/>
      <p:bldP spid="20" grpId="0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0263" y="546100"/>
            <a:ext cx="2093913" cy="70643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3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noProof="0">
                <a:ln>
                  <a:noFill/>
                </a:ln>
                <a:effectLst/>
                <a:uLnTx/>
                <a:uFillTx/>
                <a:sym typeface="+mn-ea"/>
              </a:rPr>
              <a:t>课堂练习</a:t>
            </a:r>
            <a:endParaRPr kumimoji="0" lang="zh-CN" altLang="en-US" sz="2400" b="1" i="0" u="none" strike="noStrike" kern="120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j-cs"/>
            </a:endParaRPr>
          </a:p>
        </p:txBody>
      </p:sp>
      <p:sp>
        <p:nvSpPr>
          <p:cNvPr id="6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159510"/>
            <a:ext cx="1098423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smtClean="0">
                <a:sym typeface="+mn-ea"/>
              </a:rPr>
              <a:t>基础题：</a:t>
            </a:r>
            <a:endParaRPr lang="zh-CN" altLang="en-US" sz="280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ym typeface="+mn-ea"/>
              </a:rPr>
              <a:t>1.</a:t>
            </a:r>
            <a:r>
              <a:rPr lang="zh-CN" altLang="en-US" sz="2800" smtClean="0">
                <a:sym typeface="+mn-ea"/>
              </a:rPr>
              <a:t>找出最简整数比。</a:t>
            </a:r>
            <a:endParaRPr lang="zh-CN" altLang="en-US" sz="2800" smtClean="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815" y="1029970"/>
            <a:ext cx="9486265" cy="5593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44802" flipH="1">
            <a:off x="2522399" y="2344644"/>
            <a:ext cx="1707872" cy="170787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969533" y="1464072"/>
            <a:ext cx="3154910" cy="2137104"/>
            <a:chOff x="1702724" y="680261"/>
            <a:chExt cx="3154910" cy="2651974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724" y="680261"/>
              <a:ext cx="3154910" cy="2651974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2310983" y="1549467"/>
              <a:ext cx="2486133" cy="780388"/>
              <a:chOff x="3226465" y="2244671"/>
              <a:chExt cx="1975425" cy="780388"/>
            </a:xfrm>
          </p:grpSpPr>
          <p:sp>
            <p:nvSpPr>
              <p:cNvPr id="15" name="文本框 1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226465" y="2244671"/>
                <a:ext cx="1829859" cy="630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pPr defTabSz="457200">
                  <a:lnSpc>
                    <a:spcPct val="150000"/>
                  </a:lnSpc>
                  <a:defRPr/>
                </a:pPr>
                <a:endParaRPr lang="zh-CN" altLang="en-US" b="1">
                  <a:solidFill>
                    <a:srgbClr val="70AD47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Text Box 21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551148" y="2377336"/>
                <a:ext cx="1650742" cy="647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5pPr>
                <a:lvl6pPr marL="2514600" lvl="5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6pPr>
                <a:lvl7pPr marL="2971800" lvl="6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7pPr>
                <a:lvl8pPr marL="3429000" lvl="7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8pPr>
                <a:lvl9pPr marL="3886200" lvl="8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9pPr>
              </a:lstStyle>
              <a:p>
                <a:pPr defTabSz="457200">
                  <a:lnSpc>
                    <a:spcPct val="100000"/>
                  </a:lnSpc>
                  <a:spcBef>
                    <a:spcPct val="50000"/>
                  </a:spcBef>
                  <a:buNone/>
                  <a:defRPr/>
                </a:pPr>
                <a:r>
                  <a:rPr 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18</a:t>
                </a:r>
                <a:r>
                  <a:rPr lang="zh-CN" alt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：</a:t>
                </a:r>
                <a:r>
                  <a:rPr 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24</a:t>
                </a: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210091" y="3740655"/>
            <a:ext cx="2390084" cy="1734634"/>
            <a:chOff x="767750" y="3195306"/>
            <a:chExt cx="2390084" cy="1734634"/>
          </a:xfrm>
        </p:grpSpPr>
        <p:grpSp>
          <p:nvGrpSpPr>
            <p:cNvPr id="18" name="组合 17"/>
            <p:cNvGrpSpPr/>
            <p:nvPr/>
          </p:nvGrpSpPr>
          <p:grpSpPr>
            <a:xfrm>
              <a:off x="767750" y="3195306"/>
              <a:ext cx="2250591" cy="1734634"/>
              <a:chOff x="256234" y="4146313"/>
              <a:chExt cx="2272949" cy="1792371"/>
            </a:xfrm>
          </p:grpSpPr>
          <p:pic>
            <p:nvPicPr>
              <p:cNvPr id="50" name="图片 4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4" t="19347" r="9824" b="24121"/>
              <a:stretch>
                <a:fillRect/>
              </a:stretch>
            </p:blipFill>
            <p:spPr>
              <a:xfrm>
                <a:off x="392860" y="4434348"/>
                <a:ext cx="2136323" cy="1504336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234" y="4146313"/>
                <a:ext cx="1237509" cy="1237509"/>
              </a:xfrm>
              <a:prstGeom prst="rect">
                <a:avLst/>
              </a:prstGeom>
            </p:spPr>
          </p:pic>
        </p:grpSp>
        <p:sp>
          <p:nvSpPr>
            <p:cNvPr id="19" name="文本框 18"/>
            <p:cNvSpPr txBox="1"/>
            <p:nvPr>
              <p:custDataLst>
                <p:tags r:id="rId15"/>
              </p:custDataLst>
            </p:nvPr>
          </p:nvSpPr>
          <p:spPr>
            <a:xfrm>
              <a:off x="1416040" y="3941591"/>
              <a:ext cx="174179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latin typeface="微软雅黑" panose="020B0503020204020204" charset="-122"/>
                  <a:cs typeface="Times New Roman" panose="02020603050405020304" pitchFamily="18" charset="0"/>
                </a:rPr>
                <a:t>  3:4</a:t>
              </a:r>
              <a:endParaRPr lang="zh-CN" altLang="en-US" sz="2800">
                <a:solidFill>
                  <a:prstClr val="black"/>
                </a:solidFill>
                <a:latin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54636" y="3811140"/>
            <a:ext cx="2390084" cy="1734634"/>
            <a:chOff x="767750" y="3195306"/>
            <a:chExt cx="2390084" cy="1734634"/>
          </a:xfrm>
        </p:grpSpPr>
        <p:grpSp>
          <p:nvGrpSpPr>
            <p:cNvPr id="21" name="组合 20"/>
            <p:cNvGrpSpPr/>
            <p:nvPr/>
          </p:nvGrpSpPr>
          <p:grpSpPr>
            <a:xfrm>
              <a:off x="767750" y="3195306"/>
              <a:ext cx="2250591" cy="1734634"/>
              <a:chOff x="256234" y="4146313"/>
              <a:chExt cx="2272949" cy="1792371"/>
            </a:xfrm>
          </p:grpSpPr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4" t="19347" r="9824" b="24121"/>
              <a:stretch>
                <a:fillRect/>
              </a:stretch>
            </p:blipFill>
            <p:spPr>
              <a:xfrm>
                <a:off x="392860" y="4434348"/>
                <a:ext cx="2136323" cy="1504336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234" y="4146313"/>
                <a:ext cx="1237509" cy="1237509"/>
              </a:xfrm>
              <a:prstGeom prst="rect">
                <a:avLst/>
              </a:prstGeom>
            </p:spPr>
          </p:pic>
        </p:grpSp>
        <p:sp>
          <p:nvSpPr>
            <p:cNvPr id="24" name="文本框 23"/>
            <p:cNvSpPr txBox="1"/>
            <p:nvPr>
              <p:custDataLst>
                <p:tags r:id="rId18"/>
              </p:custDataLst>
            </p:nvPr>
          </p:nvSpPr>
          <p:spPr>
            <a:xfrm>
              <a:off x="1416040" y="3941591"/>
              <a:ext cx="174179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latin typeface="微软雅黑" panose="020B0503020204020204" charset="-122"/>
                  <a:cs typeface="Times New Roman" panose="02020603050405020304" pitchFamily="18" charset="0"/>
                </a:rPr>
                <a:t>  9:12</a:t>
              </a:r>
              <a:endParaRPr lang="zh-CN" altLang="en-US" sz="2800">
                <a:solidFill>
                  <a:prstClr val="black"/>
                </a:solidFill>
                <a:latin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5938 -0.309259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-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830263" y="546100"/>
            <a:ext cx="2093913" cy="70643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3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noProof="0">
                <a:ln>
                  <a:noFill/>
                </a:ln>
                <a:effectLst/>
                <a:uLnTx/>
                <a:uFillTx/>
                <a:sym typeface="+mn-ea"/>
              </a:rPr>
              <a:t>课堂练习</a:t>
            </a:r>
            <a:endParaRPr kumimoji="0" lang="zh-CN" altLang="en-US" sz="2400" b="1" i="0" u="none" strike="noStrike" kern="120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j-cs"/>
            </a:endParaRPr>
          </a:p>
        </p:txBody>
      </p:sp>
      <p:sp>
        <p:nvSpPr>
          <p:cNvPr id="6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159510"/>
            <a:ext cx="1098423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smtClean="0">
                <a:sym typeface="+mn-ea"/>
              </a:rPr>
              <a:t>基础题：</a:t>
            </a:r>
            <a:endParaRPr lang="zh-CN" altLang="en-US" sz="280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ym typeface="+mn-ea"/>
              </a:rPr>
              <a:t>1.</a:t>
            </a:r>
            <a:r>
              <a:rPr lang="zh-CN" altLang="en-US" sz="2800" smtClean="0">
                <a:sym typeface="+mn-ea"/>
              </a:rPr>
              <a:t>找出最简整数比。</a:t>
            </a:r>
            <a:endParaRPr lang="zh-CN" altLang="en-US" sz="2800" smtClean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815" y="1029970"/>
            <a:ext cx="9486265" cy="5593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44802" flipH="1">
            <a:off x="2522399" y="2344644"/>
            <a:ext cx="1707872" cy="170787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969533" y="1464072"/>
            <a:ext cx="3154910" cy="2137104"/>
            <a:chOff x="1702724" y="680261"/>
            <a:chExt cx="3154910" cy="2651974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724" y="680261"/>
              <a:ext cx="3154910" cy="2651974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2310983" y="1549467"/>
              <a:ext cx="2302934" cy="780388"/>
              <a:chOff x="3226465" y="2244671"/>
              <a:chExt cx="1829859" cy="780388"/>
            </a:xfrm>
          </p:grpSpPr>
          <p:sp>
            <p:nvSpPr>
              <p:cNvPr id="14" name="文本框 13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226465" y="2244671"/>
                <a:ext cx="1829859" cy="630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pPr defTabSz="457200">
                  <a:lnSpc>
                    <a:spcPct val="150000"/>
                  </a:lnSpc>
                  <a:defRPr/>
                </a:pPr>
                <a:endParaRPr lang="zh-CN" altLang="en-US" b="1">
                  <a:solidFill>
                    <a:srgbClr val="70AD47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Text Box 21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316025" y="2377336"/>
                <a:ext cx="1650742" cy="647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5pPr>
                <a:lvl6pPr marL="2514600" lvl="5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6pPr>
                <a:lvl7pPr marL="2971800" lvl="6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7pPr>
                <a:lvl8pPr marL="3429000" lvl="7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8pPr>
                <a:lvl9pPr marL="3886200" lvl="8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9pPr>
              </a:lstStyle>
              <a:p>
                <a:pPr defTabSz="457200">
                  <a:lnSpc>
                    <a:spcPct val="100000"/>
                  </a:lnSpc>
                  <a:spcBef>
                    <a:spcPct val="50000"/>
                  </a:spcBef>
                  <a:buNone/>
                  <a:defRPr/>
                </a:pPr>
                <a:r>
                  <a:rPr 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0.12</a:t>
                </a:r>
                <a:r>
                  <a:rPr lang="zh-CN" alt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：</a:t>
                </a:r>
                <a:r>
                  <a:rPr 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0.36</a:t>
                </a:r>
                <a:endParaRPr lang="zh-CN" altLang="en-US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210091" y="3740655"/>
            <a:ext cx="2390084" cy="1734634"/>
            <a:chOff x="767750" y="3195306"/>
            <a:chExt cx="2390084" cy="1734634"/>
          </a:xfrm>
        </p:grpSpPr>
        <p:grpSp>
          <p:nvGrpSpPr>
            <p:cNvPr id="27" name="组合 26"/>
            <p:cNvGrpSpPr/>
            <p:nvPr/>
          </p:nvGrpSpPr>
          <p:grpSpPr>
            <a:xfrm>
              <a:off x="767750" y="3195306"/>
              <a:ext cx="2250591" cy="1734634"/>
              <a:chOff x="256234" y="4146313"/>
              <a:chExt cx="2272949" cy="1792371"/>
            </a:xfrm>
          </p:grpSpPr>
          <p:pic>
            <p:nvPicPr>
              <p:cNvPr id="28" name="图片 27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4" t="19347" r="9824" b="24121"/>
              <a:stretch>
                <a:fillRect/>
              </a:stretch>
            </p:blipFill>
            <p:spPr>
              <a:xfrm>
                <a:off x="392860" y="4434348"/>
                <a:ext cx="2136323" cy="1504336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234" y="4146313"/>
                <a:ext cx="1237509" cy="1237509"/>
              </a:xfrm>
              <a:prstGeom prst="rect">
                <a:avLst/>
              </a:prstGeom>
            </p:spPr>
          </p:pic>
        </p:grpSp>
        <p:sp>
          <p:nvSpPr>
            <p:cNvPr id="30" name="文本框 29"/>
            <p:cNvSpPr txBox="1"/>
            <p:nvPr>
              <p:custDataLst>
                <p:tags r:id="rId15"/>
              </p:custDataLst>
            </p:nvPr>
          </p:nvSpPr>
          <p:spPr>
            <a:xfrm>
              <a:off x="1416040" y="3941591"/>
              <a:ext cx="174179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latin typeface="微软雅黑" panose="020B0503020204020204" charset="-122"/>
                  <a:cs typeface="Times New Roman" panose="02020603050405020304" pitchFamily="18" charset="0"/>
                </a:rPr>
                <a:t>  12:36</a:t>
              </a:r>
              <a:endParaRPr lang="zh-CN" altLang="en-US" sz="2800">
                <a:solidFill>
                  <a:prstClr val="black"/>
                </a:solidFill>
                <a:latin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54636" y="3811140"/>
            <a:ext cx="2390084" cy="1734634"/>
            <a:chOff x="767750" y="3195306"/>
            <a:chExt cx="2390084" cy="1734634"/>
          </a:xfrm>
        </p:grpSpPr>
        <p:grpSp>
          <p:nvGrpSpPr>
            <p:cNvPr id="32" name="组合 31"/>
            <p:cNvGrpSpPr/>
            <p:nvPr/>
          </p:nvGrpSpPr>
          <p:grpSpPr>
            <a:xfrm>
              <a:off x="767750" y="3195306"/>
              <a:ext cx="2250591" cy="1734634"/>
              <a:chOff x="256234" y="4146313"/>
              <a:chExt cx="2272949" cy="1792371"/>
            </a:xfrm>
          </p:grpSpPr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4" t="19347" r="9824" b="24121"/>
              <a:stretch>
                <a:fillRect/>
              </a:stretch>
            </p:blipFill>
            <p:spPr>
              <a:xfrm>
                <a:off x="392860" y="4434348"/>
                <a:ext cx="2136323" cy="1504336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234" y="4146313"/>
                <a:ext cx="1237509" cy="1237509"/>
              </a:xfrm>
              <a:prstGeom prst="rect">
                <a:avLst/>
              </a:prstGeom>
            </p:spPr>
          </p:pic>
        </p:grpSp>
        <p:sp>
          <p:nvSpPr>
            <p:cNvPr id="35" name="文本框 34"/>
            <p:cNvSpPr txBox="1"/>
            <p:nvPr>
              <p:custDataLst>
                <p:tags r:id="rId18"/>
              </p:custDataLst>
            </p:nvPr>
          </p:nvSpPr>
          <p:spPr>
            <a:xfrm>
              <a:off x="1416040" y="3941591"/>
              <a:ext cx="174179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latin typeface="微软雅黑" panose="020B0503020204020204" charset="-122"/>
                  <a:cs typeface="Times New Roman" panose="02020603050405020304" pitchFamily="18" charset="0"/>
                </a:rPr>
                <a:t>  1:3</a:t>
              </a:r>
              <a:endParaRPr lang="zh-CN" altLang="en-US" sz="2800">
                <a:solidFill>
                  <a:prstClr val="black"/>
                </a:solidFill>
                <a:latin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17187 -0.311019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-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830263" y="546100"/>
            <a:ext cx="2093913" cy="70643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3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noProof="0">
                <a:ln>
                  <a:noFill/>
                </a:ln>
                <a:effectLst/>
                <a:uLnTx/>
                <a:uFillTx/>
                <a:sym typeface="+mn-ea"/>
              </a:rPr>
              <a:t>课堂练习</a:t>
            </a:r>
            <a:endParaRPr kumimoji="0" lang="zh-CN" altLang="en-US" sz="2400" b="1" i="0" u="none" strike="noStrike" kern="120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j-cs"/>
            </a:endParaRPr>
          </a:p>
        </p:txBody>
      </p:sp>
      <p:sp>
        <p:nvSpPr>
          <p:cNvPr id="6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159510"/>
            <a:ext cx="1098423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smtClean="0">
                <a:sym typeface="+mn-ea"/>
              </a:rPr>
              <a:t>基础题：</a:t>
            </a:r>
            <a:endParaRPr lang="zh-CN" altLang="en-US" sz="280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ym typeface="+mn-ea"/>
              </a:rPr>
              <a:t>1.</a:t>
            </a:r>
            <a:r>
              <a:rPr lang="zh-CN" altLang="en-US" sz="2800" smtClean="0">
                <a:sym typeface="+mn-ea"/>
              </a:rPr>
              <a:t>找出最简整数比。</a:t>
            </a:r>
            <a:endParaRPr lang="zh-CN" altLang="en-US" sz="2800" smtClean="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815" y="1029970"/>
            <a:ext cx="9486265" cy="5593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44802" flipH="1">
            <a:off x="2522399" y="2344644"/>
            <a:ext cx="1707872" cy="170787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969533" y="1464072"/>
            <a:ext cx="3154910" cy="2137104"/>
            <a:chOff x="1702724" y="680261"/>
            <a:chExt cx="3154910" cy="2651974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724" y="680261"/>
              <a:ext cx="3154910" cy="2651974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310983" y="1549467"/>
              <a:ext cx="2302934" cy="780388"/>
              <a:chOff x="3226465" y="2244671"/>
              <a:chExt cx="1829859" cy="780388"/>
            </a:xfrm>
          </p:grpSpPr>
          <p:sp>
            <p:nvSpPr>
              <p:cNvPr id="15" name="文本框 1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226465" y="2244671"/>
                <a:ext cx="1829859" cy="630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pPr defTabSz="457200">
                  <a:lnSpc>
                    <a:spcPct val="150000"/>
                  </a:lnSpc>
                  <a:defRPr/>
                </a:pPr>
                <a:endParaRPr lang="zh-CN" altLang="en-US" b="1">
                  <a:solidFill>
                    <a:srgbClr val="70AD47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6" name="Text Box 21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316025" y="2377336"/>
                <a:ext cx="1650742" cy="647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5pPr>
                <a:lvl6pPr marL="2514600" lvl="5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6pPr>
                <a:lvl7pPr marL="2971800" lvl="6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7pPr>
                <a:lvl8pPr marL="3429000" lvl="7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8pPr>
                <a:lvl9pPr marL="3886200" lvl="8" indent="-228600" algn="l" defTabSz="914400" rtl="0" eaLnBrk="0" fontAlgn="base" latinLnBrk="0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+mn-cs"/>
                  </a:defRPr>
                </a:lvl9pPr>
              </a:lstStyle>
              <a:p>
                <a:pPr defTabSz="457200">
                  <a:lnSpc>
                    <a:spcPct val="100000"/>
                  </a:lnSpc>
                  <a:spcBef>
                    <a:spcPct val="50000"/>
                  </a:spcBef>
                  <a:buNone/>
                  <a:defRPr/>
                </a:pPr>
                <a:r>
                  <a:rPr lang="en-US" altLang="zh-CN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      </a:t>
                </a:r>
                <a:r>
                  <a:rPr lang="zh-CN" altLang="en-US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：</a:t>
                </a:r>
                <a:r>
                  <a:rPr lang="en-US" altLang="zh-CN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   </a:t>
                </a:r>
                <a:endParaRPr lang="en-US" altLang="zh-CN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210091" y="3740655"/>
            <a:ext cx="2390084" cy="1734634"/>
            <a:chOff x="767750" y="3195306"/>
            <a:chExt cx="2390084" cy="1734634"/>
          </a:xfrm>
        </p:grpSpPr>
        <p:grpSp>
          <p:nvGrpSpPr>
            <p:cNvPr id="18" name="组合 17"/>
            <p:cNvGrpSpPr/>
            <p:nvPr/>
          </p:nvGrpSpPr>
          <p:grpSpPr>
            <a:xfrm>
              <a:off x="767750" y="3195306"/>
              <a:ext cx="2250591" cy="1734634"/>
              <a:chOff x="256234" y="4146313"/>
              <a:chExt cx="2272949" cy="1792371"/>
            </a:xfrm>
          </p:grpSpPr>
          <p:pic>
            <p:nvPicPr>
              <p:cNvPr id="50" name="图片 4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4" t="19347" r="9824" b="24121"/>
              <a:stretch>
                <a:fillRect/>
              </a:stretch>
            </p:blipFill>
            <p:spPr>
              <a:xfrm>
                <a:off x="392860" y="4434348"/>
                <a:ext cx="2136323" cy="1504336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234" y="4146313"/>
                <a:ext cx="1237509" cy="1237509"/>
              </a:xfrm>
              <a:prstGeom prst="rect">
                <a:avLst/>
              </a:prstGeom>
            </p:spPr>
          </p:pic>
        </p:grpSp>
        <p:sp>
          <p:nvSpPr>
            <p:cNvPr id="19" name="文本框 18"/>
            <p:cNvSpPr txBox="1"/>
            <p:nvPr>
              <p:custDataLst>
                <p:tags r:id="rId15"/>
              </p:custDataLst>
            </p:nvPr>
          </p:nvSpPr>
          <p:spPr>
            <a:xfrm>
              <a:off x="1416040" y="3941591"/>
              <a:ext cx="174179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latin typeface="微软雅黑" panose="020B0503020204020204" charset="-122"/>
                  <a:cs typeface="Times New Roman" panose="02020603050405020304" pitchFamily="18" charset="0"/>
                </a:rPr>
                <a:t>  3:4</a:t>
              </a:r>
              <a:endParaRPr lang="zh-CN" altLang="en-US" sz="2800">
                <a:solidFill>
                  <a:prstClr val="black"/>
                </a:solidFill>
                <a:latin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54636" y="3811140"/>
            <a:ext cx="2390084" cy="1734634"/>
            <a:chOff x="767750" y="3195306"/>
            <a:chExt cx="2390084" cy="1734634"/>
          </a:xfrm>
        </p:grpSpPr>
        <p:grpSp>
          <p:nvGrpSpPr>
            <p:cNvPr id="21" name="组合 20"/>
            <p:cNvGrpSpPr/>
            <p:nvPr/>
          </p:nvGrpSpPr>
          <p:grpSpPr>
            <a:xfrm>
              <a:off x="767750" y="3195306"/>
              <a:ext cx="2250591" cy="1734634"/>
              <a:chOff x="256234" y="4146313"/>
              <a:chExt cx="2272949" cy="1792371"/>
            </a:xfrm>
          </p:grpSpPr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4" t="19347" r="9824" b="24121"/>
              <a:stretch>
                <a:fillRect/>
              </a:stretch>
            </p:blipFill>
            <p:spPr>
              <a:xfrm>
                <a:off x="392860" y="4434348"/>
                <a:ext cx="2136323" cy="1504336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234" y="4146313"/>
                <a:ext cx="1237509" cy="1237509"/>
              </a:xfrm>
              <a:prstGeom prst="rect">
                <a:avLst/>
              </a:prstGeom>
            </p:spPr>
          </p:pic>
        </p:grpSp>
        <p:sp>
          <p:nvSpPr>
            <p:cNvPr id="24" name="文本框 23"/>
            <p:cNvSpPr txBox="1"/>
            <p:nvPr>
              <p:custDataLst>
                <p:tags r:id="rId18"/>
              </p:custDataLst>
            </p:nvPr>
          </p:nvSpPr>
          <p:spPr>
            <a:xfrm>
              <a:off x="1416040" y="3941591"/>
              <a:ext cx="174179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2800">
                  <a:solidFill>
                    <a:prstClr val="black"/>
                  </a:solidFill>
                  <a:latin typeface="微软雅黑" panose="020B0503020204020204" charset="-122"/>
                  <a:cs typeface="Times New Roman" panose="02020603050405020304" pitchFamily="18" charset="0"/>
                </a:rPr>
                <a:t>  6:8</a:t>
              </a:r>
              <a:endParaRPr lang="zh-CN" altLang="en-US" sz="2800">
                <a:solidFill>
                  <a:prstClr val="black"/>
                </a:solidFill>
                <a:latin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58715" y="2089150"/>
            <a:ext cx="444500" cy="1037590"/>
            <a:chOff x="11819" y="2546"/>
            <a:chExt cx="700" cy="1634"/>
          </a:xfrm>
        </p:grpSpPr>
        <p:cxnSp>
          <p:nvCxnSpPr>
            <p:cNvPr id="8" name="直接连接符 8"/>
            <p:cNvCxnSpPr/>
            <p:nvPr>
              <p:custDataLst>
                <p:tags r:id="rId19"/>
              </p:custDataLst>
            </p:nvPr>
          </p:nvCxnSpPr>
          <p:spPr>
            <a:xfrm>
              <a:off x="11839" y="3360"/>
              <a:ext cx="68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" name="TextBox 111"/>
            <p:cNvSpPr txBox="1"/>
            <p:nvPr>
              <p:custDataLst>
                <p:tags r:id="rId20"/>
              </p:custDataLst>
            </p:nvPr>
          </p:nvSpPr>
          <p:spPr>
            <a:xfrm>
              <a:off x="11825" y="2546"/>
              <a:ext cx="58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111"/>
            <p:cNvSpPr txBox="1"/>
            <p:nvPr>
              <p:custDataLst>
                <p:tags r:id="rId21"/>
              </p:custDataLst>
            </p:nvPr>
          </p:nvSpPr>
          <p:spPr>
            <a:xfrm>
              <a:off x="11819" y="3261"/>
              <a:ext cx="58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01360" y="2089150"/>
            <a:ext cx="444500" cy="1037590"/>
            <a:chOff x="11819" y="2546"/>
            <a:chExt cx="700" cy="1634"/>
          </a:xfrm>
        </p:grpSpPr>
        <p:cxnSp>
          <p:nvCxnSpPr>
            <p:cNvPr id="14" name="直接连接符 8"/>
            <p:cNvCxnSpPr/>
            <p:nvPr>
              <p:custDataLst>
                <p:tags r:id="rId22"/>
              </p:custDataLst>
            </p:nvPr>
          </p:nvCxnSpPr>
          <p:spPr>
            <a:xfrm>
              <a:off x="11839" y="3360"/>
              <a:ext cx="68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" name="TextBox 111"/>
            <p:cNvSpPr txBox="1"/>
            <p:nvPr>
              <p:custDataLst>
                <p:tags r:id="rId23"/>
              </p:custDataLst>
            </p:nvPr>
          </p:nvSpPr>
          <p:spPr>
            <a:xfrm>
              <a:off x="11825" y="2546"/>
              <a:ext cx="58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TextBox 111"/>
            <p:cNvSpPr txBox="1"/>
            <p:nvPr>
              <p:custDataLst>
                <p:tags r:id="rId24"/>
              </p:custDataLst>
            </p:nvPr>
          </p:nvSpPr>
          <p:spPr>
            <a:xfrm>
              <a:off x="11819" y="3261"/>
              <a:ext cx="58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6719 -0.310741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-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6"/>
          <p:cNvGrpSpPr/>
          <p:nvPr/>
        </p:nvGrpSpPr>
        <p:grpSpPr>
          <a:xfrm>
            <a:off x="495935" y="1913890"/>
            <a:ext cx="4544695" cy="3622040"/>
            <a:chOff x="44047" y="-171955"/>
            <a:chExt cx="7164720" cy="4516381"/>
          </a:xfrm>
        </p:grpSpPr>
        <p:pic>
          <p:nvPicPr>
            <p:cNvPr id="6" name="图片 42" descr="2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44047" y="-171955"/>
              <a:ext cx="7164720" cy="4516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4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82458" y="923773"/>
              <a:ext cx="6276287" cy="2531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思考：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化简比和求比值一样吗？</a:t>
              </a:r>
              <a:endPara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圆角矩形 7"/>
          <p:cNvSpPr/>
          <p:nvPr>
            <p:custDataLst>
              <p:tags r:id="rId5"/>
            </p:custDataLst>
          </p:nvPr>
        </p:nvSpPr>
        <p:spPr>
          <a:xfrm>
            <a:off x="5220970" y="2580005"/>
            <a:ext cx="177800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化简比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上箭头 14"/>
          <p:cNvSpPr/>
          <p:nvPr>
            <p:custDataLst>
              <p:tags r:id="rId6"/>
            </p:custDataLst>
          </p:nvPr>
        </p:nvSpPr>
        <p:spPr>
          <a:xfrm rot="5400000">
            <a:off x="7802880" y="2132965"/>
            <a:ext cx="245110" cy="1609090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圆角矩形 7"/>
          <p:cNvSpPr/>
          <p:nvPr>
            <p:custDataLst>
              <p:tags r:id="rId7"/>
            </p:custDataLst>
          </p:nvPr>
        </p:nvSpPr>
        <p:spPr>
          <a:xfrm>
            <a:off x="8851265" y="2037715"/>
            <a:ext cx="3181985" cy="125730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还是一个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，是一个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最简整数比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Rectangle 6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353300" y="2155190"/>
            <a:ext cx="9817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结果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>
            <p:custDataLst>
              <p:tags r:id="rId9"/>
            </p:custDataLst>
          </p:nvPr>
        </p:nvSpPr>
        <p:spPr>
          <a:xfrm>
            <a:off x="5226050" y="4519295"/>
            <a:ext cx="177800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求比值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上箭头 9"/>
          <p:cNvSpPr/>
          <p:nvPr>
            <p:custDataLst>
              <p:tags r:id="rId10"/>
            </p:custDataLst>
          </p:nvPr>
        </p:nvSpPr>
        <p:spPr>
          <a:xfrm rot="5400000">
            <a:off x="7807960" y="4072255"/>
            <a:ext cx="245110" cy="1609090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Rectangle 6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58380" y="4094480"/>
            <a:ext cx="9817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结果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7"/>
          <p:cNvSpPr/>
          <p:nvPr>
            <p:custDataLst>
              <p:tags r:id="rId12"/>
            </p:custDataLst>
          </p:nvPr>
        </p:nvSpPr>
        <p:spPr>
          <a:xfrm>
            <a:off x="8856980" y="4519295"/>
            <a:ext cx="3141345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一个</a:t>
            </a: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9" grpId="0"/>
      <p:bldP spid="8" grpId="0" bldLvl="0" animBg="1"/>
      <p:bldP spid="10" grpId="0" bldLvl="0" animBg="1"/>
      <p:bldP spid="14" grpId="0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147" y="1246051"/>
            <a:ext cx="8516941" cy="4425953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sp>
        <p:nvSpPr>
          <p:cNvPr id="3" name="形状1"/>
          <p:cNvSpPr txBox="1"/>
          <p:nvPr/>
        </p:nvSpPr>
        <p:spPr>
          <a:xfrm>
            <a:off x="1052846" y="1100004"/>
            <a:ext cx="871537" cy="5238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l"/>
            <a:r>
              <a:rPr lang="en-US" altLang="zh-CN" sz="2800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3</a:t>
            </a:r>
            <a:r>
              <a:rPr lang="zh-CN" altLang="en-US" sz="2800" i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.</a:t>
            </a:r>
            <a:endParaRPr lang="zh-CN" altLang="en-US" sz="2800" i="0" dirty="0">
              <a:solidFill>
                <a:srgbClr val="00000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4" name="形状2"/>
          <p:cNvSpPr txBox="1"/>
          <p:nvPr/>
        </p:nvSpPr>
        <p:spPr>
          <a:xfrm>
            <a:off x="3567979" y="2791873"/>
            <a:ext cx="1738312" cy="369887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18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不马虎</a:t>
            </a:r>
            <a:endParaRPr lang="zh-CN" altLang="en-US" sz="18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5" name="形状3"/>
          <p:cNvSpPr txBox="1"/>
          <p:nvPr/>
        </p:nvSpPr>
        <p:spPr>
          <a:xfrm>
            <a:off x="7374179" y="2735113"/>
            <a:ext cx="1738312" cy="3683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18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奇思</a:t>
            </a:r>
            <a:endParaRPr lang="zh-CN" altLang="en-US" sz="18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6" name="形状4"/>
          <p:cNvSpPr txBox="1"/>
          <p:nvPr/>
        </p:nvSpPr>
        <p:spPr>
          <a:xfrm>
            <a:off x="7170410" y="4289622"/>
            <a:ext cx="1163637" cy="4619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24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9∶10</a:t>
            </a:r>
            <a:endParaRPr lang="zh-CN" altLang="en-US" sz="24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7" name="形状5"/>
          <p:cNvSpPr txBox="1"/>
          <p:nvPr/>
        </p:nvSpPr>
        <p:spPr>
          <a:xfrm>
            <a:off x="9039244" y="4289793"/>
            <a:ext cx="1162050" cy="4619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24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0.9</a:t>
            </a:r>
            <a:endParaRPr lang="zh-CN" altLang="en-US" sz="24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8" name="形状6"/>
          <p:cNvSpPr txBox="1"/>
          <p:nvPr/>
        </p:nvSpPr>
        <p:spPr>
          <a:xfrm>
            <a:off x="6713287" y="4761081"/>
            <a:ext cx="1448791" cy="460372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24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13∶20</a:t>
            </a:r>
            <a:endParaRPr lang="zh-CN" altLang="en-US" sz="24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9" name="形状7"/>
          <p:cNvSpPr txBox="1"/>
          <p:nvPr/>
        </p:nvSpPr>
        <p:spPr>
          <a:xfrm>
            <a:off x="8762171" y="4760909"/>
            <a:ext cx="1162050" cy="4603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24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0.65</a:t>
            </a:r>
            <a:endParaRPr lang="zh-CN" altLang="en-US" sz="24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sp>
        <p:nvSpPr>
          <p:cNvPr id="10" name="形状8"/>
          <p:cNvSpPr txBox="1"/>
          <p:nvPr/>
        </p:nvSpPr>
        <p:spPr>
          <a:xfrm>
            <a:off x="2152650" y="5734050"/>
            <a:ext cx="4727575" cy="461963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ctr"/>
            <a:r>
              <a:rPr lang="zh-CN" altLang="en-US" sz="2400" b="1" i="0" dirty="0">
                <a:solidFill>
                  <a:srgbClr val="7030A0">
                    <a:alpha val="100000"/>
                  </a:srgbClr>
                </a:solidFill>
                <a:latin typeface="Arial" panose="020B0604020202020204"/>
                <a:ea typeface="Arial" panose="020B0604020202020204"/>
              </a:rPr>
              <a:t>不马虎投球的命中率高些。</a:t>
            </a:r>
            <a:endParaRPr lang="zh-CN" altLang="en-US" sz="2400" b="1" i="0" dirty="0">
              <a:solidFill>
                <a:srgbClr val="7030A0">
                  <a:alpha val="100000"/>
                </a:srgbClr>
              </a:solidFill>
              <a:latin typeface="Arial" panose="020B0604020202020204"/>
              <a:ea typeface="Arial" panose="020B0604020202020204"/>
            </a:endParaRPr>
          </a:p>
        </p:txBody>
      </p:sp>
      <p:pic>
        <p:nvPicPr>
          <p:cNvPr id="11" name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533" y="285950"/>
            <a:ext cx="1593850" cy="782637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5440" y="611505"/>
            <a:ext cx="1134300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smtClean="0">
                <a:sym typeface="+mn-ea"/>
              </a:rPr>
              <a:t>拓展题：</a:t>
            </a:r>
            <a:endParaRPr lang="zh-CN" altLang="en-US" sz="280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ym typeface="+mn-ea"/>
              </a:rPr>
              <a:t>4.</a:t>
            </a:r>
            <a:r>
              <a:rPr sz="2800">
                <a:sym typeface="+mn-ea"/>
              </a:rPr>
              <a:t>一项工程，甲单独做4小时完成，乙单独做5小时完成，甲乙工作效率比是多少？比值是多少？</a:t>
            </a:r>
            <a:endParaRPr sz="2800"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8470" y="3053715"/>
            <a:ext cx="4284980" cy="2082800"/>
            <a:chOff x="693" y="7162"/>
            <a:chExt cx="6748" cy="3280"/>
          </a:xfrm>
        </p:grpSpPr>
        <p:pic>
          <p:nvPicPr>
            <p:cNvPr id="16" name="Picture 3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139" t="31895" b="20811"/>
            <a:stretch>
              <a:fillRect/>
            </a:stretch>
          </p:blipFill>
          <p:spPr bwMode="auto">
            <a:xfrm flipH="1">
              <a:off x="693" y="7162"/>
              <a:ext cx="2354" cy="3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圆角矩形标注 17"/>
            <p:cNvSpPr/>
            <p:nvPr>
              <p:custDataLst>
                <p:tags r:id="rId5"/>
              </p:custDataLst>
            </p:nvPr>
          </p:nvSpPr>
          <p:spPr>
            <a:xfrm>
              <a:off x="3047" y="7162"/>
              <a:ext cx="4394" cy="2133"/>
            </a:xfrm>
            <a:prstGeom prst="wedgeRoundRectCallout">
              <a:avLst>
                <a:gd name="adj1" fmla="val -60333"/>
                <a:gd name="adj2" fmla="val 20229"/>
                <a:gd name="adj3" fmla="val 16667"/>
              </a:avLst>
            </a:prstGeom>
            <a:noFill/>
            <a:ln w="12700">
              <a:solidFill>
                <a:srgbClr val="00B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2D05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8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把这项工程看做整体</a:t>
              </a:r>
              <a:r>
                <a:rPr kumimoji="0" lang="en-US" altLang="zh-CN" sz="28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“1”</a:t>
              </a:r>
              <a:r>
                <a:rPr kumimoji="0" sz="28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。</a:t>
              </a:r>
              <a:endPara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" name="Rectangle 6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98820" y="2284730"/>
            <a:ext cx="262953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甲的工作效率：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6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60715" y="2284730"/>
            <a:ext cx="12858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÷</a:t>
            </a:r>
            <a:r>
              <a:rPr kumimoji="1"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4=</a:t>
            </a:r>
            <a:endParaRPr kumimoji="1" lang="en-US" altLang="zh-CN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309100" y="2266315"/>
            <a:ext cx="444500" cy="909320"/>
            <a:chOff x="11819" y="2651"/>
            <a:chExt cx="700" cy="1432"/>
          </a:xfrm>
        </p:grpSpPr>
        <p:sp>
          <p:nvSpPr>
            <p:cNvPr id="25" name="TextBox 111"/>
            <p:cNvSpPr txBox="1"/>
            <p:nvPr>
              <p:custDataLst>
                <p:tags r:id="rId8"/>
              </p:custDataLst>
            </p:nvPr>
          </p:nvSpPr>
          <p:spPr>
            <a:xfrm>
              <a:off x="11825" y="2651"/>
              <a:ext cx="5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TextBox 111"/>
            <p:cNvSpPr txBox="1"/>
            <p:nvPr>
              <p:custDataLst>
                <p:tags r:id="rId9"/>
              </p:custDataLst>
            </p:nvPr>
          </p:nvSpPr>
          <p:spPr>
            <a:xfrm>
              <a:off x="11819" y="3261"/>
              <a:ext cx="5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11839" y="3360"/>
              <a:ext cx="680" cy="0"/>
            </a:xfrm>
            <a:prstGeom prst="line">
              <a:avLst/>
            </a:prstGeom>
            <a:ln w="28575" cap="flat" cmpd="sng">
              <a:solidFill>
                <a:srgbClr val="1D41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" name="Rectangle 6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809615" y="3284855"/>
            <a:ext cx="262953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乙的工作效率：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6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271510" y="3284855"/>
            <a:ext cx="12858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÷</a:t>
            </a:r>
            <a:r>
              <a:rPr kumimoji="1"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5=</a:t>
            </a:r>
            <a:endParaRPr kumimoji="1" lang="en-US" altLang="zh-CN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9895" y="3266440"/>
            <a:ext cx="444500" cy="909320"/>
            <a:chOff x="11819" y="2651"/>
            <a:chExt cx="700" cy="1432"/>
          </a:xfrm>
        </p:grpSpPr>
        <p:sp>
          <p:nvSpPr>
            <p:cNvPr id="14" name="TextBox 111"/>
            <p:cNvSpPr txBox="1"/>
            <p:nvPr>
              <p:custDataLst>
                <p:tags r:id="rId13"/>
              </p:custDataLst>
            </p:nvPr>
          </p:nvSpPr>
          <p:spPr>
            <a:xfrm>
              <a:off x="11825" y="2651"/>
              <a:ext cx="5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111"/>
            <p:cNvSpPr txBox="1"/>
            <p:nvPr>
              <p:custDataLst>
                <p:tags r:id="rId14"/>
              </p:custDataLst>
            </p:nvPr>
          </p:nvSpPr>
          <p:spPr>
            <a:xfrm>
              <a:off x="11819" y="3261"/>
              <a:ext cx="5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9" name="直接连接符 18"/>
            <p:cNvCxnSpPr/>
            <p:nvPr>
              <p:custDataLst>
                <p:tags r:id="rId15"/>
              </p:custDataLst>
            </p:nvPr>
          </p:nvCxnSpPr>
          <p:spPr>
            <a:xfrm>
              <a:off x="11839" y="3360"/>
              <a:ext cx="680" cy="0"/>
            </a:xfrm>
            <a:prstGeom prst="line">
              <a:avLst/>
            </a:prstGeom>
            <a:ln w="28575" cap="flat" cmpd="sng">
              <a:solidFill>
                <a:srgbClr val="1D41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2" name="组合 31"/>
          <p:cNvGrpSpPr/>
          <p:nvPr/>
        </p:nvGrpSpPr>
        <p:grpSpPr>
          <a:xfrm>
            <a:off x="6424930" y="4368800"/>
            <a:ext cx="1347470" cy="913765"/>
            <a:chOff x="8650" y="8148"/>
            <a:chExt cx="2122" cy="1439"/>
          </a:xfrm>
        </p:grpSpPr>
        <p:grpSp>
          <p:nvGrpSpPr>
            <p:cNvPr id="21" name="组合 20"/>
            <p:cNvGrpSpPr/>
            <p:nvPr/>
          </p:nvGrpSpPr>
          <p:grpSpPr>
            <a:xfrm>
              <a:off x="8650" y="8155"/>
              <a:ext cx="700" cy="1432"/>
              <a:chOff x="11819" y="2651"/>
              <a:chExt cx="700" cy="1432"/>
            </a:xfrm>
          </p:grpSpPr>
          <p:sp>
            <p:nvSpPr>
              <p:cNvPr id="22" name="TextBox 111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1825" y="2651"/>
                <a:ext cx="5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r>
                  <a:rPr lang="en-US" altLang="zh-CN" sz="2800">
                    <a:solidFill>
                      <a:srgbClr val="1D41D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TextBox 111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1819" y="3261"/>
                <a:ext cx="5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r>
                  <a:rPr lang="en-US" altLang="zh-CN" sz="2800">
                    <a:solidFill>
                      <a:srgbClr val="1D41D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24" name="直接连接符 23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11839" y="3360"/>
                <a:ext cx="680" cy="0"/>
              </a:xfrm>
              <a:prstGeom prst="line">
                <a:avLst/>
              </a:prstGeom>
              <a:ln w="28575" cap="flat" cmpd="sng">
                <a:solidFill>
                  <a:srgbClr val="1D41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7" name="组合 26"/>
            <p:cNvGrpSpPr/>
            <p:nvPr/>
          </p:nvGrpSpPr>
          <p:grpSpPr>
            <a:xfrm>
              <a:off x="10072" y="8155"/>
              <a:ext cx="700" cy="1432"/>
              <a:chOff x="11819" y="2651"/>
              <a:chExt cx="700" cy="1432"/>
            </a:xfrm>
          </p:grpSpPr>
          <p:sp>
            <p:nvSpPr>
              <p:cNvPr id="28" name="TextBox 111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11825" y="2651"/>
                <a:ext cx="5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r>
                  <a:rPr lang="en-US" altLang="zh-CN" sz="2800">
                    <a:solidFill>
                      <a:srgbClr val="1D41D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TextBox 111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11819" y="3261"/>
                <a:ext cx="5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r>
                  <a:rPr lang="en-US" altLang="zh-CN" sz="2800">
                    <a:solidFill>
                      <a:srgbClr val="1D41D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  <a:endPara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11839" y="3360"/>
                <a:ext cx="680" cy="0"/>
              </a:xfrm>
              <a:prstGeom prst="line">
                <a:avLst/>
              </a:prstGeom>
              <a:ln w="28575" cap="flat" cmpd="sng">
                <a:solidFill>
                  <a:srgbClr val="1D41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" name="Rectangle 64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9440" y="8148"/>
              <a:ext cx="851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：</a:t>
              </a:r>
              <a:endParaRPr kumimoji="1" 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Rectangle 64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763510" y="4378325"/>
            <a:ext cx="104076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=5:4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4" name="Rectangle 6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654415" y="4378325"/>
            <a:ext cx="104076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088120" y="4404360"/>
            <a:ext cx="444500" cy="909320"/>
            <a:chOff x="11819" y="2651"/>
            <a:chExt cx="700" cy="1432"/>
          </a:xfrm>
        </p:grpSpPr>
        <p:sp>
          <p:nvSpPr>
            <p:cNvPr id="36" name="TextBox 111"/>
            <p:cNvSpPr txBox="1"/>
            <p:nvPr>
              <p:custDataLst>
                <p:tags r:id="rId25"/>
              </p:custDataLst>
            </p:nvPr>
          </p:nvSpPr>
          <p:spPr>
            <a:xfrm>
              <a:off x="11825" y="2651"/>
              <a:ext cx="5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TextBox 111"/>
            <p:cNvSpPr txBox="1"/>
            <p:nvPr>
              <p:custDataLst>
                <p:tags r:id="rId26"/>
              </p:custDataLst>
            </p:nvPr>
          </p:nvSpPr>
          <p:spPr>
            <a:xfrm>
              <a:off x="11819" y="3261"/>
              <a:ext cx="5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r>
                <a: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8" name="直接连接符 37"/>
            <p:cNvCxnSpPr/>
            <p:nvPr>
              <p:custDataLst>
                <p:tags r:id="rId27"/>
              </p:custDataLst>
            </p:nvPr>
          </p:nvCxnSpPr>
          <p:spPr>
            <a:xfrm>
              <a:off x="11839" y="3360"/>
              <a:ext cx="680" cy="0"/>
            </a:xfrm>
            <a:prstGeom prst="line">
              <a:avLst/>
            </a:prstGeom>
            <a:ln w="28575" cap="flat" cmpd="sng">
              <a:solidFill>
                <a:srgbClr val="1D41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4" name="组合 43"/>
          <p:cNvGrpSpPr/>
          <p:nvPr/>
        </p:nvGrpSpPr>
        <p:grpSpPr>
          <a:xfrm>
            <a:off x="4663440" y="5222875"/>
            <a:ext cx="6376670" cy="909320"/>
            <a:chOff x="7344" y="9079"/>
            <a:chExt cx="10042" cy="1432"/>
          </a:xfrm>
        </p:grpSpPr>
        <p:sp>
          <p:nvSpPr>
            <p:cNvPr id="39" name="Rectangle 64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7344" y="9222"/>
              <a:ext cx="10042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答：甲乙工作效率比是</a:t>
              </a:r>
              <a:r>
                <a:rPr kumimoji="1"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5:4</a:t>
              </a:r>
              <a:r>
                <a:rPr kumimoji="1"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，比值是</a:t>
              </a:r>
              <a:r>
                <a:rPr kumimoji="1"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     </a:t>
              </a:r>
              <a:r>
                <a:rPr kumimoji="1"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6211" y="9079"/>
              <a:ext cx="700" cy="1432"/>
              <a:chOff x="11819" y="2651"/>
              <a:chExt cx="700" cy="1432"/>
            </a:xfrm>
          </p:grpSpPr>
          <p:sp>
            <p:nvSpPr>
              <p:cNvPr id="41" name="TextBox 111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1825" y="2651"/>
                <a:ext cx="5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r>
                  <a:rPr lang="en-US" altLang="zh-CN" sz="2800">
                    <a:solidFill>
                      <a:srgbClr val="1D41D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  <a:endPara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TextBox 111"/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11819" y="3261"/>
                <a:ext cx="586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defRPr>
                </a:lvl9pPr>
              </a:lstStyle>
              <a:p>
                <a:r>
                  <a:rPr lang="en-US" altLang="zh-CN" sz="2800">
                    <a:solidFill>
                      <a:srgbClr val="1D41D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43" name="直接连接符 42"/>
              <p:cNvCxnSpPr/>
              <p:nvPr>
                <p:custDataLst>
                  <p:tags r:id="rId31"/>
                </p:custDataLst>
              </p:nvPr>
            </p:nvCxnSpPr>
            <p:spPr>
              <a:xfrm>
                <a:off x="11839" y="3360"/>
                <a:ext cx="680" cy="0"/>
              </a:xfrm>
              <a:prstGeom prst="line">
                <a:avLst/>
              </a:prstGeom>
              <a:ln w="28575" cap="flat" cmpd="sng">
                <a:solidFill>
                  <a:srgbClr val="1D41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311" y="1310469"/>
            <a:ext cx="6210300" cy="2400300"/>
          </a:xfrm>
          <a:prstGeom prst="rect">
            <a:avLst/>
          </a:prstGeom>
        </p:spPr>
      </p:pic>
      <p:pic>
        <p:nvPicPr>
          <p:cNvPr id="3" name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926" y="4369384"/>
            <a:ext cx="9144000" cy="19133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1"/>
          <p:cNvGrpSpPr/>
          <p:nvPr/>
        </p:nvGrpSpPr>
        <p:grpSpPr>
          <a:xfrm>
            <a:off x="317049" y="2271081"/>
            <a:ext cx="4895215" cy="2966732"/>
            <a:chOff x="0" y="0"/>
            <a:chExt cx="4895215" cy="2966732"/>
          </a:xfrm>
        </p:grpSpPr>
        <p:pic>
          <p:nvPicPr>
            <p:cNvPr id="4" name="图片1"/>
            <p:cNvPicPr>
              <a:picLocks noChangeAspect="1"/>
            </p:cNvPicPr>
            <p:nvPr/>
          </p:nvPicPr>
          <p:blipFill>
            <a:blip r:embed="rId2"/>
            <a:srcRect r="73846"/>
            <a:stretch>
              <a:fillRect/>
            </a:stretch>
          </p:blipFill>
          <p:spPr>
            <a:xfrm>
              <a:off x="0" y="1191901"/>
              <a:ext cx="1007088" cy="1774831"/>
            </a:xfrm>
            <a:prstGeom prst="rect">
              <a:avLst/>
            </a:prstGeom>
          </p:spPr>
        </p:pic>
        <p:sp>
          <p:nvSpPr>
            <p:cNvPr id="5" name="形状2"/>
            <p:cNvSpPr txBox="1"/>
            <p:nvPr/>
          </p:nvSpPr>
          <p:spPr>
            <a:xfrm>
              <a:off x="1201420" y="0"/>
              <a:ext cx="3693795" cy="1756410"/>
            </a:xfrm>
            <a:custGeom>
              <a:avLst/>
              <a:gdLst>
                <a:gd name="connsiteX0" fmla="*/ 1576646 w 2682110"/>
                <a:gd name="connsiteY0" fmla="*/ 0 h 1756629"/>
                <a:gd name="connsiteX1" fmla="*/ 1732313 w 2682110"/>
                <a:gd name="connsiteY1" fmla="*/ 0 h 1756629"/>
                <a:gd name="connsiteX2" fmla="*/ 1992441 w 2682110"/>
                <a:gd name="connsiteY2" fmla="*/ 191575 h 1756629"/>
                <a:gd name="connsiteX3" fmla="*/ 2362421 w 2682110"/>
                <a:gd name="connsiteY3" fmla="*/ 182292 h 1756629"/>
                <a:gd name="connsiteX4" fmla="*/ 2573376 w 2682110"/>
                <a:gd name="connsiteY4" fmla="*/ 671388 h 1756629"/>
                <a:gd name="connsiteX5" fmla="*/ 2634692 w 2682110"/>
                <a:gd name="connsiteY5" fmla="*/ 834265 h 1756629"/>
                <a:gd name="connsiteX6" fmla="*/ 2682110 w 2682110"/>
                <a:gd name="connsiteY6" fmla="*/ 1338889 h 1756629"/>
                <a:gd name="connsiteX7" fmla="*/ 2125101 w 2682110"/>
                <a:gd name="connsiteY7" fmla="*/ 1557765 h 1756629"/>
                <a:gd name="connsiteX8" fmla="*/ 1935358 w 2682110"/>
                <a:gd name="connsiteY8" fmla="*/ 1677533 h 1756629"/>
                <a:gd name="connsiteX9" fmla="*/ 1361682 w 2682110"/>
                <a:gd name="connsiteY9" fmla="*/ 1756629 h 1756629"/>
                <a:gd name="connsiteX10" fmla="*/ 983606 w 2682110"/>
                <a:gd name="connsiteY10" fmla="*/ 1603515 h 1756629"/>
                <a:gd name="connsiteX11" fmla="*/ 638251 w 2682110"/>
                <a:gd name="connsiteY11" fmla="*/ 1624053 h 1756629"/>
                <a:gd name="connsiteX12" fmla="*/ 381904 w 2682110"/>
                <a:gd name="connsiteY12" fmla="*/ 1408255 h 1756629"/>
                <a:gd name="connsiteX13" fmla="*/ 162273 w 2682110"/>
                <a:gd name="connsiteY13" fmla="*/ 1408618 h 1756629"/>
                <a:gd name="connsiteX14" fmla="*/ 0 w 2682110"/>
                <a:gd name="connsiteY14" fmla="*/ 952315 h 1756629"/>
                <a:gd name="connsiteX15" fmla="*/ 123690 w 2682110"/>
                <a:gd name="connsiteY15" fmla="*/ 744648 h 1756629"/>
                <a:gd name="connsiteX16" fmla="*/ 108734 w 2682110"/>
                <a:gd name="connsiteY16" fmla="*/ 450396 h 1756629"/>
                <a:gd name="connsiteX17" fmla="*/ 519012 w 2682110"/>
                <a:gd name="connsiteY17" fmla="*/ 298295 h 1756629"/>
                <a:gd name="connsiteX18" fmla="*/ 684599 w 2682110"/>
                <a:gd name="connsiteY18" fmla="*/ 162941 h 1756629"/>
                <a:gd name="connsiteX19" fmla="*/ 1135835 w 2682110"/>
                <a:gd name="connsiteY19" fmla="*/ 49716 h 1756629"/>
                <a:gd name="connsiteX20" fmla="*/ 1361310 w 2682110"/>
                <a:gd name="connsiteY20" fmla="*/ 38411 h 175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82110" h="1756629">
                  <a:moveTo>
                    <a:pt x="1576646" y="0"/>
                  </a:moveTo>
                  <a:cubicBezTo>
                    <a:pt x="1732313" y="0"/>
                    <a:pt x="1871172" y="84375"/>
                    <a:pt x="1942603" y="208610"/>
                  </a:cubicBezTo>
                  <a:cubicBezTo>
                    <a:pt x="1992441" y="191575"/>
                    <a:pt x="2046176" y="182292"/>
                    <a:pt x="2102195" y="182292"/>
                  </a:cubicBezTo>
                  <a:cubicBezTo>
                    <a:pt x="2362421" y="182292"/>
                    <a:pt x="2573376" y="382619"/>
                    <a:pt x="2573376" y="629735"/>
                  </a:cubicBezTo>
                  <a:cubicBezTo>
                    <a:pt x="2573376" y="671388"/>
                    <a:pt x="2567383" y="711711"/>
                    <a:pt x="2556170" y="749970"/>
                  </a:cubicBezTo>
                  <a:cubicBezTo>
                    <a:pt x="2634692" y="834265"/>
                    <a:pt x="2682110" y="943120"/>
                    <a:pt x="2682110" y="1060606"/>
                  </a:cubicBezTo>
                  <a:cubicBezTo>
                    <a:pt x="2682110" y="1338889"/>
                    <a:pt x="2446814" y="1557765"/>
                    <a:pt x="2156562" y="1557765"/>
                  </a:cubicBezTo>
                  <a:cubicBezTo>
                    <a:pt x="2125101" y="1557765"/>
                    <a:pt x="2094286" y="1555194"/>
                    <a:pt x="2064346" y="1550254"/>
                  </a:cubicBezTo>
                  <a:cubicBezTo>
                    <a:pt x="1935358" y="1677533"/>
                    <a:pt x="1755494" y="1756629"/>
                    <a:pt x="1558524" y="1756629"/>
                  </a:cubicBezTo>
                  <a:cubicBezTo>
                    <a:pt x="1361682" y="1756629"/>
                    <a:pt x="1184721" y="1684558"/>
                    <a:pt x="1054924" y="1567303"/>
                  </a:cubicBezTo>
                  <a:cubicBezTo>
                    <a:pt x="983606" y="1603515"/>
                    <a:pt x="902089" y="1624053"/>
                    <a:pt x="815507" y="1624053"/>
                  </a:cubicBezTo>
                  <a:cubicBezTo>
                    <a:pt x="638251" y="1624053"/>
                    <a:pt x="482223" y="1537973"/>
                    <a:pt x="391483" y="1407542"/>
                  </a:cubicBezTo>
                  <a:cubicBezTo>
                    <a:pt x="381904" y="1408255"/>
                    <a:pt x="372221" y="1408618"/>
                    <a:pt x="362447" y="1408618"/>
                  </a:cubicBezTo>
                  <a:cubicBezTo>
                    <a:pt x="162273" y="1408618"/>
                    <a:pt x="0" y="1256517"/>
                    <a:pt x="0" y="1060606"/>
                  </a:cubicBezTo>
                  <a:cubicBezTo>
                    <a:pt x="0" y="952315"/>
                    <a:pt x="59168" y="853955"/>
                    <a:pt x="150121" y="793018"/>
                  </a:cubicBezTo>
                  <a:cubicBezTo>
                    <a:pt x="123690" y="744648"/>
                    <a:pt x="108734" y="689210"/>
                    <a:pt x="108734" y="629735"/>
                  </a:cubicBezTo>
                  <a:cubicBezTo>
                    <a:pt x="108734" y="450396"/>
                    <a:pt x="271007" y="298295"/>
                    <a:pt x="471182" y="298296"/>
                  </a:cubicBezTo>
                  <a:cubicBezTo>
                    <a:pt x="519012" y="298295"/>
                    <a:pt x="564679" y="306980"/>
                    <a:pt x="606485" y="322645"/>
                  </a:cubicBezTo>
                  <a:cubicBezTo>
                    <a:pt x="684599" y="162941"/>
                    <a:pt x="856322" y="49716"/>
                    <a:pt x="1051097" y="49716"/>
                  </a:cubicBezTo>
                  <a:cubicBezTo>
                    <a:pt x="1135835" y="49716"/>
                    <a:pt x="1215137" y="68501"/>
                    <a:pt x="1284717" y="101560"/>
                  </a:cubicBezTo>
                  <a:cubicBezTo>
                    <a:pt x="1361310" y="38411"/>
                    <a:pt x="1463198" y="0"/>
                    <a:pt x="1576646" y="0"/>
                  </a:cubicBezTo>
                  <a:close/>
                </a:path>
              </a:pathLst>
            </a:custGeom>
            <a:solidFill>
              <a:srgbClr val="FFE1C2">
                <a:alpha val="71000"/>
              </a:srgbClr>
            </a:solidFill>
            <a:ln w="9525">
              <a:solidFill>
                <a:srgbClr val="F5AC62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文本3"/>
            <p:cNvSpPr txBox="1"/>
            <p:nvPr/>
          </p:nvSpPr>
          <p:spPr>
            <a:xfrm>
              <a:off x="1537970" y="391795"/>
              <a:ext cx="3195320" cy="88582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说一说，什么是比？请你举个例子。</a:t>
              </a:r>
              <a:endPara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2"/>
          <p:cNvGrpSpPr/>
          <p:nvPr/>
        </p:nvGrpSpPr>
        <p:grpSpPr>
          <a:xfrm>
            <a:off x="6469334" y="2052371"/>
            <a:ext cx="4654658" cy="2420359"/>
            <a:chOff x="0" y="0"/>
            <a:chExt cx="4654658" cy="2420359"/>
          </a:xfrm>
        </p:grpSpPr>
        <p:pic>
          <p:nvPicPr>
            <p:cNvPr id="8" name="图片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4677" y="639184"/>
              <a:ext cx="1219981" cy="1781175"/>
            </a:xfrm>
            <a:prstGeom prst="rect">
              <a:avLst/>
            </a:prstGeom>
          </p:spPr>
        </p:pic>
        <p:sp>
          <p:nvSpPr>
            <p:cNvPr id="9" name="形状3"/>
            <p:cNvSpPr txBox="1"/>
            <p:nvPr/>
          </p:nvSpPr>
          <p:spPr>
            <a:xfrm>
              <a:off x="0" y="0"/>
              <a:ext cx="3142141" cy="1756629"/>
            </a:xfrm>
            <a:custGeom>
              <a:avLst/>
              <a:gdLst>
                <a:gd name="connsiteX0" fmla="*/ 1847069 w 3142141"/>
                <a:gd name="connsiteY0" fmla="*/ 0 h 1756629"/>
                <a:gd name="connsiteX1" fmla="*/ 2029436 w 3142141"/>
                <a:gd name="connsiteY1" fmla="*/ 0 h 1756629"/>
                <a:gd name="connsiteX2" fmla="*/ 2334181 w 3142141"/>
                <a:gd name="connsiteY2" fmla="*/ 191575 h 1756629"/>
                <a:gd name="connsiteX3" fmla="*/ 2767619 w 3142141"/>
                <a:gd name="connsiteY3" fmla="*/ 182292 h 1756629"/>
                <a:gd name="connsiteX4" fmla="*/ 3014757 w 3142141"/>
                <a:gd name="connsiteY4" fmla="*/ 671388 h 1756629"/>
                <a:gd name="connsiteX5" fmla="*/ 3086589 w 3142141"/>
                <a:gd name="connsiteY5" fmla="*/ 834266 h 1756629"/>
                <a:gd name="connsiteX6" fmla="*/ 3142141 w 3142141"/>
                <a:gd name="connsiteY6" fmla="*/ 1338890 h 1756629"/>
                <a:gd name="connsiteX7" fmla="*/ 2489594 w 3142141"/>
                <a:gd name="connsiteY7" fmla="*/ 1557766 h 1756629"/>
                <a:gd name="connsiteX8" fmla="*/ 2267307 w 3142141"/>
                <a:gd name="connsiteY8" fmla="*/ 1677534 h 1756629"/>
                <a:gd name="connsiteX9" fmla="*/ 1595235 w 3142141"/>
                <a:gd name="connsiteY9" fmla="*/ 1756629 h 1756629"/>
                <a:gd name="connsiteX10" fmla="*/ 1152312 w 3142141"/>
                <a:gd name="connsiteY10" fmla="*/ 1603516 h 1756629"/>
                <a:gd name="connsiteX11" fmla="*/ 747722 w 3142141"/>
                <a:gd name="connsiteY11" fmla="*/ 1624054 h 1756629"/>
                <a:gd name="connsiteX12" fmla="*/ 447408 w 3142141"/>
                <a:gd name="connsiteY12" fmla="*/ 1408255 h 1756629"/>
                <a:gd name="connsiteX13" fmla="*/ 190106 w 3142141"/>
                <a:gd name="connsiteY13" fmla="*/ 1408618 h 1756629"/>
                <a:gd name="connsiteX14" fmla="*/ 0 w 3142141"/>
                <a:gd name="connsiteY14" fmla="*/ 952315 h 1756629"/>
                <a:gd name="connsiteX15" fmla="*/ 144905 w 3142141"/>
                <a:gd name="connsiteY15" fmla="*/ 744648 h 1756629"/>
                <a:gd name="connsiteX16" fmla="*/ 127384 w 3142141"/>
                <a:gd name="connsiteY16" fmla="*/ 450396 h 1756629"/>
                <a:gd name="connsiteX17" fmla="*/ 608032 w 3142141"/>
                <a:gd name="connsiteY17" fmla="*/ 298296 h 1756629"/>
                <a:gd name="connsiteX18" fmla="*/ 802020 w 3142141"/>
                <a:gd name="connsiteY18" fmla="*/ 162941 h 1756629"/>
                <a:gd name="connsiteX19" fmla="*/ 1330651 w 3142141"/>
                <a:gd name="connsiteY19" fmla="*/ 49716 h 1756629"/>
                <a:gd name="connsiteX20" fmla="*/ 1594800 w 3142141"/>
                <a:gd name="connsiteY20" fmla="*/ 38411 h 175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42141" h="1756629">
                  <a:moveTo>
                    <a:pt x="1847069" y="0"/>
                  </a:moveTo>
                  <a:cubicBezTo>
                    <a:pt x="2029436" y="0"/>
                    <a:pt x="2192112" y="84375"/>
                    <a:pt x="2275794" y="208610"/>
                  </a:cubicBezTo>
                  <a:cubicBezTo>
                    <a:pt x="2334181" y="191575"/>
                    <a:pt x="2397133" y="182292"/>
                    <a:pt x="2462759" y="182292"/>
                  </a:cubicBezTo>
                  <a:cubicBezTo>
                    <a:pt x="2767619" y="182292"/>
                    <a:pt x="3014757" y="382619"/>
                    <a:pt x="3014757" y="629735"/>
                  </a:cubicBezTo>
                  <a:cubicBezTo>
                    <a:pt x="3014757" y="671388"/>
                    <a:pt x="3007735" y="711711"/>
                    <a:pt x="2994600" y="749970"/>
                  </a:cubicBezTo>
                  <a:cubicBezTo>
                    <a:pt x="3086589" y="834266"/>
                    <a:pt x="3142141" y="943120"/>
                    <a:pt x="3142141" y="1060606"/>
                  </a:cubicBezTo>
                  <a:cubicBezTo>
                    <a:pt x="3142141" y="1338890"/>
                    <a:pt x="2866487" y="1557766"/>
                    <a:pt x="2526451" y="1557766"/>
                  </a:cubicBezTo>
                  <a:cubicBezTo>
                    <a:pt x="2489594" y="1557766"/>
                    <a:pt x="2453494" y="1555194"/>
                    <a:pt x="2418419" y="1550254"/>
                  </a:cubicBezTo>
                  <a:cubicBezTo>
                    <a:pt x="2267307" y="1677534"/>
                    <a:pt x="2056593" y="1756629"/>
                    <a:pt x="1825839" y="1756629"/>
                  </a:cubicBezTo>
                  <a:cubicBezTo>
                    <a:pt x="1595235" y="1756629"/>
                    <a:pt x="1387922" y="1684558"/>
                    <a:pt x="1235862" y="1567303"/>
                  </a:cubicBezTo>
                  <a:cubicBezTo>
                    <a:pt x="1152312" y="1603516"/>
                    <a:pt x="1056813" y="1624054"/>
                    <a:pt x="955381" y="1624054"/>
                  </a:cubicBezTo>
                  <a:cubicBezTo>
                    <a:pt x="747722" y="1624054"/>
                    <a:pt x="564933" y="1537973"/>
                    <a:pt x="458629" y="1407543"/>
                  </a:cubicBezTo>
                  <a:cubicBezTo>
                    <a:pt x="447408" y="1408255"/>
                    <a:pt x="436064" y="1408618"/>
                    <a:pt x="424614" y="1408618"/>
                  </a:cubicBezTo>
                  <a:cubicBezTo>
                    <a:pt x="190106" y="1408618"/>
                    <a:pt x="0" y="1256518"/>
                    <a:pt x="0" y="1060606"/>
                  </a:cubicBezTo>
                  <a:cubicBezTo>
                    <a:pt x="0" y="952315"/>
                    <a:pt x="69316" y="853955"/>
                    <a:pt x="175869" y="793018"/>
                  </a:cubicBezTo>
                  <a:cubicBezTo>
                    <a:pt x="144905" y="744648"/>
                    <a:pt x="127384" y="689210"/>
                    <a:pt x="127384" y="629735"/>
                  </a:cubicBezTo>
                  <a:cubicBezTo>
                    <a:pt x="127384" y="450396"/>
                    <a:pt x="317490" y="298296"/>
                    <a:pt x="551998" y="298296"/>
                  </a:cubicBezTo>
                  <a:cubicBezTo>
                    <a:pt x="608032" y="298296"/>
                    <a:pt x="661532" y="306980"/>
                    <a:pt x="710508" y="322645"/>
                  </a:cubicBezTo>
                  <a:cubicBezTo>
                    <a:pt x="802020" y="162941"/>
                    <a:pt x="1003196" y="49716"/>
                    <a:pt x="1231379" y="49716"/>
                  </a:cubicBezTo>
                  <a:cubicBezTo>
                    <a:pt x="1330651" y="49716"/>
                    <a:pt x="1423555" y="68501"/>
                    <a:pt x="1505069" y="101561"/>
                  </a:cubicBezTo>
                  <a:cubicBezTo>
                    <a:pt x="1594800" y="38411"/>
                    <a:pt x="1714163" y="0"/>
                    <a:pt x="1847069" y="0"/>
                  </a:cubicBezTo>
                  <a:close/>
                </a:path>
              </a:pathLst>
            </a:custGeom>
            <a:solidFill>
              <a:srgbClr val="FFE1C2">
                <a:alpha val="71000"/>
              </a:srgbClr>
            </a:solidFill>
            <a:ln w="9525">
              <a:solidFill>
                <a:srgbClr val="F5AC62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4"/>
            <p:cNvSpPr txBox="1"/>
            <p:nvPr/>
          </p:nvSpPr>
          <p:spPr>
            <a:xfrm>
              <a:off x="258547" y="382114"/>
              <a:ext cx="2894990" cy="14073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比与除法，分数有什么关系？</a:t>
              </a:r>
              <a:endPara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560" y="225542"/>
            <a:ext cx="4800600" cy="2841625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3" name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06" y="417719"/>
            <a:ext cx="3435248" cy="1663303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4" name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2575" y="274644"/>
            <a:ext cx="3522659" cy="1949348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grpSp>
        <p:nvGrpSpPr>
          <p:cNvPr id="5" name="组合1"/>
          <p:cNvGrpSpPr/>
          <p:nvPr/>
        </p:nvGrpSpPr>
        <p:grpSpPr>
          <a:xfrm>
            <a:off x="1049645" y="3099044"/>
            <a:ext cx="3538100" cy="625094"/>
            <a:chOff x="0" y="0"/>
            <a:chExt cx="3538100" cy="625094"/>
          </a:xfrm>
        </p:grpSpPr>
        <p:sp>
          <p:nvSpPr>
            <p:cNvPr id="6" name="文本1"/>
            <p:cNvSpPr txBox="1"/>
            <p:nvPr/>
          </p:nvSpPr>
          <p:spPr>
            <a:xfrm>
              <a:off x="479403" y="0"/>
              <a:ext cx="3058697" cy="62509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000" b="1" i="0" dirty="0">
                  <a:solidFill>
                    <a:srgbClr val="000000">
                      <a:alpha val="10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哪杯水更甜？</a:t>
              </a:r>
              <a:endPara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" name="图片4"/>
            <p:cNvPicPr>
              <a:picLocks noChangeAspect="1"/>
            </p:cNvPicPr>
            <p:nvPr/>
          </p:nvPicPr>
          <p:blipFill>
            <a:blip r:embed="rId5"/>
            <a:srcRect r="90769" b="42045"/>
            <a:stretch>
              <a:fillRect/>
            </a:stretch>
          </p:blipFill>
          <p:spPr>
            <a:xfrm>
              <a:off x="0" y="72895"/>
              <a:ext cx="479660" cy="479660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1108075" y="4276725"/>
            <a:ext cx="80022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思考：可以怎么比呢？同桌讨论，讨论之后记录在学习单上。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7"/>
          <p:cNvSpPr txBox="1"/>
          <p:nvPr>
            <p:custDataLst>
              <p:tags r:id="rId2"/>
            </p:custDataLst>
          </p:nvPr>
        </p:nvSpPr>
        <p:spPr>
          <a:xfrm>
            <a:off x="1991678" y="3494088"/>
            <a:ext cx="30241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1∶2</a:t>
            </a:r>
            <a:r>
              <a:rPr lang="zh-CN" altLang="en-US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 10∶20</a:t>
            </a:r>
            <a:endParaRPr lang="en-US" altLang="zh-CN" sz="3200">
              <a:solidFill>
                <a:srgbClr val="120E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67"/>
          <p:cNvSpPr txBox="1"/>
          <p:nvPr>
            <p:custDataLst>
              <p:tags r:id="rId3"/>
            </p:custDataLst>
          </p:nvPr>
        </p:nvSpPr>
        <p:spPr>
          <a:xfrm>
            <a:off x="7045325" y="3528060"/>
            <a:ext cx="38893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4∶12</a:t>
            </a:r>
            <a:r>
              <a:rPr lang="zh-CN" altLang="en-US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 1∶3</a:t>
            </a:r>
            <a:endParaRPr lang="en-US" altLang="zh-CN" sz="3200">
              <a:solidFill>
                <a:srgbClr val="120E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弧形 11"/>
          <p:cNvSpPr/>
          <p:nvPr>
            <p:custDataLst>
              <p:tags r:id="rId4"/>
            </p:custDataLst>
          </p:nvPr>
        </p:nvSpPr>
        <p:spPr>
          <a:xfrm>
            <a:off x="2179003" y="3243263"/>
            <a:ext cx="1547813" cy="684213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3" name="弧形 12"/>
          <p:cNvSpPr/>
          <p:nvPr>
            <p:custDataLst>
              <p:tags r:id="rId5"/>
            </p:custDataLst>
          </p:nvPr>
        </p:nvSpPr>
        <p:spPr>
          <a:xfrm flipV="1">
            <a:off x="2823528" y="3654425"/>
            <a:ext cx="1692275" cy="684213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4" name="TextBox 67"/>
          <p:cNvSpPr txBox="1"/>
          <p:nvPr>
            <p:custDataLst>
              <p:tags r:id="rId6"/>
            </p:custDataLst>
          </p:nvPr>
        </p:nvSpPr>
        <p:spPr>
          <a:xfrm>
            <a:off x="2401253" y="2703513"/>
            <a:ext cx="11033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×10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67"/>
          <p:cNvSpPr txBox="1"/>
          <p:nvPr>
            <p:custDataLst>
              <p:tags r:id="rId7"/>
            </p:custDataLst>
          </p:nvPr>
        </p:nvSpPr>
        <p:spPr>
          <a:xfrm>
            <a:off x="3112453" y="4256088"/>
            <a:ext cx="1104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×10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弧形 15"/>
          <p:cNvSpPr/>
          <p:nvPr>
            <p:custDataLst>
              <p:tags r:id="rId8"/>
            </p:custDataLst>
          </p:nvPr>
        </p:nvSpPr>
        <p:spPr>
          <a:xfrm>
            <a:off x="7304723" y="3294063"/>
            <a:ext cx="1547813" cy="682625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7" name="TextBox 67"/>
          <p:cNvSpPr txBox="1"/>
          <p:nvPr>
            <p:custDataLst>
              <p:tags r:id="rId9"/>
            </p:custDataLst>
          </p:nvPr>
        </p:nvSpPr>
        <p:spPr>
          <a:xfrm>
            <a:off x="7553960" y="2795588"/>
            <a:ext cx="1103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÷4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弧形 4"/>
          <p:cNvSpPr/>
          <p:nvPr>
            <p:custDataLst>
              <p:tags r:id="rId10"/>
            </p:custDataLst>
          </p:nvPr>
        </p:nvSpPr>
        <p:spPr>
          <a:xfrm flipV="1">
            <a:off x="8000048" y="3697288"/>
            <a:ext cx="1476375" cy="684213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TextBox 67"/>
          <p:cNvSpPr txBox="1"/>
          <p:nvPr>
            <p:custDataLst>
              <p:tags r:id="rId11"/>
            </p:custDataLst>
          </p:nvPr>
        </p:nvSpPr>
        <p:spPr>
          <a:xfrm>
            <a:off x="8152448" y="4327525"/>
            <a:ext cx="11033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÷4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5765" y="396240"/>
            <a:ext cx="8454390" cy="2078990"/>
            <a:chOff x="5707" y="7687"/>
            <a:chExt cx="13314" cy="3274"/>
          </a:xfrm>
        </p:grpSpPr>
        <p:pic>
          <p:nvPicPr>
            <p:cNvPr id="19" name="图片 1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707" y="7687"/>
              <a:ext cx="2210" cy="3274"/>
            </a:xfrm>
            <a:prstGeom prst="rect">
              <a:avLst/>
            </a:prstGeom>
          </p:spPr>
        </p:pic>
        <p:sp>
          <p:nvSpPr>
            <p:cNvPr id="20" name="AutoShape 2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917" y="8054"/>
              <a:ext cx="11104" cy="1365"/>
            </a:xfrm>
            <a:prstGeom prst="wedgeRoundRectCallout">
              <a:avLst>
                <a:gd name="adj1" fmla="val -54619"/>
                <a:gd name="adj2" fmla="val 2882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 smtClean="0"/>
                <a:t>观察笑笑写的相等的比，你能找到规律吗？</a:t>
              </a:r>
              <a:endParaRPr lang="zh-CN" altLang="en-US" sz="2800" smtClean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532" y="5018342"/>
            <a:ext cx="4694555" cy="2847340"/>
            <a:chOff x="9819" y="3926"/>
            <a:chExt cx="8034" cy="7924"/>
          </a:xfrm>
        </p:grpSpPr>
        <p:sp>
          <p:nvSpPr>
            <p:cNvPr id="24" name="矩形: 折角 9"/>
            <p:cNvSpPr/>
            <p:nvPr>
              <p:custDataLst>
                <p:tags r:id="rId15"/>
              </p:custDataLst>
            </p:nvPr>
          </p:nvSpPr>
          <p:spPr>
            <a:xfrm>
              <a:off x="9819" y="3953"/>
              <a:ext cx="8034" cy="4457"/>
            </a:xfrm>
            <a:prstGeom prst="foldedCorner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  <a:effectLst>
              <a:glow rad="139700">
                <a:schemeClr val="accent1">
                  <a:satMod val="175000"/>
                  <a:alpha val="40000"/>
                </a:schemeClr>
              </a:glow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perspectiveBelow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TextBox 44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0245" y="3926"/>
              <a:ext cx="7608" cy="79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比的前项和后项</a:t>
              </a:r>
              <a:r>
                <a:rPr 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同时乘10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，比值的大小</a:t>
              </a:r>
              <a:r>
                <a:rPr 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不变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10020" y="5007134"/>
            <a:ext cx="4694555" cy="2869978"/>
            <a:chOff x="9927" y="3863"/>
            <a:chExt cx="8034" cy="7987"/>
          </a:xfrm>
        </p:grpSpPr>
        <p:sp>
          <p:nvSpPr>
            <p:cNvPr id="27" name="矩形: 折角 9"/>
            <p:cNvSpPr/>
            <p:nvPr>
              <p:custDataLst>
                <p:tags r:id="rId17"/>
              </p:custDataLst>
            </p:nvPr>
          </p:nvSpPr>
          <p:spPr>
            <a:xfrm>
              <a:off x="9927" y="3863"/>
              <a:ext cx="8034" cy="4457"/>
            </a:xfrm>
            <a:prstGeom prst="foldedCorner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  <a:effectLst>
              <a:glow rad="139700">
                <a:schemeClr val="accent1">
                  <a:satMod val="175000"/>
                  <a:alpha val="40000"/>
                </a:schemeClr>
              </a:glow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perspectiveBelow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TextBox 44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0245" y="3926"/>
              <a:ext cx="7608" cy="79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比的前项和后项</a:t>
              </a:r>
              <a:r>
                <a:rPr 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同时除以4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，比值的大小</a:t>
              </a:r>
              <a:r>
                <a:rPr lang="zh-CN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不变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4" grpId="0"/>
      <p:bldP spid="14" grpId="0"/>
      <p:bldP spid="15" grpId="0"/>
      <p:bldP spid="1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7"/>
          <p:cNvSpPr txBox="1"/>
          <p:nvPr>
            <p:custDataLst>
              <p:tags r:id="rId2"/>
            </p:custDataLst>
          </p:nvPr>
        </p:nvSpPr>
        <p:spPr>
          <a:xfrm>
            <a:off x="717233" y="1975168"/>
            <a:ext cx="30241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1∶2</a:t>
            </a:r>
            <a:r>
              <a:rPr lang="zh-CN" altLang="en-US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 10∶20</a:t>
            </a:r>
            <a:endParaRPr lang="en-US" altLang="zh-CN" sz="3200">
              <a:solidFill>
                <a:srgbClr val="120E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67"/>
          <p:cNvSpPr txBox="1"/>
          <p:nvPr>
            <p:custDataLst>
              <p:tags r:id="rId3"/>
            </p:custDataLst>
          </p:nvPr>
        </p:nvSpPr>
        <p:spPr>
          <a:xfrm>
            <a:off x="5770880" y="2009140"/>
            <a:ext cx="38893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4∶12</a:t>
            </a:r>
            <a:r>
              <a:rPr lang="zh-CN" altLang="en-US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3200">
                <a:solidFill>
                  <a:srgbClr val="120ECE"/>
                </a:solidFill>
                <a:latin typeface="微软雅黑" panose="020B0503020204020204" charset="-122"/>
                <a:ea typeface="微软雅黑" panose="020B0503020204020204" charset="-122"/>
              </a:rPr>
              <a:t> 1∶3</a:t>
            </a:r>
            <a:endParaRPr lang="en-US" altLang="zh-CN" sz="3200">
              <a:solidFill>
                <a:srgbClr val="120E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弧形 11"/>
          <p:cNvSpPr/>
          <p:nvPr>
            <p:custDataLst>
              <p:tags r:id="rId4"/>
            </p:custDataLst>
          </p:nvPr>
        </p:nvSpPr>
        <p:spPr>
          <a:xfrm>
            <a:off x="904558" y="1724343"/>
            <a:ext cx="1547813" cy="684213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3" name="弧形 12"/>
          <p:cNvSpPr/>
          <p:nvPr>
            <p:custDataLst>
              <p:tags r:id="rId5"/>
            </p:custDataLst>
          </p:nvPr>
        </p:nvSpPr>
        <p:spPr>
          <a:xfrm flipV="1">
            <a:off x="1549083" y="2135505"/>
            <a:ext cx="1692275" cy="684213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4" name="TextBox 67"/>
          <p:cNvSpPr txBox="1"/>
          <p:nvPr>
            <p:custDataLst>
              <p:tags r:id="rId6"/>
            </p:custDataLst>
          </p:nvPr>
        </p:nvSpPr>
        <p:spPr>
          <a:xfrm>
            <a:off x="1126808" y="1184593"/>
            <a:ext cx="11033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×10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67"/>
          <p:cNvSpPr txBox="1"/>
          <p:nvPr>
            <p:custDataLst>
              <p:tags r:id="rId7"/>
            </p:custDataLst>
          </p:nvPr>
        </p:nvSpPr>
        <p:spPr>
          <a:xfrm>
            <a:off x="1838008" y="2737168"/>
            <a:ext cx="1104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×10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弧形 15"/>
          <p:cNvSpPr/>
          <p:nvPr>
            <p:custDataLst>
              <p:tags r:id="rId8"/>
            </p:custDataLst>
          </p:nvPr>
        </p:nvSpPr>
        <p:spPr>
          <a:xfrm>
            <a:off x="6030278" y="1775143"/>
            <a:ext cx="1547813" cy="682625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7" name="TextBox 67"/>
          <p:cNvSpPr txBox="1"/>
          <p:nvPr>
            <p:custDataLst>
              <p:tags r:id="rId9"/>
            </p:custDataLst>
          </p:nvPr>
        </p:nvSpPr>
        <p:spPr>
          <a:xfrm>
            <a:off x="6279515" y="1276668"/>
            <a:ext cx="1103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÷4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弧形 3"/>
          <p:cNvSpPr/>
          <p:nvPr>
            <p:custDataLst>
              <p:tags r:id="rId10"/>
            </p:custDataLst>
          </p:nvPr>
        </p:nvSpPr>
        <p:spPr>
          <a:xfrm flipV="1">
            <a:off x="6725603" y="2178368"/>
            <a:ext cx="1476375" cy="684213"/>
          </a:xfrm>
          <a:prstGeom prst="arc">
            <a:avLst>
              <a:gd name="adj1" fmla="val 10929670"/>
              <a:gd name="adj2" fmla="val 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" name="TextBox 67"/>
          <p:cNvSpPr txBox="1"/>
          <p:nvPr>
            <p:custDataLst>
              <p:tags r:id="rId11"/>
            </p:custDataLst>
          </p:nvPr>
        </p:nvSpPr>
        <p:spPr>
          <a:xfrm>
            <a:off x="6878003" y="2808605"/>
            <a:ext cx="11033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÷4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46"/>
          <p:cNvGrpSpPr/>
          <p:nvPr/>
        </p:nvGrpSpPr>
        <p:grpSpPr>
          <a:xfrm>
            <a:off x="830580" y="3472815"/>
            <a:ext cx="4603750" cy="2964815"/>
            <a:chOff x="0" y="-131573"/>
            <a:chExt cx="7164720" cy="4516381"/>
          </a:xfrm>
        </p:grpSpPr>
        <p:pic>
          <p:nvPicPr>
            <p:cNvPr id="6" name="图片 42" descr="2.pn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 bwMode="auto">
            <a:xfrm>
              <a:off x="0" y="-131573"/>
              <a:ext cx="7164720" cy="4516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4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82458" y="923773"/>
              <a:ext cx="6276287" cy="21077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学习任务：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照这样的规律，你也能写出一组相等的比吗？</a:t>
              </a:r>
              <a:endPara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上箭头 7"/>
          <p:cNvSpPr/>
          <p:nvPr>
            <p:custDataLst>
              <p:tags r:id="rId15"/>
            </p:custDataLst>
          </p:nvPr>
        </p:nvSpPr>
        <p:spPr>
          <a:xfrm rot="5400000">
            <a:off x="6182995" y="4645660"/>
            <a:ext cx="245110" cy="833755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890385" y="3901440"/>
            <a:ext cx="4561840" cy="2426335"/>
            <a:chOff x="2333" y="5180"/>
            <a:chExt cx="7184" cy="3821"/>
          </a:xfrm>
        </p:grpSpPr>
        <p:sp>
          <p:nvSpPr>
            <p:cNvPr id="10" name="矩形: 折角 9"/>
            <p:cNvSpPr/>
            <p:nvPr>
              <p:custDataLst>
                <p:tags r:id="rId16"/>
              </p:custDataLst>
            </p:nvPr>
          </p:nvSpPr>
          <p:spPr>
            <a:xfrm>
              <a:off x="2333" y="5180"/>
              <a:ext cx="7184" cy="3821"/>
            </a:xfrm>
            <a:prstGeom prst="foldedCorner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  <a:effectLst>
              <a:glow rad="139700">
                <a:schemeClr val="accent1">
                  <a:satMod val="175000"/>
                  <a:alpha val="40000"/>
                </a:schemeClr>
              </a:glow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perspectiveBelow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64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802" y="5361"/>
              <a:ext cx="6597" cy="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en-US" sz="2800">
                  <a:latin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kumimoji="1" sz="2800">
                  <a:latin typeface="微软雅黑" panose="020B0503020204020204" charset="-122"/>
                  <a:cs typeface="微软雅黑" panose="020B0503020204020204" charset="-122"/>
                </a:rPr>
                <a:t>比的前项和后项同时乘或除以一个</a:t>
              </a:r>
              <a:r>
                <a:rPr kumimoji="1" sz="2800">
                  <a:solidFill>
                    <a:srgbClr val="1D41D5"/>
                  </a:solidFill>
                  <a:latin typeface="微软雅黑" panose="020B0503020204020204" charset="-122"/>
                  <a:cs typeface="微软雅黑" panose="020B0503020204020204" charset="-122"/>
                </a:rPr>
                <a:t>相同的数</a:t>
              </a:r>
              <a:r>
                <a:rPr kumimoji="1" sz="2800">
                  <a:latin typeface="微软雅黑" panose="020B0503020204020204" charset="-122"/>
                  <a:cs typeface="微软雅黑" panose="020B0503020204020204" charset="-122"/>
                </a:rPr>
                <a:t>，比值的大小不变。</a:t>
              </a:r>
              <a:endParaRPr kumimoji="1" sz="2800"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8509635" y="2780665"/>
            <a:ext cx="3496310" cy="816995"/>
          </a:xfrm>
          <a:prstGeom prst="wedgeRoundRectCallout">
            <a:avLst>
              <a:gd name="adj1" fmla="val 454"/>
              <a:gd name="adj2" fmla="val 129308"/>
              <a:gd name="adj3" fmla="val 16667"/>
            </a:avLst>
          </a:prstGeom>
          <a:solidFill>
            <a:schemeClr val="bg1"/>
          </a:solidFill>
          <a:ln w="1905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smtClean="0"/>
              <a:t>相同的数可以是0吗？</a:t>
            </a:r>
            <a:endParaRPr lang="zh-CN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22503" y="4721352"/>
            <a:ext cx="3547745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6E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商不变的规律:</a:t>
            </a:r>
            <a:endParaRPr lang="zh-CN" altLang="en-US" sz="3000" b="1" i="0" dirty="0">
              <a:solidFill>
                <a:srgbClr val="006EFF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2"/>
          <p:cNvSpPr txBox="1"/>
          <p:nvPr/>
        </p:nvSpPr>
        <p:spPr>
          <a:xfrm>
            <a:off x="3400958" y="4721228"/>
            <a:ext cx="8398631" cy="105962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在除法里，被除数和除数</a:t>
            </a:r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乘或除以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</a:t>
            </a:r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的数</a:t>
            </a:r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（0除外）,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商不变。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3"/>
          <p:cNvSpPr txBox="1"/>
          <p:nvPr/>
        </p:nvSpPr>
        <p:spPr>
          <a:xfrm>
            <a:off x="522608" y="3348065"/>
            <a:ext cx="3347218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6E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分数的基本性质: </a:t>
            </a:r>
            <a:endParaRPr lang="zh-CN" altLang="en-US" sz="3000" b="1" i="0" dirty="0">
              <a:solidFill>
                <a:srgbClr val="006EFF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4"/>
          <p:cNvSpPr txBox="1"/>
          <p:nvPr/>
        </p:nvSpPr>
        <p:spPr>
          <a:xfrm>
            <a:off x="3565579" y="3348169"/>
            <a:ext cx="8367770" cy="105962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分数的分子和分母</a:t>
            </a:r>
            <a:r>
              <a:rPr lang="zh-CN" altLang="en-US" sz="3000" b="1" i="0" dirty="0">
                <a:solidFill>
                  <a:srgbClr val="FF33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乘或除以一个</a:t>
            </a:r>
            <a:r>
              <a:rPr lang="zh-CN" altLang="en-US" sz="3000" b="1" i="0" dirty="0">
                <a:solidFill>
                  <a:srgbClr val="FF33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的数</a:t>
            </a:r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（0除外），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分数的大小不变。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5"/>
          <p:cNvSpPr txBox="1"/>
          <p:nvPr/>
        </p:nvSpPr>
        <p:spPr>
          <a:xfrm>
            <a:off x="641471" y="1983086"/>
            <a:ext cx="3003728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6E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比的基本性质: </a:t>
            </a:r>
            <a:endParaRPr lang="zh-CN" altLang="en-US" sz="3000" b="1" i="0" dirty="0">
              <a:solidFill>
                <a:srgbClr val="006EFF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6"/>
          <p:cNvSpPr txBox="1"/>
          <p:nvPr/>
        </p:nvSpPr>
        <p:spPr>
          <a:xfrm>
            <a:off x="3495361" y="1983667"/>
            <a:ext cx="7923657" cy="105962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比的前项和后项</a:t>
            </a:r>
            <a:r>
              <a:rPr lang="zh-CN" altLang="en-US" sz="3000" b="1" i="0" dirty="0">
                <a:solidFill>
                  <a:srgbClr val="FF33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乘或除以一个</a:t>
            </a:r>
            <a:r>
              <a:rPr lang="zh-CN" altLang="en-US" sz="3000" b="1" i="0" dirty="0">
                <a:solidFill>
                  <a:srgbClr val="FF33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的数</a:t>
            </a:r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（0除外），比</a:t>
            </a:r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的大小不变。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公式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797" y="612105"/>
            <a:ext cx="3586401" cy="1039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 animBg="1"/>
      <p:bldP spid="5" grpId="0" animBg="1"/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9070" y="1227455"/>
            <a:ext cx="6689725" cy="2078990"/>
            <a:chOff x="5707" y="7687"/>
            <a:chExt cx="10535" cy="3274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707" y="7687"/>
              <a:ext cx="2210" cy="3274"/>
            </a:xfrm>
            <a:prstGeom prst="rect">
              <a:avLst/>
            </a:prstGeom>
          </p:spPr>
        </p:pic>
        <p:sp>
          <p:nvSpPr>
            <p:cNvPr id="21" name="AutoShape 2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917" y="8054"/>
              <a:ext cx="8325" cy="1365"/>
            </a:xfrm>
            <a:prstGeom prst="wedgeRoundRectCallout">
              <a:avLst>
                <a:gd name="adj1" fmla="val -54619"/>
                <a:gd name="adj2" fmla="val 2882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 smtClean="0"/>
                <a:t>分数可以约分，比也可以化简。</a:t>
              </a:r>
              <a:endParaRPr lang="zh-CN" altLang="en-US" sz="2800" smtClean="0"/>
            </a:p>
          </p:txBody>
        </p:sp>
      </p:grpSp>
      <p:sp>
        <p:nvSpPr>
          <p:cNvPr id="22" name="圆角矩形 7"/>
          <p:cNvSpPr/>
          <p:nvPr>
            <p:custDataLst>
              <p:tags r:id="rId5"/>
            </p:custDataLst>
          </p:nvPr>
        </p:nvSpPr>
        <p:spPr>
          <a:xfrm>
            <a:off x="694055" y="3543300"/>
            <a:ext cx="177800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上箭头 22"/>
          <p:cNvSpPr/>
          <p:nvPr>
            <p:custDataLst>
              <p:tags r:id="rId6"/>
            </p:custDataLst>
          </p:nvPr>
        </p:nvSpPr>
        <p:spPr>
          <a:xfrm rot="5400000">
            <a:off x="3540760" y="3096260"/>
            <a:ext cx="245110" cy="1609090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圆角矩形 7"/>
          <p:cNvSpPr/>
          <p:nvPr>
            <p:custDataLst>
              <p:tags r:id="rId7"/>
            </p:custDataLst>
          </p:nvPr>
        </p:nvSpPr>
        <p:spPr>
          <a:xfrm>
            <a:off x="4854575" y="3543300"/>
            <a:ext cx="241554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最简分数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" name="Rectangle 6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91180" y="3118485"/>
            <a:ext cx="9817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约分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6" name="圆角矩形 7"/>
          <p:cNvSpPr/>
          <p:nvPr>
            <p:custDataLst>
              <p:tags r:id="rId9"/>
            </p:custDataLst>
          </p:nvPr>
        </p:nvSpPr>
        <p:spPr>
          <a:xfrm>
            <a:off x="694055" y="4906010"/>
            <a:ext cx="177800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</a:t>
            </a:r>
            <a:endParaRPr kumimoji="0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上箭头 26"/>
          <p:cNvSpPr/>
          <p:nvPr>
            <p:custDataLst>
              <p:tags r:id="rId10"/>
            </p:custDataLst>
          </p:nvPr>
        </p:nvSpPr>
        <p:spPr>
          <a:xfrm rot="5400000">
            <a:off x="3540760" y="4458970"/>
            <a:ext cx="245110" cy="1609090"/>
          </a:xfrm>
          <a:prstGeom prst="up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圆角矩形 7"/>
          <p:cNvSpPr/>
          <p:nvPr>
            <p:custDataLst>
              <p:tags r:id="rId11"/>
            </p:custDataLst>
          </p:nvPr>
        </p:nvSpPr>
        <p:spPr>
          <a:xfrm>
            <a:off x="4854575" y="4906010"/>
            <a:ext cx="2415540" cy="715010"/>
          </a:xfrm>
          <a:prstGeom prst="roundRect">
            <a:avLst>
              <a:gd name="adj" fmla="val 9715"/>
            </a:avLst>
          </a:prstGeom>
          <a:solidFill>
            <a:srgbClr val="EDFFF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最简比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Rectangle 6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091180" y="4481195"/>
            <a:ext cx="98171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化简</a:t>
            </a:r>
            <a:endParaRPr kumimoji="1"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6250305" y="2562225"/>
            <a:ext cx="5668010" cy="866775"/>
          </a:xfrm>
          <a:prstGeom prst="wedgeRoundRectCallout">
            <a:avLst>
              <a:gd name="adj1" fmla="val -38348"/>
              <a:gd name="adj2" fmla="val 10355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smtClean="0"/>
              <a:t>分子、分母只含有公因数1的分数。</a:t>
            </a:r>
            <a:endParaRPr lang="zh-CN" altLang="en-US" sz="2800" smtClean="0"/>
          </a:p>
        </p:txBody>
      </p:sp>
      <p:grpSp>
        <p:nvGrpSpPr>
          <p:cNvPr id="31" name="组合 30"/>
          <p:cNvGrpSpPr/>
          <p:nvPr/>
        </p:nvGrpSpPr>
        <p:grpSpPr>
          <a:xfrm>
            <a:off x="7466965" y="4023360"/>
            <a:ext cx="4598670" cy="2464435"/>
            <a:chOff x="3084" y="6920"/>
            <a:chExt cx="13031" cy="3195"/>
          </a:xfrm>
        </p:grpSpPr>
        <p:sp>
          <p:nvSpPr>
            <p:cNvPr id="32" name="矩形 31"/>
            <p:cNvSpPr/>
            <p:nvPr>
              <p:custDataLst>
                <p:tags r:id="rId13"/>
              </p:custDataLst>
            </p:nvPr>
          </p:nvSpPr>
          <p:spPr>
            <a:xfrm>
              <a:off x="3084" y="6920"/>
              <a:ext cx="13031" cy="3195"/>
            </a:xfrm>
            <a:prstGeom prst="rect">
              <a:avLst/>
            </a:prstGeom>
            <a:solidFill>
              <a:srgbClr val="EDFFF8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TextBox 4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607" y="7202"/>
              <a:ext cx="12159" cy="2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通常情况下比的前项、后项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只有公因数1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，这样的整数比就是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最简整数比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/>
      <p:bldP spid="26" grpId="0" bldLvl="0" animBg="1"/>
      <p:bldP spid="27" grpId="0" bldLvl="0" animBg="1"/>
      <p:bldP spid="28" grpId="0" bldLvl="0" animBg="1"/>
      <p:bldP spid="29" grpId="0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713728" y="1336891"/>
            <a:ext cx="1846263" cy="585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24∶42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rcRect r="90769" b="42045"/>
          <a:stretch>
            <a:fillRect/>
          </a:stretch>
        </p:blipFill>
        <p:spPr>
          <a:xfrm>
            <a:off x="634603" y="427111"/>
            <a:ext cx="479660" cy="479660"/>
          </a:xfrm>
          <a:prstGeom prst="rect">
            <a:avLst/>
          </a:prstGeom>
        </p:spPr>
      </p:pic>
      <p:sp>
        <p:nvSpPr>
          <p:cNvPr id="4" name="文本1"/>
          <p:cNvSpPr txBox="1"/>
          <p:nvPr/>
        </p:nvSpPr>
        <p:spPr>
          <a:xfrm>
            <a:off x="1114254" y="355397"/>
            <a:ext cx="10766612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分数可以约分，比也可以化简，你能化简下面的比吗？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公式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285" y="1109345"/>
            <a:ext cx="1402080" cy="1047750"/>
          </a:xfrm>
          <a:prstGeom prst="rect">
            <a:avLst/>
          </a:prstGeom>
        </p:spPr>
      </p:pic>
      <p:sp>
        <p:nvSpPr>
          <p:cNvPr id="25" name="文本2"/>
          <p:cNvSpPr txBox="1"/>
          <p:nvPr/>
        </p:nvSpPr>
        <p:spPr>
          <a:xfrm>
            <a:off x="7429500" y="1283335"/>
            <a:ext cx="2971800" cy="77470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0.7 : 0.8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46"/>
          <p:cNvGrpSpPr/>
          <p:nvPr/>
        </p:nvGrpSpPr>
        <p:grpSpPr>
          <a:xfrm>
            <a:off x="843280" y="3429000"/>
            <a:ext cx="10419715" cy="2562860"/>
            <a:chOff x="0" y="-131573"/>
            <a:chExt cx="7164720" cy="4516381"/>
          </a:xfrm>
        </p:grpSpPr>
        <p:pic>
          <p:nvPicPr>
            <p:cNvPr id="6" name="图片 42" descr="2.pn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 bwMode="auto">
            <a:xfrm>
              <a:off x="0" y="-131573"/>
              <a:ext cx="7164720" cy="4516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4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82458" y="923773"/>
              <a:ext cx="6276287" cy="2438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学习任务：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</a:t>
              </a:r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尝试化简，并与同伴交流每一步是如何得到的。</a:t>
              </a:r>
              <a:endPara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713728" y="1336891"/>
            <a:ext cx="1846263" cy="5857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24∶42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rcRect r="90769" b="42045"/>
          <a:stretch>
            <a:fillRect/>
          </a:stretch>
        </p:blipFill>
        <p:spPr>
          <a:xfrm>
            <a:off x="634603" y="427111"/>
            <a:ext cx="479660" cy="479660"/>
          </a:xfrm>
          <a:prstGeom prst="rect">
            <a:avLst/>
          </a:prstGeom>
        </p:spPr>
      </p:pic>
      <p:sp>
        <p:nvSpPr>
          <p:cNvPr id="4" name="文本1"/>
          <p:cNvSpPr txBox="1"/>
          <p:nvPr/>
        </p:nvSpPr>
        <p:spPr>
          <a:xfrm>
            <a:off x="1114254" y="355397"/>
            <a:ext cx="10766612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整数化简比</a:t>
            </a:r>
            <a:endParaRPr lang="zh-CN" altLang="en-US" sz="30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形状2"/>
          <p:cNvSpPr txBox="1"/>
          <p:nvPr/>
        </p:nvSpPr>
        <p:spPr>
          <a:xfrm>
            <a:off x="6537325" y="1336675"/>
            <a:ext cx="2566035" cy="58610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24∶42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03935" y="5125085"/>
            <a:ext cx="9991725" cy="1621155"/>
            <a:chOff x="2353" y="9057"/>
            <a:chExt cx="13412" cy="2470"/>
          </a:xfrm>
        </p:grpSpPr>
        <p:sp>
          <p:nvSpPr>
            <p:cNvPr id="18" name="矩形 17"/>
            <p:cNvSpPr/>
            <p:nvPr>
              <p:custDataLst>
                <p:tags r:id="rId3"/>
              </p:custDataLst>
            </p:nvPr>
          </p:nvSpPr>
          <p:spPr>
            <a:xfrm>
              <a:off x="2353" y="9057"/>
              <a:ext cx="13031" cy="2470"/>
            </a:xfrm>
            <a:prstGeom prst="rect">
              <a:avLst/>
            </a:prstGeom>
            <a:solidFill>
              <a:srgbClr val="EDFFF8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TextBox 4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609" y="9370"/>
              <a:ext cx="13156" cy="17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化简整数比：可以先写成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分数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，然后再化简；或者用前项和后项的</a:t>
              </a:r>
              <a:r>
                <a:rPr lang="zh-CN" altLang="en-US" sz="2800">
                  <a:solidFill>
                    <a:srgbClr val="1D41D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最大公因数</a:t>
              </a:r>
              <a:r>
                <a:rPr lang="zh-CN" alt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直接除。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  <p:tag name="KSO_WM_DIAGRAM_VIRTUALLY_FRAME" val="{&quot;height&quot;:242.45,&quot;left&quot;:411.1,&quot;top&quot;:169.7,&quot;width&quot;:276.7}"/>
</p:tagLst>
</file>

<file path=ppt/tags/tag55.xml><?xml version="1.0" encoding="utf-8"?>
<p:tagLst xmlns:p="http://schemas.openxmlformats.org/presentationml/2006/main">
  <p:tag name="KSO_WM_BEAUTIFY_FLAG" val=""/>
  <p:tag name="KSO_WM_DIAGRAM_VIRTUALLY_FRAME" val="{&quot;height&quot;:242.45,&quot;left&quot;:411.1,&quot;top&quot;:169.7,&quot;width&quot;:276.7}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  <p:tag name="KSO_WM_DIAGRAM_VIRTUALLY_FRAME" val="{&quot;height&quot;:242.45,&quot;left&quot;:411.1,&quot;top&quot;:169.7,&quot;width&quot;:276.7}"/>
</p:tagLst>
</file>

<file path=ppt/tags/tag58.xml><?xml version="1.0" encoding="utf-8"?>
<p:tagLst xmlns:p="http://schemas.openxmlformats.org/presentationml/2006/main">
  <p:tag name="KSO_WM_BEAUTIFY_FLAG" val=""/>
  <p:tag name="KSO_WM_DIAGRAM_VIRTUALLY_FRAME" val="{&quot;height&quot;:242.45,&quot;left&quot;:411.1,&quot;top&quot;:169.7,&quot;width&quot;:276.7}"/>
</p:tagLst>
</file>

<file path=ppt/tags/tag59.xml><?xml version="1.0" encoding="utf-8"?>
<p:tagLst xmlns:p="http://schemas.openxmlformats.org/presentationml/2006/main">
  <p:tag name="KSO_WM_BEAUTIFY_FLAG" val=""/>
  <p:tag name="KSO_WM_DIAGRAM_VIRTUALLY_FRAME" val="{&quot;height&quot;:242.45,&quot;left&quot;:411.1,&quot;top&quot;:169.7,&quot;width&quot;:276.7}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  <p:tag name="KSO_WM_DIAGRAM_VIRTUALLY_FRAME" val="{&quot;height&quot;:242.45,&quot;left&quot;:411.1,&quot;top&quot;:169.7,&quot;width&quot;:276.7}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1105</Words>
  <Application>WPS 演示</Application>
  <PresentationFormat>宽屏</PresentationFormat>
  <Paragraphs>241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思源黑体 CN Bold</vt:lpstr>
      <vt:lpstr>黑体</vt:lpstr>
      <vt:lpstr>思源黑体 CN Normal</vt:lpstr>
      <vt:lpstr>楷体</vt:lpstr>
      <vt:lpstr>仿宋</vt:lpstr>
      <vt:lpstr>Arial</vt:lpstr>
      <vt:lpstr>Times New Roman</vt:lpstr>
      <vt:lpstr>Arial Unicode MS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比的化简 陈大兵</dc:title>
  <dc:creator>杨蓉</dc:creator>
  <cp:lastModifiedBy>徐永祥</cp:lastModifiedBy>
  <cp:revision>11</cp:revision>
  <dcterms:created xsi:type="dcterms:W3CDTF">2025-11-15T11:44:00Z</dcterms:created>
  <dcterms:modified xsi:type="dcterms:W3CDTF">2025-11-27T14:24:45Z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5.2.4.8298</vt:lpwstr>
  </property>
  <property fmtid="{D5CDD505-2E9C-101B-9397-08002B2CF9AE}" pid="4" name="EasiNoteCoursewareInfo">
    <vt:lpwstr>156a82f7-b04f-4258-a0c7-b4e4677d6239:1</vt:lpwstr>
  </property>
  <property fmtid="{D5CDD505-2E9C-101B-9397-08002B2CF9AE}" pid="5" name="EasiNoteDocumentName">
    <vt:lpwstr>2 比的化简 陈大兵</vt:lpwstr>
  </property>
  <property fmtid="{D5CDD505-2E9C-101B-9397-08002B2CF9AE}" pid="6" name="EasiNoteAuthor">
    <vt:lpwstr>3371081d30ed4330bc366b8ac1d48fff</vt:lpwstr>
  </property>
  <property fmtid="{D5CDD505-2E9C-101B-9397-08002B2CF9AE}" pid="7" name="ICV">
    <vt:lpwstr>1F7C7D6A9E57457FA9416B277EAA0A7A_12</vt:lpwstr>
  </property>
  <property fmtid="{D5CDD505-2E9C-101B-9397-08002B2CF9AE}" pid="8" name="KSOProductBuildVer">
    <vt:lpwstr>2052-12.1.0.23542</vt:lpwstr>
  </property>
</Properties>
</file>