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m4a" ContentType="audio/mp4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3"/>
  </p:handoutMasterIdLst>
  <p:sldIdLst>
    <p:sldId id="593" r:id="rId3"/>
    <p:sldId id="626" r:id="rId4"/>
    <p:sldId id="627" r:id="rId5"/>
    <p:sldId id="628" r:id="rId7"/>
    <p:sldId id="259" r:id="rId8"/>
    <p:sldId id="620" r:id="rId9"/>
    <p:sldId id="573" r:id="rId10"/>
    <p:sldId id="625" r:id="rId11"/>
    <p:sldId id="619" r:id="rId12"/>
    <p:sldId id="621" r:id="rId13"/>
    <p:sldId id="622" r:id="rId14"/>
    <p:sldId id="623" r:id="rId15"/>
    <p:sldId id="624" r:id="rId16"/>
    <p:sldId id="272" r:id="rId17"/>
    <p:sldId id="265" r:id="rId18"/>
    <p:sldId id="577" r:id="rId19"/>
    <p:sldId id="588" r:id="rId20"/>
    <p:sldId id="589" r:id="rId21"/>
    <p:sldId id="417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6" userDrawn="1">
          <p15:clr>
            <a:srgbClr val="A4A3A4"/>
          </p15:clr>
        </p15:guide>
        <p15:guide id="2" orient="horz" pos="2164" userDrawn="1">
          <p15:clr>
            <a:srgbClr val="A4A3A4"/>
          </p15:clr>
        </p15:guide>
        <p15:guide id="3" pos="2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983"/>
    <a:srgbClr val="FDFDFD"/>
    <a:srgbClr val="FF00FF"/>
    <a:srgbClr val="00FF00"/>
    <a:srgbClr val="FFFFFF"/>
    <a:srgbClr val="FDFBD2"/>
    <a:srgbClr val="CCECFF"/>
    <a:srgbClr val="07A6C0"/>
    <a:srgbClr val="E1EED7"/>
    <a:srgbClr val="21AC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03" autoAdjust="0"/>
    <p:restoredTop sz="95133" autoAdjust="0"/>
  </p:normalViewPr>
  <p:slideViewPr>
    <p:cSldViewPr showGuides="1">
      <p:cViewPr varScale="1">
        <p:scale>
          <a:sx n="103" d="100"/>
          <a:sy n="103" d="100"/>
        </p:scale>
        <p:origin x="342" y="48"/>
      </p:cViewPr>
      <p:guideLst>
        <p:guide orient="horz" pos="1676"/>
        <p:guide orient="horz" pos="2164"/>
        <p:guide pos="280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87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02922E0-0089-4825-8EA7-21D7A052599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C1E47ED-E5B1-443C-A685-64E0F93B211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EF8172B-35BB-44D7-96AA-A541BBB362B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E6159E6-CCCB-45E2-9917-25099EF295C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7047EC-068D-4AA2-9D4C-A3F0301867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7047EC-068D-4AA2-9D4C-A3F0301867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7" Type="http://schemas.openxmlformats.org/officeDocument/2006/relationships/slide" Target="../slides/slide15.xml"/><Relationship Id="rId6" Type="http://schemas.openxmlformats.org/officeDocument/2006/relationships/slide" Target="../slides/slide14.xml"/><Relationship Id="rId5" Type="http://schemas.openxmlformats.org/officeDocument/2006/relationships/slide" Target="../slides/slide19.xml"/><Relationship Id="rId4" Type="http://schemas.openxmlformats.org/officeDocument/2006/relationships/slide" Target="../slides/slide5.xml"/><Relationship Id="rId3" Type="http://schemas.openxmlformats.org/officeDocument/2006/relationships/slide" Target="../slides/slide1.xml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3" name="矩形 13"/>
            <p:cNvSpPr>
              <a:spLocks noChangeArrowheads="1"/>
            </p:cNvSpPr>
            <p:nvPr/>
          </p:nvSpPr>
          <p:spPr bwMode="auto">
            <a:xfrm>
              <a:off x="0" y="0"/>
              <a:ext cx="3491880" cy="4241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kumimoji="1"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ysClr val="window" lastClr="FFFFFF"/>
                </a:gs>
                <a:gs pos="99000">
                  <a:sysClr val="window" lastClr="FFFFFF">
                    <a:alpha val="0"/>
                  </a:sysClr>
                </a:gs>
                <a:gs pos="77000">
                  <a:sysClr val="window" lastClr="FFFFFF">
                    <a:alpha val="59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5" name="组合 15"/>
            <p:cNvGrpSpPr/>
            <p:nvPr/>
          </p:nvGrpSpPr>
          <p:grpSpPr bwMode="auto">
            <a:xfrm>
              <a:off x="0" y="51470"/>
              <a:ext cx="3275856" cy="277198"/>
              <a:chOff x="0" y="51470"/>
              <a:chExt cx="3275856" cy="277198"/>
            </a:xfrm>
          </p:grpSpPr>
          <p:sp>
            <p:nvSpPr>
              <p:cNvPr id="6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zh-CN" altLang="en-US" sz="12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数学  六年级  上册</a:t>
                </a:r>
                <a:endParaRPr kumimoji="1" lang="zh-CN" altLang="en-US" sz="12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7" name="直线连接符 4"/>
              <p:cNvCxnSpPr/>
              <p:nvPr/>
            </p:nvCxnSpPr>
            <p:spPr>
              <a:xfrm>
                <a:off x="0" y="320040"/>
                <a:ext cx="3275856" cy="0"/>
              </a:xfrm>
              <a:prstGeom prst="line">
                <a:avLst/>
              </a:prstGeom>
              <a:noFill/>
              <a:ln w="15875" cap="flat" cmpd="sng" algn="ctr">
                <a:gradFill flip="none" rotWithShape="1">
                  <a:gsLst>
                    <a:gs pos="10000">
                      <a:srgbClr val="4F81BD">
                        <a:lumMod val="0"/>
                        <a:lumOff val="100000"/>
                      </a:srgbClr>
                    </a:gs>
                    <a:gs pos="65000">
                      <a:srgbClr val="4F81BD">
                        <a:lumMod val="100000"/>
                      </a:srgbClr>
                    </a:gs>
                  </a:gsLst>
                  <a:lin ang="10800000" scaled="0"/>
                  <a:tileRect/>
                </a:gradFill>
                <a:prstDash val="solid"/>
              </a:ln>
              <a:effectLst/>
            </p:spPr>
          </p:cxnSp>
        </p:grpSp>
      </p:grpSp>
      <p:sp>
        <p:nvSpPr>
          <p:cNvPr id="8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rgbClr val="9BBB59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rgbClr val="F79646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3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rgbClr val="4F81BD">
                <a:satMod val="175000"/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情境导入</a:t>
            </a:r>
            <a:endParaRPr lang="zh-CN" altLang="en-US" sz="2800" b="1" kern="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15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rgbClr val="4F81BD">
                <a:satMod val="175000"/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探究新知</a:t>
            </a:r>
            <a:endParaRPr lang="zh-CN" altLang="en-US" sz="2800" b="1" kern="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16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rgbClr val="4F81BD">
                <a:satMod val="175000"/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课堂小结</a:t>
            </a:r>
            <a:endParaRPr lang="zh-CN" altLang="en-US" sz="2800" b="1" kern="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17" name="圆角矩形 18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rgbClr val="4F81BD">
                <a:satMod val="175000"/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课后作业</a:t>
            </a:r>
            <a:endParaRPr lang="zh-CN" altLang="en-US" sz="2800" b="1" kern="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18" name="矩形 28"/>
          <p:cNvSpPr>
            <a:spLocks noChangeArrowheads="1"/>
          </p:cNvSpPr>
          <p:nvPr/>
        </p:nvSpPr>
        <p:spPr bwMode="auto">
          <a:xfrm>
            <a:off x="912813" y="519113"/>
            <a:ext cx="3225883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kern="1200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百分数的应用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rgbClr val="4F81BD">
                <a:satMod val="175000"/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课堂练习</a:t>
            </a:r>
            <a:endParaRPr lang="zh-CN" altLang="en-US" sz="2800" b="1" kern="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pic>
        <p:nvPicPr>
          <p:cNvPr id="20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31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22" name="图片 3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文本框 10"/>
            <p:cNvSpPr txBox="1">
              <a:spLocks noChangeArrowheads="1"/>
            </p:cNvSpPr>
            <p:nvPr/>
          </p:nvSpPr>
          <p:spPr bwMode="auto">
            <a:xfrm>
              <a:off x="1435768" y="1385539"/>
              <a:ext cx="410690" cy="63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7C26362-88F1-4243-A1DC-1B004C1659D7}" type="datetimeFigureOut">
              <a:rPr lang="zh-CN" altLang="en-US"/>
            </a:fld>
            <a:endParaRPr lang="zh-CN" altLang="en-US"/>
          </a:p>
        </p:txBody>
      </p:sp>
      <p:sp>
        <p:nvSpPr>
          <p:cNvPr id="2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B7AFCD3-68F2-47A2-9018-393D1C778A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BE8DC6E-4611-458E-BA68-B7B63135C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75BDF7D-97B0-4909-BE91-DA1C7BB465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课堂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探究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479425"/>
            <a:ext cx="366712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课堂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755576" y="991493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3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058863"/>
            <a:ext cx="5437187" cy="413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24075" y="1601788"/>
            <a:ext cx="4824413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493713"/>
            <a:ext cx="366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611188" y="425450"/>
            <a:ext cx="18478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探究新知中的练一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 bwMode="auto">
          <a:xfrm>
            <a:off x="471488" y="420688"/>
            <a:ext cx="1439862" cy="666750"/>
            <a:chOff x="480869" y="708178"/>
            <a:chExt cx="1216345" cy="667236"/>
          </a:xfrm>
        </p:grpSpPr>
        <p:pic>
          <p:nvPicPr>
            <p:cNvPr id="3" name="Picture 17" descr="00-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14"/>
            <p:cNvSpPr>
              <a:spLocks noChangeArrowheads="1"/>
            </p:cNvSpPr>
            <p:nvPr/>
          </p:nvSpPr>
          <p:spPr bwMode="auto">
            <a:xfrm>
              <a:off x="566560" y="799350"/>
              <a:ext cx="106983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</a:rPr>
                <a:t>练一练</a:t>
              </a:r>
              <a:endParaRPr lang="zh-CN" altLang="en-US" sz="28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759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86333F6-5EB8-4D6A-B913-62D5C4C8DE6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6FD1EA2-6DA9-4C97-9E4F-00F2472714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2" name="TextBox 9"/>
          <p:cNvSpPr txBox="1">
            <a:spLocks noChangeArrowheads="1"/>
          </p:cNvSpPr>
          <p:nvPr/>
        </p:nvSpPr>
        <p:spPr bwMode="auto">
          <a:xfrm>
            <a:off x="143867" y="93663"/>
            <a:ext cx="15478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百分数的应用（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9.png"/><Relationship Id="rId2" Type="http://schemas.microsoft.com/office/2007/relationships/media" Target="../media/media1.m4a"/><Relationship Id="rId1" Type="http://schemas.openxmlformats.org/officeDocument/2006/relationships/audio" Target="../media/media1.m4a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0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3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3564" y="1660923"/>
            <a:ext cx="5476875" cy="143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1071538" y="571486"/>
            <a:ext cx="66929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六年级上册 第七单元 百分数的应用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48" y="3429006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棠外附小     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胥灵巧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4616" y="1779662"/>
            <a:ext cx="6495368" cy="17989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306070" algn="just">
              <a:buNone/>
            </a:pPr>
            <a:r>
              <a:rPr lang="en-US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1.</a:t>
            </a: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今天我们解决了什么样的百分数问题？</a:t>
            </a:r>
            <a:endParaRPr lang="en-US" altLang="zh-CN" sz="24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6070" algn="just">
              <a:buNone/>
            </a:pPr>
            <a:endParaRPr lang="zh-CN" altLang="zh-CN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buNone/>
            </a:pPr>
            <a:r>
              <a:rPr lang="en-US" altLang="zh-CN" sz="2400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400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解决此类问题的方法是什么？</a:t>
            </a:r>
            <a:endParaRPr lang="en-US" altLang="zh-CN" sz="2400" kern="1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buNone/>
            </a:pPr>
            <a:endParaRPr lang="zh-CN" altLang="zh-CN" kern="100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848" y="699542"/>
            <a:ext cx="2037737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归纳总结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31800" y="1059815"/>
            <a:ext cx="8712835" cy="83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王叔叔在不同的地方开了两家超市，聘请了两位店长，下面的表格是两家店去年和今年的营业情况。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82873" y="339626"/>
            <a:ext cx="181610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巩固提升</a:t>
            </a:r>
            <a:endParaRPr lang="zh-CN" altLang="en-US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50625" y="2569468"/>
          <a:ext cx="2232248" cy="11201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072"/>
                <a:gridCol w="792088"/>
                <a:gridCol w="792088"/>
              </a:tblGrid>
              <a:tr h="373387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去年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今年</a:t>
                      </a:r>
                      <a:endParaRPr lang="zh-CN" altLang="en-US" dirty="0"/>
                    </a:p>
                  </a:txBody>
                  <a:tcPr/>
                </a:tc>
              </a:tr>
              <a:tr h="37338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甲店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50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70</a:t>
                      </a:r>
                      <a:endParaRPr lang="zh-CN" altLang="en-US" dirty="0"/>
                    </a:p>
                  </a:txBody>
                  <a:tcPr/>
                </a:tc>
              </a:tr>
              <a:tr h="37338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乙店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120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57893" y="1992803"/>
            <a:ext cx="2376131" cy="429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营业额（单位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万元）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29658" y="1992802"/>
            <a:ext cx="2880320" cy="429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谁拿的奖金多一些？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2305" y="843558"/>
            <a:ext cx="8331835" cy="137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随着国际原油价格的上涨，交通公司准备把一条路线的票价由原来的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元调整到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元，航空公司也准备把一条航线的票价由原来的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元，调整到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2002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元。乘这条航线的乘客平静的接受，而经常乘公交车的乘客却表示不满，请你从数学的角度分析一下原因。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131590"/>
            <a:ext cx="8331835" cy="10453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一件羽绒服，原价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元，冬季气温降低，老板决定涨价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20%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出售，因价格太贵，没有卖出去，到了春季又打算降回原价，请问降价百分之几？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57250" y="1785620"/>
            <a:ext cx="77057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找正（长）方体冰块，测量体积；等冰融化成水后，测量水的体积，对比体积前后的变化，用今天所学知识解决体积增加（减少）百分之几？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78" y="915571"/>
            <a:ext cx="385572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sym typeface="+mn-ea"/>
              </a:rPr>
              <a:t>跨学科实践作业：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683568" y="1202586"/>
            <a:ext cx="871296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红星乡计划造林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原计划多百分之几？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⑴画图表示实际造林比原计划多百分之几。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9632" y="277037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计划造林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40653" y="3761239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59832" y="2930778"/>
            <a:ext cx="2880320" cy="158824"/>
            <a:chOff x="3203848" y="2427734"/>
            <a:chExt cx="2880320" cy="230832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20384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203848" y="2658566"/>
              <a:ext cx="288032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08416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4070354" y="3408829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41015" y="3935095"/>
            <a:ext cx="3854450" cy="130175"/>
            <a:chOff x="3203848" y="2427734"/>
            <a:chExt cx="2880320" cy="23083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320384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203848" y="2658566"/>
              <a:ext cx="288032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08416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4519608" y="4513081"/>
            <a:ext cx="1114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946096" y="2987816"/>
            <a:ext cx="2491" cy="107541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左大括号 18"/>
          <p:cNvSpPr/>
          <p:nvPr/>
        </p:nvSpPr>
        <p:spPr>
          <a:xfrm rot="16200000" flipV="1">
            <a:off x="4299735" y="1886484"/>
            <a:ext cx="360040" cy="2838939"/>
          </a:xfrm>
          <a:prstGeom prst="leftBrace">
            <a:avLst>
              <a:gd name="adj1" fmla="val 64771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38243" y="2770376"/>
            <a:ext cx="14609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实际造林比原计划多百分之几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1" name="左大括号 20"/>
          <p:cNvSpPr/>
          <p:nvPr/>
        </p:nvSpPr>
        <p:spPr>
          <a:xfrm rot="5400000">
            <a:off x="6224633" y="3391127"/>
            <a:ext cx="393564" cy="950639"/>
          </a:xfrm>
          <a:prstGeom prst="leftBrace">
            <a:avLst>
              <a:gd name="adj1" fmla="val 64771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 rot="16200000" flipV="1">
            <a:off x="4808220" y="2423160"/>
            <a:ext cx="360045" cy="3815715"/>
          </a:xfrm>
          <a:prstGeom prst="leftBrace">
            <a:avLst>
              <a:gd name="adj1" fmla="val 64771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108" y="699135"/>
            <a:ext cx="125539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练一练</a:t>
            </a:r>
            <a:endParaRPr lang="zh-CN" altLang="en-US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6" grpId="0"/>
      <p:bldP spid="19" grpId="0" bldLvl="0" animBg="1"/>
      <p:bldP spid="20" grpId="0"/>
      <p:bldP spid="21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55576" y="501768"/>
            <a:ext cx="871296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红星乡计划造林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原计划多百分之几？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⑵列式解决问题。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09993" y="2476501"/>
            <a:ext cx="32177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12-9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÷9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629361" y="2859782"/>
            <a:ext cx="217772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=3÷9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0.333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1" hangingPunct="1"/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1" hangingPunct="1"/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1" hangingPunct="1"/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629362" y="3714758"/>
            <a:ext cx="21777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 33.3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 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04692" y="4062385"/>
            <a:ext cx="4788330" cy="49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实际造林比原计划多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%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79512" y="1808325"/>
            <a:ext cx="5904656" cy="55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计划造林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)÷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计划造林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31032" y="411510"/>
            <a:ext cx="8712968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红星乡计划造林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公顷，实际造林比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原计划多百分之几？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⑶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原计划造林比实际造林少百分之几？画一画，算一算。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2976" y="335756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计划造林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2976" y="221456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71800" y="3557964"/>
            <a:ext cx="3036197" cy="165909"/>
            <a:chOff x="3047971" y="2427734"/>
            <a:chExt cx="3036197" cy="24113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047971" y="2438032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060713" y="2610087"/>
              <a:ext cx="3003195" cy="39493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08416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3995936" y="4120868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86050" y="2285998"/>
            <a:ext cx="3855085" cy="130175"/>
            <a:chOff x="3203848" y="2427734"/>
            <a:chExt cx="2880320" cy="23083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20384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203848" y="2658566"/>
              <a:ext cx="288032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8416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4230312" y="2761327"/>
            <a:ext cx="1114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08000" y="2443347"/>
            <a:ext cx="2491" cy="107541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左大括号 16"/>
          <p:cNvSpPr/>
          <p:nvPr/>
        </p:nvSpPr>
        <p:spPr>
          <a:xfrm rot="16200000" flipV="1">
            <a:off x="4103214" y="2433233"/>
            <a:ext cx="386110" cy="3023455"/>
          </a:xfrm>
          <a:prstGeom prst="leftBrace">
            <a:avLst>
              <a:gd name="adj1" fmla="val 64771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690628" y="2758402"/>
            <a:ext cx="22145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原计划造林比实际少百分之几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9" name="左大括号 18"/>
          <p:cNvSpPr/>
          <p:nvPr/>
        </p:nvSpPr>
        <p:spPr>
          <a:xfrm rot="5400000">
            <a:off x="6101096" y="3132028"/>
            <a:ext cx="285753" cy="857256"/>
          </a:xfrm>
          <a:prstGeom prst="leftBrace">
            <a:avLst>
              <a:gd name="adj1" fmla="val 64771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 rot="16200000" flipV="1">
            <a:off x="4533569" y="745267"/>
            <a:ext cx="360045" cy="3815080"/>
          </a:xfrm>
          <a:prstGeom prst="leftBrace">
            <a:avLst>
              <a:gd name="adj1" fmla="val 64771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箭头连接符 11"/>
          <p:cNvCxnSpPr/>
          <p:nvPr/>
        </p:nvCxnSpPr>
        <p:spPr>
          <a:xfrm>
            <a:off x="5786445" y="3723878"/>
            <a:ext cx="854690" cy="0"/>
          </a:xfrm>
          <a:prstGeom prst="straightConnector1">
            <a:avLst/>
          </a:prstGeom>
          <a:ln w="28575"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左大括号 23"/>
          <p:cNvSpPr/>
          <p:nvPr/>
        </p:nvSpPr>
        <p:spPr>
          <a:xfrm rot="5400000" flipV="1">
            <a:off x="4532817" y="150256"/>
            <a:ext cx="360045" cy="3856594"/>
          </a:xfrm>
          <a:prstGeom prst="leftBrace">
            <a:avLst>
              <a:gd name="adj1" fmla="val 64771"/>
              <a:gd name="adj2" fmla="val 54137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388527" y="1482210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  <p:bldP spid="15" grpId="0"/>
      <p:bldP spid="17" grpId="0" animBg="1"/>
      <p:bldP spid="18" grpId="0"/>
      <p:bldP spid="19" grpId="0" animBg="1"/>
      <p:bldP spid="20" grpId="0" bldLvl="0" animBg="1"/>
      <p:bldP spid="24" grpId="0" bldLvl="0" animBg="1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90558" y="560317"/>
            <a:ext cx="871296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红星乡计划造林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原计划多百分之几？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⑶原计划造林比实际造林少百分之几？画一画，算一算。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691680" y="2591109"/>
            <a:ext cx="32177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12-9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÷12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1691680" y="3119737"/>
            <a:ext cx="217772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=3÷12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=0.25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682487" y="3900804"/>
            <a:ext cx="21777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=25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 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325165" y="4257994"/>
            <a:ext cx="5679476" cy="49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原计划造林比实际造林少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%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107504" y="1892470"/>
            <a:ext cx="5904656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计划造林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)÷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98273" y="1760366"/>
            <a:ext cx="5976665" cy="64633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求一个数比另一个数增加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减少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百分之几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1779276" y="2332948"/>
            <a:ext cx="5096980" cy="120032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求乙比甲少百分之几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)÷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1-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1776366" y="3423447"/>
            <a:ext cx="5420481" cy="120032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求乙比甲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百分之几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99592" y="1686618"/>
            <a:ext cx="7416824" cy="29733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714362"/>
            <a:ext cx="8215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今天我学习了什么知识点？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f45a1ea6235477953b176482f4cb2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830" y="51435"/>
            <a:ext cx="2428875" cy="1822450"/>
          </a:xfrm>
          <a:prstGeom prst="rect">
            <a:avLst/>
          </a:prstGeom>
        </p:spPr>
      </p:pic>
      <p:pic>
        <p:nvPicPr>
          <p:cNvPr id="5" name="图片 4" descr="30e6d4561cd361f9732cded31d962fe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675" y="-11430"/>
            <a:ext cx="1729740" cy="1885315"/>
          </a:xfrm>
          <a:prstGeom prst="rect">
            <a:avLst/>
          </a:prstGeom>
        </p:spPr>
      </p:pic>
      <p:pic>
        <p:nvPicPr>
          <p:cNvPr id="6" name="图片 5" descr="5803032f28c46557137ad2c2be6dd9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260" y="-33020"/>
            <a:ext cx="1887855" cy="1887855"/>
          </a:xfrm>
          <a:prstGeom prst="rect">
            <a:avLst/>
          </a:prstGeom>
        </p:spPr>
      </p:pic>
      <p:pic>
        <p:nvPicPr>
          <p:cNvPr id="7" name="图片 6" descr="8661dd1475fbb45f7f5f099716a0ac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960" y="123190"/>
            <a:ext cx="2868930" cy="3827780"/>
          </a:xfrm>
          <a:prstGeom prst="rect">
            <a:avLst/>
          </a:prstGeom>
        </p:spPr>
      </p:pic>
      <p:pic>
        <p:nvPicPr>
          <p:cNvPr id="9" name="图片 8" descr="8c84c77ff992b9859f0ecbeb7c20bb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25" y="2331085"/>
            <a:ext cx="3589655" cy="2691130"/>
          </a:xfrm>
          <a:prstGeom prst="rect">
            <a:avLst/>
          </a:prstGeom>
        </p:spPr>
      </p:pic>
      <p:pic>
        <p:nvPicPr>
          <p:cNvPr id="10" name="图片 9" descr="df97ac1136e71019937f9dfc4f7a61a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7765" y="2331085"/>
            <a:ext cx="2809875" cy="28098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c7a28bf3f42e2a3231dfb4fe1f31585"/>
          <p:cNvPicPr>
            <a:picLocks noChangeAspect="1"/>
          </p:cNvPicPr>
          <p:nvPr/>
        </p:nvPicPr>
        <p:blipFill>
          <a:blip r:embed="rId1"/>
          <a:srcRect l="2540" t="27007" r="-2880" b="28639"/>
          <a:stretch>
            <a:fillRect/>
          </a:stretch>
        </p:blipFill>
        <p:spPr>
          <a:xfrm>
            <a:off x="251460" y="339725"/>
            <a:ext cx="2809240" cy="1866265"/>
          </a:xfrm>
          <a:prstGeom prst="rect">
            <a:avLst/>
          </a:prstGeom>
        </p:spPr>
      </p:pic>
      <p:pic>
        <p:nvPicPr>
          <p:cNvPr id="6" name="图片 5" descr="4657fa1ccbe11f293d82538e01dfbcd8"/>
          <p:cNvPicPr>
            <a:picLocks noChangeAspect="1"/>
          </p:cNvPicPr>
          <p:nvPr/>
        </p:nvPicPr>
        <p:blipFill>
          <a:blip r:embed="rId2"/>
          <a:srcRect t="4752" b="16914"/>
          <a:stretch>
            <a:fillRect/>
          </a:stretch>
        </p:blipFill>
        <p:spPr>
          <a:xfrm>
            <a:off x="3131820" y="-20320"/>
            <a:ext cx="3033395" cy="2376170"/>
          </a:xfrm>
          <a:prstGeom prst="rect">
            <a:avLst/>
          </a:prstGeom>
        </p:spPr>
      </p:pic>
      <p:pic>
        <p:nvPicPr>
          <p:cNvPr id="7" name="图片 6" descr="dc5ee79016bac78ce08b8de7b9172487"/>
          <p:cNvPicPr>
            <a:picLocks noChangeAspect="1"/>
          </p:cNvPicPr>
          <p:nvPr/>
        </p:nvPicPr>
        <p:blipFill>
          <a:blip r:embed="rId3"/>
          <a:srcRect l="2603" t="18452"/>
          <a:stretch>
            <a:fillRect/>
          </a:stretch>
        </p:blipFill>
        <p:spPr>
          <a:xfrm>
            <a:off x="6299835" y="0"/>
            <a:ext cx="2661285" cy="2228215"/>
          </a:xfrm>
          <a:prstGeom prst="rect">
            <a:avLst/>
          </a:prstGeom>
        </p:spPr>
      </p:pic>
      <p:pic>
        <p:nvPicPr>
          <p:cNvPr id="8" name="图片 7" descr="3d3370dde3ce4b274ec8de2dccca0af9"/>
          <p:cNvPicPr>
            <a:picLocks noChangeAspect="1"/>
          </p:cNvPicPr>
          <p:nvPr/>
        </p:nvPicPr>
        <p:blipFill>
          <a:blip r:embed="rId4"/>
          <a:srcRect l="-911" t="20730" b="15416"/>
          <a:stretch>
            <a:fillRect/>
          </a:stretch>
        </p:blipFill>
        <p:spPr>
          <a:xfrm>
            <a:off x="827405" y="2355850"/>
            <a:ext cx="3096260" cy="2609215"/>
          </a:xfrm>
          <a:prstGeom prst="rect">
            <a:avLst/>
          </a:prstGeom>
        </p:spPr>
      </p:pic>
      <p:pic>
        <p:nvPicPr>
          <p:cNvPr id="9" name="图片 8" descr="d82bcbe5dc57ac697a1083c452ed8129"/>
          <p:cNvPicPr>
            <a:picLocks noChangeAspect="1"/>
          </p:cNvPicPr>
          <p:nvPr/>
        </p:nvPicPr>
        <p:blipFill>
          <a:blip r:embed="rId5"/>
          <a:srcRect l="8795" t="11198" r="-2790" b="27526"/>
          <a:stretch>
            <a:fillRect/>
          </a:stretch>
        </p:blipFill>
        <p:spPr>
          <a:xfrm>
            <a:off x="4644390" y="2499995"/>
            <a:ext cx="3756660" cy="24491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0eb8fc0ed09cad48b36ac2f77048d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180" y="915670"/>
            <a:ext cx="3002915" cy="3281045"/>
          </a:xfrm>
          <a:prstGeom prst="rect">
            <a:avLst/>
          </a:prstGeom>
        </p:spPr>
      </p:pic>
      <p:pic>
        <p:nvPicPr>
          <p:cNvPr id="6" name="图片 5" descr="250f4af2f08291da8a0ffc341c03ed81"/>
          <p:cNvPicPr>
            <a:picLocks noChangeAspect="1"/>
          </p:cNvPicPr>
          <p:nvPr/>
        </p:nvPicPr>
        <p:blipFill>
          <a:blip r:embed="rId2"/>
          <a:srcRect b="7511"/>
          <a:stretch>
            <a:fillRect/>
          </a:stretch>
        </p:blipFill>
        <p:spPr>
          <a:xfrm>
            <a:off x="323850" y="915670"/>
            <a:ext cx="2033270" cy="3302000"/>
          </a:xfrm>
          <a:prstGeom prst="rect">
            <a:avLst/>
          </a:prstGeom>
        </p:spPr>
      </p:pic>
      <p:pic>
        <p:nvPicPr>
          <p:cNvPr id="7" name="图片 6" descr="f2ca84da0a1dc065306e48656d482cd4"/>
          <p:cNvPicPr>
            <a:picLocks noChangeAspect="1"/>
          </p:cNvPicPr>
          <p:nvPr/>
        </p:nvPicPr>
        <p:blipFill>
          <a:blip r:embed="rId3"/>
          <a:srcRect t="27495"/>
          <a:stretch>
            <a:fillRect/>
          </a:stretch>
        </p:blipFill>
        <p:spPr>
          <a:xfrm>
            <a:off x="2578735" y="915670"/>
            <a:ext cx="3284220" cy="32804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620193" y="3004000"/>
            <a:ext cx="6426136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spc="-225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冰的体积比原来水的体积约</a:t>
            </a:r>
            <a:r>
              <a:rPr lang="zh-CN" altLang="en-US" sz="2400" b="1" spc="-22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增加百分之几</a:t>
            </a:r>
            <a:r>
              <a:rPr lang="zh-CN" altLang="en-US" sz="2400" b="1" spc="-225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？</a:t>
            </a:r>
            <a:endParaRPr lang="zh-CN" altLang="en-US" sz="2400" b="1" spc="-22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spc="-22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114314" y="447565"/>
            <a:ext cx="4167950" cy="2336029"/>
            <a:chOff x="1800876" y="328242"/>
            <a:chExt cx="6235267" cy="349470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0876" y="1779281"/>
              <a:ext cx="2500704" cy="204366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680" y="1747273"/>
              <a:ext cx="2549618" cy="20451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0" name="组合 19"/>
            <p:cNvGrpSpPr/>
            <p:nvPr/>
          </p:nvGrpSpPr>
          <p:grpSpPr>
            <a:xfrm>
              <a:off x="4972254" y="328242"/>
              <a:ext cx="3063889" cy="1324402"/>
              <a:chOff x="1134273" y="2292992"/>
              <a:chExt cx="3063888" cy="1324402"/>
            </a:xfrm>
          </p:grpSpPr>
          <p:sp>
            <p:nvSpPr>
              <p:cNvPr id="21" name="云形标注 7"/>
              <p:cNvSpPr/>
              <p:nvPr/>
            </p:nvSpPr>
            <p:spPr>
              <a:xfrm>
                <a:off x="1134273" y="2292992"/>
                <a:ext cx="2952326" cy="1324402"/>
              </a:xfrm>
              <a:prstGeom prst="cloudCallout">
                <a:avLst>
                  <a:gd name="adj1" fmla="val 17022"/>
                  <a:gd name="adj2" fmla="val 72881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74434" y="2433475"/>
                <a:ext cx="3023727" cy="9669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结成冰以后体约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为</a:t>
                </a:r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50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立方厘米。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829994" y="492439"/>
              <a:ext cx="2500705" cy="1224135"/>
              <a:chOff x="1034842" y="2391535"/>
              <a:chExt cx="3043034" cy="1224135"/>
            </a:xfrm>
          </p:grpSpPr>
          <p:sp>
            <p:nvSpPr>
              <p:cNvPr id="24" name="云形标注 7"/>
              <p:cNvSpPr/>
              <p:nvPr/>
            </p:nvSpPr>
            <p:spPr>
              <a:xfrm>
                <a:off x="1116634" y="2391535"/>
                <a:ext cx="2952327" cy="1224135"/>
              </a:xfrm>
              <a:prstGeom prst="cloudCallout">
                <a:avLst>
                  <a:gd name="adj1" fmla="val 22395"/>
                  <a:gd name="adj2" fmla="val 72851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34842" y="2612104"/>
                <a:ext cx="3043034" cy="9669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有</a:t>
                </a:r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45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立方厘米的水。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5" name="圆角矩形标注 14"/>
          <p:cNvSpPr/>
          <p:nvPr>
            <p:custDataLst>
              <p:tags r:id="rId3"/>
            </p:custDataLst>
          </p:nvPr>
        </p:nvSpPr>
        <p:spPr>
          <a:xfrm>
            <a:off x="323215" y="3796030"/>
            <a:ext cx="8560435" cy="575945"/>
          </a:xfrm>
          <a:prstGeom prst="wedgeRoundRectCallout">
            <a:avLst>
              <a:gd name="adj1" fmla="val -50704"/>
              <a:gd name="adj2" fmla="val -4195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画图表示“冰的体积与原来水的体积”的关系，并列式计算。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build="allAtOnce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775" y="627405"/>
            <a:ext cx="2040944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小组交流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516" y="1564020"/>
            <a:ext cx="4779010" cy="2399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、明思路：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组内讲清楚自己的思考过程</a:t>
            </a:r>
            <a:endParaRPr lang="en-US" altLang="zh-CN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、抓重点：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把谁作为单位“</a:t>
            </a:r>
            <a:r>
              <a:rPr lang="en-US" altLang="zh-CN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”，为什么</a:t>
            </a:r>
            <a:endParaRPr lang="en-US" altLang="zh-CN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、定方法：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组内有几种方法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圆角矩形标注 81"/>
          <p:cNvSpPr/>
          <p:nvPr/>
        </p:nvSpPr>
        <p:spPr>
          <a:xfrm>
            <a:off x="1357040" y="1924060"/>
            <a:ext cx="6192688" cy="576064"/>
          </a:xfrm>
          <a:prstGeom prst="wedgeRoundRectCallout">
            <a:avLst>
              <a:gd name="adj1" fmla="val -51361"/>
              <a:gd name="adj2" fmla="val 1973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所有的水结成冰后，体积都增加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％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56978" y="771550"/>
            <a:ext cx="1111202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思考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第二次录音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84160" y="3742055"/>
            <a:ext cx="309880" cy="363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213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水变冰视频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27981" y="-31479"/>
            <a:ext cx="9199962" cy="5174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圆角矩形标注 81"/>
          <p:cNvSpPr/>
          <p:nvPr/>
        </p:nvSpPr>
        <p:spPr>
          <a:xfrm>
            <a:off x="1187450" y="3220085"/>
            <a:ext cx="7416998" cy="575945"/>
          </a:xfrm>
          <a:prstGeom prst="wedgeRoundRectCallout">
            <a:avLst>
              <a:gd name="adj1" fmla="val -54315"/>
              <a:gd name="adj2" fmla="val 2215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冰化成水后，水的体积比冰的体积约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减少百分之几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圆角矩形标注 82"/>
          <p:cNvSpPr/>
          <p:nvPr/>
        </p:nvSpPr>
        <p:spPr>
          <a:xfrm>
            <a:off x="6299558" y="2140099"/>
            <a:ext cx="2016224" cy="539115"/>
          </a:xfrm>
          <a:prstGeom prst="wedgeRoundRectCallout">
            <a:avLst>
              <a:gd name="adj1" fmla="val -30217"/>
              <a:gd name="adj2" fmla="val 12113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11.1%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124311" y="495935"/>
            <a:ext cx="3820765" cy="2089150"/>
            <a:chOff x="1549963" y="319517"/>
            <a:chExt cx="6905449" cy="350343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0876" y="1779281"/>
              <a:ext cx="2500704" cy="204366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680" y="1747273"/>
              <a:ext cx="2549618" cy="20451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0" name="组合 19"/>
            <p:cNvGrpSpPr/>
            <p:nvPr/>
          </p:nvGrpSpPr>
          <p:grpSpPr>
            <a:xfrm>
              <a:off x="4707136" y="319517"/>
              <a:ext cx="3748276" cy="1324702"/>
              <a:chOff x="869155" y="2284267"/>
              <a:chExt cx="3748275" cy="1324702"/>
            </a:xfrm>
          </p:grpSpPr>
          <p:sp>
            <p:nvSpPr>
              <p:cNvPr id="21" name="云形标注 7"/>
              <p:cNvSpPr/>
              <p:nvPr/>
            </p:nvSpPr>
            <p:spPr>
              <a:xfrm>
                <a:off x="869155" y="2284267"/>
                <a:ext cx="3748275" cy="1324702"/>
              </a:xfrm>
              <a:prstGeom prst="cloudCallout">
                <a:avLst>
                  <a:gd name="adj1" fmla="val 14490"/>
                  <a:gd name="adj2" fmla="val 6841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063110" y="2384285"/>
                <a:ext cx="3342001" cy="8514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结成冰以后体约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为</a:t>
                </a:r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50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立方厘米。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549963" y="420028"/>
              <a:ext cx="2825552" cy="1237523"/>
              <a:chOff x="694081" y="2319124"/>
              <a:chExt cx="3438331" cy="1237523"/>
            </a:xfrm>
          </p:grpSpPr>
          <p:sp>
            <p:nvSpPr>
              <p:cNvPr id="24" name="云形标注 7"/>
              <p:cNvSpPr/>
              <p:nvPr/>
            </p:nvSpPr>
            <p:spPr>
              <a:xfrm>
                <a:off x="694081" y="2319124"/>
                <a:ext cx="3438331" cy="1224604"/>
              </a:xfrm>
              <a:prstGeom prst="cloudCallout">
                <a:avLst>
                  <a:gd name="adj1" fmla="val 22395"/>
                  <a:gd name="adj2" fmla="val 72851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851892" y="2474736"/>
                <a:ext cx="3043034" cy="10819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有</a:t>
                </a:r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45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立方厘米的水。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</p:bldLst>
  </p:timing>
</p:sld>
</file>

<file path=ppt/tags/tag1.xml><?xml version="1.0" encoding="utf-8"?>
<p:tagLst xmlns:p="http://schemas.openxmlformats.org/presentationml/2006/main">
  <p:tag name="KSO_WM_DIAGRAM_VIRTUALLY_FRAME" val="{&quot;height&quot;:56.40937007874015,&quot;left&quot;:130.46330708661418,&quot;top&quot;:185.4820472440945,&quot;width&quot;:527.3026771653543}"/>
</p:tagLst>
</file>

<file path=ppt/tags/tag2.xml><?xml version="1.0" encoding="utf-8"?>
<p:tagLst xmlns:p="http://schemas.openxmlformats.org/presentationml/2006/main">
  <p:tag name="COMMONDATA" val="eyJoZGlkIjoiNzEzZTMxMjNlNDRiMGE5NmY1NGVhZTdhZTczNGVhMjgifQ=="/>
  <p:tag name="RESOURCE_RECORD_KEY" val="{&quot;19&quot;:[20348538]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1138</Words>
  <Application>WPS 演示</Application>
  <PresentationFormat>全屏显示(16:9)</PresentationFormat>
  <Paragraphs>155</Paragraphs>
  <Slides>19</Slides>
  <Notes>3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黑体</vt:lpstr>
      <vt:lpstr>Calibri</vt:lpstr>
      <vt:lpstr>幼圆</vt:lpstr>
      <vt:lpstr>等线</vt:lpstr>
      <vt:lpstr>楷体</vt:lpstr>
      <vt:lpstr>Times New Roman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眼眸的色泽</cp:lastModifiedBy>
  <cp:revision>512</cp:revision>
  <dcterms:created xsi:type="dcterms:W3CDTF">2018-09-11T05:46:00Z</dcterms:created>
  <dcterms:modified xsi:type="dcterms:W3CDTF">2026-01-06T03:50:59Z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BA81EB9D168E4E42BFF28EB285BB883D_13</vt:lpwstr>
  </property>
  <property fmtid="{D5CDD505-2E9C-101B-9397-08002B2CF9AE}" pid="3" name="KSOProductBuildVer">
    <vt:lpwstr>2052-12.1.0.24657</vt:lpwstr>
  </property>
</Properties>
</file>