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png" ContentType="image/png"/>
  <Default Extension="mp4" ContentType="video/mp4"/>
  <Default Extension="jpg" ContentType="image/jpeg"/>
  <Default Extension="rels" ContentType="application/vnd.openxmlformats-package.relationship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1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1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4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15.xml" ContentType="application/vnd.openxmlformats-officedocument.presentationml.slide+xml"/>
  <Override PartName="/ppt/slideLayouts/slideLayout15.xml" ContentType="application/vnd.openxmlformats-officedocument.presentationml.slideLayou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aa6018e041424d90" /><Relationship Type="http://schemas.openxmlformats.org/officeDocument/2006/relationships/extended-properties" Target="/docProps/app.xml" Id="rId2" /><Relationship Type="http://schemas.openxmlformats.org/package/2006/relationships/metadata/core-properties" Target="/docProps/core.xml" Id="Re83558d80e464b98" /><Relationship Type="http://schemas.openxmlformats.org/officeDocument/2006/relationships/custom-properties" Target="/docProps/custom.xml" Id="R0cfd746cfcb1484a" 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presProps" Target="/ppt/presProps.xml" Id="rId1" /><Relationship Type="http://schemas.openxmlformats.org/officeDocument/2006/relationships/viewProps" Target="/ppt/viewProps.xml" Id="rId2" /><Relationship Type="http://schemas.openxmlformats.org/officeDocument/2006/relationships/theme" Target="/ppt/theme/theme1.xml" Id="rId3" /><Relationship Type="http://schemas.openxmlformats.org/officeDocument/2006/relationships/tableStyles" Target="/ppt/tableStyles.xml" Id="rId4" /><Relationship Type="http://schemas.openxmlformats.org/officeDocument/2006/relationships/slideMaster" Target="/ppt/slideMasters/slideMaster1.xml" Id="rId5" /><Relationship Type="http://schemas.openxmlformats.org/officeDocument/2006/relationships/slide" Target="/ppt/slides/slide1.xml" Id="rId6" /><Relationship Type="http://schemas.openxmlformats.org/officeDocument/2006/relationships/slide" Target="/ppt/slides/slide2.xml" Id="rId7" /><Relationship Type="http://schemas.openxmlformats.org/officeDocument/2006/relationships/slide" Target="/ppt/slides/slide3.xml" Id="rId8" /><Relationship Type="http://schemas.openxmlformats.org/officeDocument/2006/relationships/slide" Target="/ppt/slides/slide4.xml" Id="rId9" /><Relationship Type="http://schemas.openxmlformats.org/officeDocument/2006/relationships/slide" Target="/ppt/slides/slide5.xml" Id="rId10" /><Relationship Type="http://schemas.openxmlformats.org/officeDocument/2006/relationships/slide" Target="/ppt/slides/slide6.xml" Id="rId11" /><Relationship Type="http://schemas.openxmlformats.org/officeDocument/2006/relationships/slide" Target="/ppt/slides/slide7.xml" Id="rId12" /><Relationship Type="http://schemas.openxmlformats.org/officeDocument/2006/relationships/slide" Target="/ppt/slides/slide8.xml" Id="rId13" /><Relationship Type="http://schemas.openxmlformats.org/officeDocument/2006/relationships/slide" Target="/ppt/slides/slide9.xml" Id="rId14" /><Relationship Type="http://schemas.openxmlformats.org/officeDocument/2006/relationships/slide" Target="/ppt/slides/slide10.xml" Id="rId15" /><Relationship Type="http://schemas.openxmlformats.org/officeDocument/2006/relationships/slide" Target="/ppt/slides/slide11.xml" Id="rId16" /><Relationship Type="http://schemas.openxmlformats.org/officeDocument/2006/relationships/slide" Target="/ppt/slides/slide12.xml" Id="rId17" /><Relationship Type="http://schemas.openxmlformats.org/officeDocument/2006/relationships/slide" Target="/ppt/slides/slide13.xml" Id="rId18" /><Relationship Type="http://schemas.openxmlformats.org/officeDocument/2006/relationships/slide" Target="/ppt/slides/slide14.xml" Id="rId19" /><Relationship Type="http://schemas.openxmlformats.org/officeDocument/2006/relationships/slide" Target="/ppt/slides/slide15.xml" Id="rId20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0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1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6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7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8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9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slideLayout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0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3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4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5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3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4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5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6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7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8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9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Id2" /><Relationship Type="http://schemas.openxmlformats.org/officeDocument/2006/relationships/slideLayout" Target="/ppt/slideLayouts/slideLayout2.xml" Id="rId3" /><Relationship Type="http://schemas.openxmlformats.org/officeDocument/2006/relationships/slideLayout" Target="/ppt/slideLayouts/slideLayout3.xml" Id="rId4" /><Relationship Type="http://schemas.openxmlformats.org/officeDocument/2006/relationships/slideLayout" Target="/ppt/slideLayouts/slideLayout4.xml" Id="rId5" /><Relationship Type="http://schemas.openxmlformats.org/officeDocument/2006/relationships/slideLayout" Target="/ppt/slideLayouts/slideLayout5.xml" Id="rId6" /><Relationship Type="http://schemas.openxmlformats.org/officeDocument/2006/relationships/slideLayout" Target="/ppt/slideLayouts/slideLayout6.xml" Id="rId7" /><Relationship Type="http://schemas.openxmlformats.org/officeDocument/2006/relationships/slideLayout" Target="/ppt/slideLayouts/slideLayout7.xml" Id="rId8" /><Relationship Type="http://schemas.openxmlformats.org/officeDocument/2006/relationships/slideLayout" Target="/ppt/slideLayouts/slideLayout8.xml" Id="rId9" /><Relationship Type="http://schemas.openxmlformats.org/officeDocument/2006/relationships/slideLayout" Target="/ppt/slideLayouts/slideLayout9.xml" Id="rId10" /><Relationship Type="http://schemas.openxmlformats.org/officeDocument/2006/relationships/slideLayout" Target="/ppt/slideLayouts/slideLayout10.xml" Id="rId11" /><Relationship Type="http://schemas.openxmlformats.org/officeDocument/2006/relationships/slideLayout" Target="/ppt/slideLayouts/slideLayout11.xml" Id="rId12" /><Relationship Type="http://schemas.openxmlformats.org/officeDocument/2006/relationships/slideLayout" Target="/ppt/slideLayouts/slideLayout12.xml" Id="rId13" /><Relationship Type="http://schemas.openxmlformats.org/officeDocument/2006/relationships/slideLayout" Target="/ppt/slideLayouts/slideLayout13.xml" Id="rId14" /><Relationship Type="http://schemas.openxmlformats.org/officeDocument/2006/relationships/slideLayout" Target="/ppt/slideLayouts/slideLayout14.xml" Id="rId15" /><Relationship Type="http://schemas.openxmlformats.org/officeDocument/2006/relationships/slideLayout" Target="/ppt/slideLayouts/slideLayout15.xml" Id="rId16" /></Relationships>
</file>

<file path=ppt/slideMasters/slideMaster1.xml><?xml version="1.0" encoding="utf-8"?>
<p:sldMaster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3735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image" Target="/ppt/media/image.png" Id="rId2" /><Relationship Type="http://schemas.openxmlformats.org/officeDocument/2006/relationships/image" Target="/ppt/media/image2.png" Id="rId3" /><Relationship Type="http://schemas.openxmlformats.org/officeDocument/2006/relationships/image" Target="/ppt/media/image3.png" Id="rId4" /><Relationship Type="http://schemas.openxmlformats.org/officeDocument/2006/relationships/image" Target="/ppt/media/image4.png" Id="rId5" /><Relationship Type="http://schemas.openxmlformats.org/officeDocument/2006/relationships/image" Target="/ppt/media/image5.png" Id="rId6" /><Relationship Type="http://schemas.openxmlformats.org/officeDocument/2006/relationships/image" Target="/ppt/media/image6.png" Id="rId7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0.xml" Id="rId1" /><Relationship Type="http://schemas.openxmlformats.org/officeDocument/2006/relationships/image" Target="/ppt/media/image43.png" Id="rId2" /><Relationship Type="http://schemas.openxmlformats.org/officeDocument/2006/relationships/image" Target="/ppt/media/image44.png" Id="rId3" /><Relationship Type="http://schemas.openxmlformats.org/officeDocument/2006/relationships/image" Target="/ppt/media/image.jpg" Id="rId4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1.xml" Id="rId1" /><Relationship Type="http://schemas.openxmlformats.org/officeDocument/2006/relationships/image" Target="/ppt/media/image45.png" Id="rId2" /><Relationship Type="http://schemas.openxmlformats.org/officeDocument/2006/relationships/image" Target="/ppt/media/image46.png" Id="rId3" /><Relationship Type="http://schemas.openxmlformats.org/officeDocument/2006/relationships/image" Target="/ppt/media/image47.png" Id="rId4" /><Relationship Type="http://schemas.openxmlformats.org/officeDocument/2006/relationships/image" Target="/ppt/media/image48.png" Id="rId5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2.xml" Id="rId1" /><Relationship Type="http://schemas.openxmlformats.org/officeDocument/2006/relationships/image" Target="/ppt/media/image49.png" Id="rId2" /><Relationship Type="http://schemas.openxmlformats.org/officeDocument/2006/relationships/image" Target="/ppt/media/image50.png" Id="rId3" /><Relationship Type="http://schemas.openxmlformats.org/officeDocument/2006/relationships/image" Target="/ppt/media/image51.png" Id="rId4" /><Relationship Type="http://schemas.openxmlformats.org/officeDocument/2006/relationships/image" Target="/ppt/media/image52.png" Id="rId5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3.xml" Id="rId1" /><Relationship Type="http://schemas.openxmlformats.org/officeDocument/2006/relationships/image" Target="/ppt/media/image53.png" Id="rId2" /><Relationship Type="http://schemas.openxmlformats.org/officeDocument/2006/relationships/image" Target="/ppt/media/image54.png" Id="rId3" /><Relationship Type="http://schemas.openxmlformats.org/officeDocument/2006/relationships/image" Target="/ppt/media/image55.png" Id="rId4" /><Relationship Type="http://schemas.openxmlformats.org/officeDocument/2006/relationships/image" Target="/ppt/media/image56.png" Id="rId5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4.xml" Id="rId1" /><Relationship Type="http://schemas.openxmlformats.org/officeDocument/2006/relationships/image" Target="/ppt/media/image57.png" Id="rId2" /><Relationship Type="http://schemas.openxmlformats.org/officeDocument/2006/relationships/image" Target="/ppt/media/image58.png" Id="rId3" /><Relationship Type="http://schemas.openxmlformats.org/officeDocument/2006/relationships/image" Target="/ppt/media/image59.png" Id="rId4" /><Relationship Type="http://schemas.openxmlformats.org/officeDocument/2006/relationships/image" Target="/ppt/media/image60.png" Id="rId5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5.xml" Id="rId1" /><Relationship Type="http://schemas.openxmlformats.org/officeDocument/2006/relationships/image" Target="/ppt/media/image61.png" Id="rId2" /><Relationship Type="http://schemas.openxmlformats.org/officeDocument/2006/relationships/image" Target="/ppt/media/image62.png" Id="rId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7.png" Id="rId2" /><Relationship Type="http://schemas.openxmlformats.org/officeDocument/2006/relationships/image" Target="/ppt/media/image8.png" Id="rId3" /><Relationship Type="http://schemas.openxmlformats.org/officeDocument/2006/relationships/image" Target="/ppt/media/image9.png" Id="rId4" /><Relationship Type="http://schemas.openxmlformats.org/officeDocument/2006/relationships/image" Target="/ppt/media/image10.png" Id="rId5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3.xml" Id="rId1" /><Relationship Type="http://schemas.openxmlformats.org/officeDocument/2006/relationships/image" Target="/ppt/media/image11.png" Id="rId4" /><Relationship Type="http://schemas.openxmlformats.org/officeDocument/2006/relationships/video" Target="/media/mediadata.mp4" Id="rId3" /><Relationship Type="http://schemas.microsoft.com/office/2007/relationships/media" Target="/media/mediadata.mp4" Id="rId2" /><Relationship Type="http://schemas.openxmlformats.org/officeDocument/2006/relationships/image" Target="/ppt/media/image12.png" Id="rId5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4.xml" Id="rId1" /><Relationship Type="http://schemas.openxmlformats.org/officeDocument/2006/relationships/image" Target="/ppt/media/image13.png" Id="rId2" /><Relationship Type="http://schemas.openxmlformats.org/officeDocument/2006/relationships/image" Target="/ppt/media/image14.png" Id="rId3" /><Relationship Type="http://schemas.openxmlformats.org/officeDocument/2006/relationships/image" Target="/ppt/media/image15.png" Id="rId4" /><Relationship Type="http://schemas.openxmlformats.org/officeDocument/2006/relationships/image" Target="/ppt/media/image16.png" Id="rId5" /><Relationship Type="http://schemas.openxmlformats.org/officeDocument/2006/relationships/image" Target="/ppt/media/image17.png" Id="rId6" /><Relationship Type="http://schemas.openxmlformats.org/officeDocument/2006/relationships/image" Target="/ppt/media/image18.png" Id="rId7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5.xml" Id="rId1" /><Relationship Type="http://schemas.openxmlformats.org/officeDocument/2006/relationships/image" Target="/ppt/media/image19.png" Id="rId2" /><Relationship Type="http://schemas.openxmlformats.org/officeDocument/2006/relationships/image" Target="/ppt/media/image20.png" Id="rId3" /><Relationship Type="http://schemas.openxmlformats.org/officeDocument/2006/relationships/image" Target="/ppt/media/image21.png" Id="rId4" /><Relationship Type="http://schemas.openxmlformats.org/officeDocument/2006/relationships/image" Target="/ppt/media/image22.png" Id="rId5" /><Relationship Type="http://schemas.openxmlformats.org/officeDocument/2006/relationships/image" Target="/ppt/media/image23.png" Id="rId6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6.xml" Id="rId1" /><Relationship Type="http://schemas.openxmlformats.org/officeDocument/2006/relationships/image" Target="/ppt/media/image24.png" Id="rId2" /><Relationship Type="http://schemas.openxmlformats.org/officeDocument/2006/relationships/image" Target="/ppt/media/image25.png" Id="rId3" /><Relationship Type="http://schemas.openxmlformats.org/officeDocument/2006/relationships/image" Target="/ppt/media/image26.png" Id="rId4" /><Relationship Type="http://schemas.openxmlformats.org/officeDocument/2006/relationships/image" Target="/ppt/media/image27.png" Id="rId5" /><Relationship Type="http://schemas.openxmlformats.org/officeDocument/2006/relationships/image" Target="/ppt/media/image28.png" Id="rId6" /><Relationship Type="http://schemas.openxmlformats.org/officeDocument/2006/relationships/image" Target="/ppt/media/image29.png" Id="rId7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7.xml" Id="rId1" /><Relationship Type="http://schemas.openxmlformats.org/officeDocument/2006/relationships/image" Target="/ppt/media/image30.png" Id="rId2" /><Relationship Type="http://schemas.openxmlformats.org/officeDocument/2006/relationships/image" Target="/ppt/media/image31.png" Id="rId3" /><Relationship Type="http://schemas.openxmlformats.org/officeDocument/2006/relationships/image" Target="/ppt/media/image32.png" Id="rId4" /><Relationship Type="http://schemas.openxmlformats.org/officeDocument/2006/relationships/image" Target="/ppt/media/image33.png" Id="rId5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8.xml" Id="rId1" /><Relationship Type="http://schemas.openxmlformats.org/officeDocument/2006/relationships/image" Target="/ppt/media/image34.png" Id="rId2" /><Relationship Type="http://schemas.openxmlformats.org/officeDocument/2006/relationships/image" Target="/ppt/media/image35.png" Id="rId3" /><Relationship Type="http://schemas.openxmlformats.org/officeDocument/2006/relationships/image" Target="/ppt/media/image36.png" Id="rId4" /><Relationship Type="http://schemas.openxmlformats.org/officeDocument/2006/relationships/image" Target="/ppt/media/image37.png" Id="rId5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9.xml" Id="rId1" /><Relationship Type="http://schemas.openxmlformats.org/officeDocument/2006/relationships/image" Target="/ppt/media/image38.png" Id="rId2" /><Relationship Type="http://schemas.openxmlformats.org/officeDocument/2006/relationships/image" Target="/ppt/media/image39.png" Id="rId3" /><Relationship Type="http://schemas.openxmlformats.org/officeDocument/2006/relationships/image" Target="/ppt/media/image40.png" Id="rId4" /><Relationship Type="http://schemas.openxmlformats.org/officeDocument/2006/relationships/image" Target="/ppt/media/image41.png" Id="rId5" /><Relationship Type="http://schemas.openxmlformats.org/officeDocument/2006/relationships/image" Target="/ppt/media/image42.png" Id="rId6" /></Relationships>
</file>

<file path=ppt/slides/slide1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874000">
            <a:off x="10351799" y="4336313"/>
            <a:ext cx="1524000" cy="1869519"/>
          </a:xfrm>
          <a:prstGeom prst="rect">
            <a:avLst/>
          </a:prstGeom>
        </p:spPr>
      </p:pic>
      <p:pic>
        <p:nvPicPr>
          <p:cNvPr id="3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0" t="0" r="0" b="17802"/>
          <a:stretch>
            <a:fillRect/>
          </a:stretch>
        </p:blipFill>
        <p:spPr>
          <a:xfrm>
            <a:off x="2066534" y="4337818"/>
            <a:ext cx="2634263" cy="2883922"/>
          </a:xfrm>
          <a:prstGeom prst="rect">
            <a:avLst/>
          </a:prstGeom>
        </p:spPr>
      </p:pic>
      <p:sp>
        <p:nvSpPr>
          <p:cNvPr id="4" name="文本1"/>
          <p:cNvSpPr txBox="1"/>
          <p:nvPr/>
        </p:nvSpPr>
        <p:spPr>
          <a:xfrm>
            <a:off x="3088658" y="3844109"/>
            <a:ext cx="6395561" cy="711994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3600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棠外附小     宋欢</a:t>
            </a:r>
          </a:p>
        </p:txBody>
      </p:sp>
      <p:sp>
        <p:nvSpPr>
          <p:cNvPr id="5" name="文本2"/>
          <p:cNvSpPr txBox="1"/>
          <p:nvPr/>
        </p:nvSpPr>
        <p:spPr>
          <a:xfrm>
            <a:off x="3578666" y="837000"/>
            <a:ext cx="5905500" cy="628618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2999" b="0" i="0" dirty="0">
                <a:solidFill>
                  <a:srgbClr val="2E7349">
                    <a:alpha val="100000"/>
                  </a:srgbClr>
                </a:solidFill>
                <a:latin typeface="Arial"/>
                <a:ea typeface="Arial"/>
              </a:rPr>
              <a:t>﻿北师大版数学三年级上册第六单元</a:t>
            </a:r>
          </a:p>
        </p:txBody>
      </p:sp>
      <p:pic>
        <p:nvPicPr>
          <p:cNvPr id="6" name="图片3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26459" y="3112379"/>
            <a:ext cx="4448175" cy="4448175"/>
          </a:xfrm>
          <a:prstGeom prst="rect">
            <a:avLst/>
          </a:prstGeom>
        </p:spPr>
      </p:pic>
      <p:pic>
        <p:nvPicPr>
          <p:cNvPr id="7" name="图片4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0" t="0" r="0" b="25173"/>
          <a:stretch>
            <a:fillRect/>
          </a:stretch>
        </p:blipFill>
        <p:spPr>
          <a:xfrm>
            <a:off x="7936011" y="2406653"/>
            <a:ext cx="5059404" cy="5039897"/>
          </a:xfrm>
          <a:prstGeom prst="rect">
            <a:avLst/>
          </a:prstGeom>
        </p:spPr>
      </p:pic>
      <p:sp>
        <p:nvSpPr>
          <p:cNvPr id="8" name="文本3"/>
          <p:cNvSpPr txBox="1"/>
          <p:nvPr/>
        </p:nvSpPr>
        <p:spPr>
          <a:xfrm>
            <a:off x="589017" y="1929004"/>
            <a:ext cx="10639425" cy="1581150"/>
          </a:xfrm>
          <a:prstGeom prst="rect">
            <a:avLst/>
          </a:prstGeom>
          <a:noFill/>
        </p:spPr>
        <p:txBody>
          <a:bodyPr anchor="ctr"/>
          <a:lstStyle/>
          <a:p>
            <a:pPr marL="0" algn="ctr"/>
            <a:r>
              <a:rPr lang="zh-CN" altLang="en-US" sz="1500" b="0" i="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</a:rPr>
              <a:t>                   </a:t>
            </a:r>
            <a:r>
              <a:rPr lang="zh-CN" altLang="en-US" sz="9599" b="0" i="0" dirty="0">
                <a:ln w="4762">
                  <a:solidFill>
                    <a:srgbClr val="385723">
                      <a:alpha val="100000"/>
                    </a:srgbClr>
                  </a:solidFill>
                </a:ln>
                <a:solidFill>
                  <a:srgbClr val="92D050">
                    <a:alpha val="100000"/>
                  </a:srgbClr>
                </a:solidFill>
                <a:effectLst>
                  <a:outerShdw blurRad="9525" dir="18900000" sy="23000" kx="-1200000" algn="bl" rotWithShape="0">
                    <a:srgbClr val="A9D18E">
                      <a:alpha val="100000"/>
                    </a:srgbClr>
                  </a:outerShdw>
                </a:effectLst>
                <a:latin typeface="楷体"/>
                <a:ea typeface="楷体"/>
              </a:rPr>
              <a:t>包饺子</a:t>
            </a:r>
          </a:p>
        </p:txBody>
      </p:sp>
      <p:pic>
        <p:nvPicPr>
          <p:cNvPr id="9" name="图片5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62592" y="-391"/>
            <a:ext cx="4210364" cy="344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" dur="1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" dur="1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0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素材1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3873500" y="3175000"/>
            <a:ext cx="1460500" cy="1905000"/>
          </a:xfrm>
          <a:prstGeom prst="rect">
            <a:avLst/>
          </a:prstGeom>
        </p:spPr>
      </p:pic>
      <p:pic>
        <p:nvPicPr>
          <p:cNvPr id="3" name="素材2"/>
          <p:cNvPicPr>
            <a:picLocks noChangeAspect="1"/>
          </p:cNvPicPr>
          <p:nvPr/>
        </p:nvPicPr>
        <p:blipFill>
          <a:fillRect/>
          <a:blip r:embed="rId3"/>
          <a:stretch/>
        </p:blipFill>
        <p:spPr>
          <a:xfrm>
            <a:off x="6858000" y="3175000"/>
            <a:ext cx="14605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1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43989" y="164992"/>
            <a:ext cx="1500188" cy="386953"/>
          </a:xfrm>
          <a:custGeom>
            <a:avLst/>
            <a:gdLst>
              <a:gd name="connsiteX0" fmla="*/ 64492 w 1500188"/>
              <a:gd name="connsiteY0" fmla="*/ 0 h 386953"/>
              <a:gd name="connsiteX1" fmla="*/ 1435695 w 1500188"/>
              <a:gd name="connsiteY1" fmla="*/ 0 h 386953"/>
              <a:gd name="connsiteX2" fmla="*/ 1452800 w 1500188"/>
              <a:gd name="connsiteY2" fmla="*/ 0 h 386953"/>
              <a:gd name="connsiteX3" fmla="*/ 1493393 w 1500188"/>
              <a:gd name="connsiteY3" fmla="*/ 30984 h 386953"/>
              <a:gd name="connsiteX4" fmla="*/ 1500188 w 1500188"/>
              <a:gd name="connsiteY4" fmla="*/ 322461 h 386953"/>
              <a:gd name="connsiteX5" fmla="*/ 1500188 w 1500188"/>
              <a:gd name="connsiteY5" fmla="*/ 339566 h 386953"/>
              <a:gd name="connsiteX6" fmla="*/ 1469203 w 1500188"/>
              <a:gd name="connsiteY6" fmla="*/ 380159 h 386953"/>
              <a:gd name="connsiteX7" fmla="*/ 64492 w 1500188"/>
              <a:gd name="connsiteY7" fmla="*/ 386953 h 386953"/>
              <a:gd name="connsiteX8" fmla="*/ 28874 w 1500188"/>
              <a:gd name="connsiteY8" fmla="*/ 386953 h 386953"/>
              <a:gd name="connsiteX9" fmla="*/ 0 w 1500188"/>
              <a:gd name="connsiteY9" fmla="*/ 64492 h 386953"/>
              <a:gd name="connsiteX10" fmla="*/ 0 w 1500188"/>
              <a:gd name="connsiteY10" fmla="*/ 28874 h 38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0188" h="386953">
                <a:moveTo>
                  <a:pt x="64492" y="0"/>
                </a:moveTo>
                <a:lnTo>
                  <a:pt x="1435695" y="0"/>
                </a:lnTo>
                <a:cubicBezTo>
                  <a:pt x="1452800" y="0"/>
                  <a:pt x="1469203" y="6795"/>
                  <a:pt x="1481298" y="18889"/>
                </a:cubicBezTo>
                <a:cubicBezTo>
                  <a:pt x="1493393" y="30984"/>
                  <a:pt x="1500188" y="47388"/>
                  <a:pt x="1500188" y="64492"/>
                </a:cubicBezTo>
                <a:lnTo>
                  <a:pt x="1500188" y="322461"/>
                </a:lnTo>
                <a:cubicBezTo>
                  <a:pt x="1500188" y="339566"/>
                  <a:pt x="1493393" y="355970"/>
                  <a:pt x="1481298" y="368064"/>
                </a:cubicBezTo>
                <a:cubicBezTo>
                  <a:pt x="1469203" y="380159"/>
                  <a:pt x="1452800" y="386953"/>
                  <a:pt x="1435695" y="386953"/>
                </a:cubicBezTo>
                <a:lnTo>
                  <a:pt x="64492" y="386953"/>
                </a:lnTo>
                <a:cubicBezTo>
                  <a:pt x="28874" y="386953"/>
                  <a:pt x="0" y="358079"/>
                  <a:pt x="0" y="322461"/>
                </a:cubicBezTo>
                <a:lnTo>
                  <a:pt x="0" y="64492"/>
                </a:lnTo>
                <a:cubicBezTo>
                  <a:pt x="0" y="28874"/>
                  <a:pt x="28874" y="0"/>
                  <a:pt x="64492" y="0"/>
                </a:cubicBezTo>
                <a:close/>
              </a:path>
            </a:pathLst>
          </a:custGeom>
          <a:solidFill>
            <a:srgbClr val="A5D5E2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ctr">
              <a:lnSpc>
                <a:spcPts val="3000"/>
              </a:lnSpc>
            </a:pPr>
            <a:r>
              <a:rPr lang="zh-CN" altLang="en-US" sz="2250" b="1" i="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</a:rPr>
              <a:t>课堂练习</a:t>
            </a:r>
          </a:p>
        </p:txBody>
      </p:sp>
      <p:pic>
        <p:nvPicPr>
          <p:cNvPr id="3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187" t="0" r="10156" b="0"/>
          <a:stretch>
            <a:fillRect/>
          </a:stretch>
        </p:blipFill>
        <p:spPr>
          <a:xfrm>
            <a:off x="1591389" y="-189595"/>
            <a:ext cx="1772123" cy="942975"/>
          </a:xfrm>
          <a:prstGeom prst="rect">
            <a:avLst/>
          </a:prstGeom>
        </p:spPr>
      </p:pic>
      <p:sp>
        <p:nvSpPr>
          <p:cNvPr id="4" name="形状2"/>
          <p:cNvSpPr txBox="1"/>
          <p:nvPr/>
        </p:nvSpPr>
        <p:spPr>
          <a:xfrm>
            <a:off x="3362944" y="401698"/>
            <a:ext cx="7632388" cy="19050"/>
          </a:xfrm>
          <a:prstGeom prst="line"/>
          <a:solidFill>
            <a:srgbClr val="FF0000">
              <a:alpha val="100000"/>
            </a:srgbClr>
          </a:solidFill>
          <a:ln w="38100">
            <a:solidFill>
              <a:srgbClr val="C1D596">
                <a:alpha val="100000"/>
              </a:srgbClr>
            </a:solidFill>
            <a:prstDash val="sysDash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文本1"/>
          <p:cNvSpPr txBox="1"/>
          <p:nvPr/>
        </p:nvSpPr>
        <p:spPr>
          <a:xfrm>
            <a:off x="873509" y="610143"/>
            <a:ext cx="599567" cy="63957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99" b="1" i="0" dirty="0">
                <a:solidFill>
                  <a:srgbClr val="2A8C51">
                    <a:alpha val="100000"/>
                  </a:srgbClr>
                </a:solidFill>
                <a:latin typeface="楷体"/>
                <a:ea typeface="楷体"/>
              </a:rPr>
              <a:t>1.</a:t>
            </a:r>
          </a:p>
        </p:txBody>
      </p:sp>
      <p:grpSp>
        <p:nvGrpSpPr>
          <p:cNvPr id="6" name="组合1"/>
          <p:cNvGrpSpPr/>
          <p:nvPr/>
        </p:nvGrpSpPr>
        <p:grpSpPr>
          <a:xfrm>
            <a:off x="1065543" y="1806473"/>
            <a:ext cx="3555220" cy="480219"/>
            <a:chOff x="0" y="0"/>
            <a:chExt cx="3555220" cy="480219"/>
          </a:xfrm>
        </p:grpSpPr>
        <p:sp>
          <p:nvSpPr>
            <p:cNvPr id="7" name="文本17"/>
            <p:cNvSpPr txBox="1"/>
            <p:nvPr/>
          </p:nvSpPr>
          <p:spPr>
            <a:xfrm>
              <a:off x="0" y="0"/>
              <a:ext cx="317500" cy="48021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19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0</a:t>
              </a:r>
            </a:p>
          </p:txBody>
        </p:sp>
        <p:sp>
          <p:nvSpPr>
            <p:cNvPr id="8" name="形状4"/>
            <p:cNvSpPr txBox="1"/>
            <p:nvPr/>
          </p:nvSpPr>
          <p:spPr>
            <a:xfrm>
              <a:off x="170955" y="17454"/>
              <a:ext cx="19050" cy="95182"/>
            </a:xfrm>
            <a:prstGeom prst="line"/>
            <a:solidFill>
              <a:srgbClr val="166EE1">
                <a:alpha val="100000"/>
              </a:srgbClr>
            </a:solidFill>
            <a:ln w="19050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9" name="形状5"/>
            <p:cNvSpPr txBox="1"/>
            <p:nvPr/>
          </p:nvSpPr>
          <p:spPr>
            <a:xfrm>
              <a:off x="795976" y="17454"/>
              <a:ext cx="19050" cy="95182"/>
            </a:xfrm>
            <a:prstGeom prst="line"/>
            <a:solidFill>
              <a:srgbClr val="166EE1">
                <a:alpha val="100000"/>
              </a:srgbClr>
            </a:solidFill>
            <a:ln w="19050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0" name="形状6"/>
            <p:cNvSpPr txBox="1"/>
            <p:nvPr/>
          </p:nvSpPr>
          <p:spPr>
            <a:xfrm>
              <a:off x="1420997" y="17454"/>
              <a:ext cx="19050" cy="95182"/>
            </a:xfrm>
            <a:prstGeom prst="line"/>
            <a:solidFill>
              <a:srgbClr val="166EE1">
                <a:alpha val="100000"/>
              </a:srgbClr>
            </a:solidFill>
            <a:ln w="19050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1" name="形状7"/>
            <p:cNvSpPr txBox="1"/>
            <p:nvPr/>
          </p:nvSpPr>
          <p:spPr>
            <a:xfrm>
              <a:off x="2046018" y="17454"/>
              <a:ext cx="19050" cy="95182"/>
            </a:xfrm>
            <a:prstGeom prst="line"/>
            <a:solidFill>
              <a:srgbClr val="166EE1">
                <a:alpha val="100000"/>
              </a:srgbClr>
            </a:solidFill>
            <a:ln w="19050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2" name="形状8"/>
            <p:cNvSpPr txBox="1"/>
            <p:nvPr/>
          </p:nvSpPr>
          <p:spPr>
            <a:xfrm>
              <a:off x="2671039" y="17454"/>
              <a:ext cx="19050" cy="95182"/>
            </a:xfrm>
            <a:prstGeom prst="line"/>
            <a:solidFill>
              <a:srgbClr val="166EE1">
                <a:alpha val="100000"/>
              </a:srgbClr>
            </a:solidFill>
            <a:ln w="19050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3" name="形状9"/>
            <p:cNvSpPr txBox="1"/>
            <p:nvPr/>
          </p:nvSpPr>
          <p:spPr>
            <a:xfrm>
              <a:off x="3296060" y="17454"/>
              <a:ext cx="19050" cy="95182"/>
            </a:xfrm>
            <a:prstGeom prst="line"/>
            <a:solidFill>
              <a:srgbClr val="166EE1">
                <a:alpha val="100000"/>
              </a:srgbClr>
            </a:solidFill>
            <a:ln w="19050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4" name="形状3"/>
            <p:cNvSpPr txBox="1"/>
            <p:nvPr/>
          </p:nvSpPr>
          <p:spPr>
            <a:xfrm flipV="1">
              <a:off x="33333" y="108367"/>
              <a:ext cx="3521887" cy="1191"/>
            </a:xfrm>
            <a:prstGeom prst="line"/>
            <a:solidFill>
              <a:srgbClr val="166EE1">
                <a:alpha val="100000"/>
              </a:srgbClr>
            </a:solidFill>
            <a:ln w="19050">
              <a:solidFill>
                <a:srgbClr val="31A66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</p:grpSp>
      <p:grpSp>
        <p:nvGrpSpPr>
          <p:cNvPr id="15" name="组合2"/>
          <p:cNvGrpSpPr/>
          <p:nvPr/>
        </p:nvGrpSpPr>
        <p:grpSpPr>
          <a:xfrm>
            <a:off x="1254682" y="1299286"/>
            <a:ext cx="553789" cy="499262"/>
            <a:chOff x="0" y="0"/>
            <a:chExt cx="553789" cy="499262"/>
          </a:xfrm>
        </p:grpSpPr>
        <p:sp>
          <p:nvSpPr>
            <p:cNvPr id="16" name="形状10"/>
            <p:cNvSpPr txBox="1"/>
            <p:nvPr/>
          </p:nvSpPr>
          <p:spPr>
            <a:xfrm>
              <a:off x="0" y="369323"/>
              <a:ext cx="553789" cy="129939"/>
            </a:xfrm>
            <a:custGeom>
              <a:avLst/>
              <a:gdLst>
                <a:gd name="connsiteX0" fmla="*/ 0 w 553789"/>
                <a:gd name="connsiteY0" fmla="*/ 129939 h 129939"/>
                <a:gd name="connsiteX1" fmla="*/ 202011 w 553789"/>
                <a:gd name="connsiteY1" fmla="*/ 4620 h 129939"/>
                <a:gd name="connsiteX2" fmla="*/ 386390 w 553789"/>
                <a:gd name="connsiteY2" fmla="*/ -4331 h 129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3789" h="129939" fill="none" stroke="1">
                  <a:moveTo>
                    <a:pt x="0" y="129939"/>
                  </a:moveTo>
                  <a:quadBezTo>
                    <a:pt x="202011" y="4620"/>
                    <a:pt x="294200" y="144"/>
                  </a:quadBezTo>
                  <a:quadBezTo>
                    <a:pt x="386390" y="-4331"/>
                    <a:pt x="553789" y="129939"/>
                  </a:quadBezTo>
                </a:path>
              </a:pathLst>
            </a:custGeom>
            <a:solidFill>
              <a:srgbClr val="166EE1">
                <a:alpha val="100000"/>
              </a:srgbClr>
            </a:solidFill>
            <a:ln w="19050">
              <a:solidFill>
                <a:srgbClr val="000000">
                  <a:alpha val="10000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7" name="文本18"/>
            <p:cNvSpPr txBox="1"/>
            <p:nvPr/>
          </p:nvSpPr>
          <p:spPr>
            <a:xfrm>
              <a:off x="55114" y="0"/>
              <a:ext cx="444500" cy="48021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19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80</a:t>
              </a:r>
            </a:p>
          </p:txBody>
        </p:sp>
      </p:grpSp>
      <p:grpSp>
        <p:nvGrpSpPr>
          <p:cNvPr id="18" name="组合3"/>
          <p:cNvGrpSpPr/>
          <p:nvPr/>
        </p:nvGrpSpPr>
        <p:grpSpPr>
          <a:xfrm>
            <a:off x="1886752" y="1299420"/>
            <a:ext cx="553789" cy="499261"/>
            <a:chOff x="0" y="0"/>
            <a:chExt cx="553789" cy="499261"/>
          </a:xfrm>
        </p:grpSpPr>
        <p:sp>
          <p:nvSpPr>
            <p:cNvPr id="19" name="形状11"/>
            <p:cNvSpPr txBox="1"/>
            <p:nvPr/>
          </p:nvSpPr>
          <p:spPr>
            <a:xfrm>
              <a:off x="0" y="369322"/>
              <a:ext cx="553789" cy="129939"/>
            </a:xfrm>
            <a:custGeom>
              <a:avLst/>
              <a:gdLst>
                <a:gd name="connsiteX0" fmla="*/ 0 w 553789"/>
                <a:gd name="connsiteY0" fmla="*/ 129939 h 129939"/>
                <a:gd name="connsiteX1" fmla="*/ 202011 w 553789"/>
                <a:gd name="connsiteY1" fmla="*/ 4620 h 129939"/>
                <a:gd name="connsiteX2" fmla="*/ 386390 w 553789"/>
                <a:gd name="connsiteY2" fmla="*/ -4331 h 129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3789" h="129939" fill="none" stroke="1">
                  <a:moveTo>
                    <a:pt x="0" y="129939"/>
                  </a:moveTo>
                  <a:quadBezTo>
                    <a:pt x="202011" y="4620"/>
                    <a:pt x="294200" y="144"/>
                  </a:quadBezTo>
                  <a:quadBezTo>
                    <a:pt x="386390" y="-4331"/>
                    <a:pt x="553789" y="129939"/>
                  </a:quadBezTo>
                </a:path>
              </a:pathLst>
            </a:custGeom>
            <a:solidFill>
              <a:srgbClr val="166EE1">
                <a:alpha val="100000"/>
              </a:srgbClr>
            </a:solidFill>
            <a:ln w="19050">
              <a:solidFill>
                <a:srgbClr val="000000">
                  <a:alpha val="10000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20" name="文本19"/>
            <p:cNvSpPr txBox="1"/>
            <p:nvPr/>
          </p:nvSpPr>
          <p:spPr>
            <a:xfrm>
              <a:off x="55113" y="0"/>
              <a:ext cx="444500" cy="48021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19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80</a:t>
              </a:r>
            </a:p>
          </p:txBody>
        </p:sp>
      </p:grpSp>
      <p:grpSp>
        <p:nvGrpSpPr>
          <p:cNvPr id="21" name="组合4"/>
          <p:cNvGrpSpPr/>
          <p:nvPr/>
        </p:nvGrpSpPr>
        <p:grpSpPr>
          <a:xfrm>
            <a:off x="2519421" y="1299467"/>
            <a:ext cx="553789" cy="499262"/>
            <a:chOff x="0" y="0"/>
            <a:chExt cx="553789" cy="499262"/>
          </a:xfrm>
        </p:grpSpPr>
        <p:sp>
          <p:nvSpPr>
            <p:cNvPr id="22" name="形状12"/>
            <p:cNvSpPr txBox="1"/>
            <p:nvPr/>
          </p:nvSpPr>
          <p:spPr>
            <a:xfrm>
              <a:off x="0" y="369323"/>
              <a:ext cx="553789" cy="129939"/>
            </a:xfrm>
            <a:custGeom>
              <a:avLst/>
              <a:gdLst>
                <a:gd name="connsiteX0" fmla="*/ 0 w 553789"/>
                <a:gd name="connsiteY0" fmla="*/ 129939 h 129939"/>
                <a:gd name="connsiteX1" fmla="*/ 202011 w 553789"/>
                <a:gd name="connsiteY1" fmla="*/ 4620 h 129939"/>
                <a:gd name="connsiteX2" fmla="*/ 386390 w 553789"/>
                <a:gd name="connsiteY2" fmla="*/ -4331 h 129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3789" h="129939" fill="none" stroke="1">
                  <a:moveTo>
                    <a:pt x="0" y="129939"/>
                  </a:moveTo>
                  <a:quadBezTo>
                    <a:pt x="202011" y="4620"/>
                    <a:pt x="294200" y="144"/>
                  </a:quadBezTo>
                  <a:quadBezTo>
                    <a:pt x="386390" y="-4331"/>
                    <a:pt x="553789" y="129939"/>
                  </a:quadBezTo>
                </a:path>
              </a:pathLst>
            </a:custGeom>
            <a:solidFill>
              <a:srgbClr val="166EE1">
                <a:alpha val="100000"/>
              </a:srgbClr>
            </a:solidFill>
            <a:ln w="19050">
              <a:solidFill>
                <a:srgbClr val="000000">
                  <a:alpha val="10000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23" name="文本20"/>
            <p:cNvSpPr txBox="1"/>
            <p:nvPr/>
          </p:nvSpPr>
          <p:spPr>
            <a:xfrm>
              <a:off x="55114" y="0"/>
              <a:ext cx="444500" cy="48021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19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80</a:t>
              </a:r>
            </a:p>
          </p:txBody>
        </p:sp>
      </p:grpSp>
      <p:grpSp>
        <p:nvGrpSpPr>
          <p:cNvPr id="24" name="组合5"/>
          <p:cNvGrpSpPr/>
          <p:nvPr/>
        </p:nvGrpSpPr>
        <p:grpSpPr>
          <a:xfrm>
            <a:off x="3150900" y="1299239"/>
            <a:ext cx="553789" cy="499261"/>
            <a:chOff x="0" y="0"/>
            <a:chExt cx="553789" cy="499261"/>
          </a:xfrm>
        </p:grpSpPr>
        <p:sp>
          <p:nvSpPr>
            <p:cNvPr id="25" name="形状13"/>
            <p:cNvSpPr txBox="1"/>
            <p:nvPr/>
          </p:nvSpPr>
          <p:spPr>
            <a:xfrm>
              <a:off x="0" y="369322"/>
              <a:ext cx="553789" cy="129939"/>
            </a:xfrm>
            <a:custGeom>
              <a:avLst/>
              <a:gdLst>
                <a:gd name="connsiteX0" fmla="*/ 0 w 553789"/>
                <a:gd name="connsiteY0" fmla="*/ 129939 h 129939"/>
                <a:gd name="connsiteX1" fmla="*/ 202011 w 553789"/>
                <a:gd name="connsiteY1" fmla="*/ 4620 h 129939"/>
                <a:gd name="connsiteX2" fmla="*/ 386390 w 553789"/>
                <a:gd name="connsiteY2" fmla="*/ -4331 h 129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3789" h="129939" fill="none" stroke="1">
                  <a:moveTo>
                    <a:pt x="0" y="129939"/>
                  </a:moveTo>
                  <a:quadBezTo>
                    <a:pt x="202011" y="4620"/>
                    <a:pt x="294200" y="144"/>
                  </a:quadBezTo>
                  <a:quadBezTo>
                    <a:pt x="386390" y="-4331"/>
                    <a:pt x="553789" y="129939"/>
                  </a:quadBezTo>
                </a:path>
              </a:pathLst>
            </a:custGeom>
            <a:solidFill>
              <a:srgbClr val="166EE1">
                <a:alpha val="100000"/>
              </a:srgbClr>
            </a:solidFill>
            <a:ln w="19050">
              <a:solidFill>
                <a:srgbClr val="000000">
                  <a:alpha val="10000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26" name="文本21"/>
            <p:cNvSpPr txBox="1"/>
            <p:nvPr/>
          </p:nvSpPr>
          <p:spPr>
            <a:xfrm>
              <a:off x="55114" y="0"/>
              <a:ext cx="444500" cy="48021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19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80</a:t>
              </a:r>
            </a:p>
          </p:txBody>
        </p:sp>
      </p:grpSp>
      <p:grpSp>
        <p:nvGrpSpPr>
          <p:cNvPr id="27" name="组合6"/>
          <p:cNvGrpSpPr/>
          <p:nvPr/>
        </p:nvGrpSpPr>
        <p:grpSpPr>
          <a:xfrm>
            <a:off x="3765986" y="1299286"/>
            <a:ext cx="553789" cy="499262"/>
            <a:chOff x="0" y="0"/>
            <a:chExt cx="553789" cy="499262"/>
          </a:xfrm>
        </p:grpSpPr>
        <p:sp>
          <p:nvSpPr>
            <p:cNvPr id="28" name="形状14"/>
            <p:cNvSpPr txBox="1"/>
            <p:nvPr/>
          </p:nvSpPr>
          <p:spPr>
            <a:xfrm>
              <a:off x="0" y="369323"/>
              <a:ext cx="553789" cy="129939"/>
            </a:xfrm>
            <a:custGeom>
              <a:avLst/>
              <a:gdLst>
                <a:gd name="connsiteX0" fmla="*/ 0 w 553789"/>
                <a:gd name="connsiteY0" fmla="*/ 129939 h 129939"/>
                <a:gd name="connsiteX1" fmla="*/ 202011 w 553789"/>
                <a:gd name="connsiteY1" fmla="*/ 4620 h 129939"/>
                <a:gd name="connsiteX2" fmla="*/ 386390 w 553789"/>
                <a:gd name="connsiteY2" fmla="*/ -4331 h 129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53789" h="129939" fill="none" stroke="1">
                  <a:moveTo>
                    <a:pt x="0" y="129939"/>
                  </a:moveTo>
                  <a:quadBezTo>
                    <a:pt x="202011" y="4620"/>
                    <a:pt x="294200" y="144"/>
                  </a:quadBezTo>
                  <a:quadBezTo>
                    <a:pt x="386390" y="-4331"/>
                    <a:pt x="553789" y="129939"/>
                  </a:quadBezTo>
                </a:path>
              </a:pathLst>
            </a:custGeom>
            <a:solidFill>
              <a:srgbClr val="166EE1">
                <a:alpha val="100000"/>
              </a:srgbClr>
            </a:solidFill>
            <a:ln w="19050">
              <a:solidFill>
                <a:srgbClr val="000000">
                  <a:alpha val="10000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29" name="文本22"/>
            <p:cNvSpPr txBox="1"/>
            <p:nvPr/>
          </p:nvSpPr>
          <p:spPr>
            <a:xfrm>
              <a:off x="55114" y="0"/>
              <a:ext cx="444500" cy="48021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19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80</a:t>
              </a:r>
            </a:p>
          </p:txBody>
        </p:sp>
      </p:grpSp>
      <p:grpSp>
        <p:nvGrpSpPr>
          <p:cNvPr id="30" name="组合7"/>
          <p:cNvGrpSpPr/>
          <p:nvPr/>
        </p:nvGrpSpPr>
        <p:grpSpPr>
          <a:xfrm>
            <a:off x="5952277" y="1772336"/>
            <a:ext cx="3522278" cy="514324"/>
            <a:chOff x="0" y="0"/>
            <a:chExt cx="3522278" cy="514324"/>
          </a:xfrm>
        </p:grpSpPr>
        <p:sp>
          <p:nvSpPr>
            <p:cNvPr id="31" name="文本23"/>
            <p:cNvSpPr txBox="1"/>
            <p:nvPr/>
          </p:nvSpPr>
          <p:spPr>
            <a:xfrm>
              <a:off x="0" y="34105"/>
              <a:ext cx="317500" cy="48021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19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0</a:t>
              </a:r>
            </a:p>
          </p:txBody>
        </p:sp>
        <p:sp>
          <p:nvSpPr>
            <p:cNvPr id="32" name="形状15"/>
            <p:cNvSpPr txBox="1"/>
            <p:nvPr/>
          </p:nvSpPr>
          <p:spPr>
            <a:xfrm>
              <a:off x="158212" y="0"/>
              <a:ext cx="19050" cy="95182"/>
            </a:xfrm>
            <a:prstGeom prst="line"/>
            <a:solidFill>
              <a:srgbClr val="166EE1">
                <a:alpha val="100000"/>
              </a:srgbClr>
            </a:solidFill>
            <a:ln w="19050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33" name="形状16"/>
            <p:cNvSpPr txBox="1"/>
            <p:nvPr/>
          </p:nvSpPr>
          <p:spPr>
            <a:xfrm>
              <a:off x="1199913" y="0"/>
              <a:ext cx="19050" cy="95182"/>
            </a:xfrm>
            <a:prstGeom prst="line"/>
            <a:solidFill>
              <a:srgbClr val="166EE1">
                <a:alpha val="100000"/>
              </a:srgbClr>
            </a:solidFill>
            <a:ln w="19050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34" name="形状17"/>
            <p:cNvSpPr txBox="1"/>
            <p:nvPr/>
          </p:nvSpPr>
          <p:spPr>
            <a:xfrm>
              <a:off x="2241615" y="0"/>
              <a:ext cx="19050" cy="95182"/>
            </a:xfrm>
            <a:prstGeom prst="line"/>
            <a:solidFill>
              <a:srgbClr val="166EE1">
                <a:alpha val="100000"/>
              </a:srgbClr>
            </a:solidFill>
            <a:ln w="19050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35" name="形状18"/>
            <p:cNvSpPr txBox="1"/>
            <p:nvPr/>
          </p:nvSpPr>
          <p:spPr>
            <a:xfrm>
              <a:off x="3283316" y="0"/>
              <a:ext cx="19050" cy="95182"/>
            </a:xfrm>
            <a:prstGeom prst="line"/>
            <a:solidFill>
              <a:srgbClr val="166EE1">
                <a:alpha val="100000"/>
              </a:srgbClr>
            </a:solidFill>
            <a:ln w="19050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36" name="形状19"/>
            <p:cNvSpPr txBox="1"/>
            <p:nvPr/>
          </p:nvSpPr>
          <p:spPr>
            <a:xfrm flipV="1">
              <a:off x="391" y="104561"/>
              <a:ext cx="3521887" cy="1191"/>
            </a:xfrm>
            <a:prstGeom prst="line"/>
            <a:solidFill>
              <a:srgbClr val="166EE1">
                <a:alpha val="100000"/>
              </a:srgbClr>
            </a:solidFill>
            <a:ln w="19050">
              <a:solidFill>
                <a:srgbClr val="31A66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</p:grpSp>
      <p:grpSp>
        <p:nvGrpSpPr>
          <p:cNvPr id="37" name="组合8"/>
          <p:cNvGrpSpPr/>
          <p:nvPr/>
        </p:nvGrpSpPr>
        <p:grpSpPr>
          <a:xfrm>
            <a:off x="6100327" y="1211143"/>
            <a:ext cx="1021048" cy="519176"/>
            <a:chOff x="0" y="0"/>
            <a:chExt cx="1021048" cy="519176"/>
          </a:xfrm>
        </p:grpSpPr>
        <p:sp>
          <p:nvSpPr>
            <p:cNvPr id="38" name="形状20"/>
            <p:cNvSpPr txBox="1"/>
            <p:nvPr/>
          </p:nvSpPr>
          <p:spPr>
            <a:xfrm>
              <a:off x="0" y="397644"/>
              <a:ext cx="1021048" cy="121532"/>
            </a:xfrm>
            <a:custGeom>
              <a:avLst/>
              <a:gdLst>
                <a:gd name="connsiteX0" fmla="*/ 0 w 1021048"/>
                <a:gd name="connsiteY0" fmla="*/ 95573 h 121532"/>
                <a:gd name="connsiteX1" fmla="*/ 340418 w 1021048"/>
                <a:gd name="connsiteY1" fmla="*/ -6110 h 121532"/>
                <a:gd name="connsiteX2" fmla="*/ 680629 w 1021048"/>
                <a:gd name="connsiteY2" fmla="*/ 6891 h 121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1048" h="121532" fill="none" stroke="1">
                  <a:moveTo>
                    <a:pt x="0" y="95573"/>
                  </a:moveTo>
                  <a:quadBezTo>
                    <a:pt x="340418" y="-6110"/>
                    <a:pt x="510524" y="391"/>
                  </a:quadBezTo>
                  <a:quadBezTo>
                    <a:pt x="680629" y="6891"/>
                    <a:pt x="1021047" y="121532"/>
                  </a:quadBezTo>
                </a:path>
              </a:pathLst>
            </a:custGeom>
            <a:solidFill>
              <a:srgbClr val="166EE1">
                <a:alpha val="100000"/>
              </a:srgbClr>
            </a:solidFill>
            <a:ln w="19050">
              <a:solidFill>
                <a:srgbClr val="000000">
                  <a:alpha val="10000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39" name="文本24"/>
            <p:cNvSpPr txBox="1"/>
            <p:nvPr/>
          </p:nvSpPr>
          <p:spPr>
            <a:xfrm>
              <a:off x="224930" y="0"/>
              <a:ext cx="571500" cy="48021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19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400</a:t>
              </a:r>
            </a:p>
          </p:txBody>
        </p:sp>
      </p:grpSp>
      <p:grpSp>
        <p:nvGrpSpPr>
          <p:cNvPr id="40" name="组合9"/>
          <p:cNvGrpSpPr/>
          <p:nvPr/>
        </p:nvGrpSpPr>
        <p:grpSpPr>
          <a:xfrm>
            <a:off x="7152187" y="1219843"/>
            <a:ext cx="1021048" cy="519176"/>
            <a:chOff x="0" y="0"/>
            <a:chExt cx="1021048" cy="519176"/>
          </a:xfrm>
        </p:grpSpPr>
        <p:sp>
          <p:nvSpPr>
            <p:cNvPr id="41" name="形状21"/>
            <p:cNvSpPr txBox="1"/>
            <p:nvPr/>
          </p:nvSpPr>
          <p:spPr>
            <a:xfrm>
              <a:off x="0" y="397644"/>
              <a:ext cx="1021048" cy="121532"/>
            </a:xfrm>
            <a:custGeom>
              <a:avLst/>
              <a:gdLst>
                <a:gd name="connsiteX0" fmla="*/ 0 w 1021048"/>
                <a:gd name="connsiteY0" fmla="*/ 95573 h 121532"/>
                <a:gd name="connsiteX1" fmla="*/ 340418 w 1021048"/>
                <a:gd name="connsiteY1" fmla="*/ -6110 h 121532"/>
                <a:gd name="connsiteX2" fmla="*/ 680629 w 1021048"/>
                <a:gd name="connsiteY2" fmla="*/ 6891 h 121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1048" h="121532" fill="none" stroke="1">
                  <a:moveTo>
                    <a:pt x="0" y="95573"/>
                  </a:moveTo>
                  <a:quadBezTo>
                    <a:pt x="340418" y="-6110"/>
                    <a:pt x="510524" y="391"/>
                  </a:quadBezTo>
                  <a:quadBezTo>
                    <a:pt x="680629" y="6891"/>
                    <a:pt x="1021047" y="121532"/>
                  </a:quadBezTo>
                </a:path>
              </a:pathLst>
            </a:custGeom>
            <a:solidFill>
              <a:srgbClr val="166EE1">
                <a:alpha val="100000"/>
              </a:srgbClr>
            </a:solidFill>
            <a:ln w="19050">
              <a:solidFill>
                <a:srgbClr val="000000">
                  <a:alpha val="10000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42" name="文本25"/>
            <p:cNvSpPr txBox="1"/>
            <p:nvPr/>
          </p:nvSpPr>
          <p:spPr>
            <a:xfrm>
              <a:off x="224930" y="0"/>
              <a:ext cx="571500" cy="48021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19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400</a:t>
              </a:r>
            </a:p>
          </p:txBody>
        </p:sp>
      </p:grpSp>
      <p:grpSp>
        <p:nvGrpSpPr>
          <p:cNvPr id="43" name="组合10"/>
          <p:cNvGrpSpPr/>
          <p:nvPr/>
        </p:nvGrpSpPr>
        <p:grpSpPr>
          <a:xfrm>
            <a:off x="8216906" y="1228899"/>
            <a:ext cx="1021048" cy="519176"/>
            <a:chOff x="0" y="0"/>
            <a:chExt cx="1021048" cy="519176"/>
          </a:xfrm>
        </p:grpSpPr>
        <p:sp>
          <p:nvSpPr>
            <p:cNvPr id="44" name="形状22"/>
            <p:cNvSpPr txBox="1"/>
            <p:nvPr/>
          </p:nvSpPr>
          <p:spPr>
            <a:xfrm>
              <a:off x="0" y="397644"/>
              <a:ext cx="1021048" cy="121532"/>
            </a:xfrm>
            <a:custGeom>
              <a:avLst/>
              <a:gdLst>
                <a:gd name="connsiteX0" fmla="*/ 0 w 1021048"/>
                <a:gd name="connsiteY0" fmla="*/ 95573 h 121532"/>
                <a:gd name="connsiteX1" fmla="*/ 340418 w 1021048"/>
                <a:gd name="connsiteY1" fmla="*/ -6110 h 121532"/>
                <a:gd name="connsiteX2" fmla="*/ 680629 w 1021048"/>
                <a:gd name="connsiteY2" fmla="*/ 6891 h 121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1048" h="121532" fill="none" stroke="1">
                  <a:moveTo>
                    <a:pt x="0" y="95573"/>
                  </a:moveTo>
                  <a:quadBezTo>
                    <a:pt x="340418" y="-6110"/>
                    <a:pt x="510524" y="391"/>
                  </a:quadBezTo>
                  <a:quadBezTo>
                    <a:pt x="680629" y="6891"/>
                    <a:pt x="1021047" y="121532"/>
                  </a:quadBezTo>
                </a:path>
              </a:pathLst>
            </a:custGeom>
            <a:solidFill>
              <a:srgbClr val="166EE1">
                <a:alpha val="100000"/>
              </a:srgbClr>
            </a:solidFill>
            <a:ln w="19050">
              <a:solidFill>
                <a:srgbClr val="000000">
                  <a:alpha val="10000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45" name="文本26"/>
            <p:cNvSpPr txBox="1"/>
            <p:nvPr/>
          </p:nvSpPr>
          <p:spPr>
            <a:xfrm>
              <a:off x="224931" y="0"/>
              <a:ext cx="571500" cy="480219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19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400</a:t>
              </a:r>
            </a:p>
          </p:txBody>
        </p:sp>
      </p:grpSp>
      <p:grpSp>
        <p:nvGrpSpPr>
          <p:cNvPr id="46" name="组合11"/>
          <p:cNvGrpSpPr/>
          <p:nvPr/>
        </p:nvGrpSpPr>
        <p:grpSpPr>
          <a:xfrm>
            <a:off x="1446762" y="2198942"/>
            <a:ext cx="2697632" cy="687615"/>
            <a:chOff x="0" y="0"/>
            <a:chExt cx="2697632" cy="687615"/>
          </a:xfrm>
        </p:grpSpPr>
        <p:sp>
          <p:nvSpPr>
            <p:cNvPr id="47" name="形状23"/>
            <p:cNvSpPr txBox="1"/>
            <p:nvPr/>
          </p:nvSpPr>
          <p:spPr>
            <a:xfrm>
              <a:off x="0" y="118410"/>
              <a:ext cx="545763" cy="513350"/>
            </a:xfrm>
            <a:custGeom>
              <a:avLst/>
              <a:gdLst>
                <a:gd name="connsiteX0" fmla="*/ 85558 w 545763"/>
                <a:gd name="connsiteY0" fmla="*/ 0 h 513350"/>
                <a:gd name="connsiteX1" fmla="*/ 460205 w 545763"/>
                <a:gd name="connsiteY1" fmla="*/ 0 h 513350"/>
                <a:gd name="connsiteX2" fmla="*/ 482897 w 545763"/>
                <a:gd name="connsiteY2" fmla="*/ 0 h 513350"/>
                <a:gd name="connsiteX3" fmla="*/ 536749 w 545763"/>
                <a:gd name="connsiteY3" fmla="*/ 41105 h 513350"/>
                <a:gd name="connsiteX4" fmla="*/ 545763 w 545763"/>
                <a:gd name="connsiteY4" fmla="*/ 427792 h 513350"/>
                <a:gd name="connsiteX5" fmla="*/ 545763 w 545763"/>
                <a:gd name="connsiteY5" fmla="*/ 450483 h 513350"/>
                <a:gd name="connsiteX6" fmla="*/ 504659 w 545763"/>
                <a:gd name="connsiteY6" fmla="*/ 504336 h 513350"/>
                <a:gd name="connsiteX7" fmla="*/ 85558 w 545763"/>
                <a:gd name="connsiteY7" fmla="*/ 513350 h 513350"/>
                <a:gd name="connsiteX8" fmla="*/ 62867 w 545763"/>
                <a:gd name="connsiteY8" fmla="*/ 513350 h 513350"/>
                <a:gd name="connsiteX9" fmla="*/ 9014 w 545763"/>
                <a:gd name="connsiteY9" fmla="*/ 472245 h 513350"/>
                <a:gd name="connsiteX10" fmla="*/ 0 w 545763"/>
                <a:gd name="connsiteY10" fmla="*/ 85558 h 513350"/>
                <a:gd name="connsiteX11" fmla="*/ 0 w 545763"/>
                <a:gd name="connsiteY11" fmla="*/ 38306 h 51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5763" h="513350">
                  <a:moveTo>
                    <a:pt x="85558" y="0"/>
                  </a:moveTo>
                  <a:lnTo>
                    <a:pt x="460205" y="0"/>
                  </a:lnTo>
                  <a:cubicBezTo>
                    <a:pt x="482897" y="0"/>
                    <a:pt x="504659" y="9014"/>
                    <a:pt x="520704" y="25059"/>
                  </a:cubicBezTo>
                  <a:cubicBezTo>
                    <a:pt x="536749" y="41105"/>
                    <a:pt x="545763" y="62867"/>
                    <a:pt x="545763" y="85558"/>
                  </a:cubicBezTo>
                  <a:lnTo>
                    <a:pt x="545763" y="427792"/>
                  </a:lnTo>
                  <a:cubicBezTo>
                    <a:pt x="545763" y="450483"/>
                    <a:pt x="536749" y="472245"/>
                    <a:pt x="520704" y="488290"/>
                  </a:cubicBezTo>
                  <a:cubicBezTo>
                    <a:pt x="504659" y="504336"/>
                    <a:pt x="482897" y="513350"/>
                    <a:pt x="460205" y="513350"/>
                  </a:cubicBezTo>
                  <a:lnTo>
                    <a:pt x="85558" y="513350"/>
                  </a:lnTo>
                  <a:cubicBezTo>
                    <a:pt x="62867" y="513350"/>
                    <a:pt x="41105" y="504336"/>
                    <a:pt x="25059" y="488290"/>
                  </a:cubicBezTo>
                  <a:cubicBezTo>
                    <a:pt x="9014" y="472245"/>
                    <a:pt x="0" y="450483"/>
                    <a:pt x="0" y="427792"/>
                  </a:cubicBezTo>
                  <a:lnTo>
                    <a:pt x="0" y="85558"/>
                  </a:lnTo>
                  <a:cubicBezTo>
                    <a:pt x="0" y="38306"/>
                    <a:pt x="38306" y="0"/>
                    <a:pt x="85558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solidFill>
                <a:srgbClr val="2A8C5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48" name="形状24"/>
            <p:cNvSpPr txBox="1"/>
            <p:nvPr/>
          </p:nvSpPr>
          <p:spPr>
            <a:xfrm>
              <a:off x="1202379" y="118409"/>
              <a:ext cx="545763" cy="513350"/>
            </a:xfrm>
            <a:custGeom>
              <a:avLst/>
              <a:gdLst>
                <a:gd name="connsiteX0" fmla="*/ 85558 w 545763"/>
                <a:gd name="connsiteY0" fmla="*/ 0 h 513350"/>
                <a:gd name="connsiteX1" fmla="*/ 460205 w 545763"/>
                <a:gd name="connsiteY1" fmla="*/ 0 h 513350"/>
                <a:gd name="connsiteX2" fmla="*/ 482897 w 545763"/>
                <a:gd name="connsiteY2" fmla="*/ 0 h 513350"/>
                <a:gd name="connsiteX3" fmla="*/ 536749 w 545763"/>
                <a:gd name="connsiteY3" fmla="*/ 41105 h 513350"/>
                <a:gd name="connsiteX4" fmla="*/ 545763 w 545763"/>
                <a:gd name="connsiteY4" fmla="*/ 427792 h 513350"/>
                <a:gd name="connsiteX5" fmla="*/ 545763 w 545763"/>
                <a:gd name="connsiteY5" fmla="*/ 450483 h 513350"/>
                <a:gd name="connsiteX6" fmla="*/ 504659 w 545763"/>
                <a:gd name="connsiteY6" fmla="*/ 504336 h 513350"/>
                <a:gd name="connsiteX7" fmla="*/ 85558 w 545763"/>
                <a:gd name="connsiteY7" fmla="*/ 513350 h 513350"/>
                <a:gd name="connsiteX8" fmla="*/ 62867 w 545763"/>
                <a:gd name="connsiteY8" fmla="*/ 513350 h 513350"/>
                <a:gd name="connsiteX9" fmla="*/ 9014 w 545763"/>
                <a:gd name="connsiteY9" fmla="*/ 472245 h 513350"/>
                <a:gd name="connsiteX10" fmla="*/ 0 w 545763"/>
                <a:gd name="connsiteY10" fmla="*/ 85558 h 513350"/>
                <a:gd name="connsiteX11" fmla="*/ 0 w 545763"/>
                <a:gd name="connsiteY11" fmla="*/ 38306 h 51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5763" h="513350">
                  <a:moveTo>
                    <a:pt x="85558" y="0"/>
                  </a:moveTo>
                  <a:lnTo>
                    <a:pt x="460205" y="0"/>
                  </a:lnTo>
                  <a:cubicBezTo>
                    <a:pt x="482897" y="0"/>
                    <a:pt x="504659" y="9014"/>
                    <a:pt x="520704" y="25059"/>
                  </a:cubicBezTo>
                  <a:cubicBezTo>
                    <a:pt x="536749" y="41105"/>
                    <a:pt x="545763" y="62867"/>
                    <a:pt x="545763" y="85558"/>
                  </a:cubicBezTo>
                  <a:lnTo>
                    <a:pt x="545763" y="427792"/>
                  </a:lnTo>
                  <a:cubicBezTo>
                    <a:pt x="545763" y="450483"/>
                    <a:pt x="536749" y="472245"/>
                    <a:pt x="520704" y="488290"/>
                  </a:cubicBezTo>
                  <a:cubicBezTo>
                    <a:pt x="504659" y="504336"/>
                    <a:pt x="482897" y="513350"/>
                    <a:pt x="460205" y="513350"/>
                  </a:cubicBezTo>
                  <a:lnTo>
                    <a:pt x="85558" y="513350"/>
                  </a:lnTo>
                  <a:cubicBezTo>
                    <a:pt x="62867" y="513350"/>
                    <a:pt x="41105" y="504336"/>
                    <a:pt x="25059" y="488290"/>
                  </a:cubicBezTo>
                  <a:cubicBezTo>
                    <a:pt x="9014" y="472245"/>
                    <a:pt x="0" y="450483"/>
                    <a:pt x="0" y="427792"/>
                  </a:cubicBezTo>
                  <a:lnTo>
                    <a:pt x="0" y="85558"/>
                  </a:lnTo>
                  <a:cubicBezTo>
                    <a:pt x="0" y="38306"/>
                    <a:pt x="38306" y="0"/>
                    <a:pt x="85558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solidFill>
                <a:srgbClr val="2A8C5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49" name="文本27"/>
            <p:cNvSpPr txBox="1"/>
            <p:nvPr/>
          </p:nvSpPr>
          <p:spPr>
            <a:xfrm>
              <a:off x="1761839" y="62553"/>
              <a:ext cx="381000" cy="6250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9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=</a:t>
              </a:r>
            </a:p>
          </p:txBody>
        </p:sp>
        <p:sp>
          <p:nvSpPr>
            <p:cNvPr id="50" name="形状25"/>
            <p:cNvSpPr txBox="1"/>
            <p:nvPr/>
          </p:nvSpPr>
          <p:spPr>
            <a:xfrm>
              <a:off x="2151869" y="118410"/>
              <a:ext cx="545763" cy="513350"/>
            </a:xfrm>
            <a:custGeom>
              <a:avLst/>
              <a:gdLst>
                <a:gd name="connsiteX0" fmla="*/ 85558 w 545763"/>
                <a:gd name="connsiteY0" fmla="*/ 0 h 513350"/>
                <a:gd name="connsiteX1" fmla="*/ 460205 w 545763"/>
                <a:gd name="connsiteY1" fmla="*/ 0 h 513350"/>
                <a:gd name="connsiteX2" fmla="*/ 482897 w 545763"/>
                <a:gd name="connsiteY2" fmla="*/ 0 h 513350"/>
                <a:gd name="connsiteX3" fmla="*/ 536749 w 545763"/>
                <a:gd name="connsiteY3" fmla="*/ 41105 h 513350"/>
                <a:gd name="connsiteX4" fmla="*/ 545763 w 545763"/>
                <a:gd name="connsiteY4" fmla="*/ 427792 h 513350"/>
                <a:gd name="connsiteX5" fmla="*/ 545763 w 545763"/>
                <a:gd name="connsiteY5" fmla="*/ 450483 h 513350"/>
                <a:gd name="connsiteX6" fmla="*/ 504659 w 545763"/>
                <a:gd name="connsiteY6" fmla="*/ 504336 h 513350"/>
                <a:gd name="connsiteX7" fmla="*/ 85558 w 545763"/>
                <a:gd name="connsiteY7" fmla="*/ 513350 h 513350"/>
                <a:gd name="connsiteX8" fmla="*/ 62867 w 545763"/>
                <a:gd name="connsiteY8" fmla="*/ 513350 h 513350"/>
                <a:gd name="connsiteX9" fmla="*/ 9014 w 545763"/>
                <a:gd name="connsiteY9" fmla="*/ 472245 h 513350"/>
                <a:gd name="connsiteX10" fmla="*/ 0 w 545763"/>
                <a:gd name="connsiteY10" fmla="*/ 85558 h 513350"/>
                <a:gd name="connsiteX11" fmla="*/ 0 w 545763"/>
                <a:gd name="connsiteY11" fmla="*/ 38306 h 51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5763" h="513350">
                  <a:moveTo>
                    <a:pt x="85558" y="0"/>
                  </a:moveTo>
                  <a:lnTo>
                    <a:pt x="460205" y="0"/>
                  </a:lnTo>
                  <a:cubicBezTo>
                    <a:pt x="482897" y="0"/>
                    <a:pt x="504659" y="9014"/>
                    <a:pt x="520704" y="25059"/>
                  </a:cubicBezTo>
                  <a:cubicBezTo>
                    <a:pt x="536749" y="41105"/>
                    <a:pt x="545763" y="62867"/>
                    <a:pt x="545763" y="85558"/>
                  </a:cubicBezTo>
                  <a:lnTo>
                    <a:pt x="545763" y="427792"/>
                  </a:lnTo>
                  <a:cubicBezTo>
                    <a:pt x="545763" y="450483"/>
                    <a:pt x="536749" y="472245"/>
                    <a:pt x="520704" y="488290"/>
                  </a:cubicBezTo>
                  <a:cubicBezTo>
                    <a:pt x="504659" y="504336"/>
                    <a:pt x="482897" y="513350"/>
                    <a:pt x="460205" y="513350"/>
                  </a:cubicBezTo>
                  <a:lnTo>
                    <a:pt x="85558" y="513350"/>
                  </a:lnTo>
                  <a:cubicBezTo>
                    <a:pt x="62867" y="513350"/>
                    <a:pt x="41105" y="504336"/>
                    <a:pt x="25059" y="488290"/>
                  </a:cubicBezTo>
                  <a:cubicBezTo>
                    <a:pt x="9014" y="472245"/>
                    <a:pt x="0" y="450483"/>
                    <a:pt x="0" y="427792"/>
                  </a:cubicBezTo>
                  <a:lnTo>
                    <a:pt x="0" y="85558"/>
                  </a:lnTo>
                  <a:cubicBezTo>
                    <a:pt x="0" y="38306"/>
                    <a:pt x="38306" y="0"/>
                    <a:pt x="85558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solidFill>
                <a:srgbClr val="2A8C5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pic>
          <p:nvPicPr>
            <p:cNvPr id="51" name="公式1"/>
            <p:cNvPicPr>
              <a:picLocks noChangeAspect="1"/>
            </p:cNvPicPr>
            <p:nvPr/>
          </p:nvPicPr>
          <p:blipFill>
            <a:fillRect/>
            <a:blip r:embed="rId3"/>
            <a:stretch/>
          </p:blipFill>
          <p:spPr>
            <a:xfrm>
              <a:off x="610609" y="0"/>
              <a:ext cx="510483" cy="631584"/>
            </a:xfrm>
            <a:prstGeom prst="rect">
              <a:avLst/>
            </a:prstGeom>
          </p:spPr>
        </p:pic>
      </p:grpSp>
      <p:grpSp>
        <p:nvGrpSpPr>
          <p:cNvPr id="52" name="组合12"/>
          <p:cNvGrpSpPr/>
          <p:nvPr/>
        </p:nvGrpSpPr>
        <p:grpSpPr>
          <a:xfrm>
            <a:off x="6312541" y="2198513"/>
            <a:ext cx="2802407" cy="687616"/>
            <a:chOff x="0" y="0"/>
            <a:chExt cx="2802407" cy="687616"/>
          </a:xfrm>
        </p:grpSpPr>
        <p:sp>
          <p:nvSpPr>
            <p:cNvPr id="53" name="形状26"/>
            <p:cNvSpPr txBox="1"/>
            <p:nvPr/>
          </p:nvSpPr>
          <p:spPr>
            <a:xfrm>
              <a:off x="0" y="118410"/>
              <a:ext cx="545763" cy="513350"/>
            </a:xfrm>
            <a:custGeom>
              <a:avLst/>
              <a:gdLst>
                <a:gd name="connsiteX0" fmla="*/ 85558 w 545763"/>
                <a:gd name="connsiteY0" fmla="*/ 0 h 513350"/>
                <a:gd name="connsiteX1" fmla="*/ 460205 w 545763"/>
                <a:gd name="connsiteY1" fmla="*/ 0 h 513350"/>
                <a:gd name="connsiteX2" fmla="*/ 482897 w 545763"/>
                <a:gd name="connsiteY2" fmla="*/ 0 h 513350"/>
                <a:gd name="connsiteX3" fmla="*/ 536749 w 545763"/>
                <a:gd name="connsiteY3" fmla="*/ 41105 h 513350"/>
                <a:gd name="connsiteX4" fmla="*/ 545763 w 545763"/>
                <a:gd name="connsiteY4" fmla="*/ 427792 h 513350"/>
                <a:gd name="connsiteX5" fmla="*/ 545763 w 545763"/>
                <a:gd name="connsiteY5" fmla="*/ 450483 h 513350"/>
                <a:gd name="connsiteX6" fmla="*/ 504659 w 545763"/>
                <a:gd name="connsiteY6" fmla="*/ 504336 h 513350"/>
                <a:gd name="connsiteX7" fmla="*/ 85558 w 545763"/>
                <a:gd name="connsiteY7" fmla="*/ 513350 h 513350"/>
                <a:gd name="connsiteX8" fmla="*/ 62867 w 545763"/>
                <a:gd name="connsiteY8" fmla="*/ 513350 h 513350"/>
                <a:gd name="connsiteX9" fmla="*/ 9014 w 545763"/>
                <a:gd name="connsiteY9" fmla="*/ 472245 h 513350"/>
                <a:gd name="connsiteX10" fmla="*/ 0 w 545763"/>
                <a:gd name="connsiteY10" fmla="*/ 85558 h 513350"/>
                <a:gd name="connsiteX11" fmla="*/ 0 w 545763"/>
                <a:gd name="connsiteY11" fmla="*/ 38306 h 51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5763" h="513350">
                  <a:moveTo>
                    <a:pt x="85558" y="0"/>
                  </a:moveTo>
                  <a:lnTo>
                    <a:pt x="460205" y="0"/>
                  </a:lnTo>
                  <a:cubicBezTo>
                    <a:pt x="482897" y="0"/>
                    <a:pt x="504659" y="9014"/>
                    <a:pt x="520704" y="25059"/>
                  </a:cubicBezTo>
                  <a:cubicBezTo>
                    <a:pt x="536749" y="41105"/>
                    <a:pt x="545763" y="62867"/>
                    <a:pt x="545763" y="85558"/>
                  </a:cubicBezTo>
                  <a:lnTo>
                    <a:pt x="545763" y="427792"/>
                  </a:lnTo>
                  <a:cubicBezTo>
                    <a:pt x="545763" y="450483"/>
                    <a:pt x="536749" y="472245"/>
                    <a:pt x="520704" y="488290"/>
                  </a:cubicBezTo>
                  <a:cubicBezTo>
                    <a:pt x="504659" y="504336"/>
                    <a:pt x="482897" y="513350"/>
                    <a:pt x="460205" y="513350"/>
                  </a:cubicBezTo>
                  <a:lnTo>
                    <a:pt x="85558" y="513350"/>
                  </a:lnTo>
                  <a:cubicBezTo>
                    <a:pt x="62867" y="513350"/>
                    <a:pt x="41105" y="504336"/>
                    <a:pt x="25059" y="488290"/>
                  </a:cubicBezTo>
                  <a:cubicBezTo>
                    <a:pt x="9014" y="472245"/>
                    <a:pt x="0" y="450483"/>
                    <a:pt x="0" y="427792"/>
                  </a:cubicBezTo>
                  <a:lnTo>
                    <a:pt x="0" y="85558"/>
                  </a:lnTo>
                  <a:cubicBezTo>
                    <a:pt x="0" y="38306"/>
                    <a:pt x="38306" y="0"/>
                    <a:pt x="85558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solidFill>
                <a:srgbClr val="2A8C5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54" name="形状27"/>
            <p:cNvSpPr txBox="1"/>
            <p:nvPr/>
          </p:nvSpPr>
          <p:spPr>
            <a:xfrm>
              <a:off x="1202379" y="118410"/>
              <a:ext cx="545763" cy="513350"/>
            </a:xfrm>
            <a:custGeom>
              <a:avLst/>
              <a:gdLst>
                <a:gd name="connsiteX0" fmla="*/ 85558 w 545763"/>
                <a:gd name="connsiteY0" fmla="*/ 0 h 513350"/>
                <a:gd name="connsiteX1" fmla="*/ 460205 w 545763"/>
                <a:gd name="connsiteY1" fmla="*/ 0 h 513350"/>
                <a:gd name="connsiteX2" fmla="*/ 482897 w 545763"/>
                <a:gd name="connsiteY2" fmla="*/ 0 h 513350"/>
                <a:gd name="connsiteX3" fmla="*/ 536749 w 545763"/>
                <a:gd name="connsiteY3" fmla="*/ 41105 h 513350"/>
                <a:gd name="connsiteX4" fmla="*/ 545763 w 545763"/>
                <a:gd name="connsiteY4" fmla="*/ 427792 h 513350"/>
                <a:gd name="connsiteX5" fmla="*/ 545763 w 545763"/>
                <a:gd name="connsiteY5" fmla="*/ 450483 h 513350"/>
                <a:gd name="connsiteX6" fmla="*/ 504659 w 545763"/>
                <a:gd name="connsiteY6" fmla="*/ 504336 h 513350"/>
                <a:gd name="connsiteX7" fmla="*/ 85558 w 545763"/>
                <a:gd name="connsiteY7" fmla="*/ 513350 h 513350"/>
                <a:gd name="connsiteX8" fmla="*/ 62867 w 545763"/>
                <a:gd name="connsiteY8" fmla="*/ 513350 h 513350"/>
                <a:gd name="connsiteX9" fmla="*/ 9014 w 545763"/>
                <a:gd name="connsiteY9" fmla="*/ 472245 h 513350"/>
                <a:gd name="connsiteX10" fmla="*/ 0 w 545763"/>
                <a:gd name="connsiteY10" fmla="*/ 85558 h 513350"/>
                <a:gd name="connsiteX11" fmla="*/ 0 w 545763"/>
                <a:gd name="connsiteY11" fmla="*/ 38306 h 51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5763" h="513350">
                  <a:moveTo>
                    <a:pt x="85558" y="0"/>
                  </a:moveTo>
                  <a:lnTo>
                    <a:pt x="460205" y="0"/>
                  </a:lnTo>
                  <a:cubicBezTo>
                    <a:pt x="482897" y="0"/>
                    <a:pt x="504659" y="9014"/>
                    <a:pt x="520704" y="25059"/>
                  </a:cubicBezTo>
                  <a:cubicBezTo>
                    <a:pt x="536749" y="41105"/>
                    <a:pt x="545763" y="62867"/>
                    <a:pt x="545763" y="85558"/>
                  </a:cubicBezTo>
                  <a:lnTo>
                    <a:pt x="545763" y="427792"/>
                  </a:lnTo>
                  <a:cubicBezTo>
                    <a:pt x="545763" y="450483"/>
                    <a:pt x="536749" y="472245"/>
                    <a:pt x="520704" y="488290"/>
                  </a:cubicBezTo>
                  <a:cubicBezTo>
                    <a:pt x="504659" y="504336"/>
                    <a:pt x="482897" y="513350"/>
                    <a:pt x="460205" y="513350"/>
                  </a:cubicBezTo>
                  <a:lnTo>
                    <a:pt x="85558" y="513350"/>
                  </a:lnTo>
                  <a:cubicBezTo>
                    <a:pt x="62867" y="513350"/>
                    <a:pt x="41105" y="504336"/>
                    <a:pt x="25059" y="488290"/>
                  </a:cubicBezTo>
                  <a:cubicBezTo>
                    <a:pt x="9014" y="472245"/>
                    <a:pt x="0" y="450483"/>
                    <a:pt x="0" y="427792"/>
                  </a:cubicBezTo>
                  <a:lnTo>
                    <a:pt x="0" y="85558"/>
                  </a:lnTo>
                  <a:cubicBezTo>
                    <a:pt x="0" y="38306"/>
                    <a:pt x="38306" y="0"/>
                    <a:pt x="85558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solidFill>
                <a:srgbClr val="2A8C5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55" name="文本28"/>
            <p:cNvSpPr txBox="1"/>
            <p:nvPr/>
          </p:nvSpPr>
          <p:spPr>
            <a:xfrm>
              <a:off x="1761840" y="62554"/>
              <a:ext cx="381000" cy="6250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9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=</a:t>
              </a:r>
            </a:p>
          </p:txBody>
        </p:sp>
        <p:sp>
          <p:nvSpPr>
            <p:cNvPr id="56" name="形状28"/>
            <p:cNvSpPr txBox="1"/>
            <p:nvPr/>
          </p:nvSpPr>
          <p:spPr>
            <a:xfrm>
              <a:off x="2151869" y="118415"/>
              <a:ext cx="650538" cy="513350"/>
            </a:xfrm>
            <a:custGeom>
              <a:avLst/>
              <a:gdLst>
                <a:gd name="connsiteX0" fmla="*/ 85558 w 650538"/>
                <a:gd name="connsiteY0" fmla="*/ 0 h 513350"/>
                <a:gd name="connsiteX1" fmla="*/ 564980 w 650538"/>
                <a:gd name="connsiteY1" fmla="*/ 0 h 513350"/>
                <a:gd name="connsiteX2" fmla="*/ 612233 w 650538"/>
                <a:gd name="connsiteY2" fmla="*/ 0 h 513350"/>
                <a:gd name="connsiteX3" fmla="*/ 650538 w 650538"/>
                <a:gd name="connsiteY3" fmla="*/ 427792 h 513350"/>
                <a:gd name="connsiteX4" fmla="*/ 650538 w 650538"/>
                <a:gd name="connsiteY4" fmla="*/ 475044 h 513350"/>
                <a:gd name="connsiteX5" fmla="*/ 85558 w 650538"/>
                <a:gd name="connsiteY5" fmla="*/ 513350 h 513350"/>
                <a:gd name="connsiteX6" fmla="*/ 62867 w 650538"/>
                <a:gd name="connsiteY6" fmla="*/ 513350 h 513350"/>
                <a:gd name="connsiteX7" fmla="*/ 9014 w 650538"/>
                <a:gd name="connsiteY7" fmla="*/ 472245 h 513350"/>
                <a:gd name="connsiteX8" fmla="*/ 0 w 650538"/>
                <a:gd name="connsiteY8" fmla="*/ 85558 h 513350"/>
                <a:gd name="connsiteX9" fmla="*/ 0 w 650538"/>
                <a:gd name="connsiteY9" fmla="*/ 38306 h 51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50538" h="513350">
                  <a:moveTo>
                    <a:pt x="85558" y="0"/>
                  </a:moveTo>
                  <a:lnTo>
                    <a:pt x="564980" y="0"/>
                  </a:lnTo>
                  <a:cubicBezTo>
                    <a:pt x="612233" y="0"/>
                    <a:pt x="650538" y="38306"/>
                    <a:pt x="650538" y="85558"/>
                  </a:cubicBezTo>
                  <a:lnTo>
                    <a:pt x="650538" y="427792"/>
                  </a:lnTo>
                  <a:cubicBezTo>
                    <a:pt x="650538" y="475044"/>
                    <a:pt x="612233" y="513350"/>
                    <a:pt x="564980" y="513350"/>
                  </a:cubicBezTo>
                  <a:lnTo>
                    <a:pt x="85558" y="513350"/>
                  </a:lnTo>
                  <a:cubicBezTo>
                    <a:pt x="62867" y="513350"/>
                    <a:pt x="41105" y="504336"/>
                    <a:pt x="25059" y="488290"/>
                  </a:cubicBezTo>
                  <a:cubicBezTo>
                    <a:pt x="9014" y="472245"/>
                    <a:pt x="0" y="450483"/>
                    <a:pt x="0" y="427792"/>
                  </a:cubicBezTo>
                  <a:lnTo>
                    <a:pt x="0" y="85558"/>
                  </a:lnTo>
                  <a:cubicBezTo>
                    <a:pt x="0" y="38306"/>
                    <a:pt x="38306" y="0"/>
                    <a:pt x="85558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solidFill>
                <a:srgbClr val="2A8C5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pic>
          <p:nvPicPr>
            <p:cNvPr id="57" name="公式2"/>
            <p:cNvPicPr>
              <a:picLocks noChangeAspect="1"/>
            </p:cNvPicPr>
            <p:nvPr/>
          </p:nvPicPr>
          <p:blipFill>
            <a:fillRect/>
            <a:blip r:embed="rId4"/>
            <a:stretch/>
          </p:blipFill>
          <p:spPr>
            <a:xfrm>
              <a:off x="610610" y="0"/>
              <a:ext cx="510483" cy="631584"/>
            </a:xfrm>
            <a:prstGeom prst="rect">
              <a:avLst/>
            </a:prstGeom>
          </p:spPr>
        </p:pic>
      </p:grpSp>
      <p:grpSp>
        <p:nvGrpSpPr>
          <p:cNvPr id="58" name="组合13"/>
          <p:cNvGrpSpPr/>
          <p:nvPr/>
        </p:nvGrpSpPr>
        <p:grpSpPr>
          <a:xfrm>
            <a:off x="1447658" y="2307553"/>
            <a:ext cx="2753869" cy="538629"/>
            <a:chOff x="0" y="0"/>
            <a:chExt cx="2753869" cy="538629"/>
          </a:xfrm>
        </p:grpSpPr>
        <p:sp>
          <p:nvSpPr>
            <p:cNvPr id="59" name="文本29"/>
            <p:cNvSpPr txBox="1"/>
            <p:nvPr/>
          </p:nvSpPr>
          <p:spPr>
            <a:xfrm>
              <a:off x="0" y="308"/>
              <a:ext cx="495300" cy="5381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80</a:t>
              </a:r>
            </a:p>
          </p:txBody>
        </p:sp>
        <p:sp>
          <p:nvSpPr>
            <p:cNvPr id="60" name="文本30"/>
            <p:cNvSpPr txBox="1"/>
            <p:nvPr/>
          </p:nvSpPr>
          <p:spPr>
            <a:xfrm>
              <a:off x="1275084" y="467"/>
              <a:ext cx="342900" cy="5381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5</a:t>
              </a:r>
            </a:p>
          </p:txBody>
        </p:sp>
        <p:sp>
          <p:nvSpPr>
            <p:cNvPr id="61" name="文本31"/>
            <p:cNvSpPr txBox="1"/>
            <p:nvPr/>
          </p:nvSpPr>
          <p:spPr>
            <a:xfrm>
              <a:off x="2106169" y="0"/>
              <a:ext cx="647700" cy="5381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400</a:t>
              </a:r>
            </a:p>
          </p:txBody>
        </p:sp>
      </p:grpSp>
      <p:grpSp>
        <p:nvGrpSpPr>
          <p:cNvPr id="62" name="组合14"/>
          <p:cNvGrpSpPr/>
          <p:nvPr/>
        </p:nvGrpSpPr>
        <p:grpSpPr>
          <a:xfrm>
            <a:off x="6285166" y="2307588"/>
            <a:ext cx="2903173" cy="538162"/>
            <a:chOff x="0" y="0"/>
            <a:chExt cx="2903173" cy="538162"/>
          </a:xfrm>
        </p:grpSpPr>
        <p:sp>
          <p:nvSpPr>
            <p:cNvPr id="63" name="文本32"/>
            <p:cNvSpPr txBox="1"/>
            <p:nvPr/>
          </p:nvSpPr>
          <p:spPr>
            <a:xfrm>
              <a:off x="0" y="0"/>
              <a:ext cx="647700" cy="5381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400</a:t>
              </a:r>
            </a:p>
          </p:txBody>
        </p:sp>
        <p:sp>
          <p:nvSpPr>
            <p:cNvPr id="64" name="文本33"/>
            <p:cNvSpPr txBox="1"/>
            <p:nvPr/>
          </p:nvSpPr>
          <p:spPr>
            <a:xfrm>
              <a:off x="1341616" y="0"/>
              <a:ext cx="342900" cy="5381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3</a:t>
              </a:r>
            </a:p>
          </p:txBody>
        </p:sp>
        <p:sp>
          <p:nvSpPr>
            <p:cNvPr id="65" name="文本34"/>
            <p:cNvSpPr txBox="1"/>
            <p:nvPr/>
          </p:nvSpPr>
          <p:spPr>
            <a:xfrm>
              <a:off x="2103073" y="0"/>
              <a:ext cx="800100" cy="5381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1200</a:t>
              </a:r>
            </a:p>
          </p:txBody>
        </p:sp>
      </p:grpSp>
      <p:sp>
        <p:nvSpPr>
          <p:cNvPr id="66" name="文本2"/>
          <p:cNvSpPr txBox="1"/>
          <p:nvPr/>
        </p:nvSpPr>
        <p:spPr>
          <a:xfrm>
            <a:off x="696868" y="2964151"/>
            <a:ext cx="658940" cy="76993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99" b="1" i="0" dirty="0">
                <a:solidFill>
                  <a:srgbClr val="2A8C51">
                    <a:alpha val="100000"/>
                  </a:srgbClr>
                </a:solidFill>
                <a:latin typeface="楷体"/>
                <a:ea typeface="楷体"/>
              </a:rPr>
              <a:t>2</a:t>
            </a:r>
            <a:r>
              <a:rPr lang="zh-CN" altLang="en-US" sz="3999" b="1" i="0" dirty="0">
                <a:solidFill>
                  <a:srgbClr val="2A8C51">
                    <a:alpha val="100000"/>
                  </a:srgbClr>
                </a:solidFill>
                <a:latin typeface="楷体"/>
                <a:ea typeface="楷体"/>
              </a:rPr>
              <a:t>.</a:t>
            </a:r>
          </a:p>
        </p:txBody>
      </p:sp>
      <p:sp>
        <p:nvSpPr>
          <p:cNvPr id="67" name="文本3"/>
          <p:cNvSpPr txBox="1"/>
          <p:nvPr/>
        </p:nvSpPr>
        <p:spPr>
          <a:xfrm>
            <a:off x="1172423" y="3107465"/>
            <a:ext cx="5315331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1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算一算，说一说你是怎么想的。</a:t>
            </a:r>
          </a:p>
        </p:txBody>
      </p:sp>
      <p:sp>
        <p:nvSpPr>
          <p:cNvPr id="68" name="文本4"/>
          <p:cNvSpPr txBox="1"/>
          <p:nvPr/>
        </p:nvSpPr>
        <p:spPr>
          <a:xfrm>
            <a:off x="1298305" y="3732328"/>
            <a:ext cx="9525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70x8=</a:t>
            </a:r>
          </a:p>
        </p:txBody>
      </p:sp>
      <p:sp>
        <p:nvSpPr>
          <p:cNvPr id="69" name="文本5"/>
          <p:cNvSpPr txBox="1"/>
          <p:nvPr/>
        </p:nvSpPr>
        <p:spPr>
          <a:xfrm>
            <a:off x="1298153" y="4449680"/>
            <a:ext cx="9525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4x60=</a:t>
            </a:r>
          </a:p>
        </p:txBody>
      </p:sp>
      <p:sp>
        <p:nvSpPr>
          <p:cNvPr id="70" name="文本6"/>
          <p:cNvSpPr txBox="1"/>
          <p:nvPr/>
        </p:nvSpPr>
        <p:spPr>
          <a:xfrm>
            <a:off x="4355506" y="3732328"/>
            <a:ext cx="9525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30x6=</a:t>
            </a:r>
          </a:p>
        </p:txBody>
      </p:sp>
      <p:sp>
        <p:nvSpPr>
          <p:cNvPr id="71" name="文本7"/>
          <p:cNvSpPr txBox="1"/>
          <p:nvPr/>
        </p:nvSpPr>
        <p:spPr>
          <a:xfrm>
            <a:off x="4355316" y="4449680"/>
            <a:ext cx="9525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40x5=</a:t>
            </a:r>
          </a:p>
        </p:txBody>
      </p:sp>
      <p:sp>
        <p:nvSpPr>
          <p:cNvPr id="72" name="文本8"/>
          <p:cNvSpPr txBox="1"/>
          <p:nvPr/>
        </p:nvSpPr>
        <p:spPr>
          <a:xfrm>
            <a:off x="7412707" y="3732328"/>
            <a:ext cx="11049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600x9=</a:t>
            </a:r>
          </a:p>
        </p:txBody>
      </p:sp>
      <p:sp>
        <p:nvSpPr>
          <p:cNvPr id="73" name="文本9"/>
          <p:cNvSpPr txBox="1"/>
          <p:nvPr/>
        </p:nvSpPr>
        <p:spPr>
          <a:xfrm>
            <a:off x="7412479" y="4449680"/>
            <a:ext cx="11049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5x800=</a:t>
            </a:r>
          </a:p>
        </p:txBody>
      </p:sp>
      <p:sp>
        <p:nvSpPr>
          <p:cNvPr id="74" name="文本10"/>
          <p:cNvSpPr txBox="1"/>
          <p:nvPr/>
        </p:nvSpPr>
        <p:spPr>
          <a:xfrm>
            <a:off x="2170785" y="3732386"/>
            <a:ext cx="6477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560</a:t>
            </a:r>
          </a:p>
        </p:txBody>
      </p:sp>
      <p:sp>
        <p:nvSpPr>
          <p:cNvPr id="75" name="文本11"/>
          <p:cNvSpPr txBox="1"/>
          <p:nvPr/>
        </p:nvSpPr>
        <p:spPr>
          <a:xfrm>
            <a:off x="2162027" y="4449670"/>
            <a:ext cx="6477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240</a:t>
            </a:r>
          </a:p>
        </p:txBody>
      </p:sp>
      <p:sp>
        <p:nvSpPr>
          <p:cNvPr id="76" name="文本12"/>
          <p:cNvSpPr txBox="1"/>
          <p:nvPr/>
        </p:nvSpPr>
        <p:spPr>
          <a:xfrm>
            <a:off x="5156352" y="3732386"/>
            <a:ext cx="6477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180</a:t>
            </a:r>
          </a:p>
        </p:txBody>
      </p:sp>
      <p:sp>
        <p:nvSpPr>
          <p:cNvPr id="77" name="文本13"/>
          <p:cNvSpPr txBox="1"/>
          <p:nvPr/>
        </p:nvSpPr>
        <p:spPr>
          <a:xfrm>
            <a:off x="5155895" y="4449394"/>
            <a:ext cx="6477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200</a:t>
            </a:r>
          </a:p>
        </p:txBody>
      </p:sp>
      <p:sp>
        <p:nvSpPr>
          <p:cNvPr id="78" name="文本14"/>
          <p:cNvSpPr txBox="1"/>
          <p:nvPr/>
        </p:nvSpPr>
        <p:spPr>
          <a:xfrm>
            <a:off x="8517493" y="3732386"/>
            <a:ext cx="8001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5400</a:t>
            </a:r>
          </a:p>
        </p:txBody>
      </p:sp>
      <p:sp>
        <p:nvSpPr>
          <p:cNvPr id="79" name="文本15"/>
          <p:cNvSpPr txBox="1"/>
          <p:nvPr/>
        </p:nvSpPr>
        <p:spPr>
          <a:xfrm>
            <a:off x="8517617" y="4449670"/>
            <a:ext cx="8001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4000</a:t>
            </a:r>
          </a:p>
        </p:txBody>
      </p:sp>
      <p:sp>
        <p:nvSpPr>
          <p:cNvPr id="80" name="文本16"/>
          <p:cNvSpPr txBox="1"/>
          <p:nvPr/>
        </p:nvSpPr>
        <p:spPr>
          <a:xfrm>
            <a:off x="947099" y="5167293"/>
            <a:ext cx="8621316" cy="856869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2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整十、整百、整千数乘一位数，先用0前面的数与一位数相乘；再看乘数的末尾一共有几个0，就在积的末尾添上几个0。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2" grpId="0" animBg="1"/>
      <p:bldP spid="74" grpId="0" animBg="1"/>
      <p:bldP spid="76" grpId="0" animBg="1"/>
      <p:bldP spid="78" grpId="0" animBg="1"/>
      <p:bldP spid="75" grpId="0" animBg="1"/>
      <p:bldP spid="77" grpId="0" animBg="1"/>
      <p:bldP spid="79" grpId="0" animBg="1"/>
      <p:bldP spid="80" grpId="0" animBg="1"/>
    </p:bldLst>
  </p:timing>
</p:sld>
</file>

<file path=ppt/slides/slide12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187" t="0" r="10156" b="0"/>
          <a:stretch>
            <a:fillRect/>
          </a:stretch>
        </p:blipFill>
        <p:spPr>
          <a:xfrm>
            <a:off x="1591389" y="-189595"/>
            <a:ext cx="1772123" cy="942975"/>
          </a:xfrm>
          <a:prstGeom prst="rect">
            <a:avLst/>
          </a:prstGeom>
        </p:spPr>
      </p:pic>
      <p:sp>
        <p:nvSpPr>
          <p:cNvPr id="3" name="形状1"/>
          <p:cNvSpPr txBox="1"/>
          <p:nvPr/>
        </p:nvSpPr>
        <p:spPr>
          <a:xfrm>
            <a:off x="3362944" y="401698"/>
            <a:ext cx="7632388" cy="19050"/>
          </a:xfrm>
          <a:prstGeom prst="line"/>
          <a:solidFill>
            <a:srgbClr val="FF0000">
              <a:alpha val="100000"/>
            </a:srgbClr>
          </a:solidFill>
          <a:ln w="38100">
            <a:solidFill>
              <a:srgbClr val="C1D596">
                <a:alpha val="100000"/>
              </a:srgbClr>
            </a:solidFill>
            <a:prstDash val="sysDash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文本1"/>
          <p:cNvSpPr txBox="1"/>
          <p:nvPr/>
        </p:nvSpPr>
        <p:spPr>
          <a:xfrm>
            <a:off x="1029348" y="3465214"/>
            <a:ext cx="8334375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（1）一堆香蕉够3头小象吃1天吗?</a:t>
            </a:r>
          </a:p>
        </p:txBody>
      </p:sp>
      <p:sp>
        <p:nvSpPr>
          <p:cNvPr id="5" name="形状2"/>
          <p:cNvSpPr txBox="1"/>
          <p:nvPr/>
        </p:nvSpPr>
        <p:spPr>
          <a:xfrm>
            <a:off x="143989" y="164992"/>
            <a:ext cx="1500188" cy="386953"/>
          </a:xfrm>
          <a:custGeom>
            <a:avLst/>
            <a:gdLst>
              <a:gd name="connsiteX0" fmla="*/ 64492 w 1500188"/>
              <a:gd name="connsiteY0" fmla="*/ 0 h 386953"/>
              <a:gd name="connsiteX1" fmla="*/ 1435695 w 1500188"/>
              <a:gd name="connsiteY1" fmla="*/ 0 h 386953"/>
              <a:gd name="connsiteX2" fmla="*/ 1452800 w 1500188"/>
              <a:gd name="connsiteY2" fmla="*/ 0 h 386953"/>
              <a:gd name="connsiteX3" fmla="*/ 1493393 w 1500188"/>
              <a:gd name="connsiteY3" fmla="*/ 30984 h 386953"/>
              <a:gd name="connsiteX4" fmla="*/ 1500188 w 1500188"/>
              <a:gd name="connsiteY4" fmla="*/ 322461 h 386953"/>
              <a:gd name="connsiteX5" fmla="*/ 1500188 w 1500188"/>
              <a:gd name="connsiteY5" fmla="*/ 339566 h 386953"/>
              <a:gd name="connsiteX6" fmla="*/ 1469203 w 1500188"/>
              <a:gd name="connsiteY6" fmla="*/ 380159 h 386953"/>
              <a:gd name="connsiteX7" fmla="*/ 64492 w 1500188"/>
              <a:gd name="connsiteY7" fmla="*/ 386953 h 386953"/>
              <a:gd name="connsiteX8" fmla="*/ 28874 w 1500188"/>
              <a:gd name="connsiteY8" fmla="*/ 386953 h 386953"/>
              <a:gd name="connsiteX9" fmla="*/ 0 w 1500188"/>
              <a:gd name="connsiteY9" fmla="*/ 64492 h 386953"/>
              <a:gd name="connsiteX10" fmla="*/ 0 w 1500188"/>
              <a:gd name="connsiteY10" fmla="*/ 28874 h 38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0188" h="386953">
                <a:moveTo>
                  <a:pt x="64492" y="0"/>
                </a:moveTo>
                <a:lnTo>
                  <a:pt x="1435695" y="0"/>
                </a:lnTo>
                <a:cubicBezTo>
                  <a:pt x="1452800" y="0"/>
                  <a:pt x="1469203" y="6795"/>
                  <a:pt x="1481298" y="18889"/>
                </a:cubicBezTo>
                <a:cubicBezTo>
                  <a:pt x="1493393" y="30984"/>
                  <a:pt x="1500188" y="47388"/>
                  <a:pt x="1500188" y="64492"/>
                </a:cubicBezTo>
                <a:lnTo>
                  <a:pt x="1500188" y="322461"/>
                </a:lnTo>
                <a:cubicBezTo>
                  <a:pt x="1500188" y="339566"/>
                  <a:pt x="1493393" y="355970"/>
                  <a:pt x="1481298" y="368064"/>
                </a:cubicBezTo>
                <a:cubicBezTo>
                  <a:pt x="1469203" y="380159"/>
                  <a:pt x="1452800" y="386953"/>
                  <a:pt x="1435695" y="386953"/>
                </a:cubicBezTo>
                <a:lnTo>
                  <a:pt x="64492" y="386953"/>
                </a:lnTo>
                <a:cubicBezTo>
                  <a:pt x="28874" y="386953"/>
                  <a:pt x="0" y="358079"/>
                  <a:pt x="0" y="322461"/>
                </a:cubicBezTo>
                <a:lnTo>
                  <a:pt x="0" y="64492"/>
                </a:lnTo>
                <a:cubicBezTo>
                  <a:pt x="0" y="28874"/>
                  <a:pt x="28874" y="0"/>
                  <a:pt x="64492" y="0"/>
                </a:cubicBezTo>
                <a:close/>
              </a:path>
            </a:pathLst>
          </a:custGeom>
          <a:solidFill>
            <a:srgbClr val="A5D5E2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ctr">
              <a:lnSpc>
                <a:spcPts val="3000"/>
              </a:lnSpc>
            </a:pPr>
            <a:r>
              <a:rPr lang="zh-CN" altLang="en-US" sz="2250" b="1" i="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</a:rPr>
              <a:t>课堂练习</a:t>
            </a:r>
          </a:p>
        </p:txBody>
      </p:sp>
      <p:grpSp>
        <p:nvGrpSpPr>
          <p:cNvPr id="6" name="组合1"/>
          <p:cNvGrpSpPr/>
          <p:nvPr/>
        </p:nvGrpSpPr>
        <p:grpSpPr>
          <a:xfrm>
            <a:off x="639918" y="556631"/>
            <a:ext cx="9607048" cy="2771889"/>
            <a:chOff x="0" y="0"/>
            <a:chExt cx="9607048" cy="2771889"/>
          </a:xfrm>
        </p:grpSpPr>
        <p:sp>
          <p:nvSpPr>
            <p:cNvPr id="7" name="文本6"/>
            <p:cNvSpPr txBox="1"/>
            <p:nvPr/>
          </p:nvSpPr>
          <p:spPr>
            <a:xfrm>
              <a:off x="0" y="0"/>
              <a:ext cx="718312" cy="769937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999" b="1" i="0" dirty="0">
                  <a:solidFill>
                    <a:srgbClr val="2A8C51">
                      <a:alpha val="100000"/>
                    </a:srgbClr>
                  </a:solidFill>
                  <a:latin typeface="楷体"/>
                  <a:ea typeface="楷体"/>
                </a:rPr>
                <a:t>3.</a:t>
              </a:r>
            </a:p>
          </p:txBody>
        </p:sp>
        <p:sp>
          <p:nvSpPr>
            <p:cNvPr id="8" name="形状6"/>
            <p:cNvSpPr txBox="1"/>
            <p:nvPr/>
          </p:nvSpPr>
          <p:spPr>
            <a:xfrm>
              <a:off x="567442" y="246307"/>
              <a:ext cx="9039606" cy="2525582"/>
            </a:xfrm>
            <a:prstGeom prst="rect"/>
            <a:solidFill>
              <a:srgbClr val="FFFFFF">
                <a:alpha val="100000"/>
              </a:srgbClr>
            </a:solidFill>
            <a:ln w="952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pic>
          <p:nvPicPr>
            <p:cNvPr id="9" name="图片2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3490" t="25000" r="72862" b="0"/>
            <a:stretch>
              <a:fillRect/>
            </a:stretch>
          </p:blipFill>
          <p:spPr>
            <a:xfrm>
              <a:off x="657454" y="645300"/>
              <a:ext cx="2161073" cy="2084476"/>
            </a:xfrm>
            <a:prstGeom prst="rect">
              <a:avLst/>
            </a:prstGeom>
          </p:spPr>
        </p:pic>
        <p:pic>
          <p:nvPicPr>
            <p:cNvPr id="10" name="图片3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26614" t="10632" r="0" b="0"/>
            <a:stretch>
              <a:fillRect/>
            </a:stretch>
          </p:blipFill>
          <p:spPr>
            <a:xfrm>
              <a:off x="2864863" y="246717"/>
              <a:ext cx="6712522" cy="2482512"/>
            </a:xfrm>
            <a:prstGeom prst="rect">
              <a:avLst/>
            </a:prstGeom>
          </p:spPr>
        </p:pic>
        <p:sp>
          <p:nvSpPr>
            <p:cNvPr id="11" name="形状3"/>
            <p:cNvSpPr txBox="1"/>
            <p:nvPr/>
          </p:nvSpPr>
          <p:spPr>
            <a:xfrm>
              <a:off x="839743" y="769611"/>
              <a:ext cx="1812865" cy="440426"/>
            </a:xfrm>
            <a:custGeom>
              <a:avLst/>
              <a:gdLst>
                <a:gd name="connsiteX0" fmla="*/ 73404 w 1812865"/>
                <a:gd name="connsiteY0" fmla="*/ 0 h 440426"/>
                <a:gd name="connsiteX1" fmla="*/ 1739460 w 1812865"/>
                <a:gd name="connsiteY1" fmla="*/ 0 h 440426"/>
                <a:gd name="connsiteX2" fmla="*/ 1780000 w 1812865"/>
                <a:gd name="connsiteY2" fmla="*/ 0 h 440426"/>
                <a:gd name="connsiteX3" fmla="*/ 1812865 w 1812865"/>
                <a:gd name="connsiteY3" fmla="*/ 367022 h 440426"/>
                <a:gd name="connsiteX4" fmla="*/ 1812865 w 1812865"/>
                <a:gd name="connsiteY4" fmla="*/ 407562 h 440426"/>
                <a:gd name="connsiteX5" fmla="*/ 73404 w 1812865"/>
                <a:gd name="connsiteY5" fmla="*/ 440426 h 440426"/>
                <a:gd name="connsiteX6" fmla="*/ 32864 w 1812865"/>
                <a:gd name="connsiteY6" fmla="*/ 440426 h 440426"/>
                <a:gd name="connsiteX7" fmla="*/ 0 w 1812865"/>
                <a:gd name="connsiteY7" fmla="*/ 73404 h 440426"/>
                <a:gd name="connsiteX8" fmla="*/ 0 w 1812865"/>
                <a:gd name="connsiteY8" fmla="*/ 32864 h 4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2865" h="440426">
                  <a:moveTo>
                    <a:pt x="73404" y="0"/>
                  </a:moveTo>
                  <a:lnTo>
                    <a:pt x="1739460" y="0"/>
                  </a:lnTo>
                  <a:cubicBezTo>
                    <a:pt x="1780000" y="0"/>
                    <a:pt x="1812865" y="32864"/>
                    <a:pt x="1812865" y="73404"/>
                  </a:cubicBezTo>
                  <a:lnTo>
                    <a:pt x="1812865" y="367022"/>
                  </a:lnTo>
                  <a:cubicBezTo>
                    <a:pt x="1812865" y="407562"/>
                    <a:pt x="1780000" y="440426"/>
                    <a:pt x="1739460" y="440426"/>
                  </a:cubicBezTo>
                  <a:lnTo>
                    <a:pt x="73404" y="440426"/>
                  </a:lnTo>
                  <a:cubicBezTo>
                    <a:pt x="32864" y="440426"/>
                    <a:pt x="0" y="407562"/>
                    <a:pt x="0" y="367022"/>
                  </a:cubicBezTo>
                  <a:lnTo>
                    <a:pt x="0" y="73404"/>
                  </a:lnTo>
                  <a:cubicBezTo>
                    <a:pt x="0" y="32864"/>
                    <a:pt x="32864" y="0"/>
                    <a:pt x="73404" y="0"/>
                  </a:cubicBezTo>
                  <a:close/>
                </a:path>
              </a:pathLst>
            </a:custGeom>
            <a:solidFill>
              <a:srgbClr val="FEFAEF">
                <a:alpha val="100000"/>
              </a:srgbClr>
            </a:solidFill>
            <a:ln w="952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每天吃60根</a:t>
              </a:r>
            </a:p>
          </p:txBody>
        </p:sp>
        <p:sp>
          <p:nvSpPr>
            <p:cNvPr id="12" name="形状4"/>
            <p:cNvSpPr txBox="1"/>
            <p:nvPr/>
          </p:nvSpPr>
          <p:spPr>
            <a:xfrm>
              <a:off x="7543248" y="423892"/>
              <a:ext cx="1812865" cy="440426"/>
            </a:xfrm>
            <a:custGeom>
              <a:avLst/>
              <a:gdLst>
                <a:gd name="connsiteX0" fmla="*/ 73404 w 1812865"/>
                <a:gd name="connsiteY0" fmla="*/ 0 h 440426"/>
                <a:gd name="connsiteX1" fmla="*/ 1739460 w 1812865"/>
                <a:gd name="connsiteY1" fmla="*/ 0 h 440426"/>
                <a:gd name="connsiteX2" fmla="*/ 1780000 w 1812865"/>
                <a:gd name="connsiteY2" fmla="*/ 0 h 440426"/>
                <a:gd name="connsiteX3" fmla="*/ 1812865 w 1812865"/>
                <a:gd name="connsiteY3" fmla="*/ 367022 h 440426"/>
                <a:gd name="connsiteX4" fmla="*/ 1812865 w 1812865"/>
                <a:gd name="connsiteY4" fmla="*/ 407562 h 440426"/>
                <a:gd name="connsiteX5" fmla="*/ 73404 w 1812865"/>
                <a:gd name="connsiteY5" fmla="*/ 440426 h 440426"/>
                <a:gd name="connsiteX6" fmla="*/ 32864 w 1812865"/>
                <a:gd name="connsiteY6" fmla="*/ 440426 h 440426"/>
                <a:gd name="connsiteX7" fmla="*/ 0 w 1812865"/>
                <a:gd name="connsiteY7" fmla="*/ 73404 h 440426"/>
                <a:gd name="connsiteX8" fmla="*/ 0 w 1812865"/>
                <a:gd name="connsiteY8" fmla="*/ 32864 h 4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2865" h="440426">
                  <a:moveTo>
                    <a:pt x="73404" y="0"/>
                  </a:moveTo>
                  <a:lnTo>
                    <a:pt x="1739460" y="0"/>
                  </a:lnTo>
                  <a:cubicBezTo>
                    <a:pt x="1780000" y="0"/>
                    <a:pt x="1812865" y="32864"/>
                    <a:pt x="1812865" y="73404"/>
                  </a:cubicBezTo>
                  <a:lnTo>
                    <a:pt x="1812865" y="367022"/>
                  </a:lnTo>
                  <a:cubicBezTo>
                    <a:pt x="1812865" y="407562"/>
                    <a:pt x="1780000" y="440426"/>
                    <a:pt x="1739460" y="440426"/>
                  </a:cubicBezTo>
                  <a:lnTo>
                    <a:pt x="73404" y="440426"/>
                  </a:lnTo>
                  <a:cubicBezTo>
                    <a:pt x="32864" y="440426"/>
                    <a:pt x="0" y="407562"/>
                    <a:pt x="0" y="367022"/>
                  </a:cubicBezTo>
                  <a:lnTo>
                    <a:pt x="0" y="73404"/>
                  </a:lnTo>
                  <a:cubicBezTo>
                    <a:pt x="0" y="32864"/>
                    <a:pt x="32864" y="0"/>
                    <a:pt x="73404" y="0"/>
                  </a:cubicBezTo>
                  <a:close/>
                </a:path>
              </a:pathLst>
            </a:custGeom>
            <a:solidFill>
              <a:srgbClr val="FEFAEF">
                <a:alpha val="100000"/>
              </a:srgbClr>
            </a:solidFill>
            <a:ln w="952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每天吃90根</a:t>
              </a:r>
            </a:p>
          </p:txBody>
        </p:sp>
        <p:sp>
          <p:nvSpPr>
            <p:cNvPr id="13" name="形状5"/>
            <p:cNvSpPr txBox="1"/>
            <p:nvPr/>
          </p:nvSpPr>
          <p:spPr>
            <a:xfrm>
              <a:off x="5661031" y="614906"/>
              <a:ext cx="1500321" cy="387439"/>
            </a:xfrm>
            <a:custGeom>
              <a:avLst/>
              <a:gdLst>
                <a:gd name="connsiteX0" fmla="*/ 64573 w 1500321"/>
                <a:gd name="connsiteY0" fmla="*/ 0 h 387439"/>
                <a:gd name="connsiteX1" fmla="*/ 1435748 w 1500321"/>
                <a:gd name="connsiteY1" fmla="*/ 0 h 387439"/>
                <a:gd name="connsiteX2" fmla="*/ 1452874 w 1500321"/>
                <a:gd name="connsiteY2" fmla="*/ 0 h 387439"/>
                <a:gd name="connsiteX3" fmla="*/ 1493518 w 1500321"/>
                <a:gd name="connsiteY3" fmla="*/ 31023 h 387439"/>
                <a:gd name="connsiteX4" fmla="*/ 1500321 w 1500321"/>
                <a:gd name="connsiteY4" fmla="*/ 322866 h 387439"/>
                <a:gd name="connsiteX5" fmla="*/ 1500321 w 1500321"/>
                <a:gd name="connsiteY5" fmla="*/ 339992 h 387439"/>
                <a:gd name="connsiteX6" fmla="*/ 1469298 w 1500321"/>
                <a:gd name="connsiteY6" fmla="*/ 380636 h 387439"/>
                <a:gd name="connsiteX7" fmla="*/ 64573 w 1500321"/>
                <a:gd name="connsiteY7" fmla="*/ 387439 h 387439"/>
                <a:gd name="connsiteX8" fmla="*/ 28910 w 1500321"/>
                <a:gd name="connsiteY8" fmla="*/ 387439 h 387439"/>
                <a:gd name="connsiteX9" fmla="*/ 0 w 1500321"/>
                <a:gd name="connsiteY9" fmla="*/ 64573 h 387439"/>
                <a:gd name="connsiteX10" fmla="*/ 0 w 1500321"/>
                <a:gd name="connsiteY10" fmla="*/ 28910 h 387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0321" h="387439">
                  <a:moveTo>
                    <a:pt x="64573" y="0"/>
                  </a:moveTo>
                  <a:lnTo>
                    <a:pt x="1435748" y="0"/>
                  </a:lnTo>
                  <a:cubicBezTo>
                    <a:pt x="1452874" y="0"/>
                    <a:pt x="1469298" y="6803"/>
                    <a:pt x="1481408" y="18913"/>
                  </a:cubicBezTo>
                  <a:cubicBezTo>
                    <a:pt x="1493518" y="31023"/>
                    <a:pt x="1500321" y="47447"/>
                    <a:pt x="1500321" y="64573"/>
                  </a:cubicBezTo>
                  <a:lnTo>
                    <a:pt x="1500321" y="322866"/>
                  </a:lnTo>
                  <a:cubicBezTo>
                    <a:pt x="1500321" y="339992"/>
                    <a:pt x="1493518" y="356416"/>
                    <a:pt x="1481408" y="368526"/>
                  </a:cubicBezTo>
                  <a:cubicBezTo>
                    <a:pt x="1469298" y="380636"/>
                    <a:pt x="1452874" y="387439"/>
                    <a:pt x="1435748" y="387439"/>
                  </a:cubicBezTo>
                  <a:lnTo>
                    <a:pt x="64573" y="387439"/>
                  </a:lnTo>
                  <a:cubicBezTo>
                    <a:pt x="28910" y="387439"/>
                    <a:pt x="0" y="358529"/>
                    <a:pt x="0" y="322866"/>
                  </a:cubicBezTo>
                  <a:lnTo>
                    <a:pt x="0" y="64573"/>
                  </a:lnTo>
                  <a:cubicBezTo>
                    <a:pt x="0" y="28910"/>
                    <a:pt x="28910" y="0"/>
                    <a:pt x="64573" y="0"/>
                  </a:cubicBezTo>
                  <a:close/>
                </a:path>
              </a:pathLst>
            </a:custGeom>
            <a:solidFill>
              <a:srgbClr val="FDEFBD">
                <a:alpha val="100000"/>
              </a:srgbClr>
            </a:solidFill>
            <a:ln w="952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4" name="文本7"/>
            <p:cNvSpPr txBox="1"/>
            <p:nvPr/>
          </p:nvSpPr>
          <p:spPr>
            <a:xfrm>
              <a:off x="5658317" y="546621"/>
              <a:ext cx="1504950" cy="523684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2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每堆200根</a:t>
              </a:r>
            </a:p>
          </p:txBody>
        </p:sp>
      </p:grpSp>
      <p:sp>
        <p:nvSpPr>
          <p:cNvPr id="15" name="文本2"/>
          <p:cNvSpPr txBox="1"/>
          <p:nvPr/>
        </p:nvSpPr>
        <p:spPr>
          <a:xfrm>
            <a:off x="1029348" y="3899302"/>
            <a:ext cx="8334375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（2）1头大象一周会吃掉多少根香蕉?</a:t>
            </a:r>
          </a:p>
        </p:txBody>
      </p:sp>
      <p:sp>
        <p:nvSpPr>
          <p:cNvPr id="16" name="文本3"/>
          <p:cNvSpPr txBox="1"/>
          <p:nvPr/>
        </p:nvSpPr>
        <p:spPr>
          <a:xfrm>
            <a:off x="1029348" y="4333389"/>
            <a:ext cx="8334375" cy="885825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（3）一堆香蕉供3头象吃1天，结果还差10根。你知道其中有    几头大象和几头小象吗?</a:t>
            </a:r>
          </a:p>
        </p:txBody>
      </p:sp>
      <p:sp>
        <p:nvSpPr>
          <p:cNvPr id="17" name="文本4"/>
          <p:cNvSpPr txBox="1"/>
          <p:nvPr/>
        </p:nvSpPr>
        <p:spPr>
          <a:xfrm>
            <a:off x="2214553" y="5219471"/>
            <a:ext cx="38481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(1)3x60=180(根） 180&lt;200</a:t>
            </a:r>
          </a:p>
        </p:txBody>
      </p:sp>
      <p:sp>
        <p:nvSpPr>
          <p:cNvPr id="18" name="文本5"/>
          <p:cNvSpPr txBox="1"/>
          <p:nvPr/>
        </p:nvSpPr>
        <p:spPr>
          <a:xfrm>
            <a:off x="2214362" y="5697017"/>
            <a:ext cx="559035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答：一堆香蕉够3头小象吃1天。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13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187" t="0" r="10156" b="0"/>
          <a:stretch>
            <a:fillRect/>
          </a:stretch>
        </p:blipFill>
        <p:spPr>
          <a:xfrm>
            <a:off x="1591389" y="-189595"/>
            <a:ext cx="1772123" cy="942975"/>
          </a:xfrm>
          <a:prstGeom prst="rect">
            <a:avLst/>
          </a:prstGeom>
        </p:spPr>
      </p:pic>
      <p:sp>
        <p:nvSpPr>
          <p:cNvPr id="3" name="形状1"/>
          <p:cNvSpPr txBox="1"/>
          <p:nvPr/>
        </p:nvSpPr>
        <p:spPr>
          <a:xfrm>
            <a:off x="3362944" y="401698"/>
            <a:ext cx="7632388" cy="19050"/>
          </a:xfrm>
          <a:prstGeom prst="line"/>
          <a:solidFill>
            <a:srgbClr val="FF0000">
              <a:alpha val="100000"/>
            </a:srgbClr>
          </a:solidFill>
          <a:ln w="38100">
            <a:solidFill>
              <a:srgbClr val="C1D596">
                <a:alpha val="100000"/>
              </a:srgbClr>
            </a:solidFill>
            <a:prstDash val="sysDash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2"/>
          <p:cNvSpPr txBox="1"/>
          <p:nvPr/>
        </p:nvSpPr>
        <p:spPr>
          <a:xfrm>
            <a:off x="143989" y="164992"/>
            <a:ext cx="1500188" cy="386953"/>
          </a:xfrm>
          <a:custGeom>
            <a:avLst/>
            <a:gdLst>
              <a:gd name="connsiteX0" fmla="*/ 64492 w 1500188"/>
              <a:gd name="connsiteY0" fmla="*/ 0 h 386953"/>
              <a:gd name="connsiteX1" fmla="*/ 1435695 w 1500188"/>
              <a:gd name="connsiteY1" fmla="*/ 0 h 386953"/>
              <a:gd name="connsiteX2" fmla="*/ 1452800 w 1500188"/>
              <a:gd name="connsiteY2" fmla="*/ 0 h 386953"/>
              <a:gd name="connsiteX3" fmla="*/ 1493393 w 1500188"/>
              <a:gd name="connsiteY3" fmla="*/ 30984 h 386953"/>
              <a:gd name="connsiteX4" fmla="*/ 1500188 w 1500188"/>
              <a:gd name="connsiteY4" fmla="*/ 322461 h 386953"/>
              <a:gd name="connsiteX5" fmla="*/ 1500188 w 1500188"/>
              <a:gd name="connsiteY5" fmla="*/ 339566 h 386953"/>
              <a:gd name="connsiteX6" fmla="*/ 1469203 w 1500188"/>
              <a:gd name="connsiteY6" fmla="*/ 380159 h 386953"/>
              <a:gd name="connsiteX7" fmla="*/ 64492 w 1500188"/>
              <a:gd name="connsiteY7" fmla="*/ 386953 h 386953"/>
              <a:gd name="connsiteX8" fmla="*/ 28874 w 1500188"/>
              <a:gd name="connsiteY8" fmla="*/ 386953 h 386953"/>
              <a:gd name="connsiteX9" fmla="*/ 0 w 1500188"/>
              <a:gd name="connsiteY9" fmla="*/ 64492 h 386953"/>
              <a:gd name="connsiteX10" fmla="*/ 0 w 1500188"/>
              <a:gd name="connsiteY10" fmla="*/ 28874 h 38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0188" h="386953">
                <a:moveTo>
                  <a:pt x="64492" y="0"/>
                </a:moveTo>
                <a:lnTo>
                  <a:pt x="1435695" y="0"/>
                </a:lnTo>
                <a:cubicBezTo>
                  <a:pt x="1452800" y="0"/>
                  <a:pt x="1469203" y="6795"/>
                  <a:pt x="1481298" y="18889"/>
                </a:cubicBezTo>
                <a:cubicBezTo>
                  <a:pt x="1493393" y="30984"/>
                  <a:pt x="1500188" y="47388"/>
                  <a:pt x="1500188" y="64492"/>
                </a:cubicBezTo>
                <a:lnTo>
                  <a:pt x="1500188" y="322461"/>
                </a:lnTo>
                <a:cubicBezTo>
                  <a:pt x="1500188" y="339566"/>
                  <a:pt x="1493393" y="355970"/>
                  <a:pt x="1481298" y="368064"/>
                </a:cubicBezTo>
                <a:cubicBezTo>
                  <a:pt x="1469203" y="380159"/>
                  <a:pt x="1452800" y="386953"/>
                  <a:pt x="1435695" y="386953"/>
                </a:cubicBezTo>
                <a:lnTo>
                  <a:pt x="64492" y="386953"/>
                </a:lnTo>
                <a:cubicBezTo>
                  <a:pt x="28874" y="386953"/>
                  <a:pt x="0" y="358079"/>
                  <a:pt x="0" y="322461"/>
                </a:cubicBezTo>
                <a:lnTo>
                  <a:pt x="0" y="64492"/>
                </a:lnTo>
                <a:cubicBezTo>
                  <a:pt x="0" y="28874"/>
                  <a:pt x="28874" y="0"/>
                  <a:pt x="64492" y="0"/>
                </a:cubicBezTo>
                <a:close/>
              </a:path>
            </a:pathLst>
          </a:custGeom>
          <a:solidFill>
            <a:srgbClr val="A5D5E2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ctr">
              <a:lnSpc>
                <a:spcPts val="3000"/>
              </a:lnSpc>
            </a:pPr>
            <a:r>
              <a:rPr lang="zh-CN" altLang="en-US" sz="2250" b="1" i="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</a:rPr>
              <a:t>课堂练习</a:t>
            </a:r>
          </a:p>
        </p:txBody>
      </p:sp>
      <p:grpSp>
        <p:nvGrpSpPr>
          <p:cNvPr id="5" name="组合1"/>
          <p:cNvGrpSpPr/>
          <p:nvPr/>
        </p:nvGrpSpPr>
        <p:grpSpPr>
          <a:xfrm>
            <a:off x="639918" y="556631"/>
            <a:ext cx="9607048" cy="2771889"/>
            <a:chOff x="0" y="0"/>
            <a:chExt cx="9607048" cy="2771889"/>
          </a:xfrm>
        </p:grpSpPr>
        <p:sp>
          <p:nvSpPr>
            <p:cNvPr id="6" name="文本5"/>
            <p:cNvSpPr txBox="1"/>
            <p:nvPr/>
          </p:nvSpPr>
          <p:spPr>
            <a:xfrm>
              <a:off x="0" y="0"/>
              <a:ext cx="718312" cy="76993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999" b="1" i="0" dirty="0">
                  <a:solidFill>
                    <a:srgbClr val="2A8C51">
                      <a:alpha val="100000"/>
                    </a:srgbClr>
                  </a:solidFill>
                  <a:latin typeface="楷体"/>
                  <a:ea typeface="楷体"/>
                </a:rPr>
                <a:t>3.</a:t>
              </a:r>
            </a:p>
          </p:txBody>
        </p:sp>
        <p:sp>
          <p:nvSpPr>
            <p:cNvPr id="7" name="形状6"/>
            <p:cNvSpPr txBox="1"/>
            <p:nvPr/>
          </p:nvSpPr>
          <p:spPr>
            <a:xfrm>
              <a:off x="567442" y="246307"/>
              <a:ext cx="9039606" cy="2525582"/>
            </a:xfrm>
            <a:prstGeom prst="rect"/>
            <a:solidFill>
              <a:srgbClr val="FFFFFF">
                <a:alpha val="100000"/>
              </a:srgbClr>
            </a:solidFill>
            <a:ln w="952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pic>
          <p:nvPicPr>
            <p:cNvPr id="8" name="图片2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3490" t="25000" r="72862" b="0"/>
            <a:stretch>
              <a:fillRect/>
            </a:stretch>
          </p:blipFill>
          <p:spPr>
            <a:xfrm>
              <a:off x="657454" y="645300"/>
              <a:ext cx="2161073" cy="2084476"/>
            </a:xfrm>
            <a:prstGeom prst="rect">
              <a:avLst/>
            </a:prstGeom>
          </p:spPr>
        </p:pic>
        <p:pic>
          <p:nvPicPr>
            <p:cNvPr id="9" name="图片3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26614" t="10632" r="0" b="0"/>
            <a:stretch>
              <a:fillRect/>
            </a:stretch>
          </p:blipFill>
          <p:spPr>
            <a:xfrm>
              <a:off x="2864863" y="246717"/>
              <a:ext cx="6712522" cy="2482512"/>
            </a:xfrm>
            <a:prstGeom prst="rect">
              <a:avLst/>
            </a:prstGeom>
          </p:spPr>
        </p:pic>
        <p:sp>
          <p:nvSpPr>
            <p:cNvPr id="10" name="形状3"/>
            <p:cNvSpPr txBox="1"/>
            <p:nvPr/>
          </p:nvSpPr>
          <p:spPr>
            <a:xfrm>
              <a:off x="839743" y="769611"/>
              <a:ext cx="1812865" cy="440426"/>
            </a:xfrm>
            <a:custGeom>
              <a:avLst/>
              <a:gdLst>
                <a:gd name="connsiteX0" fmla="*/ 73404 w 1812865"/>
                <a:gd name="connsiteY0" fmla="*/ 0 h 440426"/>
                <a:gd name="connsiteX1" fmla="*/ 1739460 w 1812865"/>
                <a:gd name="connsiteY1" fmla="*/ 0 h 440426"/>
                <a:gd name="connsiteX2" fmla="*/ 1780000 w 1812865"/>
                <a:gd name="connsiteY2" fmla="*/ 0 h 440426"/>
                <a:gd name="connsiteX3" fmla="*/ 1812865 w 1812865"/>
                <a:gd name="connsiteY3" fmla="*/ 367022 h 440426"/>
                <a:gd name="connsiteX4" fmla="*/ 1812865 w 1812865"/>
                <a:gd name="connsiteY4" fmla="*/ 407562 h 440426"/>
                <a:gd name="connsiteX5" fmla="*/ 73404 w 1812865"/>
                <a:gd name="connsiteY5" fmla="*/ 440426 h 440426"/>
                <a:gd name="connsiteX6" fmla="*/ 32864 w 1812865"/>
                <a:gd name="connsiteY6" fmla="*/ 440426 h 440426"/>
                <a:gd name="connsiteX7" fmla="*/ 0 w 1812865"/>
                <a:gd name="connsiteY7" fmla="*/ 73404 h 440426"/>
                <a:gd name="connsiteX8" fmla="*/ 0 w 1812865"/>
                <a:gd name="connsiteY8" fmla="*/ 32864 h 4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2865" h="440426">
                  <a:moveTo>
                    <a:pt x="73404" y="0"/>
                  </a:moveTo>
                  <a:lnTo>
                    <a:pt x="1739460" y="0"/>
                  </a:lnTo>
                  <a:cubicBezTo>
                    <a:pt x="1780000" y="0"/>
                    <a:pt x="1812865" y="32864"/>
                    <a:pt x="1812865" y="73404"/>
                  </a:cubicBezTo>
                  <a:lnTo>
                    <a:pt x="1812865" y="367022"/>
                  </a:lnTo>
                  <a:cubicBezTo>
                    <a:pt x="1812865" y="407562"/>
                    <a:pt x="1780000" y="440426"/>
                    <a:pt x="1739460" y="440426"/>
                  </a:cubicBezTo>
                  <a:lnTo>
                    <a:pt x="73404" y="440426"/>
                  </a:lnTo>
                  <a:cubicBezTo>
                    <a:pt x="32864" y="440426"/>
                    <a:pt x="0" y="407562"/>
                    <a:pt x="0" y="367022"/>
                  </a:cubicBezTo>
                  <a:lnTo>
                    <a:pt x="0" y="73404"/>
                  </a:lnTo>
                  <a:cubicBezTo>
                    <a:pt x="0" y="32864"/>
                    <a:pt x="32864" y="0"/>
                    <a:pt x="73404" y="0"/>
                  </a:cubicBezTo>
                  <a:close/>
                </a:path>
              </a:pathLst>
            </a:custGeom>
            <a:solidFill>
              <a:srgbClr val="FEFAEF">
                <a:alpha val="100000"/>
              </a:srgbClr>
            </a:solidFill>
            <a:ln w="952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每天吃60根</a:t>
              </a:r>
            </a:p>
          </p:txBody>
        </p:sp>
        <p:sp>
          <p:nvSpPr>
            <p:cNvPr id="11" name="形状4"/>
            <p:cNvSpPr txBox="1"/>
            <p:nvPr/>
          </p:nvSpPr>
          <p:spPr>
            <a:xfrm>
              <a:off x="7543248" y="423892"/>
              <a:ext cx="1812865" cy="440426"/>
            </a:xfrm>
            <a:custGeom>
              <a:avLst/>
              <a:gdLst>
                <a:gd name="connsiteX0" fmla="*/ 73404 w 1812865"/>
                <a:gd name="connsiteY0" fmla="*/ 0 h 440426"/>
                <a:gd name="connsiteX1" fmla="*/ 1739460 w 1812865"/>
                <a:gd name="connsiteY1" fmla="*/ 0 h 440426"/>
                <a:gd name="connsiteX2" fmla="*/ 1780000 w 1812865"/>
                <a:gd name="connsiteY2" fmla="*/ 0 h 440426"/>
                <a:gd name="connsiteX3" fmla="*/ 1812865 w 1812865"/>
                <a:gd name="connsiteY3" fmla="*/ 367022 h 440426"/>
                <a:gd name="connsiteX4" fmla="*/ 1812865 w 1812865"/>
                <a:gd name="connsiteY4" fmla="*/ 407562 h 440426"/>
                <a:gd name="connsiteX5" fmla="*/ 73404 w 1812865"/>
                <a:gd name="connsiteY5" fmla="*/ 440426 h 440426"/>
                <a:gd name="connsiteX6" fmla="*/ 32864 w 1812865"/>
                <a:gd name="connsiteY6" fmla="*/ 440426 h 440426"/>
                <a:gd name="connsiteX7" fmla="*/ 0 w 1812865"/>
                <a:gd name="connsiteY7" fmla="*/ 73404 h 440426"/>
                <a:gd name="connsiteX8" fmla="*/ 0 w 1812865"/>
                <a:gd name="connsiteY8" fmla="*/ 32864 h 4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2865" h="440426">
                  <a:moveTo>
                    <a:pt x="73404" y="0"/>
                  </a:moveTo>
                  <a:lnTo>
                    <a:pt x="1739460" y="0"/>
                  </a:lnTo>
                  <a:cubicBezTo>
                    <a:pt x="1780000" y="0"/>
                    <a:pt x="1812865" y="32864"/>
                    <a:pt x="1812865" y="73404"/>
                  </a:cubicBezTo>
                  <a:lnTo>
                    <a:pt x="1812865" y="367022"/>
                  </a:lnTo>
                  <a:cubicBezTo>
                    <a:pt x="1812865" y="407562"/>
                    <a:pt x="1780000" y="440426"/>
                    <a:pt x="1739460" y="440426"/>
                  </a:cubicBezTo>
                  <a:lnTo>
                    <a:pt x="73404" y="440426"/>
                  </a:lnTo>
                  <a:cubicBezTo>
                    <a:pt x="32864" y="440426"/>
                    <a:pt x="0" y="407562"/>
                    <a:pt x="0" y="367022"/>
                  </a:cubicBezTo>
                  <a:lnTo>
                    <a:pt x="0" y="73404"/>
                  </a:lnTo>
                  <a:cubicBezTo>
                    <a:pt x="0" y="32864"/>
                    <a:pt x="32864" y="0"/>
                    <a:pt x="73404" y="0"/>
                  </a:cubicBezTo>
                  <a:close/>
                </a:path>
              </a:pathLst>
            </a:custGeom>
            <a:solidFill>
              <a:srgbClr val="FEFAEF">
                <a:alpha val="100000"/>
              </a:srgbClr>
            </a:solidFill>
            <a:ln w="952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每天吃90根</a:t>
              </a:r>
            </a:p>
          </p:txBody>
        </p:sp>
        <p:sp>
          <p:nvSpPr>
            <p:cNvPr id="12" name="形状5"/>
            <p:cNvSpPr txBox="1"/>
            <p:nvPr/>
          </p:nvSpPr>
          <p:spPr>
            <a:xfrm>
              <a:off x="5661031" y="614906"/>
              <a:ext cx="1500321" cy="387439"/>
            </a:xfrm>
            <a:custGeom>
              <a:avLst/>
              <a:gdLst>
                <a:gd name="connsiteX0" fmla="*/ 64573 w 1500321"/>
                <a:gd name="connsiteY0" fmla="*/ 0 h 387439"/>
                <a:gd name="connsiteX1" fmla="*/ 1435748 w 1500321"/>
                <a:gd name="connsiteY1" fmla="*/ 0 h 387439"/>
                <a:gd name="connsiteX2" fmla="*/ 1452874 w 1500321"/>
                <a:gd name="connsiteY2" fmla="*/ 0 h 387439"/>
                <a:gd name="connsiteX3" fmla="*/ 1493518 w 1500321"/>
                <a:gd name="connsiteY3" fmla="*/ 31023 h 387439"/>
                <a:gd name="connsiteX4" fmla="*/ 1500321 w 1500321"/>
                <a:gd name="connsiteY4" fmla="*/ 322866 h 387439"/>
                <a:gd name="connsiteX5" fmla="*/ 1500321 w 1500321"/>
                <a:gd name="connsiteY5" fmla="*/ 339992 h 387439"/>
                <a:gd name="connsiteX6" fmla="*/ 1469298 w 1500321"/>
                <a:gd name="connsiteY6" fmla="*/ 380636 h 387439"/>
                <a:gd name="connsiteX7" fmla="*/ 64573 w 1500321"/>
                <a:gd name="connsiteY7" fmla="*/ 387439 h 387439"/>
                <a:gd name="connsiteX8" fmla="*/ 28910 w 1500321"/>
                <a:gd name="connsiteY8" fmla="*/ 387439 h 387439"/>
                <a:gd name="connsiteX9" fmla="*/ 0 w 1500321"/>
                <a:gd name="connsiteY9" fmla="*/ 64573 h 387439"/>
                <a:gd name="connsiteX10" fmla="*/ 0 w 1500321"/>
                <a:gd name="connsiteY10" fmla="*/ 28910 h 387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0321" h="387439">
                  <a:moveTo>
                    <a:pt x="64573" y="0"/>
                  </a:moveTo>
                  <a:lnTo>
                    <a:pt x="1435748" y="0"/>
                  </a:lnTo>
                  <a:cubicBezTo>
                    <a:pt x="1452874" y="0"/>
                    <a:pt x="1469298" y="6803"/>
                    <a:pt x="1481408" y="18913"/>
                  </a:cubicBezTo>
                  <a:cubicBezTo>
                    <a:pt x="1493518" y="31023"/>
                    <a:pt x="1500321" y="47447"/>
                    <a:pt x="1500321" y="64573"/>
                  </a:cubicBezTo>
                  <a:lnTo>
                    <a:pt x="1500321" y="322866"/>
                  </a:lnTo>
                  <a:cubicBezTo>
                    <a:pt x="1500321" y="339992"/>
                    <a:pt x="1493518" y="356416"/>
                    <a:pt x="1481408" y="368526"/>
                  </a:cubicBezTo>
                  <a:cubicBezTo>
                    <a:pt x="1469298" y="380636"/>
                    <a:pt x="1452874" y="387439"/>
                    <a:pt x="1435748" y="387439"/>
                  </a:cubicBezTo>
                  <a:lnTo>
                    <a:pt x="64573" y="387439"/>
                  </a:lnTo>
                  <a:cubicBezTo>
                    <a:pt x="28910" y="387439"/>
                    <a:pt x="0" y="358529"/>
                    <a:pt x="0" y="322866"/>
                  </a:cubicBezTo>
                  <a:lnTo>
                    <a:pt x="0" y="64573"/>
                  </a:lnTo>
                  <a:cubicBezTo>
                    <a:pt x="0" y="28910"/>
                    <a:pt x="28910" y="0"/>
                    <a:pt x="64573" y="0"/>
                  </a:cubicBezTo>
                  <a:close/>
                </a:path>
              </a:pathLst>
            </a:custGeom>
            <a:solidFill>
              <a:srgbClr val="FDEFBD">
                <a:alpha val="100000"/>
              </a:srgbClr>
            </a:solidFill>
            <a:ln w="952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3" name="文本6"/>
            <p:cNvSpPr txBox="1"/>
            <p:nvPr/>
          </p:nvSpPr>
          <p:spPr>
            <a:xfrm>
              <a:off x="5658317" y="546621"/>
              <a:ext cx="1504950" cy="52368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2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每堆200根</a:t>
              </a:r>
            </a:p>
          </p:txBody>
        </p:sp>
      </p:grpSp>
      <p:sp>
        <p:nvSpPr>
          <p:cNvPr id="14" name="文本1"/>
          <p:cNvSpPr txBox="1"/>
          <p:nvPr/>
        </p:nvSpPr>
        <p:spPr>
          <a:xfrm>
            <a:off x="1020689" y="3423390"/>
            <a:ext cx="8334375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（2）1头大象一周会吃掉多少根香蕉?</a:t>
            </a:r>
          </a:p>
        </p:txBody>
      </p:sp>
      <p:sp>
        <p:nvSpPr>
          <p:cNvPr id="15" name="文本2"/>
          <p:cNvSpPr txBox="1"/>
          <p:nvPr/>
        </p:nvSpPr>
        <p:spPr>
          <a:xfrm>
            <a:off x="1020328" y="3961271"/>
            <a:ext cx="8334375" cy="885825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（3）一堆香蕉供3头象吃1天，结果还差10根。你知道其中有    几头大象和几头小象吗?</a:t>
            </a:r>
          </a:p>
        </p:txBody>
      </p:sp>
      <p:sp>
        <p:nvSpPr>
          <p:cNvPr id="16" name="文本3"/>
          <p:cNvSpPr txBox="1"/>
          <p:nvPr/>
        </p:nvSpPr>
        <p:spPr>
          <a:xfrm>
            <a:off x="2032654" y="4925092"/>
            <a:ext cx="26289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(2)90x7=630(根）</a:t>
            </a:r>
          </a:p>
        </p:txBody>
      </p:sp>
      <p:sp>
        <p:nvSpPr>
          <p:cNvPr id="17" name="文本4"/>
          <p:cNvSpPr txBox="1"/>
          <p:nvPr/>
        </p:nvSpPr>
        <p:spPr>
          <a:xfrm>
            <a:off x="2032654" y="5420220"/>
            <a:ext cx="559035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答：1头大象一周会吃掉630根香蕉。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14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7187" t="0" r="10156" b="0"/>
          <a:stretch>
            <a:fillRect/>
          </a:stretch>
        </p:blipFill>
        <p:spPr>
          <a:xfrm>
            <a:off x="1591389" y="-189595"/>
            <a:ext cx="1772123" cy="942975"/>
          </a:xfrm>
          <a:prstGeom prst="rect">
            <a:avLst/>
          </a:prstGeom>
        </p:spPr>
      </p:pic>
      <p:sp>
        <p:nvSpPr>
          <p:cNvPr id="3" name="形状1"/>
          <p:cNvSpPr txBox="1"/>
          <p:nvPr/>
        </p:nvSpPr>
        <p:spPr>
          <a:xfrm>
            <a:off x="3362944" y="401698"/>
            <a:ext cx="7632388" cy="19050"/>
          </a:xfrm>
          <a:prstGeom prst="line"/>
          <a:solidFill>
            <a:srgbClr val="FF0000">
              <a:alpha val="100000"/>
            </a:srgbClr>
          </a:solidFill>
          <a:ln w="38100">
            <a:solidFill>
              <a:srgbClr val="C1D596">
                <a:alpha val="100000"/>
              </a:srgbClr>
            </a:solidFill>
            <a:prstDash val="sysDash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4" name="形状2"/>
          <p:cNvSpPr txBox="1"/>
          <p:nvPr/>
        </p:nvSpPr>
        <p:spPr>
          <a:xfrm>
            <a:off x="143989" y="164992"/>
            <a:ext cx="1500188" cy="386953"/>
          </a:xfrm>
          <a:custGeom>
            <a:avLst/>
            <a:gdLst>
              <a:gd name="connsiteX0" fmla="*/ 64492 w 1500188"/>
              <a:gd name="connsiteY0" fmla="*/ 0 h 386953"/>
              <a:gd name="connsiteX1" fmla="*/ 1435695 w 1500188"/>
              <a:gd name="connsiteY1" fmla="*/ 0 h 386953"/>
              <a:gd name="connsiteX2" fmla="*/ 1452800 w 1500188"/>
              <a:gd name="connsiteY2" fmla="*/ 0 h 386953"/>
              <a:gd name="connsiteX3" fmla="*/ 1493393 w 1500188"/>
              <a:gd name="connsiteY3" fmla="*/ 30984 h 386953"/>
              <a:gd name="connsiteX4" fmla="*/ 1500188 w 1500188"/>
              <a:gd name="connsiteY4" fmla="*/ 322461 h 386953"/>
              <a:gd name="connsiteX5" fmla="*/ 1500188 w 1500188"/>
              <a:gd name="connsiteY5" fmla="*/ 339566 h 386953"/>
              <a:gd name="connsiteX6" fmla="*/ 1469203 w 1500188"/>
              <a:gd name="connsiteY6" fmla="*/ 380159 h 386953"/>
              <a:gd name="connsiteX7" fmla="*/ 64492 w 1500188"/>
              <a:gd name="connsiteY7" fmla="*/ 386953 h 386953"/>
              <a:gd name="connsiteX8" fmla="*/ 28874 w 1500188"/>
              <a:gd name="connsiteY8" fmla="*/ 386953 h 386953"/>
              <a:gd name="connsiteX9" fmla="*/ 0 w 1500188"/>
              <a:gd name="connsiteY9" fmla="*/ 64492 h 386953"/>
              <a:gd name="connsiteX10" fmla="*/ 0 w 1500188"/>
              <a:gd name="connsiteY10" fmla="*/ 28874 h 38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0188" h="386953">
                <a:moveTo>
                  <a:pt x="64492" y="0"/>
                </a:moveTo>
                <a:lnTo>
                  <a:pt x="1435695" y="0"/>
                </a:lnTo>
                <a:cubicBezTo>
                  <a:pt x="1452800" y="0"/>
                  <a:pt x="1469203" y="6795"/>
                  <a:pt x="1481298" y="18889"/>
                </a:cubicBezTo>
                <a:cubicBezTo>
                  <a:pt x="1493393" y="30984"/>
                  <a:pt x="1500188" y="47388"/>
                  <a:pt x="1500188" y="64492"/>
                </a:cubicBezTo>
                <a:lnTo>
                  <a:pt x="1500188" y="322461"/>
                </a:lnTo>
                <a:cubicBezTo>
                  <a:pt x="1500188" y="339566"/>
                  <a:pt x="1493393" y="355970"/>
                  <a:pt x="1481298" y="368064"/>
                </a:cubicBezTo>
                <a:cubicBezTo>
                  <a:pt x="1469203" y="380159"/>
                  <a:pt x="1452800" y="386953"/>
                  <a:pt x="1435695" y="386953"/>
                </a:cubicBezTo>
                <a:lnTo>
                  <a:pt x="64492" y="386953"/>
                </a:lnTo>
                <a:cubicBezTo>
                  <a:pt x="28874" y="386953"/>
                  <a:pt x="0" y="358079"/>
                  <a:pt x="0" y="322461"/>
                </a:cubicBezTo>
                <a:lnTo>
                  <a:pt x="0" y="64492"/>
                </a:lnTo>
                <a:cubicBezTo>
                  <a:pt x="0" y="28874"/>
                  <a:pt x="28874" y="0"/>
                  <a:pt x="64492" y="0"/>
                </a:cubicBezTo>
                <a:close/>
              </a:path>
            </a:pathLst>
          </a:custGeom>
          <a:solidFill>
            <a:srgbClr val="A5D5E2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ctr">
              <a:lnSpc>
                <a:spcPts val="3000"/>
              </a:lnSpc>
            </a:pPr>
            <a:r>
              <a:rPr lang="zh-CN" altLang="en-US" sz="2250" b="1" i="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</a:rPr>
              <a:t>课堂练习</a:t>
            </a:r>
          </a:p>
        </p:txBody>
      </p:sp>
      <p:grpSp>
        <p:nvGrpSpPr>
          <p:cNvPr id="5" name="组合1"/>
          <p:cNvGrpSpPr/>
          <p:nvPr/>
        </p:nvGrpSpPr>
        <p:grpSpPr>
          <a:xfrm>
            <a:off x="639918" y="556631"/>
            <a:ext cx="9607048" cy="2771889"/>
            <a:chOff x="0" y="0"/>
            <a:chExt cx="9607048" cy="2771889"/>
          </a:xfrm>
        </p:grpSpPr>
        <p:sp>
          <p:nvSpPr>
            <p:cNvPr id="6" name="文本14"/>
            <p:cNvSpPr txBox="1"/>
            <p:nvPr/>
          </p:nvSpPr>
          <p:spPr>
            <a:xfrm>
              <a:off x="0" y="0"/>
              <a:ext cx="718312" cy="76993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999" b="1" i="0" dirty="0">
                  <a:solidFill>
                    <a:srgbClr val="2A8C51">
                      <a:alpha val="100000"/>
                    </a:srgbClr>
                  </a:solidFill>
                  <a:latin typeface="楷体"/>
                  <a:ea typeface="楷体"/>
                </a:rPr>
                <a:t>3.</a:t>
              </a:r>
            </a:p>
          </p:txBody>
        </p:sp>
        <p:sp>
          <p:nvSpPr>
            <p:cNvPr id="7" name="形状7"/>
            <p:cNvSpPr txBox="1"/>
            <p:nvPr/>
          </p:nvSpPr>
          <p:spPr>
            <a:xfrm>
              <a:off x="567442" y="246307"/>
              <a:ext cx="9039606" cy="2525582"/>
            </a:xfrm>
            <a:prstGeom prst="rect"/>
            <a:solidFill>
              <a:srgbClr val="FFFFFF">
                <a:alpha val="100000"/>
              </a:srgbClr>
            </a:solidFill>
            <a:ln w="952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pic>
          <p:nvPicPr>
            <p:cNvPr id="8" name="图片2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3490" t="25000" r="72862" b="0"/>
            <a:stretch>
              <a:fillRect/>
            </a:stretch>
          </p:blipFill>
          <p:spPr>
            <a:xfrm>
              <a:off x="657454" y="645300"/>
              <a:ext cx="2161073" cy="2084476"/>
            </a:xfrm>
            <a:prstGeom prst="rect">
              <a:avLst/>
            </a:prstGeom>
          </p:spPr>
        </p:pic>
        <p:pic>
          <p:nvPicPr>
            <p:cNvPr id="9" name="图片3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26614" t="10632" r="0" b="0"/>
            <a:stretch>
              <a:fillRect/>
            </a:stretch>
          </p:blipFill>
          <p:spPr>
            <a:xfrm>
              <a:off x="2864863" y="246717"/>
              <a:ext cx="6712522" cy="2482512"/>
            </a:xfrm>
            <a:prstGeom prst="rect">
              <a:avLst/>
            </a:prstGeom>
          </p:spPr>
        </p:pic>
        <p:sp>
          <p:nvSpPr>
            <p:cNvPr id="10" name="形状4"/>
            <p:cNvSpPr txBox="1"/>
            <p:nvPr/>
          </p:nvSpPr>
          <p:spPr>
            <a:xfrm>
              <a:off x="839743" y="769611"/>
              <a:ext cx="1812865" cy="440426"/>
            </a:xfrm>
            <a:custGeom>
              <a:avLst/>
              <a:gdLst>
                <a:gd name="connsiteX0" fmla="*/ 73404 w 1812865"/>
                <a:gd name="connsiteY0" fmla="*/ 0 h 440426"/>
                <a:gd name="connsiteX1" fmla="*/ 1739460 w 1812865"/>
                <a:gd name="connsiteY1" fmla="*/ 0 h 440426"/>
                <a:gd name="connsiteX2" fmla="*/ 1780000 w 1812865"/>
                <a:gd name="connsiteY2" fmla="*/ 0 h 440426"/>
                <a:gd name="connsiteX3" fmla="*/ 1812865 w 1812865"/>
                <a:gd name="connsiteY3" fmla="*/ 367022 h 440426"/>
                <a:gd name="connsiteX4" fmla="*/ 1812865 w 1812865"/>
                <a:gd name="connsiteY4" fmla="*/ 407562 h 440426"/>
                <a:gd name="connsiteX5" fmla="*/ 73404 w 1812865"/>
                <a:gd name="connsiteY5" fmla="*/ 440426 h 440426"/>
                <a:gd name="connsiteX6" fmla="*/ 32864 w 1812865"/>
                <a:gd name="connsiteY6" fmla="*/ 440426 h 440426"/>
                <a:gd name="connsiteX7" fmla="*/ 0 w 1812865"/>
                <a:gd name="connsiteY7" fmla="*/ 73404 h 440426"/>
                <a:gd name="connsiteX8" fmla="*/ 0 w 1812865"/>
                <a:gd name="connsiteY8" fmla="*/ 32864 h 4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2865" h="440426">
                  <a:moveTo>
                    <a:pt x="73404" y="0"/>
                  </a:moveTo>
                  <a:lnTo>
                    <a:pt x="1739460" y="0"/>
                  </a:lnTo>
                  <a:cubicBezTo>
                    <a:pt x="1780000" y="0"/>
                    <a:pt x="1812865" y="32864"/>
                    <a:pt x="1812865" y="73404"/>
                  </a:cubicBezTo>
                  <a:lnTo>
                    <a:pt x="1812865" y="367022"/>
                  </a:lnTo>
                  <a:cubicBezTo>
                    <a:pt x="1812865" y="407562"/>
                    <a:pt x="1780000" y="440426"/>
                    <a:pt x="1739460" y="440426"/>
                  </a:cubicBezTo>
                  <a:lnTo>
                    <a:pt x="73404" y="440426"/>
                  </a:lnTo>
                  <a:cubicBezTo>
                    <a:pt x="32864" y="440426"/>
                    <a:pt x="0" y="407562"/>
                    <a:pt x="0" y="367022"/>
                  </a:cubicBezTo>
                  <a:lnTo>
                    <a:pt x="0" y="73404"/>
                  </a:lnTo>
                  <a:cubicBezTo>
                    <a:pt x="0" y="32864"/>
                    <a:pt x="32864" y="0"/>
                    <a:pt x="73404" y="0"/>
                  </a:cubicBezTo>
                  <a:close/>
                </a:path>
              </a:pathLst>
            </a:custGeom>
            <a:solidFill>
              <a:srgbClr val="FEFAEF">
                <a:alpha val="100000"/>
              </a:srgbClr>
            </a:solidFill>
            <a:ln w="952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每天吃60根</a:t>
              </a:r>
            </a:p>
          </p:txBody>
        </p:sp>
        <p:sp>
          <p:nvSpPr>
            <p:cNvPr id="11" name="形状5"/>
            <p:cNvSpPr txBox="1"/>
            <p:nvPr/>
          </p:nvSpPr>
          <p:spPr>
            <a:xfrm>
              <a:off x="7543248" y="423892"/>
              <a:ext cx="1812865" cy="440426"/>
            </a:xfrm>
            <a:custGeom>
              <a:avLst/>
              <a:gdLst>
                <a:gd name="connsiteX0" fmla="*/ 73404 w 1812865"/>
                <a:gd name="connsiteY0" fmla="*/ 0 h 440426"/>
                <a:gd name="connsiteX1" fmla="*/ 1739460 w 1812865"/>
                <a:gd name="connsiteY1" fmla="*/ 0 h 440426"/>
                <a:gd name="connsiteX2" fmla="*/ 1780000 w 1812865"/>
                <a:gd name="connsiteY2" fmla="*/ 0 h 440426"/>
                <a:gd name="connsiteX3" fmla="*/ 1812865 w 1812865"/>
                <a:gd name="connsiteY3" fmla="*/ 367022 h 440426"/>
                <a:gd name="connsiteX4" fmla="*/ 1812865 w 1812865"/>
                <a:gd name="connsiteY4" fmla="*/ 407562 h 440426"/>
                <a:gd name="connsiteX5" fmla="*/ 73404 w 1812865"/>
                <a:gd name="connsiteY5" fmla="*/ 440426 h 440426"/>
                <a:gd name="connsiteX6" fmla="*/ 32864 w 1812865"/>
                <a:gd name="connsiteY6" fmla="*/ 440426 h 440426"/>
                <a:gd name="connsiteX7" fmla="*/ 0 w 1812865"/>
                <a:gd name="connsiteY7" fmla="*/ 73404 h 440426"/>
                <a:gd name="connsiteX8" fmla="*/ 0 w 1812865"/>
                <a:gd name="connsiteY8" fmla="*/ 32864 h 440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12865" h="440426">
                  <a:moveTo>
                    <a:pt x="73404" y="0"/>
                  </a:moveTo>
                  <a:lnTo>
                    <a:pt x="1739460" y="0"/>
                  </a:lnTo>
                  <a:cubicBezTo>
                    <a:pt x="1780000" y="0"/>
                    <a:pt x="1812865" y="32864"/>
                    <a:pt x="1812865" y="73404"/>
                  </a:cubicBezTo>
                  <a:lnTo>
                    <a:pt x="1812865" y="367022"/>
                  </a:lnTo>
                  <a:cubicBezTo>
                    <a:pt x="1812865" y="407562"/>
                    <a:pt x="1780000" y="440426"/>
                    <a:pt x="1739460" y="440426"/>
                  </a:cubicBezTo>
                  <a:lnTo>
                    <a:pt x="73404" y="440426"/>
                  </a:lnTo>
                  <a:cubicBezTo>
                    <a:pt x="32864" y="440426"/>
                    <a:pt x="0" y="407562"/>
                    <a:pt x="0" y="367022"/>
                  </a:cubicBezTo>
                  <a:lnTo>
                    <a:pt x="0" y="73404"/>
                  </a:lnTo>
                  <a:cubicBezTo>
                    <a:pt x="0" y="32864"/>
                    <a:pt x="32864" y="0"/>
                    <a:pt x="73404" y="0"/>
                  </a:cubicBezTo>
                  <a:close/>
                </a:path>
              </a:pathLst>
            </a:custGeom>
            <a:solidFill>
              <a:srgbClr val="FEFAEF">
                <a:alpha val="100000"/>
              </a:srgbClr>
            </a:solidFill>
            <a:ln w="952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每天吃90根</a:t>
              </a:r>
            </a:p>
          </p:txBody>
        </p:sp>
        <p:sp>
          <p:nvSpPr>
            <p:cNvPr id="12" name="形状6"/>
            <p:cNvSpPr txBox="1"/>
            <p:nvPr/>
          </p:nvSpPr>
          <p:spPr>
            <a:xfrm>
              <a:off x="5661031" y="614906"/>
              <a:ext cx="1500321" cy="387439"/>
            </a:xfrm>
            <a:custGeom>
              <a:avLst/>
              <a:gdLst>
                <a:gd name="connsiteX0" fmla="*/ 64573 w 1500321"/>
                <a:gd name="connsiteY0" fmla="*/ 0 h 387439"/>
                <a:gd name="connsiteX1" fmla="*/ 1435748 w 1500321"/>
                <a:gd name="connsiteY1" fmla="*/ 0 h 387439"/>
                <a:gd name="connsiteX2" fmla="*/ 1452874 w 1500321"/>
                <a:gd name="connsiteY2" fmla="*/ 0 h 387439"/>
                <a:gd name="connsiteX3" fmla="*/ 1493518 w 1500321"/>
                <a:gd name="connsiteY3" fmla="*/ 31023 h 387439"/>
                <a:gd name="connsiteX4" fmla="*/ 1500321 w 1500321"/>
                <a:gd name="connsiteY4" fmla="*/ 322866 h 387439"/>
                <a:gd name="connsiteX5" fmla="*/ 1500321 w 1500321"/>
                <a:gd name="connsiteY5" fmla="*/ 339992 h 387439"/>
                <a:gd name="connsiteX6" fmla="*/ 1469298 w 1500321"/>
                <a:gd name="connsiteY6" fmla="*/ 380636 h 387439"/>
                <a:gd name="connsiteX7" fmla="*/ 64573 w 1500321"/>
                <a:gd name="connsiteY7" fmla="*/ 387439 h 387439"/>
                <a:gd name="connsiteX8" fmla="*/ 28910 w 1500321"/>
                <a:gd name="connsiteY8" fmla="*/ 387439 h 387439"/>
                <a:gd name="connsiteX9" fmla="*/ 0 w 1500321"/>
                <a:gd name="connsiteY9" fmla="*/ 64573 h 387439"/>
                <a:gd name="connsiteX10" fmla="*/ 0 w 1500321"/>
                <a:gd name="connsiteY10" fmla="*/ 28910 h 387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00321" h="387439">
                  <a:moveTo>
                    <a:pt x="64573" y="0"/>
                  </a:moveTo>
                  <a:lnTo>
                    <a:pt x="1435748" y="0"/>
                  </a:lnTo>
                  <a:cubicBezTo>
                    <a:pt x="1452874" y="0"/>
                    <a:pt x="1469298" y="6803"/>
                    <a:pt x="1481408" y="18913"/>
                  </a:cubicBezTo>
                  <a:cubicBezTo>
                    <a:pt x="1493518" y="31023"/>
                    <a:pt x="1500321" y="47447"/>
                    <a:pt x="1500321" y="64573"/>
                  </a:cubicBezTo>
                  <a:lnTo>
                    <a:pt x="1500321" y="322866"/>
                  </a:lnTo>
                  <a:cubicBezTo>
                    <a:pt x="1500321" y="339992"/>
                    <a:pt x="1493518" y="356416"/>
                    <a:pt x="1481408" y="368526"/>
                  </a:cubicBezTo>
                  <a:cubicBezTo>
                    <a:pt x="1469298" y="380636"/>
                    <a:pt x="1452874" y="387439"/>
                    <a:pt x="1435748" y="387439"/>
                  </a:cubicBezTo>
                  <a:lnTo>
                    <a:pt x="64573" y="387439"/>
                  </a:lnTo>
                  <a:cubicBezTo>
                    <a:pt x="28910" y="387439"/>
                    <a:pt x="0" y="358529"/>
                    <a:pt x="0" y="322866"/>
                  </a:cubicBezTo>
                  <a:lnTo>
                    <a:pt x="0" y="64573"/>
                  </a:lnTo>
                  <a:cubicBezTo>
                    <a:pt x="0" y="28910"/>
                    <a:pt x="28910" y="0"/>
                    <a:pt x="64573" y="0"/>
                  </a:cubicBezTo>
                  <a:close/>
                </a:path>
              </a:pathLst>
            </a:custGeom>
            <a:solidFill>
              <a:srgbClr val="FDEFBD">
                <a:alpha val="100000"/>
              </a:srgbClr>
            </a:solidFill>
            <a:ln w="952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3" name="文本15"/>
            <p:cNvSpPr txBox="1"/>
            <p:nvPr/>
          </p:nvSpPr>
          <p:spPr>
            <a:xfrm>
              <a:off x="5658317" y="546621"/>
              <a:ext cx="1504950" cy="52368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2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每堆200根</a:t>
              </a:r>
            </a:p>
          </p:txBody>
        </p:sp>
      </p:grpSp>
      <p:sp>
        <p:nvSpPr>
          <p:cNvPr id="14" name="文本1"/>
          <p:cNvSpPr txBox="1"/>
          <p:nvPr/>
        </p:nvSpPr>
        <p:spPr>
          <a:xfrm>
            <a:off x="916496" y="3381842"/>
            <a:ext cx="8334375" cy="885825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（3）一堆香蕉供3头象吃1天，结果还差10根。你知道其中有    几头大象和几头小象吗?</a:t>
            </a:r>
          </a:p>
        </p:txBody>
      </p:sp>
      <p:sp>
        <p:nvSpPr>
          <p:cNvPr id="15" name="文本2"/>
          <p:cNvSpPr txBox="1"/>
          <p:nvPr/>
        </p:nvSpPr>
        <p:spPr>
          <a:xfrm>
            <a:off x="1359370" y="4250626"/>
            <a:ext cx="26289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3B00FF">
                    <a:alpha val="100000"/>
                  </a:srgbClr>
                </a:solidFill>
                <a:latin typeface="楷体"/>
                <a:ea typeface="楷体"/>
              </a:rPr>
              <a:t>大   小       共</a:t>
            </a:r>
          </a:p>
        </p:txBody>
      </p:sp>
      <p:sp>
        <p:nvSpPr>
          <p:cNvPr id="16" name="文本3"/>
          <p:cNvSpPr txBox="1"/>
          <p:nvPr/>
        </p:nvSpPr>
        <p:spPr>
          <a:xfrm>
            <a:off x="1403518" y="4736668"/>
            <a:ext cx="17145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3B00FF">
                    <a:alpha val="100000"/>
                  </a:srgbClr>
                </a:solidFill>
                <a:latin typeface="楷体"/>
                <a:ea typeface="楷体"/>
              </a:rPr>
              <a:t>3    0    </a:t>
            </a:r>
          </a:p>
        </p:txBody>
      </p:sp>
      <p:sp>
        <p:nvSpPr>
          <p:cNvPr id="17" name="文本4"/>
          <p:cNvSpPr txBox="1"/>
          <p:nvPr/>
        </p:nvSpPr>
        <p:spPr>
          <a:xfrm>
            <a:off x="1403518" y="5141262"/>
            <a:ext cx="17145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3B00FF">
                    <a:alpha val="100000"/>
                  </a:srgbClr>
                </a:solidFill>
                <a:latin typeface="楷体"/>
                <a:ea typeface="楷体"/>
              </a:rPr>
              <a:t>2    1    </a:t>
            </a:r>
          </a:p>
        </p:txBody>
      </p:sp>
      <p:sp>
        <p:nvSpPr>
          <p:cNvPr id="18" name="文本5"/>
          <p:cNvSpPr txBox="1"/>
          <p:nvPr/>
        </p:nvSpPr>
        <p:spPr>
          <a:xfrm>
            <a:off x="6167247" y="4788837"/>
            <a:ext cx="26289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200+10=210（根）</a:t>
            </a:r>
          </a:p>
        </p:txBody>
      </p:sp>
      <p:sp>
        <p:nvSpPr>
          <p:cNvPr id="19" name="文本6"/>
          <p:cNvSpPr txBox="1"/>
          <p:nvPr/>
        </p:nvSpPr>
        <p:spPr>
          <a:xfrm>
            <a:off x="3118037" y="4649534"/>
            <a:ext cx="14097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3x90=270</a:t>
            </a:r>
          </a:p>
        </p:txBody>
      </p:sp>
      <p:sp>
        <p:nvSpPr>
          <p:cNvPr id="20" name="文本7"/>
          <p:cNvSpPr txBox="1"/>
          <p:nvPr/>
        </p:nvSpPr>
        <p:spPr>
          <a:xfrm>
            <a:off x="3118037" y="5083153"/>
            <a:ext cx="18669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2x90+60=240</a:t>
            </a:r>
          </a:p>
        </p:txBody>
      </p:sp>
      <p:sp>
        <p:nvSpPr>
          <p:cNvPr id="21" name="文本8"/>
          <p:cNvSpPr txBox="1"/>
          <p:nvPr/>
        </p:nvSpPr>
        <p:spPr>
          <a:xfrm>
            <a:off x="1403518" y="5545855"/>
            <a:ext cx="14097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3B00FF">
                    <a:alpha val="100000"/>
                  </a:srgbClr>
                </a:solidFill>
                <a:latin typeface="楷体"/>
                <a:ea typeface="楷体"/>
              </a:rPr>
              <a:t>1    2  </a:t>
            </a:r>
          </a:p>
        </p:txBody>
      </p:sp>
      <p:sp>
        <p:nvSpPr>
          <p:cNvPr id="22" name="文本9"/>
          <p:cNvSpPr txBox="1"/>
          <p:nvPr/>
        </p:nvSpPr>
        <p:spPr>
          <a:xfrm>
            <a:off x="3118037" y="5516772"/>
            <a:ext cx="18669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90+2x60=210</a:t>
            </a:r>
          </a:p>
        </p:txBody>
      </p:sp>
      <p:sp>
        <p:nvSpPr>
          <p:cNvPr id="23" name="文本10"/>
          <p:cNvSpPr txBox="1"/>
          <p:nvPr/>
        </p:nvSpPr>
        <p:spPr>
          <a:xfrm>
            <a:off x="1403518" y="5950448"/>
            <a:ext cx="14097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3B00FF">
                    <a:alpha val="100000"/>
                  </a:srgbClr>
                </a:solidFill>
                <a:latin typeface="楷体"/>
                <a:ea typeface="楷体"/>
              </a:rPr>
              <a:t>0    3  </a:t>
            </a:r>
          </a:p>
        </p:txBody>
      </p:sp>
      <p:sp>
        <p:nvSpPr>
          <p:cNvPr id="24" name="文本11"/>
          <p:cNvSpPr txBox="1"/>
          <p:nvPr/>
        </p:nvSpPr>
        <p:spPr>
          <a:xfrm>
            <a:off x="3118037" y="5950391"/>
            <a:ext cx="14097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3x60=180</a:t>
            </a:r>
          </a:p>
        </p:txBody>
      </p:sp>
      <p:sp>
        <p:nvSpPr>
          <p:cNvPr id="25" name="文本12"/>
          <p:cNvSpPr txBox="1"/>
          <p:nvPr/>
        </p:nvSpPr>
        <p:spPr>
          <a:xfrm>
            <a:off x="6167247" y="5865038"/>
            <a:ext cx="482835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答：其中有1头大象和2头小象。</a:t>
            </a:r>
          </a:p>
        </p:txBody>
      </p:sp>
      <p:sp>
        <p:nvSpPr>
          <p:cNvPr id="26" name="文本13"/>
          <p:cNvSpPr txBox="1"/>
          <p:nvPr/>
        </p:nvSpPr>
        <p:spPr>
          <a:xfrm>
            <a:off x="6167247" y="5326999"/>
            <a:ext cx="27813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90+2x60=210（根）</a:t>
            </a:r>
          </a:p>
        </p:txBody>
      </p:sp>
      <p:sp>
        <p:nvSpPr>
          <p:cNvPr id="27" name="形状3"/>
          <p:cNvSpPr txBox="1"/>
          <p:nvPr/>
        </p:nvSpPr>
        <p:spPr>
          <a:xfrm>
            <a:off x="4958134" y="5545560"/>
            <a:ext cx="458610" cy="342395"/>
          </a:xfrm>
          <a:custGeom>
            <a:avLst/>
            <a:gdLst>
              <a:gd name="connsiteX0" fmla="*/ 0 w 458610"/>
              <a:gd name="connsiteY0" fmla="*/ 225275 h 342395"/>
              <a:gd name="connsiteX1" fmla="*/ 142787 w 458610"/>
              <a:gd name="connsiteY1" fmla="*/ 366144 h 342395"/>
              <a:gd name="connsiteX2" fmla="*/ 333129 w 458610"/>
              <a:gd name="connsiteY2" fmla="*/ 342040 h 34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8610" h="342395" fill="none" stroke="1">
                <a:moveTo>
                  <a:pt x="0" y="225275"/>
                </a:moveTo>
                <a:quadBezTo>
                  <a:pt x="142787" y="366144"/>
                  <a:pt x="216324" y="337580"/>
                </a:quadBezTo>
                <a:quadBezTo>
                  <a:pt x="333129" y="342040"/>
                  <a:pt x="458610" y="0"/>
                </a:quadBezTo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FF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9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18" grpId="0" animBg="1"/>
      <p:bldP spid="26" grpId="0" animBg="1"/>
      <p:bldP spid="25" grpId="0" animBg="1"/>
    </p:bldLst>
  </p:timing>
</p:sld>
</file>

<file path=ppt/slides/slide15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416" t="0" r="0" b="0"/>
          <a:stretch>
            <a:fillRect/>
          </a:stretch>
        </p:blipFill>
        <p:spPr>
          <a:xfrm>
            <a:off x="10036045" y="1530391"/>
            <a:ext cx="2156231" cy="2884018"/>
          </a:xfrm>
          <a:prstGeom prst="rect">
            <a:avLst/>
          </a:prstGeom>
        </p:spPr>
      </p:pic>
      <p:sp>
        <p:nvSpPr>
          <p:cNvPr id="3" name="文本1"/>
          <p:cNvSpPr txBox="1"/>
          <p:nvPr/>
        </p:nvSpPr>
        <p:spPr>
          <a:xfrm>
            <a:off x="2774623" y="1216676"/>
            <a:ext cx="6219825" cy="701643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499" b="0" i="0" dirty="0">
                <a:solidFill>
                  <a:srgbClr val="2E7349">
                    <a:alpha val="100000"/>
                  </a:srgbClr>
                </a:solidFill>
                <a:latin typeface="Arial"/>
                <a:ea typeface="Arial"/>
              </a:rPr>
              <a:t>说说你这节课学到了什么？</a:t>
            </a:r>
          </a:p>
        </p:txBody>
      </p:sp>
      <p:sp>
        <p:nvSpPr>
          <p:cNvPr id="4" name="文本2"/>
          <p:cNvSpPr txBox="1"/>
          <p:nvPr/>
        </p:nvSpPr>
        <p:spPr>
          <a:xfrm>
            <a:off x="1981286" y="2178244"/>
            <a:ext cx="8229600" cy="236347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整十、整百、整千数乘一位数的口算方法：</a:t>
            </a:r>
          </a:p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1.先用整十、整百、整千数0前面的数与一位数相乘；</a:t>
            </a:r>
          </a:p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2.按表内乘法算出积，再看乘数的末尾一共有几个0，就在积的末尾添上几个0。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思维导图1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1237964" y="1532687"/>
            <a:ext cx="8772525" cy="2105025"/>
          </a:xfrm>
          <a:prstGeom prst="rect">
            <a:avLst/>
          </a:prstGeom>
        </p:spPr>
      </p:pic>
      <p:pic>
        <p:nvPicPr>
          <p:cNvPr id="3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0" t="24061" r="0" b="23296"/>
          <a:stretch>
            <a:fillRect/>
          </a:stretch>
        </p:blipFill>
        <p:spPr>
          <a:xfrm>
            <a:off x="8343186" y="4629836"/>
            <a:ext cx="4229919" cy="2964694"/>
          </a:xfrm>
          <a:prstGeom prst="rect">
            <a:avLst/>
          </a:prstGeom>
        </p:spPr>
      </p:pic>
      <p:sp>
        <p:nvSpPr>
          <p:cNvPr id="4" name="形状1"/>
          <p:cNvSpPr txBox="1"/>
          <p:nvPr/>
        </p:nvSpPr>
        <p:spPr>
          <a:xfrm>
            <a:off x="143828" y="153686"/>
            <a:ext cx="1500188" cy="386953"/>
          </a:xfrm>
          <a:custGeom>
            <a:avLst/>
            <a:gdLst>
              <a:gd name="connsiteX0" fmla="*/ 64492 w 1500188"/>
              <a:gd name="connsiteY0" fmla="*/ 0 h 386953"/>
              <a:gd name="connsiteX1" fmla="*/ 1435695 w 1500188"/>
              <a:gd name="connsiteY1" fmla="*/ 0 h 386953"/>
              <a:gd name="connsiteX2" fmla="*/ 1452800 w 1500188"/>
              <a:gd name="connsiteY2" fmla="*/ 0 h 386953"/>
              <a:gd name="connsiteX3" fmla="*/ 1493393 w 1500188"/>
              <a:gd name="connsiteY3" fmla="*/ 30984 h 386953"/>
              <a:gd name="connsiteX4" fmla="*/ 1500188 w 1500188"/>
              <a:gd name="connsiteY4" fmla="*/ 322461 h 386953"/>
              <a:gd name="connsiteX5" fmla="*/ 1500188 w 1500188"/>
              <a:gd name="connsiteY5" fmla="*/ 339566 h 386953"/>
              <a:gd name="connsiteX6" fmla="*/ 1469203 w 1500188"/>
              <a:gd name="connsiteY6" fmla="*/ 380159 h 386953"/>
              <a:gd name="connsiteX7" fmla="*/ 64492 w 1500188"/>
              <a:gd name="connsiteY7" fmla="*/ 386953 h 386953"/>
              <a:gd name="connsiteX8" fmla="*/ 28874 w 1500188"/>
              <a:gd name="connsiteY8" fmla="*/ 386953 h 386953"/>
              <a:gd name="connsiteX9" fmla="*/ 0 w 1500188"/>
              <a:gd name="connsiteY9" fmla="*/ 64492 h 386953"/>
              <a:gd name="connsiteX10" fmla="*/ 0 w 1500188"/>
              <a:gd name="connsiteY10" fmla="*/ 28874 h 38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0188" h="386953">
                <a:moveTo>
                  <a:pt x="64492" y="0"/>
                </a:moveTo>
                <a:lnTo>
                  <a:pt x="1435695" y="0"/>
                </a:lnTo>
                <a:cubicBezTo>
                  <a:pt x="1452800" y="0"/>
                  <a:pt x="1469203" y="6795"/>
                  <a:pt x="1481298" y="18889"/>
                </a:cubicBezTo>
                <a:cubicBezTo>
                  <a:pt x="1493393" y="30984"/>
                  <a:pt x="1500188" y="47388"/>
                  <a:pt x="1500188" y="64492"/>
                </a:cubicBezTo>
                <a:lnTo>
                  <a:pt x="1500188" y="322461"/>
                </a:lnTo>
                <a:cubicBezTo>
                  <a:pt x="1500188" y="339566"/>
                  <a:pt x="1493393" y="355970"/>
                  <a:pt x="1481298" y="368064"/>
                </a:cubicBezTo>
                <a:cubicBezTo>
                  <a:pt x="1469203" y="380159"/>
                  <a:pt x="1452800" y="386953"/>
                  <a:pt x="1435695" y="386953"/>
                </a:cubicBezTo>
                <a:lnTo>
                  <a:pt x="64492" y="386953"/>
                </a:lnTo>
                <a:cubicBezTo>
                  <a:pt x="28874" y="386953"/>
                  <a:pt x="0" y="358079"/>
                  <a:pt x="0" y="322461"/>
                </a:cubicBezTo>
                <a:lnTo>
                  <a:pt x="0" y="64492"/>
                </a:lnTo>
                <a:cubicBezTo>
                  <a:pt x="0" y="28874"/>
                  <a:pt x="28874" y="0"/>
                  <a:pt x="64492" y="0"/>
                </a:cubicBezTo>
                <a:close/>
              </a:path>
            </a:pathLst>
          </a:custGeom>
          <a:solidFill>
            <a:srgbClr val="A5D5E2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ctr">
              <a:lnSpc>
                <a:spcPts val="3000"/>
              </a:lnSpc>
            </a:pPr>
            <a:r>
              <a:rPr lang="zh-CN" altLang="en-US" sz="2250" b="1" i="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</a:rPr>
              <a:t>学习目标</a:t>
            </a:r>
          </a:p>
        </p:txBody>
      </p:sp>
      <p:pic>
        <p:nvPicPr>
          <p:cNvPr id="5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32724" y="3487684"/>
            <a:ext cx="37528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ransition spd="slow" p14:dur="1300">
    <p:dissolve/>
  </p:transition>
</p:sld>
</file>

<file path=ppt/slides/slide3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1648797" y="49578"/>
            <a:ext cx="6958032" cy="59610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799" b="1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你听过张仲景和饺子的故事吗？</a:t>
            </a:r>
          </a:p>
        </p:txBody>
      </p:sp>
      <p:pic>
        <p:nvPicPr>
          <p:cNvPr id="3" name="视频1">
            <a:hlinkClick r:id="" action="ppaction://media"/>
            <a:extLst>
              <a:ext uri="{FF2B5EF4-FFF2-40B4-BE49-F238E27FC236}">
                <a16:creationId xmlns:a16="http://schemas.microsoft.com/office/drawing/2014/main" id="{1F03D79B-8B87-F52B-D47B-B6FAC4D8C48D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9972" y="645519"/>
            <a:ext cx="10205247" cy="5740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4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43828" y="153686"/>
            <a:ext cx="1500188" cy="386953"/>
          </a:xfrm>
          <a:custGeom>
            <a:avLst/>
            <a:gdLst>
              <a:gd name="connsiteX0" fmla="*/ 64492 w 1500188"/>
              <a:gd name="connsiteY0" fmla="*/ 0 h 386953"/>
              <a:gd name="connsiteX1" fmla="*/ 1435695 w 1500188"/>
              <a:gd name="connsiteY1" fmla="*/ 0 h 386953"/>
              <a:gd name="connsiteX2" fmla="*/ 1452800 w 1500188"/>
              <a:gd name="connsiteY2" fmla="*/ 0 h 386953"/>
              <a:gd name="connsiteX3" fmla="*/ 1493393 w 1500188"/>
              <a:gd name="connsiteY3" fmla="*/ 30984 h 386953"/>
              <a:gd name="connsiteX4" fmla="*/ 1500188 w 1500188"/>
              <a:gd name="connsiteY4" fmla="*/ 322461 h 386953"/>
              <a:gd name="connsiteX5" fmla="*/ 1500188 w 1500188"/>
              <a:gd name="connsiteY5" fmla="*/ 339566 h 386953"/>
              <a:gd name="connsiteX6" fmla="*/ 1469203 w 1500188"/>
              <a:gd name="connsiteY6" fmla="*/ 380159 h 386953"/>
              <a:gd name="connsiteX7" fmla="*/ 64492 w 1500188"/>
              <a:gd name="connsiteY7" fmla="*/ 386953 h 386953"/>
              <a:gd name="connsiteX8" fmla="*/ 28874 w 1500188"/>
              <a:gd name="connsiteY8" fmla="*/ 386953 h 386953"/>
              <a:gd name="connsiteX9" fmla="*/ 0 w 1500188"/>
              <a:gd name="connsiteY9" fmla="*/ 64492 h 386953"/>
              <a:gd name="connsiteX10" fmla="*/ 0 w 1500188"/>
              <a:gd name="connsiteY10" fmla="*/ 28874 h 38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0188" h="386953">
                <a:moveTo>
                  <a:pt x="64492" y="0"/>
                </a:moveTo>
                <a:lnTo>
                  <a:pt x="1435695" y="0"/>
                </a:lnTo>
                <a:cubicBezTo>
                  <a:pt x="1452800" y="0"/>
                  <a:pt x="1469203" y="6795"/>
                  <a:pt x="1481298" y="18889"/>
                </a:cubicBezTo>
                <a:cubicBezTo>
                  <a:pt x="1493393" y="30984"/>
                  <a:pt x="1500188" y="47388"/>
                  <a:pt x="1500188" y="64492"/>
                </a:cubicBezTo>
                <a:lnTo>
                  <a:pt x="1500188" y="322461"/>
                </a:lnTo>
                <a:cubicBezTo>
                  <a:pt x="1500188" y="339566"/>
                  <a:pt x="1493393" y="355970"/>
                  <a:pt x="1481298" y="368064"/>
                </a:cubicBezTo>
                <a:cubicBezTo>
                  <a:pt x="1469203" y="380159"/>
                  <a:pt x="1452800" y="386953"/>
                  <a:pt x="1435695" y="386953"/>
                </a:cubicBezTo>
                <a:lnTo>
                  <a:pt x="64492" y="386953"/>
                </a:lnTo>
                <a:cubicBezTo>
                  <a:pt x="28874" y="386953"/>
                  <a:pt x="0" y="358079"/>
                  <a:pt x="0" y="322461"/>
                </a:cubicBezTo>
                <a:lnTo>
                  <a:pt x="0" y="64492"/>
                </a:lnTo>
                <a:cubicBezTo>
                  <a:pt x="0" y="28874"/>
                  <a:pt x="28874" y="0"/>
                  <a:pt x="64492" y="0"/>
                </a:cubicBezTo>
                <a:close/>
              </a:path>
            </a:pathLst>
          </a:custGeom>
          <a:solidFill>
            <a:srgbClr val="A5D5E2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ctr">
              <a:lnSpc>
                <a:spcPts val="3000"/>
              </a:lnSpc>
            </a:pPr>
            <a:r>
              <a:rPr lang="zh-CN" altLang="en-US" sz="2250" b="1" i="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</a:rPr>
              <a:t>探究新知</a:t>
            </a:r>
          </a:p>
        </p:txBody>
      </p:sp>
      <p:grpSp>
        <p:nvGrpSpPr>
          <p:cNvPr id="3" name="组合1"/>
          <p:cNvGrpSpPr/>
          <p:nvPr/>
        </p:nvGrpSpPr>
        <p:grpSpPr>
          <a:xfrm>
            <a:off x="370113" y="715013"/>
            <a:ext cx="9013384" cy="4259094"/>
            <a:chOff x="0" y="0"/>
            <a:chExt cx="9013384" cy="4259094"/>
          </a:xfrm>
        </p:grpSpPr>
        <p:pic>
          <p:nvPicPr>
            <p:cNvPr id="4" name="图片1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24" y="0"/>
              <a:ext cx="7810500" cy="4259094"/>
            </a:xfrm>
            <a:prstGeom prst="rect">
              <a:avLst/>
            </a:prstGeom>
          </p:spPr>
        </p:pic>
        <p:sp>
          <p:nvSpPr>
            <p:cNvPr id="5" name="形状4"/>
            <p:cNvSpPr txBox="1"/>
            <p:nvPr/>
          </p:nvSpPr>
          <p:spPr>
            <a:xfrm>
              <a:off x="0" y="95965"/>
              <a:ext cx="1834420" cy="678571"/>
            </a:xfrm>
            <a:prstGeom prst="rect"/>
            <a:solidFill>
              <a:srgbClr val="E8F6DC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6" name="形状5"/>
            <p:cNvSpPr txBox="1"/>
            <p:nvPr/>
          </p:nvSpPr>
          <p:spPr>
            <a:xfrm>
              <a:off x="3039542" y="509892"/>
              <a:ext cx="5973842" cy="1353131"/>
            </a:xfrm>
            <a:custGeom>
              <a:avLst/>
              <a:gdLst>
                <a:gd name="connsiteX0" fmla="*/ 109744 w 5973842"/>
                <a:gd name="connsiteY0" fmla="*/ 0 h 1353131"/>
                <a:gd name="connsiteX1" fmla="*/ 5864097 w 5973842"/>
                <a:gd name="connsiteY1" fmla="*/ 0 h 1353131"/>
                <a:gd name="connsiteX2" fmla="*/ 5893203 w 5973842"/>
                <a:gd name="connsiteY2" fmla="*/ 0 h 1353131"/>
                <a:gd name="connsiteX3" fmla="*/ 5962279 w 5973842"/>
                <a:gd name="connsiteY3" fmla="*/ 52724 h 1353131"/>
                <a:gd name="connsiteX4" fmla="*/ 5973842 w 5973842"/>
                <a:gd name="connsiteY4" fmla="*/ 1243387 h 1353131"/>
                <a:gd name="connsiteX5" fmla="*/ 5973842 w 5973842"/>
                <a:gd name="connsiteY5" fmla="*/ 1272493 h 1353131"/>
                <a:gd name="connsiteX6" fmla="*/ 5921117 w 5973842"/>
                <a:gd name="connsiteY6" fmla="*/ 1341569 h 1353131"/>
                <a:gd name="connsiteX7" fmla="*/ 109744 w 5973842"/>
                <a:gd name="connsiteY7" fmla="*/ 1353131 h 1353131"/>
                <a:gd name="connsiteX8" fmla="*/ 80638 w 5973842"/>
                <a:gd name="connsiteY8" fmla="*/ 1353131 h 1353131"/>
                <a:gd name="connsiteX9" fmla="*/ 11562 w 5973842"/>
                <a:gd name="connsiteY9" fmla="*/ 1300407 h 1353131"/>
                <a:gd name="connsiteX10" fmla="*/ 0 w 5973842"/>
                <a:gd name="connsiteY10" fmla="*/ 109744 h 1353131"/>
                <a:gd name="connsiteX11" fmla="*/ 0 w 5973842"/>
                <a:gd name="connsiteY11" fmla="*/ 49134 h 1353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973842" h="1353131">
                  <a:moveTo>
                    <a:pt x="109744" y="0"/>
                  </a:moveTo>
                  <a:lnTo>
                    <a:pt x="5864097" y="0"/>
                  </a:lnTo>
                  <a:cubicBezTo>
                    <a:pt x="5893203" y="0"/>
                    <a:pt x="5921117" y="11562"/>
                    <a:pt x="5941698" y="32143"/>
                  </a:cubicBezTo>
                  <a:cubicBezTo>
                    <a:pt x="5962279" y="52724"/>
                    <a:pt x="5973842" y="80638"/>
                    <a:pt x="5973842" y="109744"/>
                  </a:cubicBezTo>
                  <a:lnTo>
                    <a:pt x="5973842" y="1243387"/>
                  </a:lnTo>
                  <a:cubicBezTo>
                    <a:pt x="5973842" y="1272493"/>
                    <a:pt x="5962279" y="1300407"/>
                    <a:pt x="5941698" y="1320988"/>
                  </a:cubicBezTo>
                  <a:cubicBezTo>
                    <a:pt x="5921117" y="1341569"/>
                    <a:pt x="5893203" y="1353131"/>
                    <a:pt x="5864097" y="1353131"/>
                  </a:cubicBezTo>
                  <a:lnTo>
                    <a:pt x="109744" y="1353131"/>
                  </a:lnTo>
                  <a:cubicBezTo>
                    <a:pt x="80638" y="1353131"/>
                    <a:pt x="52724" y="1341569"/>
                    <a:pt x="32143" y="1320988"/>
                  </a:cubicBezTo>
                  <a:cubicBezTo>
                    <a:pt x="11562" y="1300407"/>
                    <a:pt x="0" y="1272493"/>
                    <a:pt x="0" y="1243387"/>
                  </a:cubicBezTo>
                  <a:lnTo>
                    <a:pt x="0" y="109744"/>
                  </a:lnTo>
                  <a:cubicBezTo>
                    <a:pt x="0" y="49134"/>
                    <a:pt x="49134" y="0"/>
                    <a:pt x="109744" y="0"/>
                  </a:cubicBezTo>
                  <a:close/>
                </a:path>
              </a:pathLst>
            </a:custGeom>
            <a:solidFill>
              <a:srgbClr val="FFFAEF">
                <a:alpha val="100000"/>
              </a:srgbClr>
            </a:solidFill>
            <a:ln w="9525">
              <a:solidFill>
                <a:srgbClr val="FFFFFF">
                  <a:alpha val="0"/>
                </a:srgbClr>
              </a:solidFill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7" name="文本2"/>
            <p:cNvSpPr txBox="1"/>
            <p:nvPr/>
          </p:nvSpPr>
          <p:spPr>
            <a:xfrm>
              <a:off x="3100083" y="594922"/>
              <a:ext cx="5875134" cy="1233487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   饺子是深受中国人喜爱的传统特色食品之一，相传由东汉时期医圣张仲景首创,距今已有1800多年的历史。</a:t>
              </a:r>
            </a:p>
          </p:txBody>
        </p:sp>
        <p:pic>
          <p:nvPicPr>
            <p:cNvPr id="8" name="图片2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37489" t="4878" r="51288" b="83993"/>
            <a:stretch>
              <a:fillRect/>
            </a:stretch>
          </p:blipFill>
          <p:spPr>
            <a:xfrm>
              <a:off x="2793901" y="60493"/>
              <a:ext cx="1266254" cy="678266"/>
            </a:xfrm>
            <a:prstGeom prst="rect">
              <a:avLst/>
            </a:prstGeom>
          </p:spPr>
        </p:pic>
        <p:sp>
          <p:nvSpPr>
            <p:cNvPr id="9" name="形状6"/>
            <p:cNvSpPr txBox="1"/>
            <p:nvPr/>
          </p:nvSpPr>
          <p:spPr>
            <a:xfrm>
              <a:off x="1214580" y="3485341"/>
              <a:ext cx="1715500" cy="481841"/>
            </a:xfrm>
            <a:custGeom>
              <a:avLst/>
              <a:gdLst>
                <a:gd name="connsiteX0" fmla="*/ 80307 w 1715500"/>
                <a:gd name="connsiteY0" fmla="*/ 0 h 481841"/>
                <a:gd name="connsiteX1" fmla="*/ 1635193 w 1715500"/>
                <a:gd name="connsiteY1" fmla="*/ 0 h 481841"/>
                <a:gd name="connsiteX2" fmla="*/ 1656492 w 1715500"/>
                <a:gd name="connsiteY2" fmla="*/ 0 h 481841"/>
                <a:gd name="connsiteX3" fmla="*/ 1707039 w 1715500"/>
                <a:gd name="connsiteY3" fmla="*/ 38582 h 481841"/>
                <a:gd name="connsiteX4" fmla="*/ 1715500 w 1715500"/>
                <a:gd name="connsiteY4" fmla="*/ 401534 h 481841"/>
                <a:gd name="connsiteX5" fmla="*/ 1715500 w 1715500"/>
                <a:gd name="connsiteY5" fmla="*/ 422833 h 481841"/>
                <a:gd name="connsiteX6" fmla="*/ 1676918 w 1715500"/>
                <a:gd name="connsiteY6" fmla="*/ 473380 h 481841"/>
                <a:gd name="connsiteX7" fmla="*/ 80307 w 1715500"/>
                <a:gd name="connsiteY7" fmla="*/ 481841 h 481841"/>
                <a:gd name="connsiteX8" fmla="*/ 59008 w 1715500"/>
                <a:gd name="connsiteY8" fmla="*/ 481841 h 481841"/>
                <a:gd name="connsiteX9" fmla="*/ 8461 w 1715500"/>
                <a:gd name="connsiteY9" fmla="*/ 443259 h 481841"/>
                <a:gd name="connsiteX10" fmla="*/ 0 w 1715500"/>
                <a:gd name="connsiteY10" fmla="*/ 80307 h 481841"/>
                <a:gd name="connsiteX11" fmla="*/ 0 w 1715500"/>
                <a:gd name="connsiteY11" fmla="*/ 35955 h 481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15500" h="481841">
                  <a:moveTo>
                    <a:pt x="80307" y="0"/>
                  </a:moveTo>
                  <a:lnTo>
                    <a:pt x="1635193" y="0"/>
                  </a:lnTo>
                  <a:cubicBezTo>
                    <a:pt x="1656492" y="0"/>
                    <a:pt x="1676918" y="8461"/>
                    <a:pt x="1691979" y="23521"/>
                  </a:cubicBezTo>
                  <a:cubicBezTo>
                    <a:pt x="1707039" y="38582"/>
                    <a:pt x="1715500" y="59008"/>
                    <a:pt x="1715500" y="80307"/>
                  </a:cubicBezTo>
                  <a:lnTo>
                    <a:pt x="1715500" y="401534"/>
                  </a:lnTo>
                  <a:cubicBezTo>
                    <a:pt x="1715500" y="422833"/>
                    <a:pt x="1707039" y="443259"/>
                    <a:pt x="1691979" y="458320"/>
                  </a:cubicBezTo>
                  <a:cubicBezTo>
                    <a:pt x="1676918" y="473380"/>
                    <a:pt x="1656492" y="481841"/>
                    <a:pt x="1635193" y="481841"/>
                  </a:cubicBezTo>
                  <a:lnTo>
                    <a:pt x="80307" y="481841"/>
                  </a:lnTo>
                  <a:cubicBezTo>
                    <a:pt x="59008" y="481841"/>
                    <a:pt x="38582" y="473380"/>
                    <a:pt x="23521" y="458320"/>
                  </a:cubicBezTo>
                  <a:cubicBezTo>
                    <a:pt x="8461" y="443259"/>
                    <a:pt x="0" y="422833"/>
                    <a:pt x="0" y="401534"/>
                  </a:cubicBezTo>
                  <a:lnTo>
                    <a:pt x="0" y="80307"/>
                  </a:lnTo>
                  <a:cubicBezTo>
                    <a:pt x="0" y="35955"/>
                    <a:pt x="35955" y="0"/>
                    <a:pt x="80307" y="0"/>
                  </a:cubicBezTo>
                  <a:close/>
                </a:path>
              </a:pathLst>
            </a:custGeom>
            <a:solidFill>
              <a:srgbClr val="FFFAEF">
                <a:alpha val="100000"/>
              </a:srgbClr>
            </a:solidFill>
            <a:ln w="9525">
              <a:solidFill>
                <a:srgbClr val="FF7E00">
                  <a:alpha val="100000"/>
                </a:srgbClr>
              </a:solidFill>
              <a:prstDash val="sysDash"/>
            </a:ln>
          </p:spPr>
          <p:txBody>
            <a:bodyPr anchor="ctr"/>
            <a:lstStyle/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每盒装20个</a:t>
              </a:r>
            </a:p>
          </p:txBody>
        </p:sp>
        <p:sp>
          <p:nvSpPr>
            <p:cNvPr id="10" name="形状7"/>
            <p:cNvSpPr txBox="1"/>
            <p:nvPr/>
          </p:nvSpPr>
          <p:spPr>
            <a:xfrm>
              <a:off x="2134019" y="3320863"/>
              <a:ext cx="279959" cy="270939"/>
            </a:xfrm>
            <a:custGeom>
              <a:avLst/>
              <a:gdLst>
                <a:gd name="connsiteX0" fmla="*/ 139979 w 279959"/>
                <a:gd name="connsiteY0" fmla="*/ 0 h 270939"/>
                <a:gd name="connsiteX1" fmla="*/ 217288 w 279959"/>
                <a:gd name="connsiteY1" fmla="*/ 0 h 270939"/>
                <a:gd name="connsiteX2" fmla="*/ 279959 w 279959"/>
                <a:gd name="connsiteY2" fmla="*/ 210287 h 270939"/>
                <a:gd name="connsiteX3" fmla="*/ 62671 w 279959"/>
                <a:gd name="connsiteY3" fmla="*/ 270939 h 270939"/>
                <a:gd name="connsiteX4" fmla="*/ 0 w 279959"/>
                <a:gd name="connsiteY4" fmla="*/ 60652 h 270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959" h="270939">
                  <a:moveTo>
                    <a:pt x="139979" y="0"/>
                  </a:moveTo>
                  <a:cubicBezTo>
                    <a:pt x="217288" y="0"/>
                    <a:pt x="279959" y="60652"/>
                    <a:pt x="279959" y="135469"/>
                  </a:cubicBezTo>
                  <a:cubicBezTo>
                    <a:pt x="279959" y="210287"/>
                    <a:pt x="217288" y="270939"/>
                    <a:pt x="139979" y="270939"/>
                  </a:cubicBezTo>
                  <a:cubicBezTo>
                    <a:pt x="62671" y="270939"/>
                    <a:pt x="0" y="210287"/>
                    <a:pt x="0" y="135469"/>
                  </a:cubicBezTo>
                  <a:cubicBezTo>
                    <a:pt x="0" y="60652"/>
                    <a:pt x="62671" y="0"/>
                    <a:pt x="139979" y="0"/>
                  </a:cubicBezTo>
                  <a:close/>
                </a:path>
              </a:pathLst>
            </a:custGeom>
            <a:solidFill>
              <a:srgbClr val="FFFAEF">
                <a:alpha val="100000"/>
              </a:srgbClr>
            </a:solidFill>
            <a:ln w="9525">
              <a:solidFill>
                <a:srgbClr val="FF7E00">
                  <a:alpha val="100000"/>
                </a:srgbClr>
              </a:solidFill>
              <a:prstDash val="sysDash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1" name="形状8"/>
            <p:cNvSpPr txBox="1"/>
            <p:nvPr/>
          </p:nvSpPr>
          <p:spPr>
            <a:xfrm>
              <a:off x="2019948" y="3178378"/>
              <a:ext cx="179356" cy="181175"/>
            </a:xfrm>
            <a:custGeom>
              <a:avLst/>
              <a:gdLst>
                <a:gd name="connsiteX0" fmla="*/ 89678 w 179356"/>
                <a:gd name="connsiteY0" fmla="*/ 0 h 181175"/>
                <a:gd name="connsiteX1" fmla="*/ 139206 w 179356"/>
                <a:gd name="connsiteY1" fmla="*/ 0 h 181175"/>
                <a:gd name="connsiteX2" fmla="*/ 179356 w 179356"/>
                <a:gd name="connsiteY2" fmla="*/ 140618 h 181175"/>
                <a:gd name="connsiteX3" fmla="*/ 40150 w 179356"/>
                <a:gd name="connsiteY3" fmla="*/ 181175 h 181175"/>
                <a:gd name="connsiteX4" fmla="*/ 0 w 179356"/>
                <a:gd name="connsiteY4" fmla="*/ 40557 h 181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356" h="181175">
                  <a:moveTo>
                    <a:pt x="89678" y="0"/>
                  </a:moveTo>
                  <a:cubicBezTo>
                    <a:pt x="139206" y="0"/>
                    <a:pt x="179356" y="40557"/>
                    <a:pt x="179356" y="90588"/>
                  </a:cubicBezTo>
                  <a:cubicBezTo>
                    <a:pt x="179356" y="140618"/>
                    <a:pt x="139206" y="181175"/>
                    <a:pt x="89678" y="181175"/>
                  </a:cubicBezTo>
                  <a:cubicBezTo>
                    <a:pt x="40150" y="181175"/>
                    <a:pt x="0" y="140618"/>
                    <a:pt x="0" y="90588"/>
                  </a:cubicBezTo>
                  <a:cubicBezTo>
                    <a:pt x="0" y="40557"/>
                    <a:pt x="40150" y="0"/>
                    <a:pt x="89678" y="0"/>
                  </a:cubicBezTo>
                  <a:close/>
                </a:path>
              </a:pathLst>
            </a:custGeom>
            <a:solidFill>
              <a:srgbClr val="FFFAEF">
                <a:alpha val="100000"/>
              </a:srgbClr>
            </a:solidFill>
            <a:ln w="9525">
              <a:solidFill>
                <a:srgbClr val="FF7E00">
                  <a:alpha val="100000"/>
                </a:srgbClr>
              </a:solidFill>
              <a:prstDash val="sysDash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2" name="文本3"/>
            <p:cNvSpPr txBox="1"/>
            <p:nvPr/>
          </p:nvSpPr>
          <p:spPr>
            <a:xfrm>
              <a:off x="2644854" y="3490941"/>
              <a:ext cx="495300" cy="5381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。</a:t>
              </a:r>
            </a:p>
          </p:txBody>
        </p:sp>
      </p:grpSp>
      <p:sp>
        <p:nvSpPr>
          <p:cNvPr id="13" name="形状2"/>
          <p:cNvSpPr txBox="1"/>
          <p:nvPr/>
        </p:nvSpPr>
        <p:spPr>
          <a:xfrm>
            <a:off x="1426997" y="4072947"/>
            <a:ext cx="1903647" cy="678456"/>
          </a:xfrm>
          <a:custGeom>
            <a:avLst/>
            <a:gdLst>
              <a:gd name="connsiteX0" fmla="*/ 113076 w 1903647"/>
              <a:gd name="connsiteY0" fmla="*/ 0 h 678456"/>
              <a:gd name="connsiteX1" fmla="*/ 1790571 w 1903647"/>
              <a:gd name="connsiteY1" fmla="*/ 0 h 678456"/>
              <a:gd name="connsiteX2" fmla="*/ 1820561 w 1903647"/>
              <a:gd name="connsiteY2" fmla="*/ 0 h 678456"/>
              <a:gd name="connsiteX3" fmla="*/ 1891734 w 1903647"/>
              <a:gd name="connsiteY3" fmla="*/ 54325 h 678456"/>
              <a:gd name="connsiteX4" fmla="*/ 1903647 w 1903647"/>
              <a:gd name="connsiteY4" fmla="*/ 565380 h 678456"/>
              <a:gd name="connsiteX5" fmla="*/ 1903647 w 1903647"/>
              <a:gd name="connsiteY5" fmla="*/ 595370 h 678456"/>
              <a:gd name="connsiteX6" fmla="*/ 1849322 w 1903647"/>
              <a:gd name="connsiteY6" fmla="*/ 666543 h 678456"/>
              <a:gd name="connsiteX7" fmla="*/ 113076 w 1903647"/>
              <a:gd name="connsiteY7" fmla="*/ 678456 h 678456"/>
              <a:gd name="connsiteX8" fmla="*/ 50626 w 1903647"/>
              <a:gd name="connsiteY8" fmla="*/ 678456 h 678456"/>
              <a:gd name="connsiteX9" fmla="*/ 0 w 1903647"/>
              <a:gd name="connsiteY9" fmla="*/ 113076 h 678456"/>
              <a:gd name="connsiteX10" fmla="*/ 0 w 1903647"/>
              <a:gd name="connsiteY10" fmla="*/ 50626 h 678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03647" h="678456">
                <a:moveTo>
                  <a:pt x="113076" y="0"/>
                </a:moveTo>
                <a:lnTo>
                  <a:pt x="1790571" y="0"/>
                </a:lnTo>
                <a:cubicBezTo>
                  <a:pt x="1820561" y="0"/>
                  <a:pt x="1849322" y="11913"/>
                  <a:pt x="1870528" y="33119"/>
                </a:cubicBezTo>
                <a:cubicBezTo>
                  <a:pt x="1891734" y="54325"/>
                  <a:pt x="1903647" y="83086"/>
                  <a:pt x="1903647" y="113076"/>
                </a:cubicBezTo>
                <a:lnTo>
                  <a:pt x="1903647" y="565380"/>
                </a:lnTo>
                <a:cubicBezTo>
                  <a:pt x="1903647" y="595370"/>
                  <a:pt x="1891734" y="624131"/>
                  <a:pt x="1870528" y="645337"/>
                </a:cubicBezTo>
                <a:cubicBezTo>
                  <a:pt x="1849322" y="666543"/>
                  <a:pt x="1820561" y="678456"/>
                  <a:pt x="1790571" y="678456"/>
                </a:cubicBezTo>
                <a:lnTo>
                  <a:pt x="113076" y="678456"/>
                </a:lnTo>
                <a:cubicBezTo>
                  <a:pt x="50626" y="678456"/>
                  <a:pt x="0" y="627830"/>
                  <a:pt x="0" y="565380"/>
                </a:cubicBezTo>
                <a:lnTo>
                  <a:pt x="0" y="113076"/>
                </a:lnTo>
                <a:cubicBezTo>
                  <a:pt x="0" y="50626"/>
                  <a:pt x="50626" y="0"/>
                  <a:pt x="113076" y="0"/>
                </a:cubic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FF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14" name="形状3"/>
          <p:cNvSpPr txBox="1"/>
          <p:nvPr/>
        </p:nvSpPr>
        <p:spPr>
          <a:xfrm>
            <a:off x="5156418" y="3522688"/>
            <a:ext cx="1202759" cy="830755"/>
          </a:xfrm>
          <a:custGeom>
            <a:avLst/>
            <a:gdLst>
              <a:gd name="connsiteX0" fmla="*/ 0 w 1202759"/>
              <a:gd name="connsiteY0" fmla="*/ 311506 h 830755"/>
              <a:gd name="connsiteX1" fmla="*/ 0 w 1202759"/>
              <a:gd name="connsiteY1" fmla="*/ 830755 h 830755"/>
              <a:gd name="connsiteX2" fmla="*/ 1202760 w 1202759"/>
              <a:gd name="connsiteY2" fmla="*/ 467259 h 830755"/>
              <a:gd name="connsiteX3" fmla="*/ 1159495 w 1202759"/>
              <a:gd name="connsiteY3" fmla="*/ 0 h 830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2759" h="830755">
                <a:moveTo>
                  <a:pt x="0" y="311506"/>
                </a:moveTo>
                <a:lnTo>
                  <a:pt x="0" y="830755"/>
                </a:lnTo>
                <a:lnTo>
                  <a:pt x="1202760" y="467259"/>
                </a:lnTo>
                <a:lnTo>
                  <a:pt x="1159495" y="0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FF0000">
                <a:alpha val="100000"/>
              </a:srgbClr>
            </a:solidFill>
            <a:prstDash val="solid"/>
          </a:ln>
        </p:spPr>
        <p:txBody>
          <a:bodyPr anchor="ctr"/>
          <a:lstStyle/>
          <a:p>
            <a:pPr marL="0" algn="ctr"/>
          </a:p>
        </p:txBody>
      </p:sp>
      <p:grpSp>
        <p:nvGrpSpPr>
          <p:cNvPr id="15" name="组合2"/>
          <p:cNvGrpSpPr/>
          <p:nvPr/>
        </p:nvGrpSpPr>
        <p:grpSpPr>
          <a:xfrm>
            <a:off x="1560062" y="49663"/>
            <a:ext cx="10785329" cy="596106"/>
            <a:chOff x="0" y="0"/>
            <a:chExt cx="10785329" cy="596106"/>
          </a:xfrm>
        </p:grpSpPr>
        <p:sp>
          <p:nvSpPr>
            <p:cNvPr id="16" name="文本4"/>
            <p:cNvSpPr txBox="1"/>
            <p:nvPr/>
          </p:nvSpPr>
          <p:spPr>
            <a:xfrm>
              <a:off x="312572" y="0"/>
              <a:ext cx="10472757" cy="596106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799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3盒饺子一共多少个？说说你是怎样想的？</a:t>
              </a:r>
            </a:p>
          </p:txBody>
        </p:sp>
        <p:pic>
          <p:nvPicPr>
            <p:cNvPr id="17" name="图片3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0914" t="33187" r="70501" b="39301"/>
            <a:stretch>
              <a:fillRect/>
            </a:stretch>
          </p:blipFill>
          <p:spPr>
            <a:xfrm>
              <a:off x="0" y="96041"/>
              <a:ext cx="367817" cy="367722"/>
            </a:xfrm>
            <a:prstGeom prst="rect">
              <a:avLst/>
            </a:prstGeom>
          </p:spPr>
        </p:pic>
      </p:grpSp>
      <p:sp>
        <p:nvSpPr>
          <p:cNvPr id="18" name="文本1"/>
          <p:cNvSpPr txBox="1"/>
          <p:nvPr/>
        </p:nvSpPr>
        <p:spPr>
          <a:xfrm>
            <a:off x="1648625" y="49759"/>
            <a:ext cx="8786832" cy="59610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799" b="1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你发现了哪些数学信息？你能提出哪些数学问题？</a:t>
            </a:r>
          </a:p>
        </p:txBody>
      </p:sp>
      <p:grpSp>
        <p:nvGrpSpPr>
          <p:cNvPr id="19" name="组合3"/>
          <p:cNvGrpSpPr/>
          <p:nvPr/>
        </p:nvGrpSpPr>
        <p:grpSpPr>
          <a:xfrm>
            <a:off x="5815927" y="4063355"/>
            <a:ext cx="5588898" cy="2526468"/>
            <a:chOff x="0" y="0"/>
            <a:chExt cx="5588898" cy="2526468"/>
          </a:xfrm>
        </p:grpSpPr>
        <p:sp>
          <p:nvSpPr>
            <p:cNvPr id="20" name="形状9"/>
            <p:cNvSpPr txBox="1"/>
            <p:nvPr/>
          </p:nvSpPr>
          <p:spPr>
            <a:xfrm>
              <a:off x="0" y="550974"/>
              <a:ext cx="4037286" cy="1223353"/>
            </a:xfrm>
            <a:custGeom>
              <a:avLst/>
              <a:gdLst>
                <a:gd name="connsiteX0" fmla="*/ 203892 w 4037286"/>
                <a:gd name="connsiteY0" fmla="*/ 0 h 1223353"/>
                <a:gd name="connsiteX1" fmla="*/ 3833393 w 4037286"/>
                <a:gd name="connsiteY1" fmla="*/ 0 h 1223353"/>
                <a:gd name="connsiteX2" fmla="*/ 3887469 w 4037286"/>
                <a:gd name="connsiteY2" fmla="*/ 0 h 1223353"/>
                <a:gd name="connsiteX3" fmla="*/ 3996685 w 4037286"/>
                <a:gd name="connsiteY3" fmla="*/ 78837 h 1223353"/>
                <a:gd name="connsiteX4" fmla="*/ 4024637 w 4037286"/>
                <a:gd name="connsiteY4" fmla="*/ 135316 h 1223353"/>
                <a:gd name="connsiteX5" fmla="*/ 4300844 w 4037286"/>
                <a:gd name="connsiteY5" fmla="*/ 131709 h 1223353"/>
                <a:gd name="connsiteX6" fmla="*/ 4037286 w 4037286"/>
                <a:gd name="connsiteY6" fmla="*/ 243613 h 1223353"/>
                <a:gd name="connsiteX7" fmla="*/ 4037286 w 4037286"/>
                <a:gd name="connsiteY7" fmla="*/ 1019461 h 1223353"/>
                <a:gd name="connsiteX8" fmla="*/ 4037286 w 4037286"/>
                <a:gd name="connsiteY8" fmla="*/ 1073536 h 1223353"/>
                <a:gd name="connsiteX9" fmla="*/ 3939330 w 4037286"/>
                <a:gd name="connsiteY9" fmla="*/ 1201872 h 1223353"/>
                <a:gd name="connsiteX10" fmla="*/ 203892 w 4037286"/>
                <a:gd name="connsiteY10" fmla="*/ 1223353 h 1223353"/>
                <a:gd name="connsiteX11" fmla="*/ 149817 w 4037286"/>
                <a:gd name="connsiteY11" fmla="*/ 1223353 h 1223353"/>
                <a:gd name="connsiteX12" fmla="*/ 21481 w 4037286"/>
                <a:gd name="connsiteY12" fmla="*/ 1125397 h 1223353"/>
                <a:gd name="connsiteX13" fmla="*/ 0 w 4037286"/>
                <a:gd name="connsiteY13" fmla="*/ 203892 h 1223353"/>
                <a:gd name="connsiteX14" fmla="*/ 0 w 4037286"/>
                <a:gd name="connsiteY14" fmla="*/ 91286 h 122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00844" h="1223353">
                  <a:moveTo>
                    <a:pt x="203892" y="0"/>
                  </a:moveTo>
                  <a:lnTo>
                    <a:pt x="3833393" y="0"/>
                  </a:lnTo>
                  <a:cubicBezTo>
                    <a:pt x="3887469" y="0"/>
                    <a:pt x="3939330" y="21481"/>
                    <a:pt x="3977567" y="59719"/>
                  </a:cubicBezTo>
                  <a:cubicBezTo>
                    <a:pt x="3996685" y="78837"/>
                    <a:pt x="4011615" y="101362"/>
                    <a:pt x="4021765" y="125866"/>
                  </a:cubicBezTo>
                  <a:lnTo>
                    <a:pt x="4024637" y="135316"/>
                  </a:lnTo>
                  <a:lnTo>
                    <a:pt x="4300844" y="131709"/>
                  </a:lnTo>
                  <a:lnTo>
                    <a:pt x="4037286" y="243613"/>
                  </a:lnTo>
                  <a:lnTo>
                    <a:pt x="4037286" y="1019461"/>
                  </a:lnTo>
                  <a:cubicBezTo>
                    <a:pt x="4037286" y="1073536"/>
                    <a:pt x="4015804" y="1125397"/>
                    <a:pt x="3977567" y="1163634"/>
                  </a:cubicBezTo>
                  <a:cubicBezTo>
                    <a:pt x="3939330" y="1201872"/>
                    <a:pt x="3887469" y="1223353"/>
                    <a:pt x="3833393" y="1223353"/>
                  </a:cubicBezTo>
                  <a:lnTo>
                    <a:pt x="203892" y="1223353"/>
                  </a:lnTo>
                  <a:cubicBezTo>
                    <a:pt x="149817" y="1223353"/>
                    <a:pt x="97956" y="1201872"/>
                    <a:pt x="59719" y="1163634"/>
                  </a:cubicBezTo>
                  <a:cubicBezTo>
                    <a:pt x="21481" y="1125397"/>
                    <a:pt x="0" y="1073536"/>
                    <a:pt x="0" y="1019461"/>
                  </a:cubicBezTo>
                  <a:lnTo>
                    <a:pt x="0" y="203892"/>
                  </a:lnTo>
                  <a:cubicBezTo>
                    <a:pt x="0" y="91286"/>
                    <a:pt x="91286" y="0"/>
                    <a:pt x="203892" y="0"/>
                  </a:cubicBezTo>
                  <a:close/>
                </a:path>
              </a:pathLst>
            </a:custGeom>
            <a:solidFill>
              <a:srgbClr val="FFFAEF">
                <a:alpha val="100000"/>
              </a:srgbClr>
            </a:solidFill>
            <a:ln w="19050">
              <a:solidFill>
                <a:srgbClr val="FF7E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求3盒饺子一共多少个，就是求3个20是多少，用乘法计算,列式为3×20。</a:t>
              </a:r>
            </a:p>
          </p:txBody>
        </p:sp>
        <p:pic>
          <p:nvPicPr>
            <p:cNvPr id="21" name="图片4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67715" t="20833" r="14641" b="24088"/>
            <a:stretch>
              <a:fillRect/>
            </a:stretch>
          </p:blipFill>
          <p:spPr>
            <a:xfrm>
              <a:off x="4186923" y="0"/>
              <a:ext cx="1401975" cy="2526468"/>
            </a:xfrm>
            <a:prstGeom prst="rect">
              <a:avLst/>
            </a:prstGeom>
          </p:spPr>
        </p:pic>
      </p:grpSp>
      <p:grpSp>
        <p:nvGrpSpPr>
          <p:cNvPr id="22" name="组合4"/>
          <p:cNvGrpSpPr/>
          <p:nvPr/>
        </p:nvGrpSpPr>
        <p:grpSpPr>
          <a:xfrm>
            <a:off x="7520578" y="2887151"/>
            <a:ext cx="3933510" cy="625062"/>
            <a:chOff x="0" y="0"/>
            <a:chExt cx="3933510" cy="625062"/>
          </a:xfrm>
        </p:grpSpPr>
        <p:sp>
          <p:nvSpPr>
            <p:cNvPr id="23" name="形状10"/>
            <p:cNvSpPr txBox="1"/>
            <p:nvPr/>
          </p:nvSpPr>
          <p:spPr>
            <a:xfrm>
              <a:off x="0" y="55856"/>
              <a:ext cx="545763" cy="513350"/>
            </a:xfrm>
            <a:custGeom>
              <a:avLst/>
              <a:gdLst>
                <a:gd name="connsiteX0" fmla="*/ 85558 w 545763"/>
                <a:gd name="connsiteY0" fmla="*/ 0 h 513350"/>
                <a:gd name="connsiteX1" fmla="*/ 460205 w 545763"/>
                <a:gd name="connsiteY1" fmla="*/ 0 h 513350"/>
                <a:gd name="connsiteX2" fmla="*/ 482897 w 545763"/>
                <a:gd name="connsiteY2" fmla="*/ 0 h 513350"/>
                <a:gd name="connsiteX3" fmla="*/ 536749 w 545763"/>
                <a:gd name="connsiteY3" fmla="*/ 41105 h 513350"/>
                <a:gd name="connsiteX4" fmla="*/ 545763 w 545763"/>
                <a:gd name="connsiteY4" fmla="*/ 427792 h 513350"/>
                <a:gd name="connsiteX5" fmla="*/ 545763 w 545763"/>
                <a:gd name="connsiteY5" fmla="*/ 450483 h 513350"/>
                <a:gd name="connsiteX6" fmla="*/ 504659 w 545763"/>
                <a:gd name="connsiteY6" fmla="*/ 504336 h 513350"/>
                <a:gd name="connsiteX7" fmla="*/ 85558 w 545763"/>
                <a:gd name="connsiteY7" fmla="*/ 513350 h 513350"/>
                <a:gd name="connsiteX8" fmla="*/ 62867 w 545763"/>
                <a:gd name="connsiteY8" fmla="*/ 513350 h 513350"/>
                <a:gd name="connsiteX9" fmla="*/ 9014 w 545763"/>
                <a:gd name="connsiteY9" fmla="*/ 472245 h 513350"/>
                <a:gd name="connsiteX10" fmla="*/ 0 w 545763"/>
                <a:gd name="connsiteY10" fmla="*/ 85558 h 513350"/>
                <a:gd name="connsiteX11" fmla="*/ 0 w 545763"/>
                <a:gd name="connsiteY11" fmla="*/ 38306 h 51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5763" h="513350">
                  <a:moveTo>
                    <a:pt x="85558" y="0"/>
                  </a:moveTo>
                  <a:lnTo>
                    <a:pt x="460205" y="0"/>
                  </a:lnTo>
                  <a:cubicBezTo>
                    <a:pt x="482897" y="0"/>
                    <a:pt x="504659" y="9014"/>
                    <a:pt x="520704" y="25059"/>
                  </a:cubicBezTo>
                  <a:cubicBezTo>
                    <a:pt x="536749" y="41105"/>
                    <a:pt x="545763" y="62867"/>
                    <a:pt x="545763" y="85558"/>
                  </a:cubicBezTo>
                  <a:lnTo>
                    <a:pt x="545763" y="427792"/>
                  </a:lnTo>
                  <a:cubicBezTo>
                    <a:pt x="545763" y="450483"/>
                    <a:pt x="536749" y="472245"/>
                    <a:pt x="520704" y="488290"/>
                  </a:cubicBezTo>
                  <a:cubicBezTo>
                    <a:pt x="504659" y="504336"/>
                    <a:pt x="482897" y="513350"/>
                    <a:pt x="460205" y="513350"/>
                  </a:cubicBezTo>
                  <a:lnTo>
                    <a:pt x="85558" y="513350"/>
                  </a:lnTo>
                  <a:cubicBezTo>
                    <a:pt x="62867" y="513350"/>
                    <a:pt x="41105" y="504336"/>
                    <a:pt x="25059" y="488290"/>
                  </a:cubicBezTo>
                  <a:cubicBezTo>
                    <a:pt x="9014" y="472245"/>
                    <a:pt x="0" y="450483"/>
                    <a:pt x="0" y="427792"/>
                  </a:cubicBezTo>
                  <a:lnTo>
                    <a:pt x="0" y="85558"/>
                  </a:lnTo>
                  <a:cubicBezTo>
                    <a:pt x="0" y="38306"/>
                    <a:pt x="38306" y="0"/>
                    <a:pt x="85558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solidFill>
                <a:srgbClr val="2A8C5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24" name="形状11"/>
            <p:cNvSpPr txBox="1"/>
            <p:nvPr/>
          </p:nvSpPr>
          <p:spPr>
            <a:xfrm>
              <a:off x="1202379" y="55855"/>
              <a:ext cx="545763" cy="513350"/>
            </a:xfrm>
            <a:custGeom>
              <a:avLst/>
              <a:gdLst>
                <a:gd name="connsiteX0" fmla="*/ 85558 w 545763"/>
                <a:gd name="connsiteY0" fmla="*/ 0 h 513350"/>
                <a:gd name="connsiteX1" fmla="*/ 460205 w 545763"/>
                <a:gd name="connsiteY1" fmla="*/ 0 h 513350"/>
                <a:gd name="connsiteX2" fmla="*/ 482897 w 545763"/>
                <a:gd name="connsiteY2" fmla="*/ 0 h 513350"/>
                <a:gd name="connsiteX3" fmla="*/ 536749 w 545763"/>
                <a:gd name="connsiteY3" fmla="*/ 41105 h 513350"/>
                <a:gd name="connsiteX4" fmla="*/ 545763 w 545763"/>
                <a:gd name="connsiteY4" fmla="*/ 427792 h 513350"/>
                <a:gd name="connsiteX5" fmla="*/ 545763 w 545763"/>
                <a:gd name="connsiteY5" fmla="*/ 450483 h 513350"/>
                <a:gd name="connsiteX6" fmla="*/ 504659 w 545763"/>
                <a:gd name="connsiteY6" fmla="*/ 504336 h 513350"/>
                <a:gd name="connsiteX7" fmla="*/ 85558 w 545763"/>
                <a:gd name="connsiteY7" fmla="*/ 513350 h 513350"/>
                <a:gd name="connsiteX8" fmla="*/ 62867 w 545763"/>
                <a:gd name="connsiteY8" fmla="*/ 513350 h 513350"/>
                <a:gd name="connsiteX9" fmla="*/ 9014 w 545763"/>
                <a:gd name="connsiteY9" fmla="*/ 472245 h 513350"/>
                <a:gd name="connsiteX10" fmla="*/ 0 w 545763"/>
                <a:gd name="connsiteY10" fmla="*/ 85558 h 513350"/>
                <a:gd name="connsiteX11" fmla="*/ 0 w 545763"/>
                <a:gd name="connsiteY11" fmla="*/ 38306 h 51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5763" h="513350">
                  <a:moveTo>
                    <a:pt x="85558" y="0"/>
                  </a:moveTo>
                  <a:lnTo>
                    <a:pt x="460205" y="0"/>
                  </a:lnTo>
                  <a:cubicBezTo>
                    <a:pt x="482897" y="0"/>
                    <a:pt x="504659" y="9014"/>
                    <a:pt x="520704" y="25059"/>
                  </a:cubicBezTo>
                  <a:cubicBezTo>
                    <a:pt x="536749" y="41105"/>
                    <a:pt x="545763" y="62867"/>
                    <a:pt x="545763" y="85558"/>
                  </a:cubicBezTo>
                  <a:lnTo>
                    <a:pt x="545763" y="427792"/>
                  </a:lnTo>
                  <a:cubicBezTo>
                    <a:pt x="545763" y="450483"/>
                    <a:pt x="536749" y="472245"/>
                    <a:pt x="520704" y="488290"/>
                  </a:cubicBezTo>
                  <a:cubicBezTo>
                    <a:pt x="504659" y="504336"/>
                    <a:pt x="482897" y="513350"/>
                    <a:pt x="460205" y="513350"/>
                  </a:cubicBezTo>
                  <a:lnTo>
                    <a:pt x="85558" y="513350"/>
                  </a:lnTo>
                  <a:cubicBezTo>
                    <a:pt x="62867" y="513350"/>
                    <a:pt x="41105" y="504336"/>
                    <a:pt x="25059" y="488290"/>
                  </a:cubicBezTo>
                  <a:cubicBezTo>
                    <a:pt x="9014" y="472245"/>
                    <a:pt x="0" y="450483"/>
                    <a:pt x="0" y="427792"/>
                  </a:cubicBezTo>
                  <a:lnTo>
                    <a:pt x="0" y="85558"/>
                  </a:lnTo>
                  <a:cubicBezTo>
                    <a:pt x="0" y="38306"/>
                    <a:pt x="38306" y="0"/>
                    <a:pt x="85558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solidFill>
                <a:srgbClr val="2A8C5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25" name="形状12"/>
            <p:cNvSpPr txBox="1"/>
            <p:nvPr/>
          </p:nvSpPr>
          <p:spPr>
            <a:xfrm>
              <a:off x="639492" y="86608"/>
              <a:ext cx="451847" cy="451847"/>
            </a:xfrm>
            <a:custGeom>
              <a:avLst/>
              <a:gdLst>
                <a:gd name="connsiteX0" fmla="*/ 225923 w 451847"/>
                <a:gd name="connsiteY0" fmla="*/ 0 h 451847"/>
                <a:gd name="connsiteX1" fmla="*/ 350698 w 451847"/>
                <a:gd name="connsiteY1" fmla="*/ 0 h 451847"/>
                <a:gd name="connsiteX2" fmla="*/ 451847 w 451847"/>
                <a:gd name="connsiteY2" fmla="*/ 350698 h 451847"/>
                <a:gd name="connsiteX3" fmla="*/ 101149 w 451847"/>
                <a:gd name="connsiteY3" fmla="*/ 451847 h 451847"/>
                <a:gd name="connsiteX4" fmla="*/ 0 w 451847"/>
                <a:gd name="connsiteY4" fmla="*/ 101149 h 451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1847" h="451847">
                  <a:moveTo>
                    <a:pt x="225923" y="0"/>
                  </a:moveTo>
                  <a:cubicBezTo>
                    <a:pt x="350698" y="0"/>
                    <a:pt x="451847" y="101149"/>
                    <a:pt x="451847" y="225923"/>
                  </a:cubicBezTo>
                  <a:cubicBezTo>
                    <a:pt x="451847" y="350698"/>
                    <a:pt x="350698" y="451847"/>
                    <a:pt x="225923" y="451847"/>
                  </a:cubicBezTo>
                  <a:cubicBezTo>
                    <a:pt x="101149" y="451847"/>
                    <a:pt x="0" y="350698"/>
                    <a:pt x="0" y="225923"/>
                  </a:cubicBezTo>
                  <a:cubicBezTo>
                    <a:pt x="0" y="101149"/>
                    <a:pt x="101149" y="0"/>
                    <a:pt x="225923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solidFill>
                <a:srgbClr val="FF7E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26" name="文本6"/>
            <p:cNvSpPr txBox="1"/>
            <p:nvPr/>
          </p:nvSpPr>
          <p:spPr>
            <a:xfrm>
              <a:off x="1761839" y="0"/>
              <a:ext cx="381000" cy="6250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9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=</a:t>
              </a:r>
            </a:p>
          </p:txBody>
        </p:sp>
        <p:sp>
          <p:nvSpPr>
            <p:cNvPr id="27" name="形状13"/>
            <p:cNvSpPr txBox="1"/>
            <p:nvPr/>
          </p:nvSpPr>
          <p:spPr>
            <a:xfrm>
              <a:off x="2151869" y="55856"/>
              <a:ext cx="545763" cy="513350"/>
            </a:xfrm>
            <a:custGeom>
              <a:avLst/>
              <a:gdLst>
                <a:gd name="connsiteX0" fmla="*/ 85558 w 545763"/>
                <a:gd name="connsiteY0" fmla="*/ 0 h 513350"/>
                <a:gd name="connsiteX1" fmla="*/ 460205 w 545763"/>
                <a:gd name="connsiteY1" fmla="*/ 0 h 513350"/>
                <a:gd name="connsiteX2" fmla="*/ 482897 w 545763"/>
                <a:gd name="connsiteY2" fmla="*/ 0 h 513350"/>
                <a:gd name="connsiteX3" fmla="*/ 536749 w 545763"/>
                <a:gd name="connsiteY3" fmla="*/ 41105 h 513350"/>
                <a:gd name="connsiteX4" fmla="*/ 545763 w 545763"/>
                <a:gd name="connsiteY4" fmla="*/ 427792 h 513350"/>
                <a:gd name="connsiteX5" fmla="*/ 545763 w 545763"/>
                <a:gd name="connsiteY5" fmla="*/ 450483 h 513350"/>
                <a:gd name="connsiteX6" fmla="*/ 504659 w 545763"/>
                <a:gd name="connsiteY6" fmla="*/ 504336 h 513350"/>
                <a:gd name="connsiteX7" fmla="*/ 85558 w 545763"/>
                <a:gd name="connsiteY7" fmla="*/ 513350 h 513350"/>
                <a:gd name="connsiteX8" fmla="*/ 62867 w 545763"/>
                <a:gd name="connsiteY8" fmla="*/ 513350 h 513350"/>
                <a:gd name="connsiteX9" fmla="*/ 9014 w 545763"/>
                <a:gd name="connsiteY9" fmla="*/ 472245 h 513350"/>
                <a:gd name="connsiteX10" fmla="*/ 0 w 545763"/>
                <a:gd name="connsiteY10" fmla="*/ 85558 h 513350"/>
                <a:gd name="connsiteX11" fmla="*/ 0 w 545763"/>
                <a:gd name="connsiteY11" fmla="*/ 38306 h 51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5763" h="513350">
                  <a:moveTo>
                    <a:pt x="85558" y="0"/>
                  </a:moveTo>
                  <a:lnTo>
                    <a:pt x="460205" y="0"/>
                  </a:lnTo>
                  <a:cubicBezTo>
                    <a:pt x="482897" y="0"/>
                    <a:pt x="504659" y="9014"/>
                    <a:pt x="520704" y="25059"/>
                  </a:cubicBezTo>
                  <a:cubicBezTo>
                    <a:pt x="536749" y="41105"/>
                    <a:pt x="545763" y="62867"/>
                    <a:pt x="545763" y="85558"/>
                  </a:cubicBezTo>
                  <a:lnTo>
                    <a:pt x="545763" y="427792"/>
                  </a:lnTo>
                  <a:cubicBezTo>
                    <a:pt x="545763" y="450483"/>
                    <a:pt x="536749" y="472245"/>
                    <a:pt x="520704" y="488290"/>
                  </a:cubicBezTo>
                  <a:cubicBezTo>
                    <a:pt x="504659" y="504336"/>
                    <a:pt x="482897" y="513350"/>
                    <a:pt x="460205" y="513350"/>
                  </a:cubicBezTo>
                  <a:lnTo>
                    <a:pt x="85558" y="513350"/>
                  </a:lnTo>
                  <a:cubicBezTo>
                    <a:pt x="62867" y="513350"/>
                    <a:pt x="41105" y="504336"/>
                    <a:pt x="25059" y="488290"/>
                  </a:cubicBezTo>
                  <a:cubicBezTo>
                    <a:pt x="9014" y="472245"/>
                    <a:pt x="0" y="450483"/>
                    <a:pt x="0" y="427792"/>
                  </a:cubicBezTo>
                  <a:lnTo>
                    <a:pt x="0" y="85558"/>
                  </a:lnTo>
                  <a:cubicBezTo>
                    <a:pt x="0" y="38306"/>
                    <a:pt x="38306" y="0"/>
                    <a:pt x="85558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solidFill>
                <a:srgbClr val="2A8C5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28" name="文本5"/>
            <p:cNvSpPr txBox="1"/>
            <p:nvPr/>
          </p:nvSpPr>
          <p:spPr>
            <a:xfrm>
              <a:off x="2523810" y="43450"/>
              <a:ext cx="1409700" cy="5381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（ 个 ）</a:t>
              </a:r>
            </a:p>
          </p:txBody>
        </p:sp>
      </p:grpSp>
      <p:grpSp>
        <p:nvGrpSpPr>
          <p:cNvPr id="29" name="组合5"/>
          <p:cNvGrpSpPr/>
          <p:nvPr/>
        </p:nvGrpSpPr>
        <p:grpSpPr>
          <a:xfrm>
            <a:off x="7605751" y="2819991"/>
            <a:ext cx="1613344" cy="639375"/>
            <a:chOff x="0" y="0"/>
            <a:chExt cx="1613344" cy="639375"/>
          </a:xfrm>
        </p:grpSpPr>
        <p:sp>
          <p:nvSpPr>
            <p:cNvPr id="30" name="文本7"/>
            <p:cNvSpPr txBox="1"/>
            <p:nvPr/>
          </p:nvSpPr>
          <p:spPr>
            <a:xfrm>
              <a:off x="0" y="101198"/>
              <a:ext cx="342900" cy="5381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3</a:t>
              </a:r>
            </a:p>
          </p:txBody>
        </p:sp>
        <p:pic>
          <p:nvPicPr>
            <p:cNvPr id="31" name="公式1"/>
            <p:cNvPicPr>
              <a:picLocks noChangeAspect="1"/>
            </p:cNvPicPr>
            <p:nvPr/>
          </p:nvPicPr>
          <p:blipFill>
            <a:fillRect/>
            <a:blip r:embed="rId6"/>
            <a:stretch/>
          </p:blipFill>
          <p:spPr>
            <a:xfrm>
              <a:off x="497694" y="0"/>
              <a:ext cx="516769" cy="639375"/>
            </a:xfrm>
            <a:prstGeom prst="rect">
              <a:avLst/>
            </a:prstGeom>
          </p:spPr>
        </p:pic>
        <p:sp>
          <p:nvSpPr>
            <p:cNvPr id="32" name="文本8"/>
            <p:cNvSpPr txBox="1"/>
            <p:nvPr/>
          </p:nvSpPr>
          <p:spPr>
            <a:xfrm>
              <a:off x="1118044" y="101198"/>
              <a:ext cx="495300" cy="538163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20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wipe(left)">
                                      <p:cBhvr>
                                        <p:cTn id="1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3" grpId="0" animBg="1"/>
      <p:bldP spid="14" grpId="0" animBg="1"/>
      <p:bldP spid="18" grpId="1" animBg="1"/>
      <p:bldP spid="15" grpId="0" animBg="1"/>
      <p:bldP spid="19" grpId="0" animBg="1"/>
      <p:bldP spid="22" grpId="0" animBg="1"/>
      <p:bldP spid="29" grpId="0" animBg="1"/>
    </p:bldLst>
  </p:timing>
</p:sld>
</file>

<file path=ppt/slides/slide5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214" y="482241"/>
            <a:ext cx="4834528" cy="2417264"/>
          </a:xfrm>
          <a:prstGeom prst="rect">
            <a:avLst/>
          </a:prstGeom>
        </p:spPr>
      </p:pic>
      <p:sp>
        <p:nvSpPr>
          <p:cNvPr id="3" name="形状1"/>
          <p:cNvSpPr txBox="1"/>
          <p:nvPr/>
        </p:nvSpPr>
        <p:spPr>
          <a:xfrm>
            <a:off x="143828" y="153686"/>
            <a:ext cx="1500188" cy="386953"/>
          </a:xfrm>
          <a:custGeom>
            <a:avLst/>
            <a:gdLst>
              <a:gd name="connsiteX0" fmla="*/ 64492 w 1500188"/>
              <a:gd name="connsiteY0" fmla="*/ 0 h 386953"/>
              <a:gd name="connsiteX1" fmla="*/ 1435695 w 1500188"/>
              <a:gd name="connsiteY1" fmla="*/ 0 h 386953"/>
              <a:gd name="connsiteX2" fmla="*/ 1452800 w 1500188"/>
              <a:gd name="connsiteY2" fmla="*/ 0 h 386953"/>
              <a:gd name="connsiteX3" fmla="*/ 1493393 w 1500188"/>
              <a:gd name="connsiteY3" fmla="*/ 30984 h 386953"/>
              <a:gd name="connsiteX4" fmla="*/ 1500188 w 1500188"/>
              <a:gd name="connsiteY4" fmla="*/ 322461 h 386953"/>
              <a:gd name="connsiteX5" fmla="*/ 1500188 w 1500188"/>
              <a:gd name="connsiteY5" fmla="*/ 339566 h 386953"/>
              <a:gd name="connsiteX6" fmla="*/ 1469203 w 1500188"/>
              <a:gd name="connsiteY6" fmla="*/ 380159 h 386953"/>
              <a:gd name="connsiteX7" fmla="*/ 64492 w 1500188"/>
              <a:gd name="connsiteY7" fmla="*/ 386953 h 386953"/>
              <a:gd name="connsiteX8" fmla="*/ 28874 w 1500188"/>
              <a:gd name="connsiteY8" fmla="*/ 386953 h 386953"/>
              <a:gd name="connsiteX9" fmla="*/ 0 w 1500188"/>
              <a:gd name="connsiteY9" fmla="*/ 64492 h 386953"/>
              <a:gd name="connsiteX10" fmla="*/ 0 w 1500188"/>
              <a:gd name="connsiteY10" fmla="*/ 28874 h 38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0188" h="386953">
                <a:moveTo>
                  <a:pt x="64492" y="0"/>
                </a:moveTo>
                <a:lnTo>
                  <a:pt x="1435695" y="0"/>
                </a:lnTo>
                <a:cubicBezTo>
                  <a:pt x="1452800" y="0"/>
                  <a:pt x="1469203" y="6795"/>
                  <a:pt x="1481298" y="18889"/>
                </a:cubicBezTo>
                <a:cubicBezTo>
                  <a:pt x="1493393" y="30984"/>
                  <a:pt x="1500188" y="47388"/>
                  <a:pt x="1500188" y="64492"/>
                </a:cubicBezTo>
                <a:lnTo>
                  <a:pt x="1500188" y="322461"/>
                </a:lnTo>
                <a:cubicBezTo>
                  <a:pt x="1500188" y="339566"/>
                  <a:pt x="1493393" y="355970"/>
                  <a:pt x="1481298" y="368064"/>
                </a:cubicBezTo>
                <a:cubicBezTo>
                  <a:pt x="1469203" y="380159"/>
                  <a:pt x="1452800" y="386953"/>
                  <a:pt x="1435695" y="386953"/>
                </a:cubicBezTo>
                <a:lnTo>
                  <a:pt x="64492" y="386953"/>
                </a:lnTo>
                <a:cubicBezTo>
                  <a:pt x="28874" y="386953"/>
                  <a:pt x="0" y="358079"/>
                  <a:pt x="0" y="322461"/>
                </a:cubicBezTo>
                <a:lnTo>
                  <a:pt x="0" y="64492"/>
                </a:lnTo>
                <a:cubicBezTo>
                  <a:pt x="0" y="28874"/>
                  <a:pt x="28874" y="0"/>
                  <a:pt x="64492" y="0"/>
                </a:cubicBezTo>
                <a:close/>
              </a:path>
            </a:pathLst>
          </a:custGeom>
          <a:solidFill>
            <a:srgbClr val="A5D5E2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ctr">
              <a:lnSpc>
                <a:spcPts val="3000"/>
              </a:lnSpc>
            </a:pPr>
            <a:r>
              <a:rPr lang="zh-CN" altLang="en-US" sz="2250" b="1" i="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</a:rPr>
              <a:t>探究新知</a:t>
            </a:r>
          </a:p>
        </p:txBody>
      </p:sp>
      <p:grpSp>
        <p:nvGrpSpPr>
          <p:cNvPr id="4" name="组合1"/>
          <p:cNvGrpSpPr/>
          <p:nvPr/>
        </p:nvGrpSpPr>
        <p:grpSpPr>
          <a:xfrm>
            <a:off x="1560062" y="49663"/>
            <a:ext cx="10785329" cy="596106"/>
            <a:chOff x="0" y="0"/>
            <a:chExt cx="10785329" cy="596106"/>
          </a:xfrm>
        </p:grpSpPr>
        <p:sp>
          <p:nvSpPr>
            <p:cNvPr id="5" name="文本17"/>
            <p:cNvSpPr txBox="1"/>
            <p:nvPr/>
          </p:nvSpPr>
          <p:spPr>
            <a:xfrm>
              <a:off x="312572" y="0"/>
              <a:ext cx="10472757" cy="596106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799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3盒饺子一共多少个？说说你是怎样想的？</a:t>
              </a:r>
            </a:p>
          </p:txBody>
        </p:sp>
        <p:pic>
          <p:nvPicPr>
            <p:cNvPr id="6" name="图片2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0914" t="33187" r="70501" b="39301"/>
            <a:stretch>
              <a:fillRect/>
            </a:stretch>
          </p:blipFill>
          <p:spPr>
            <a:xfrm>
              <a:off x="0" y="96041"/>
              <a:ext cx="367817" cy="367722"/>
            </a:xfrm>
            <a:prstGeom prst="rect">
              <a:avLst/>
            </a:prstGeom>
          </p:spPr>
        </p:pic>
      </p:grpSp>
      <p:grpSp>
        <p:nvGrpSpPr>
          <p:cNvPr id="7" name="组合2"/>
          <p:cNvGrpSpPr/>
          <p:nvPr/>
        </p:nvGrpSpPr>
        <p:grpSpPr>
          <a:xfrm>
            <a:off x="5391950" y="873471"/>
            <a:ext cx="3933511" cy="625062"/>
            <a:chOff x="0" y="0"/>
            <a:chExt cx="3933511" cy="625062"/>
          </a:xfrm>
        </p:grpSpPr>
        <p:sp>
          <p:nvSpPr>
            <p:cNvPr id="8" name="形状2"/>
            <p:cNvSpPr txBox="1"/>
            <p:nvPr/>
          </p:nvSpPr>
          <p:spPr>
            <a:xfrm>
              <a:off x="0" y="55856"/>
              <a:ext cx="545763" cy="513350"/>
            </a:xfrm>
            <a:custGeom>
              <a:avLst/>
              <a:gdLst>
                <a:gd name="connsiteX0" fmla="*/ 85558 w 545763"/>
                <a:gd name="connsiteY0" fmla="*/ 0 h 513350"/>
                <a:gd name="connsiteX1" fmla="*/ 460205 w 545763"/>
                <a:gd name="connsiteY1" fmla="*/ 0 h 513350"/>
                <a:gd name="connsiteX2" fmla="*/ 482897 w 545763"/>
                <a:gd name="connsiteY2" fmla="*/ 0 h 513350"/>
                <a:gd name="connsiteX3" fmla="*/ 536749 w 545763"/>
                <a:gd name="connsiteY3" fmla="*/ 41105 h 513350"/>
                <a:gd name="connsiteX4" fmla="*/ 545763 w 545763"/>
                <a:gd name="connsiteY4" fmla="*/ 427792 h 513350"/>
                <a:gd name="connsiteX5" fmla="*/ 545763 w 545763"/>
                <a:gd name="connsiteY5" fmla="*/ 450483 h 513350"/>
                <a:gd name="connsiteX6" fmla="*/ 504659 w 545763"/>
                <a:gd name="connsiteY6" fmla="*/ 504336 h 513350"/>
                <a:gd name="connsiteX7" fmla="*/ 85558 w 545763"/>
                <a:gd name="connsiteY7" fmla="*/ 513350 h 513350"/>
                <a:gd name="connsiteX8" fmla="*/ 62867 w 545763"/>
                <a:gd name="connsiteY8" fmla="*/ 513350 h 513350"/>
                <a:gd name="connsiteX9" fmla="*/ 9014 w 545763"/>
                <a:gd name="connsiteY9" fmla="*/ 472245 h 513350"/>
                <a:gd name="connsiteX10" fmla="*/ 0 w 545763"/>
                <a:gd name="connsiteY10" fmla="*/ 85558 h 513350"/>
                <a:gd name="connsiteX11" fmla="*/ 0 w 545763"/>
                <a:gd name="connsiteY11" fmla="*/ 38306 h 51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5763" h="513350">
                  <a:moveTo>
                    <a:pt x="85558" y="0"/>
                  </a:moveTo>
                  <a:lnTo>
                    <a:pt x="460205" y="0"/>
                  </a:lnTo>
                  <a:cubicBezTo>
                    <a:pt x="482897" y="0"/>
                    <a:pt x="504659" y="9014"/>
                    <a:pt x="520704" y="25059"/>
                  </a:cubicBezTo>
                  <a:cubicBezTo>
                    <a:pt x="536749" y="41105"/>
                    <a:pt x="545763" y="62867"/>
                    <a:pt x="545763" y="85558"/>
                  </a:cubicBezTo>
                  <a:lnTo>
                    <a:pt x="545763" y="427792"/>
                  </a:lnTo>
                  <a:cubicBezTo>
                    <a:pt x="545763" y="450483"/>
                    <a:pt x="536749" y="472245"/>
                    <a:pt x="520704" y="488290"/>
                  </a:cubicBezTo>
                  <a:cubicBezTo>
                    <a:pt x="504659" y="504336"/>
                    <a:pt x="482897" y="513350"/>
                    <a:pt x="460205" y="513350"/>
                  </a:cubicBezTo>
                  <a:lnTo>
                    <a:pt x="85558" y="513350"/>
                  </a:lnTo>
                  <a:cubicBezTo>
                    <a:pt x="62867" y="513350"/>
                    <a:pt x="41105" y="504336"/>
                    <a:pt x="25059" y="488290"/>
                  </a:cubicBezTo>
                  <a:cubicBezTo>
                    <a:pt x="9014" y="472245"/>
                    <a:pt x="0" y="450483"/>
                    <a:pt x="0" y="427792"/>
                  </a:cubicBezTo>
                  <a:lnTo>
                    <a:pt x="0" y="85558"/>
                  </a:lnTo>
                  <a:cubicBezTo>
                    <a:pt x="0" y="38306"/>
                    <a:pt x="38306" y="0"/>
                    <a:pt x="85558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solidFill>
                <a:srgbClr val="2A8C5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9" name="形状3"/>
            <p:cNvSpPr txBox="1"/>
            <p:nvPr/>
          </p:nvSpPr>
          <p:spPr>
            <a:xfrm>
              <a:off x="1202379" y="55855"/>
              <a:ext cx="545763" cy="513350"/>
            </a:xfrm>
            <a:custGeom>
              <a:avLst/>
              <a:gdLst>
                <a:gd name="connsiteX0" fmla="*/ 85558 w 545763"/>
                <a:gd name="connsiteY0" fmla="*/ 0 h 513350"/>
                <a:gd name="connsiteX1" fmla="*/ 460205 w 545763"/>
                <a:gd name="connsiteY1" fmla="*/ 0 h 513350"/>
                <a:gd name="connsiteX2" fmla="*/ 482897 w 545763"/>
                <a:gd name="connsiteY2" fmla="*/ 0 h 513350"/>
                <a:gd name="connsiteX3" fmla="*/ 536749 w 545763"/>
                <a:gd name="connsiteY3" fmla="*/ 41105 h 513350"/>
                <a:gd name="connsiteX4" fmla="*/ 545763 w 545763"/>
                <a:gd name="connsiteY4" fmla="*/ 427792 h 513350"/>
                <a:gd name="connsiteX5" fmla="*/ 545763 w 545763"/>
                <a:gd name="connsiteY5" fmla="*/ 450483 h 513350"/>
                <a:gd name="connsiteX6" fmla="*/ 504659 w 545763"/>
                <a:gd name="connsiteY6" fmla="*/ 504336 h 513350"/>
                <a:gd name="connsiteX7" fmla="*/ 85558 w 545763"/>
                <a:gd name="connsiteY7" fmla="*/ 513350 h 513350"/>
                <a:gd name="connsiteX8" fmla="*/ 62867 w 545763"/>
                <a:gd name="connsiteY8" fmla="*/ 513350 h 513350"/>
                <a:gd name="connsiteX9" fmla="*/ 9014 w 545763"/>
                <a:gd name="connsiteY9" fmla="*/ 472245 h 513350"/>
                <a:gd name="connsiteX10" fmla="*/ 0 w 545763"/>
                <a:gd name="connsiteY10" fmla="*/ 85558 h 513350"/>
                <a:gd name="connsiteX11" fmla="*/ 0 w 545763"/>
                <a:gd name="connsiteY11" fmla="*/ 38306 h 51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5763" h="513350">
                  <a:moveTo>
                    <a:pt x="85558" y="0"/>
                  </a:moveTo>
                  <a:lnTo>
                    <a:pt x="460205" y="0"/>
                  </a:lnTo>
                  <a:cubicBezTo>
                    <a:pt x="482897" y="0"/>
                    <a:pt x="504659" y="9014"/>
                    <a:pt x="520704" y="25059"/>
                  </a:cubicBezTo>
                  <a:cubicBezTo>
                    <a:pt x="536749" y="41105"/>
                    <a:pt x="545763" y="62867"/>
                    <a:pt x="545763" y="85558"/>
                  </a:cubicBezTo>
                  <a:lnTo>
                    <a:pt x="545763" y="427792"/>
                  </a:lnTo>
                  <a:cubicBezTo>
                    <a:pt x="545763" y="450483"/>
                    <a:pt x="536749" y="472245"/>
                    <a:pt x="520704" y="488290"/>
                  </a:cubicBezTo>
                  <a:cubicBezTo>
                    <a:pt x="504659" y="504336"/>
                    <a:pt x="482897" y="513350"/>
                    <a:pt x="460205" y="513350"/>
                  </a:cubicBezTo>
                  <a:lnTo>
                    <a:pt x="85558" y="513350"/>
                  </a:lnTo>
                  <a:cubicBezTo>
                    <a:pt x="62867" y="513350"/>
                    <a:pt x="41105" y="504336"/>
                    <a:pt x="25059" y="488290"/>
                  </a:cubicBezTo>
                  <a:cubicBezTo>
                    <a:pt x="9014" y="472245"/>
                    <a:pt x="0" y="450483"/>
                    <a:pt x="0" y="427792"/>
                  </a:cubicBezTo>
                  <a:lnTo>
                    <a:pt x="0" y="85558"/>
                  </a:lnTo>
                  <a:cubicBezTo>
                    <a:pt x="0" y="38306"/>
                    <a:pt x="38306" y="0"/>
                    <a:pt x="85558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solidFill>
                <a:srgbClr val="2A8C5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0" name="形状4"/>
            <p:cNvSpPr txBox="1"/>
            <p:nvPr/>
          </p:nvSpPr>
          <p:spPr>
            <a:xfrm>
              <a:off x="639492" y="86608"/>
              <a:ext cx="451847" cy="451847"/>
            </a:xfrm>
            <a:custGeom>
              <a:avLst/>
              <a:gdLst>
                <a:gd name="connsiteX0" fmla="*/ 225923 w 451847"/>
                <a:gd name="connsiteY0" fmla="*/ 0 h 451847"/>
                <a:gd name="connsiteX1" fmla="*/ 350698 w 451847"/>
                <a:gd name="connsiteY1" fmla="*/ 0 h 451847"/>
                <a:gd name="connsiteX2" fmla="*/ 451847 w 451847"/>
                <a:gd name="connsiteY2" fmla="*/ 350698 h 451847"/>
                <a:gd name="connsiteX3" fmla="*/ 101149 w 451847"/>
                <a:gd name="connsiteY3" fmla="*/ 451847 h 451847"/>
                <a:gd name="connsiteX4" fmla="*/ 0 w 451847"/>
                <a:gd name="connsiteY4" fmla="*/ 101149 h 451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1847" h="451847">
                  <a:moveTo>
                    <a:pt x="225923" y="0"/>
                  </a:moveTo>
                  <a:cubicBezTo>
                    <a:pt x="350698" y="0"/>
                    <a:pt x="451847" y="101149"/>
                    <a:pt x="451847" y="225923"/>
                  </a:cubicBezTo>
                  <a:cubicBezTo>
                    <a:pt x="451847" y="350698"/>
                    <a:pt x="350698" y="451847"/>
                    <a:pt x="225923" y="451847"/>
                  </a:cubicBezTo>
                  <a:cubicBezTo>
                    <a:pt x="101149" y="451847"/>
                    <a:pt x="0" y="350698"/>
                    <a:pt x="0" y="225923"/>
                  </a:cubicBezTo>
                  <a:cubicBezTo>
                    <a:pt x="0" y="101149"/>
                    <a:pt x="101149" y="0"/>
                    <a:pt x="225923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solidFill>
                <a:srgbClr val="FF7E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1" name="文本19"/>
            <p:cNvSpPr txBox="1"/>
            <p:nvPr/>
          </p:nvSpPr>
          <p:spPr>
            <a:xfrm>
              <a:off x="1761839" y="0"/>
              <a:ext cx="381000" cy="6250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9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=</a:t>
              </a:r>
            </a:p>
          </p:txBody>
        </p:sp>
        <p:sp>
          <p:nvSpPr>
            <p:cNvPr id="12" name="形状5"/>
            <p:cNvSpPr txBox="1"/>
            <p:nvPr/>
          </p:nvSpPr>
          <p:spPr>
            <a:xfrm>
              <a:off x="2151869" y="55856"/>
              <a:ext cx="545763" cy="513350"/>
            </a:xfrm>
            <a:custGeom>
              <a:avLst/>
              <a:gdLst>
                <a:gd name="connsiteX0" fmla="*/ 85558 w 545763"/>
                <a:gd name="connsiteY0" fmla="*/ 0 h 513350"/>
                <a:gd name="connsiteX1" fmla="*/ 460205 w 545763"/>
                <a:gd name="connsiteY1" fmla="*/ 0 h 513350"/>
                <a:gd name="connsiteX2" fmla="*/ 482897 w 545763"/>
                <a:gd name="connsiteY2" fmla="*/ 0 h 513350"/>
                <a:gd name="connsiteX3" fmla="*/ 536749 w 545763"/>
                <a:gd name="connsiteY3" fmla="*/ 41105 h 513350"/>
                <a:gd name="connsiteX4" fmla="*/ 545763 w 545763"/>
                <a:gd name="connsiteY4" fmla="*/ 427792 h 513350"/>
                <a:gd name="connsiteX5" fmla="*/ 545763 w 545763"/>
                <a:gd name="connsiteY5" fmla="*/ 450483 h 513350"/>
                <a:gd name="connsiteX6" fmla="*/ 504659 w 545763"/>
                <a:gd name="connsiteY6" fmla="*/ 504336 h 513350"/>
                <a:gd name="connsiteX7" fmla="*/ 85558 w 545763"/>
                <a:gd name="connsiteY7" fmla="*/ 513350 h 513350"/>
                <a:gd name="connsiteX8" fmla="*/ 62867 w 545763"/>
                <a:gd name="connsiteY8" fmla="*/ 513350 h 513350"/>
                <a:gd name="connsiteX9" fmla="*/ 9014 w 545763"/>
                <a:gd name="connsiteY9" fmla="*/ 472245 h 513350"/>
                <a:gd name="connsiteX10" fmla="*/ 0 w 545763"/>
                <a:gd name="connsiteY10" fmla="*/ 85558 h 513350"/>
                <a:gd name="connsiteX11" fmla="*/ 0 w 545763"/>
                <a:gd name="connsiteY11" fmla="*/ 38306 h 51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5763" h="513350">
                  <a:moveTo>
                    <a:pt x="85558" y="0"/>
                  </a:moveTo>
                  <a:lnTo>
                    <a:pt x="460205" y="0"/>
                  </a:lnTo>
                  <a:cubicBezTo>
                    <a:pt x="482897" y="0"/>
                    <a:pt x="504659" y="9014"/>
                    <a:pt x="520704" y="25059"/>
                  </a:cubicBezTo>
                  <a:cubicBezTo>
                    <a:pt x="536749" y="41105"/>
                    <a:pt x="545763" y="62867"/>
                    <a:pt x="545763" y="85558"/>
                  </a:cubicBezTo>
                  <a:lnTo>
                    <a:pt x="545763" y="427792"/>
                  </a:lnTo>
                  <a:cubicBezTo>
                    <a:pt x="545763" y="450483"/>
                    <a:pt x="536749" y="472245"/>
                    <a:pt x="520704" y="488290"/>
                  </a:cubicBezTo>
                  <a:cubicBezTo>
                    <a:pt x="504659" y="504336"/>
                    <a:pt x="482897" y="513350"/>
                    <a:pt x="460205" y="513350"/>
                  </a:cubicBezTo>
                  <a:lnTo>
                    <a:pt x="85558" y="513350"/>
                  </a:lnTo>
                  <a:cubicBezTo>
                    <a:pt x="62867" y="513350"/>
                    <a:pt x="41105" y="504336"/>
                    <a:pt x="25059" y="488290"/>
                  </a:cubicBezTo>
                  <a:cubicBezTo>
                    <a:pt x="9014" y="472245"/>
                    <a:pt x="0" y="450483"/>
                    <a:pt x="0" y="427792"/>
                  </a:cubicBezTo>
                  <a:lnTo>
                    <a:pt x="0" y="85558"/>
                  </a:lnTo>
                  <a:cubicBezTo>
                    <a:pt x="0" y="38306"/>
                    <a:pt x="38306" y="0"/>
                    <a:pt x="85558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solidFill>
                <a:srgbClr val="2A8C5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3" name="文本18"/>
            <p:cNvSpPr txBox="1"/>
            <p:nvPr/>
          </p:nvSpPr>
          <p:spPr>
            <a:xfrm>
              <a:off x="2523811" y="43450"/>
              <a:ext cx="1409700" cy="5381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（ 个 ）</a:t>
              </a:r>
            </a:p>
          </p:txBody>
        </p:sp>
      </p:grpSp>
      <p:grpSp>
        <p:nvGrpSpPr>
          <p:cNvPr id="14" name="组合3"/>
          <p:cNvGrpSpPr/>
          <p:nvPr/>
        </p:nvGrpSpPr>
        <p:grpSpPr>
          <a:xfrm>
            <a:off x="5477123" y="806310"/>
            <a:ext cx="1613344" cy="639375"/>
            <a:chOff x="0" y="0"/>
            <a:chExt cx="1613344" cy="639375"/>
          </a:xfrm>
        </p:grpSpPr>
        <p:sp>
          <p:nvSpPr>
            <p:cNvPr id="15" name="文本20"/>
            <p:cNvSpPr txBox="1"/>
            <p:nvPr/>
          </p:nvSpPr>
          <p:spPr>
            <a:xfrm>
              <a:off x="0" y="101199"/>
              <a:ext cx="342900" cy="5381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3</a:t>
              </a:r>
            </a:p>
          </p:txBody>
        </p:sp>
        <p:pic>
          <p:nvPicPr>
            <p:cNvPr id="16" name="公式1"/>
            <p:cNvPicPr>
              <a:picLocks noChangeAspect="1"/>
            </p:cNvPicPr>
            <p:nvPr/>
          </p:nvPicPr>
          <p:blipFill>
            <a:fillRect/>
            <a:blip r:embed="rId4"/>
            <a:stretch/>
          </p:blipFill>
          <p:spPr>
            <a:xfrm>
              <a:off x="497694" y="0"/>
              <a:ext cx="516769" cy="639375"/>
            </a:xfrm>
            <a:prstGeom prst="rect">
              <a:avLst/>
            </a:prstGeom>
          </p:spPr>
        </p:pic>
        <p:sp>
          <p:nvSpPr>
            <p:cNvPr id="17" name="文本21"/>
            <p:cNvSpPr txBox="1"/>
            <p:nvPr/>
          </p:nvSpPr>
          <p:spPr>
            <a:xfrm>
              <a:off x="1118044" y="101199"/>
              <a:ext cx="495300" cy="538163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20</a:t>
              </a:r>
            </a:p>
          </p:txBody>
        </p:sp>
      </p:grpSp>
      <p:sp>
        <p:nvSpPr>
          <p:cNvPr id="18" name="文本1"/>
          <p:cNvSpPr txBox="1"/>
          <p:nvPr/>
        </p:nvSpPr>
        <p:spPr>
          <a:xfrm>
            <a:off x="958796" y="3088110"/>
            <a:ext cx="14097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方法一：</a:t>
            </a:r>
          </a:p>
        </p:txBody>
      </p:sp>
      <p:sp>
        <p:nvSpPr>
          <p:cNvPr id="19" name="文本2"/>
          <p:cNvSpPr txBox="1"/>
          <p:nvPr/>
        </p:nvSpPr>
        <p:spPr>
          <a:xfrm>
            <a:off x="4068299" y="3088434"/>
            <a:ext cx="14097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方法二：</a:t>
            </a:r>
          </a:p>
        </p:txBody>
      </p:sp>
      <p:sp>
        <p:nvSpPr>
          <p:cNvPr id="20" name="文本3"/>
          <p:cNvSpPr txBox="1"/>
          <p:nvPr/>
        </p:nvSpPr>
        <p:spPr>
          <a:xfrm>
            <a:off x="7090210" y="3088081"/>
            <a:ext cx="20193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方法三：</a:t>
            </a:r>
          </a:p>
        </p:txBody>
      </p:sp>
      <p:grpSp>
        <p:nvGrpSpPr>
          <p:cNvPr id="21" name="组合4"/>
          <p:cNvGrpSpPr/>
          <p:nvPr/>
        </p:nvGrpSpPr>
        <p:grpSpPr>
          <a:xfrm>
            <a:off x="1143709" y="4092296"/>
            <a:ext cx="818020" cy="798690"/>
            <a:chOff x="0" y="0"/>
            <a:chExt cx="818020" cy="798690"/>
          </a:xfrm>
        </p:grpSpPr>
        <p:sp>
          <p:nvSpPr>
            <p:cNvPr id="22" name="文本22"/>
            <p:cNvSpPr txBox="1"/>
            <p:nvPr/>
          </p:nvSpPr>
          <p:spPr>
            <a:xfrm>
              <a:off x="322720" y="260528"/>
              <a:ext cx="495300" cy="5381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20</a:t>
              </a:r>
            </a:p>
          </p:txBody>
        </p:sp>
        <p:sp>
          <p:nvSpPr>
            <p:cNvPr id="23" name="形状6"/>
            <p:cNvSpPr txBox="1"/>
            <p:nvPr/>
          </p:nvSpPr>
          <p:spPr>
            <a:xfrm>
              <a:off x="0" y="0"/>
              <a:ext cx="545136" cy="147114"/>
            </a:xfrm>
            <a:custGeom>
              <a:avLst/>
              <a:gdLst>
                <a:gd name="connsiteX0" fmla="*/ 0 w 545136"/>
                <a:gd name="connsiteY0" fmla="*/ 129808 h 147114"/>
                <a:gd name="connsiteX1" fmla="*/ 194657 w 545136"/>
                <a:gd name="connsiteY1" fmla="*/ 1468 h 147114"/>
                <a:gd name="connsiteX2" fmla="*/ 376437 w 545136"/>
                <a:gd name="connsiteY2" fmla="*/ -1440 h 147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5136" h="147114" fill="none" stroke="1">
                  <a:moveTo>
                    <a:pt x="0" y="129808"/>
                  </a:moveTo>
                  <a:quadBezTo>
                    <a:pt x="194657" y="1468"/>
                    <a:pt x="285547" y="14"/>
                  </a:quadBezTo>
                  <a:quadBezTo>
                    <a:pt x="376437" y="-1440"/>
                    <a:pt x="545136" y="147114"/>
                  </a:quadBezTo>
                </a:path>
              </a:pathLst>
            </a:custGeom>
            <a:solidFill>
              <a:srgbClr val="FFFFFF">
                <a:alpha val="100000"/>
              </a:srgbClr>
            </a:solidFill>
            <a:ln w="19050">
              <a:solidFill>
                <a:srgbClr val="FF0000">
                  <a:alpha val="100000"/>
                </a:srgbClr>
              </a:solidFill>
              <a:prstDash val="solid"/>
              <a:tailEnd type="arrow" w="sm" len="sm"/>
            </a:ln>
          </p:spPr>
          <p:txBody>
            <a:bodyPr anchor="ctr"/>
            <a:lstStyle/>
            <a:p>
              <a:pPr marL="0" algn="ctr"/>
            </a:p>
          </p:txBody>
        </p:sp>
      </p:grpSp>
      <p:grpSp>
        <p:nvGrpSpPr>
          <p:cNvPr id="24" name="组合5"/>
          <p:cNvGrpSpPr/>
          <p:nvPr/>
        </p:nvGrpSpPr>
        <p:grpSpPr>
          <a:xfrm>
            <a:off x="847611" y="4290689"/>
            <a:ext cx="2095117" cy="584939"/>
            <a:chOff x="0" y="0"/>
            <a:chExt cx="2095117" cy="584939"/>
          </a:xfrm>
        </p:grpSpPr>
        <p:sp>
          <p:nvSpPr>
            <p:cNvPr id="25" name="文本23"/>
            <p:cNvSpPr txBox="1"/>
            <p:nvPr/>
          </p:nvSpPr>
          <p:spPr>
            <a:xfrm>
              <a:off x="0" y="46777"/>
              <a:ext cx="342900" cy="5381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0</a:t>
              </a:r>
            </a:p>
          </p:txBody>
        </p:sp>
        <p:sp>
          <p:nvSpPr>
            <p:cNvPr id="26" name="形状7"/>
            <p:cNvSpPr txBox="1"/>
            <p:nvPr/>
          </p:nvSpPr>
          <p:spPr>
            <a:xfrm>
              <a:off x="122415" y="147380"/>
              <a:ext cx="1972702" cy="1191"/>
            </a:xfrm>
            <a:prstGeom prst="line"/>
            <a:solidFill>
              <a:srgbClr val="FFFFFF">
                <a:alpha val="100000"/>
              </a:srgbClr>
            </a:solidFill>
            <a:ln w="19050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27" name="形状8"/>
            <p:cNvSpPr txBox="1"/>
            <p:nvPr/>
          </p:nvSpPr>
          <p:spPr>
            <a:xfrm flipH="1">
              <a:off x="210574" y="0"/>
              <a:ext cx="1191" cy="138698"/>
            </a:xfrm>
            <a:prstGeom prst="line"/>
            <a:solidFill>
              <a:srgbClr val="FFFFFF">
                <a:alpha val="100000"/>
              </a:srgbClr>
            </a:solidFill>
            <a:ln w="19050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28" name="形状9"/>
            <p:cNvSpPr txBox="1"/>
            <p:nvPr/>
          </p:nvSpPr>
          <p:spPr>
            <a:xfrm flipH="1">
              <a:off x="809342" y="0"/>
              <a:ext cx="1191" cy="138698"/>
            </a:xfrm>
            <a:prstGeom prst="line"/>
            <a:solidFill>
              <a:srgbClr val="FFFFFF">
                <a:alpha val="100000"/>
              </a:srgbClr>
            </a:solidFill>
            <a:ln w="19050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29" name="形状10"/>
            <p:cNvSpPr txBox="1"/>
            <p:nvPr/>
          </p:nvSpPr>
          <p:spPr>
            <a:xfrm flipH="1">
              <a:off x="1408111" y="0"/>
              <a:ext cx="1191" cy="138698"/>
            </a:xfrm>
            <a:prstGeom prst="line"/>
            <a:solidFill>
              <a:srgbClr val="FFFFFF">
                <a:alpha val="100000"/>
              </a:srgbClr>
            </a:solidFill>
            <a:ln w="19050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30" name="形状11"/>
            <p:cNvSpPr txBox="1"/>
            <p:nvPr/>
          </p:nvSpPr>
          <p:spPr>
            <a:xfrm flipH="1">
              <a:off x="2006879" y="0"/>
              <a:ext cx="1191" cy="138698"/>
            </a:xfrm>
            <a:prstGeom prst="line"/>
            <a:solidFill>
              <a:srgbClr val="FFFFFF">
                <a:alpha val="100000"/>
              </a:srgbClr>
            </a:solidFill>
            <a:ln w="19050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</p:grpSp>
      <p:grpSp>
        <p:nvGrpSpPr>
          <p:cNvPr id="31" name="组合6"/>
          <p:cNvGrpSpPr/>
          <p:nvPr/>
        </p:nvGrpSpPr>
        <p:grpSpPr>
          <a:xfrm>
            <a:off x="1701551" y="4090391"/>
            <a:ext cx="804056" cy="798653"/>
            <a:chOff x="0" y="0"/>
            <a:chExt cx="804056" cy="798653"/>
          </a:xfrm>
        </p:grpSpPr>
        <p:sp>
          <p:nvSpPr>
            <p:cNvPr id="32" name="文本24"/>
            <p:cNvSpPr txBox="1"/>
            <p:nvPr/>
          </p:nvSpPr>
          <p:spPr>
            <a:xfrm>
              <a:off x="308756" y="260490"/>
              <a:ext cx="495300" cy="538163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40</a:t>
              </a:r>
            </a:p>
          </p:txBody>
        </p:sp>
        <p:sp>
          <p:nvSpPr>
            <p:cNvPr id="33" name="形状12"/>
            <p:cNvSpPr txBox="1"/>
            <p:nvPr/>
          </p:nvSpPr>
          <p:spPr>
            <a:xfrm>
              <a:off x="0" y="0"/>
              <a:ext cx="545136" cy="147114"/>
            </a:xfrm>
            <a:custGeom>
              <a:avLst/>
              <a:gdLst>
                <a:gd name="connsiteX0" fmla="*/ 0 w 545136"/>
                <a:gd name="connsiteY0" fmla="*/ 129808 h 147114"/>
                <a:gd name="connsiteX1" fmla="*/ 194657 w 545136"/>
                <a:gd name="connsiteY1" fmla="*/ 1468 h 147114"/>
                <a:gd name="connsiteX2" fmla="*/ 376437 w 545136"/>
                <a:gd name="connsiteY2" fmla="*/ -1440 h 147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5136" h="147114" fill="none" stroke="1">
                  <a:moveTo>
                    <a:pt x="0" y="129808"/>
                  </a:moveTo>
                  <a:quadBezTo>
                    <a:pt x="194657" y="1468"/>
                    <a:pt x="285547" y="14"/>
                  </a:quadBezTo>
                  <a:quadBezTo>
                    <a:pt x="376437" y="-1440"/>
                    <a:pt x="545136" y="147114"/>
                  </a:quadBezTo>
                </a:path>
              </a:pathLst>
            </a:custGeom>
            <a:solidFill>
              <a:srgbClr val="FFFFFF">
                <a:alpha val="100000"/>
              </a:srgbClr>
            </a:solidFill>
            <a:ln w="19050">
              <a:solidFill>
                <a:srgbClr val="FF0000">
                  <a:alpha val="100000"/>
                </a:srgbClr>
              </a:solidFill>
              <a:prstDash val="solid"/>
              <a:tailEnd type="arrow" w="sm" len="sm"/>
            </a:ln>
          </p:spPr>
          <p:txBody>
            <a:bodyPr anchor="ctr"/>
            <a:lstStyle/>
            <a:p>
              <a:pPr marL="0" algn="ctr"/>
            </a:p>
          </p:txBody>
        </p:sp>
      </p:grpSp>
      <p:grpSp>
        <p:nvGrpSpPr>
          <p:cNvPr id="34" name="组合7"/>
          <p:cNvGrpSpPr/>
          <p:nvPr/>
        </p:nvGrpSpPr>
        <p:grpSpPr>
          <a:xfrm>
            <a:off x="2313283" y="4105488"/>
            <a:ext cx="797829" cy="772693"/>
            <a:chOff x="0" y="0"/>
            <a:chExt cx="797829" cy="772693"/>
          </a:xfrm>
        </p:grpSpPr>
        <p:sp>
          <p:nvSpPr>
            <p:cNvPr id="35" name="文本25"/>
            <p:cNvSpPr txBox="1"/>
            <p:nvPr/>
          </p:nvSpPr>
          <p:spPr>
            <a:xfrm>
              <a:off x="302529" y="234531"/>
              <a:ext cx="495300" cy="5381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60</a:t>
              </a:r>
            </a:p>
          </p:txBody>
        </p:sp>
        <p:sp>
          <p:nvSpPr>
            <p:cNvPr id="36" name="形状13"/>
            <p:cNvSpPr txBox="1"/>
            <p:nvPr/>
          </p:nvSpPr>
          <p:spPr>
            <a:xfrm>
              <a:off x="0" y="0"/>
              <a:ext cx="545136" cy="147114"/>
            </a:xfrm>
            <a:custGeom>
              <a:avLst/>
              <a:gdLst>
                <a:gd name="connsiteX0" fmla="*/ 0 w 545136"/>
                <a:gd name="connsiteY0" fmla="*/ 129808 h 147114"/>
                <a:gd name="connsiteX1" fmla="*/ 194657 w 545136"/>
                <a:gd name="connsiteY1" fmla="*/ 1468 h 147114"/>
                <a:gd name="connsiteX2" fmla="*/ 376437 w 545136"/>
                <a:gd name="connsiteY2" fmla="*/ -1440 h 147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45136" h="147114" fill="none" stroke="1">
                  <a:moveTo>
                    <a:pt x="0" y="129808"/>
                  </a:moveTo>
                  <a:quadBezTo>
                    <a:pt x="194657" y="1468"/>
                    <a:pt x="285547" y="14"/>
                  </a:quadBezTo>
                  <a:quadBezTo>
                    <a:pt x="376437" y="-1440"/>
                    <a:pt x="545136" y="147114"/>
                  </a:quadBezTo>
                </a:path>
              </a:pathLst>
            </a:custGeom>
            <a:solidFill>
              <a:srgbClr val="FFFFFF">
                <a:alpha val="100000"/>
              </a:srgbClr>
            </a:solidFill>
            <a:ln w="19050">
              <a:solidFill>
                <a:srgbClr val="FF0000">
                  <a:alpha val="100000"/>
                </a:srgbClr>
              </a:solidFill>
              <a:prstDash val="solid"/>
              <a:tailEnd type="arrow" w="sm" len="sm"/>
            </a:ln>
          </p:spPr>
          <p:txBody>
            <a:bodyPr anchor="ctr"/>
            <a:lstStyle/>
            <a:p>
              <a:pPr marL="0" algn="ctr"/>
            </a:p>
          </p:txBody>
        </p:sp>
      </p:grpSp>
      <p:sp>
        <p:nvSpPr>
          <p:cNvPr id="37" name="文本4"/>
          <p:cNvSpPr txBox="1"/>
          <p:nvPr/>
        </p:nvSpPr>
        <p:spPr>
          <a:xfrm>
            <a:off x="909771" y="5079311"/>
            <a:ext cx="18669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20+20+20=60</a:t>
            </a:r>
          </a:p>
        </p:txBody>
      </p:sp>
      <p:sp>
        <p:nvSpPr>
          <p:cNvPr id="38" name="文本5"/>
          <p:cNvSpPr txBox="1"/>
          <p:nvPr/>
        </p:nvSpPr>
        <p:spPr>
          <a:xfrm>
            <a:off x="3935882" y="3799913"/>
            <a:ext cx="6477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1盒</a:t>
            </a:r>
          </a:p>
        </p:txBody>
      </p:sp>
      <p:sp>
        <p:nvSpPr>
          <p:cNvPr id="39" name="文本6"/>
          <p:cNvSpPr txBox="1"/>
          <p:nvPr/>
        </p:nvSpPr>
        <p:spPr>
          <a:xfrm>
            <a:off x="3935882" y="4435002"/>
            <a:ext cx="6477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2盒</a:t>
            </a:r>
          </a:p>
        </p:txBody>
      </p:sp>
      <p:sp>
        <p:nvSpPr>
          <p:cNvPr id="40" name="文本7"/>
          <p:cNvSpPr txBox="1"/>
          <p:nvPr/>
        </p:nvSpPr>
        <p:spPr>
          <a:xfrm>
            <a:off x="3935882" y="5127050"/>
            <a:ext cx="6477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3盒</a:t>
            </a:r>
          </a:p>
        </p:txBody>
      </p:sp>
      <p:sp>
        <p:nvSpPr>
          <p:cNvPr id="41" name="文本8"/>
          <p:cNvSpPr txBox="1"/>
          <p:nvPr/>
        </p:nvSpPr>
        <p:spPr>
          <a:xfrm>
            <a:off x="4763338" y="3800037"/>
            <a:ext cx="8001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20个</a:t>
            </a:r>
          </a:p>
        </p:txBody>
      </p:sp>
      <p:sp>
        <p:nvSpPr>
          <p:cNvPr id="42" name="文本9"/>
          <p:cNvSpPr txBox="1"/>
          <p:nvPr/>
        </p:nvSpPr>
        <p:spPr>
          <a:xfrm>
            <a:off x="4763338" y="4435469"/>
            <a:ext cx="8001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40个</a:t>
            </a:r>
          </a:p>
        </p:txBody>
      </p:sp>
      <p:sp>
        <p:nvSpPr>
          <p:cNvPr id="43" name="文本10"/>
          <p:cNvSpPr txBox="1"/>
          <p:nvPr/>
        </p:nvSpPr>
        <p:spPr>
          <a:xfrm>
            <a:off x="4763338" y="5079730"/>
            <a:ext cx="8001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60个</a:t>
            </a:r>
          </a:p>
        </p:txBody>
      </p:sp>
      <p:sp>
        <p:nvSpPr>
          <p:cNvPr id="44" name="文本11"/>
          <p:cNvSpPr txBox="1"/>
          <p:nvPr/>
        </p:nvSpPr>
        <p:spPr>
          <a:xfrm>
            <a:off x="6938896" y="3753079"/>
            <a:ext cx="15621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2 x 3 = 6</a:t>
            </a:r>
          </a:p>
        </p:txBody>
      </p:sp>
      <p:sp>
        <p:nvSpPr>
          <p:cNvPr id="45" name="文本12"/>
          <p:cNvSpPr txBox="1"/>
          <p:nvPr/>
        </p:nvSpPr>
        <p:spPr>
          <a:xfrm>
            <a:off x="6786220" y="4388587"/>
            <a:ext cx="18669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20 x 3 = 60</a:t>
            </a:r>
          </a:p>
        </p:txBody>
      </p:sp>
      <p:sp>
        <p:nvSpPr>
          <p:cNvPr id="46" name="文本13"/>
          <p:cNvSpPr txBox="1"/>
          <p:nvPr/>
        </p:nvSpPr>
        <p:spPr>
          <a:xfrm>
            <a:off x="6633743" y="5032800"/>
            <a:ext cx="21717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2个十x3=6个十</a:t>
            </a:r>
          </a:p>
        </p:txBody>
      </p:sp>
      <p:sp>
        <p:nvSpPr>
          <p:cNvPr id="47" name="文本14"/>
          <p:cNvSpPr txBox="1"/>
          <p:nvPr/>
        </p:nvSpPr>
        <p:spPr>
          <a:xfrm>
            <a:off x="5222157" y="1890103"/>
            <a:ext cx="36957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答：3盒饺子一共有60个。</a:t>
            </a:r>
          </a:p>
        </p:txBody>
      </p:sp>
      <p:sp>
        <p:nvSpPr>
          <p:cNvPr id="48" name="文本15"/>
          <p:cNvSpPr txBox="1"/>
          <p:nvPr/>
        </p:nvSpPr>
        <p:spPr>
          <a:xfrm>
            <a:off x="4214384" y="1298791"/>
            <a:ext cx="5867400" cy="255460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4600"/>
              </a:lnSpc>
            </a:pPr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小组交流：</a:t>
            </a:r>
          </a:p>
          <a:p>
            <a:pPr marL="0" algn="l">
              <a:lnSpc>
                <a:spcPts val="4600"/>
              </a:lnSpc>
            </a:pPr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1、你都有哪些方法计算出结果呢？</a:t>
            </a:r>
          </a:p>
          <a:p>
            <a:pPr marL="0" algn="l">
              <a:lnSpc>
                <a:spcPts val="4600"/>
              </a:lnSpc>
            </a:pPr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2、把你的想法写在导学单上。</a:t>
            </a:r>
          </a:p>
          <a:p>
            <a:pPr marL="0" algn="l">
              <a:lnSpc>
                <a:spcPts val="4600"/>
              </a:lnSpc>
            </a:pPr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3、完成后小组分享交流 。</a:t>
            </a:r>
          </a:p>
        </p:txBody>
      </p:sp>
      <p:grpSp>
        <p:nvGrpSpPr>
          <p:cNvPr id="49" name="组合8"/>
          <p:cNvGrpSpPr/>
          <p:nvPr/>
        </p:nvGrpSpPr>
        <p:grpSpPr>
          <a:xfrm>
            <a:off x="8927868" y="3281563"/>
            <a:ext cx="3265761" cy="3287248"/>
            <a:chOff x="0" y="0"/>
            <a:chExt cx="3265761" cy="3287248"/>
          </a:xfrm>
        </p:grpSpPr>
        <p:pic>
          <p:nvPicPr>
            <p:cNvPr id="50" name="图片3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71815" t="27604" r="15666" b="29557"/>
            <a:stretch>
              <a:fillRect/>
            </a:stretch>
          </p:blipFill>
          <p:spPr>
            <a:xfrm>
              <a:off x="1310955" y="1327575"/>
              <a:ext cx="1019175" cy="1959673"/>
            </a:xfrm>
            <a:prstGeom prst="rect">
              <a:avLst/>
            </a:prstGeom>
          </p:spPr>
        </p:pic>
        <p:sp>
          <p:nvSpPr>
            <p:cNvPr id="51" name="形状14"/>
            <p:cNvSpPr txBox="1"/>
            <p:nvPr/>
          </p:nvSpPr>
          <p:spPr>
            <a:xfrm>
              <a:off x="0" y="0"/>
              <a:ext cx="3265761" cy="1242993"/>
            </a:xfrm>
            <a:custGeom>
              <a:avLst/>
              <a:gdLst>
                <a:gd name="connsiteX0" fmla="*/ 207166 w 3265761"/>
                <a:gd name="connsiteY0" fmla="*/ 0 h 1242993"/>
                <a:gd name="connsiteX1" fmla="*/ 3058595 w 3265761"/>
                <a:gd name="connsiteY1" fmla="*/ 0 h 1242993"/>
                <a:gd name="connsiteX2" fmla="*/ 3173010 w 3265761"/>
                <a:gd name="connsiteY2" fmla="*/ 0 h 1242993"/>
                <a:gd name="connsiteX3" fmla="*/ 3265761 w 3265761"/>
                <a:gd name="connsiteY3" fmla="*/ 1035828 h 1242993"/>
                <a:gd name="connsiteX4" fmla="*/ 3265761 w 3265761"/>
                <a:gd name="connsiteY4" fmla="*/ 1150242 h 1242993"/>
                <a:gd name="connsiteX5" fmla="*/ 1945332 w 3265761"/>
                <a:gd name="connsiteY5" fmla="*/ 1242993 h 1242993"/>
                <a:gd name="connsiteX6" fmla="*/ 1913186 w 3265761"/>
                <a:gd name="connsiteY6" fmla="*/ 1436632 h 1242993"/>
                <a:gd name="connsiteX7" fmla="*/ 1702757 w 3265761"/>
                <a:gd name="connsiteY7" fmla="*/ 1242993 h 1242993"/>
                <a:gd name="connsiteX8" fmla="*/ 207166 w 3265761"/>
                <a:gd name="connsiteY8" fmla="*/ 1242993 h 1242993"/>
                <a:gd name="connsiteX9" fmla="*/ 92751 w 3265761"/>
                <a:gd name="connsiteY9" fmla="*/ 1242993 h 1242993"/>
                <a:gd name="connsiteX10" fmla="*/ 0 w 3265761"/>
                <a:gd name="connsiteY10" fmla="*/ 207166 h 1242993"/>
                <a:gd name="connsiteX11" fmla="*/ 0 w 3265761"/>
                <a:gd name="connsiteY11" fmla="*/ 92751 h 1242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65761" h="1436632">
                  <a:moveTo>
                    <a:pt x="207166" y="0"/>
                  </a:moveTo>
                  <a:lnTo>
                    <a:pt x="3058595" y="0"/>
                  </a:lnTo>
                  <a:cubicBezTo>
                    <a:pt x="3173010" y="0"/>
                    <a:pt x="3265761" y="92751"/>
                    <a:pt x="3265761" y="207166"/>
                  </a:cubicBezTo>
                  <a:lnTo>
                    <a:pt x="3265761" y="1035828"/>
                  </a:lnTo>
                  <a:cubicBezTo>
                    <a:pt x="3265761" y="1150242"/>
                    <a:pt x="3173009" y="1242993"/>
                    <a:pt x="3058595" y="1242993"/>
                  </a:cubicBezTo>
                  <a:lnTo>
                    <a:pt x="1945332" y="1242993"/>
                  </a:lnTo>
                  <a:lnTo>
                    <a:pt x="1913186" y="1436632"/>
                  </a:lnTo>
                  <a:lnTo>
                    <a:pt x="1702757" y="1242993"/>
                  </a:lnTo>
                  <a:lnTo>
                    <a:pt x="207166" y="1242993"/>
                  </a:lnTo>
                  <a:cubicBezTo>
                    <a:pt x="92751" y="1242993"/>
                    <a:pt x="0" y="1150242"/>
                    <a:pt x="0" y="1035828"/>
                  </a:cubicBezTo>
                  <a:lnTo>
                    <a:pt x="0" y="207166"/>
                  </a:lnTo>
                  <a:cubicBezTo>
                    <a:pt x="0" y="92751"/>
                    <a:pt x="92751" y="0"/>
                    <a:pt x="207166" y="0"/>
                  </a:cubicBezTo>
                  <a:close/>
                </a:path>
              </a:pathLst>
            </a:custGeom>
            <a:solidFill>
              <a:srgbClr val="FFFAEF">
                <a:alpha val="100000"/>
              </a:srgbClr>
            </a:solidFill>
            <a:ln w="19050">
              <a:solidFill>
                <a:srgbClr val="FF7E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整十数乘一位数，先算“几乘几”，再在结果添对应个数的0。</a:t>
              </a:r>
            </a:p>
          </p:txBody>
        </p:sp>
      </p:grpSp>
      <p:sp>
        <p:nvSpPr>
          <p:cNvPr id="52" name="文本16"/>
          <p:cNvSpPr txBox="1"/>
          <p:nvPr/>
        </p:nvSpPr>
        <p:spPr>
          <a:xfrm>
            <a:off x="7567298" y="917000"/>
            <a:ext cx="4953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60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wipe(left)">
                                      <p:cBhvr>
                                        <p:cTn id="9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8" grpId="1" animBg="1"/>
      <p:bldP spid="18" grpId="0" animBg="1"/>
      <p:bldP spid="24" grpId="0" animBg="1"/>
      <p:bldP spid="21" grpId="0" animBg="1"/>
      <p:bldP spid="31" grpId="0" animBg="1"/>
      <p:bldP spid="34" grpId="0" animBg="1"/>
      <p:bldP spid="37" grpId="0" animBg="1"/>
      <p:bldP spid="19" grpId="0" animBg="1"/>
      <p:bldP spid="38" grpId="0" animBg="1"/>
      <p:bldP spid="41" grpId="0" animBg="1"/>
      <p:bldP spid="39" grpId="0" animBg="1"/>
      <p:bldP spid="42" grpId="0" animBg="1"/>
      <p:bldP spid="40" grpId="0" animBg="1"/>
      <p:bldP spid="43" grpId="0" animBg="1"/>
      <p:bldP spid="20" grpId="0" animBg="1"/>
      <p:bldP spid="44" grpId="0" animBg="1"/>
      <p:bldP spid="45" grpId="0" animBg="1"/>
      <p:bldP spid="46" grpId="0" animBg="1"/>
      <p:bldP spid="52" grpId="0" animBg="1"/>
      <p:bldP spid="47" grpId="0" animBg="1"/>
      <p:bldP spid="49" grpId="0" animBg="1"/>
    </p:bldLst>
  </p:timing>
</p:sld>
</file>

<file path=ppt/slides/slide6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7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214" y="482241"/>
            <a:ext cx="4834528" cy="2417264"/>
          </a:xfrm>
          <a:prstGeom prst="rect">
            <a:avLst/>
          </a:prstGeom>
        </p:spPr>
      </p:pic>
      <p:sp>
        <p:nvSpPr>
          <p:cNvPr id="3" name="形状1"/>
          <p:cNvSpPr txBox="1"/>
          <p:nvPr/>
        </p:nvSpPr>
        <p:spPr>
          <a:xfrm>
            <a:off x="143828" y="153686"/>
            <a:ext cx="1500188" cy="386953"/>
          </a:xfrm>
          <a:custGeom>
            <a:avLst/>
            <a:gdLst>
              <a:gd name="connsiteX0" fmla="*/ 64492 w 1500188"/>
              <a:gd name="connsiteY0" fmla="*/ 0 h 386953"/>
              <a:gd name="connsiteX1" fmla="*/ 1435695 w 1500188"/>
              <a:gd name="connsiteY1" fmla="*/ 0 h 386953"/>
              <a:gd name="connsiteX2" fmla="*/ 1452800 w 1500188"/>
              <a:gd name="connsiteY2" fmla="*/ 0 h 386953"/>
              <a:gd name="connsiteX3" fmla="*/ 1493393 w 1500188"/>
              <a:gd name="connsiteY3" fmla="*/ 30984 h 386953"/>
              <a:gd name="connsiteX4" fmla="*/ 1500188 w 1500188"/>
              <a:gd name="connsiteY4" fmla="*/ 322461 h 386953"/>
              <a:gd name="connsiteX5" fmla="*/ 1500188 w 1500188"/>
              <a:gd name="connsiteY5" fmla="*/ 339566 h 386953"/>
              <a:gd name="connsiteX6" fmla="*/ 1469203 w 1500188"/>
              <a:gd name="connsiteY6" fmla="*/ 380159 h 386953"/>
              <a:gd name="connsiteX7" fmla="*/ 64492 w 1500188"/>
              <a:gd name="connsiteY7" fmla="*/ 386953 h 386953"/>
              <a:gd name="connsiteX8" fmla="*/ 28874 w 1500188"/>
              <a:gd name="connsiteY8" fmla="*/ 386953 h 386953"/>
              <a:gd name="connsiteX9" fmla="*/ 0 w 1500188"/>
              <a:gd name="connsiteY9" fmla="*/ 64492 h 386953"/>
              <a:gd name="connsiteX10" fmla="*/ 0 w 1500188"/>
              <a:gd name="connsiteY10" fmla="*/ 28874 h 38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0188" h="386953">
                <a:moveTo>
                  <a:pt x="64492" y="0"/>
                </a:moveTo>
                <a:lnTo>
                  <a:pt x="1435695" y="0"/>
                </a:lnTo>
                <a:cubicBezTo>
                  <a:pt x="1452800" y="0"/>
                  <a:pt x="1469203" y="6795"/>
                  <a:pt x="1481298" y="18889"/>
                </a:cubicBezTo>
                <a:cubicBezTo>
                  <a:pt x="1493393" y="30984"/>
                  <a:pt x="1500188" y="47388"/>
                  <a:pt x="1500188" y="64492"/>
                </a:cubicBezTo>
                <a:lnTo>
                  <a:pt x="1500188" y="322461"/>
                </a:lnTo>
                <a:cubicBezTo>
                  <a:pt x="1500188" y="339566"/>
                  <a:pt x="1493393" y="355970"/>
                  <a:pt x="1481298" y="368064"/>
                </a:cubicBezTo>
                <a:cubicBezTo>
                  <a:pt x="1469203" y="380159"/>
                  <a:pt x="1452800" y="386953"/>
                  <a:pt x="1435695" y="386953"/>
                </a:cubicBezTo>
                <a:lnTo>
                  <a:pt x="64492" y="386953"/>
                </a:lnTo>
                <a:cubicBezTo>
                  <a:pt x="28874" y="386953"/>
                  <a:pt x="0" y="358079"/>
                  <a:pt x="0" y="322461"/>
                </a:cubicBezTo>
                <a:lnTo>
                  <a:pt x="0" y="64492"/>
                </a:lnTo>
                <a:cubicBezTo>
                  <a:pt x="0" y="28874"/>
                  <a:pt x="28874" y="0"/>
                  <a:pt x="64492" y="0"/>
                </a:cubicBezTo>
                <a:close/>
              </a:path>
            </a:pathLst>
          </a:custGeom>
          <a:solidFill>
            <a:srgbClr val="A5D5E2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ctr">
              <a:lnSpc>
                <a:spcPts val="3000"/>
              </a:lnSpc>
            </a:pPr>
            <a:r>
              <a:rPr lang="zh-CN" altLang="en-US" sz="2250" b="1" i="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</a:rPr>
              <a:t>探究新知</a:t>
            </a:r>
          </a:p>
        </p:txBody>
      </p:sp>
      <p:grpSp>
        <p:nvGrpSpPr>
          <p:cNvPr id="4" name="组合1"/>
          <p:cNvGrpSpPr/>
          <p:nvPr/>
        </p:nvGrpSpPr>
        <p:grpSpPr>
          <a:xfrm>
            <a:off x="1560062" y="49663"/>
            <a:ext cx="5394179" cy="596106"/>
            <a:chOff x="0" y="0"/>
            <a:chExt cx="5394179" cy="596106"/>
          </a:xfrm>
        </p:grpSpPr>
        <p:sp>
          <p:nvSpPr>
            <p:cNvPr id="5" name="文本15"/>
            <p:cNvSpPr txBox="1"/>
            <p:nvPr/>
          </p:nvSpPr>
          <p:spPr>
            <a:xfrm>
              <a:off x="312572" y="0"/>
              <a:ext cx="5081607" cy="596106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799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3个箱子能装多少个饺子呢？</a:t>
              </a:r>
            </a:p>
          </p:txBody>
        </p:sp>
        <p:pic>
          <p:nvPicPr>
            <p:cNvPr id="6" name="图片2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0914" t="33187" r="70501" b="39301"/>
            <a:stretch>
              <a:fillRect/>
            </a:stretch>
          </p:blipFill>
          <p:spPr>
            <a:xfrm>
              <a:off x="0" y="96041"/>
              <a:ext cx="367817" cy="367722"/>
            </a:xfrm>
            <a:prstGeom prst="rect">
              <a:avLst/>
            </a:prstGeom>
          </p:spPr>
        </p:pic>
      </p:grpSp>
      <p:grpSp>
        <p:nvGrpSpPr>
          <p:cNvPr id="7" name="组合2"/>
          <p:cNvGrpSpPr/>
          <p:nvPr/>
        </p:nvGrpSpPr>
        <p:grpSpPr>
          <a:xfrm>
            <a:off x="5391950" y="873471"/>
            <a:ext cx="4210402" cy="625062"/>
            <a:chOff x="0" y="0"/>
            <a:chExt cx="4210402" cy="625062"/>
          </a:xfrm>
        </p:grpSpPr>
        <p:sp>
          <p:nvSpPr>
            <p:cNvPr id="8" name="形状2"/>
            <p:cNvSpPr txBox="1"/>
            <p:nvPr/>
          </p:nvSpPr>
          <p:spPr>
            <a:xfrm>
              <a:off x="0" y="55856"/>
              <a:ext cx="545763" cy="513350"/>
            </a:xfrm>
            <a:custGeom>
              <a:avLst/>
              <a:gdLst>
                <a:gd name="connsiteX0" fmla="*/ 85558 w 545763"/>
                <a:gd name="connsiteY0" fmla="*/ 0 h 513350"/>
                <a:gd name="connsiteX1" fmla="*/ 460205 w 545763"/>
                <a:gd name="connsiteY1" fmla="*/ 0 h 513350"/>
                <a:gd name="connsiteX2" fmla="*/ 482897 w 545763"/>
                <a:gd name="connsiteY2" fmla="*/ 0 h 513350"/>
                <a:gd name="connsiteX3" fmla="*/ 536749 w 545763"/>
                <a:gd name="connsiteY3" fmla="*/ 41105 h 513350"/>
                <a:gd name="connsiteX4" fmla="*/ 545763 w 545763"/>
                <a:gd name="connsiteY4" fmla="*/ 427792 h 513350"/>
                <a:gd name="connsiteX5" fmla="*/ 545763 w 545763"/>
                <a:gd name="connsiteY5" fmla="*/ 450483 h 513350"/>
                <a:gd name="connsiteX6" fmla="*/ 504659 w 545763"/>
                <a:gd name="connsiteY6" fmla="*/ 504336 h 513350"/>
                <a:gd name="connsiteX7" fmla="*/ 85558 w 545763"/>
                <a:gd name="connsiteY7" fmla="*/ 513350 h 513350"/>
                <a:gd name="connsiteX8" fmla="*/ 62867 w 545763"/>
                <a:gd name="connsiteY8" fmla="*/ 513350 h 513350"/>
                <a:gd name="connsiteX9" fmla="*/ 9014 w 545763"/>
                <a:gd name="connsiteY9" fmla="*/ 472245 h 513350"/>
                <a:gd name="connsiteX10" fmla="*/ 0 w 545763"/>
                <a:gd name="connsiteY10" fmla="*/ 85558 h 513350"/>
                <a:gd name="connsiteX11" fmla="*/ 0 w 545763"/>
                <a:gd name="connsiteY11" fmla="*/ 38306 h 51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5763" h="513350">
                  <a:moveTo>
                    <a:pt x="85558" y="0"/>
                  </a:moveTo>
                  <a:lnTo>
                    <a:pt x="460205" y="0"/>
                  </a:lnTo>
                  <a:cubicBezTo>
                    <a:pt x="482897" y="0"/>
                    <a:pt x="504659" y="9014"/>
                    <a:pt x="520704" y="25059"/>
                  </a:cubicBezTo>
                  <a:cubicBezTo>
                    <a:pt x="536749" y="41105"/>
                    <a:pt x="545763" y="62867"/>
                    <a:pt x="545763" y="85558"/>
                  </a:cubicBezTo>
                  <a:lnTo>
                    <a:pt x="545763" y="427792"/>
                  </a:lnTo>
                  <a:cubicBezTo>
                    <a:pt x="545763" y="450483"/>
                    <a:pt x="536749" y="472245"/>
                    <a:pt x="520704" y="488290"/>
                  </a:cubicBezTo>
                  <a:cubicBezTo>
                    <a:pt x="504659" y="504336"/>
                    <a:pt x="482897" y="513350"/>
                    <a:pt x="460205" y="513350"/>
                  </a:cubicBezTo>
                  <a:lnTo>
                    <a:pt x="85558" y="513350"/>
                  </a:lnTo>
                  <a:cubicBezTo>
                    <a:pt x="62867" y="513350"/>
                    <a:pt x="41105" y="504336"/>
                    <a:pt x="25059" y="488290"/>
                  </a:cubicBezTo>
                  <a:cubicBezTo>
                    <a:pt x="9014" y="472245"/>
                    <a:pt x="0" y="450483"/>
                    <a:pt x="0" y="427792"/>
                  </a:cubicBezTo>
                  <a:lnTo>
                    <a:pt x="0" y="85558"/>
                  </a:lnTo>
                  <a:cubicBezTo>
                    <a:pt x="0" y="38306"/>
                    <a:pt x="38306" y="0"/>
                    <a:pt x="85558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solidFill>
                <a:srgbClr val="2A8C5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9" name="形状3"/>
            <p:cNvSpPr txBox="1"/>
            <p:nvPr/>
          </p:nvSpPr>
          <p:spPr>
            <a:xfrm>
              <a:off x="1202379" y="55855"/>
              <a:ext cx="545763" cy="513350"/>
            </a:xfrm>
            <a:custGeom>
              <a:avLst/>
              <a:gdLst>
                <a:gd name="connsiteX0" fmla="*/ 85558 w 545763"/>
                <a:gd name="connsiteY0" fmla="*/ 0 h 513350"/>
                <a:gd name="connsiteX1" fmla="*/ 460205 w 545763"/>
                <a:gd name="connsiteY1" fmla="*/ 0 h 513350"/>
                <a:gd name="connsiteX2" fmla="*/ 482897 w 545763"/>
                <a:gd name="connsiteY2" fmla="*/ 0 h 513350"/>
                <a:gd name="connsiteX3" fmla="*/ 536749 w 545763"/>
                <a:gd name="connsiteY3" fmla="*/ 41105 h 513350"/>
                <a:gd name="connsiteX4" fmla="*/ 545763 w 545763"/>
                <a:gd name="connsiteY4" fmla="*/ 427792 h 513350"/>
                <a:gd name="connsiteX5" fmla="*/ 545763 w 545763"/>
                <a:gd name="connsiteY5" fmla="*/ 450483 h 513350"/>
                <a:gd name="connsiteX6" fmla="*/ 504659 w 545763"/>
                <a:gd name="connsiteY6" fmla="*/ 504336 h 513350"/>
                <a:gd name="connsiteX7" fmla="*/ 85558 w 545763"/>
                <a:gd name="connsiteY7" fmla="*/ 513350 h 513350"/>
                <a:gd name="connsiteX8" fmla="*/ 62867 w 545763"/>
                <a:gd name="connsiteY8" fmla="*/ 513350 h 513350"/>
                <a:gd name="connsiteX9" fmla="*/ 9014 w 545763"/>
                <a:gd name="connsiteY9" fmla="*/ 472245 h 513350"/>
                <a:gd name="connsiteX10" fmla="*/ 0 w 545763"/>
                <a:gd name="connsiteY10" fmla="*/ 85558 h 513350"/>
                <a:gd name="connsiteX11" fmla="*/ 0 w 545763"/>
                <a:gd name="connsiteY11" fmla="*/ 38306 h 51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5763" h="513350">
                  <a:moveTo>
                    <a:pt x="85558" y="0"/>
                  </a:moveTo>
                  <a:lnTo>
                    <a:pt x="460205" y="0"/>
                  </a:lnTo>
                  <a:cubicBezTo>
                    <a:pt x="482897" y="0"/>
                    <a:pt x="504659" y="9014"/>
                    <a:pt x="520704" y="25059"/>
                  </a:cubicBezTo>
                  <a:cubicBezTo>
                    <a:pt x="536749" y="41105"/>
                    <a:pt x="545763" y="62867"/>
                    <a:pt x="545763" y="85558"/>
                  </a:cubicBezTo>
                  <a:lnTo>
                    <a:pt x="545763" y="427792"/>
                  </a:lnTo>
                  <a:cubicBezTo>
                    <a:pt x="545763" y="450483"/>
                    <a:pt x="536749" y="472245"/>
                    <a:pt x="520704" y="488290"/>
                  </a:cubicBezTo>
                  <a:cubicBezTo>
                    <a:pt x="504659" y="504336"/>
                    <a:pt x="482897" y="513350"/>
                    <a:pt x="460205" y="513350"/>
                  </a:cubicBezTo>
                  <a:lnTo>
                    <a:pt x="85558" y="513350"/>
                  </a:lnTo>
                  <a:cubicBezTo>
                    <a:pt x="62867" y="513350"/>
                    <a:pt x="41105" y="504336"/>
                    <a:pt x="25059" y="488290"/>
                  </a:cubicBezTo>
                  <a:cubicBezTo>
                    <a:pt x="9014" y="472245"/>
                    <a:pt x="0" y="450483"/>
                    <a:pt x="0" y="427792"/>
                  </a:cubicBezTo>
                  <a:lnTo>
                    <a:pt x="0" y="85558"/>
                  </a:lnTo>
                  <a:cubicBezTo>
                    <a:pt x="0" y="38306"/>
                    <a:pt x="38306" y="0"/>
                    <a:pt x="85558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solidFill>
                <a:srgbClr val="2A8C5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0" name="形状4"/>
            <p:cNvSpPr txBox="1"/>
            <p:nvPr/>
          </p:nvSpPr>
          <p:spPr>
            <a:xfrm>
              <a:off x="639492" y="86608"/>
              <a:ext cx="451847" cy="451847"/>
            </a:xfrm>
            <a:custGeom>
              <a:avLst/>
              <a:gdLst>
                <a:gd name="connsiteX0" fmla="*/ 225923 w 451847"/>
                <a:gd name="connsiteY0" fmla="*/ 0 h 451847"/>
                <a:gd name="connsiteX1" fmla="*/ 350698 w 451847"/>
                <a:gd name="connsiteY1" fmla="*/ 0 h 451847"/>
                <a:gd name="connsiteX2" fmla="*/ 451847 w 451847"/>
                <a:gd name="connsiteY2" fmla="*/ 350698 h 451847"/>
                <a:gd name="connsiteX3" fmla="*/ 101149 w 451847"/>
                <a:gd name="connsiteY3" fmla="*/ 451847 h 451847"/>
                <a:gd name="connsiteX4" fmla="*/ 0 w 451847"/>
                <a:gd name="connsiteY4" fmla="*/ 101149 h 451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1847" h="451847">
                  <a:moveTo>
                    <a:pt x="225923" y="0"/>
                  </a:moveTo>
                  <a:cubicBezTo>
                    <a:pt x="350698" y="0"/>
                    <a:pt x="451847" y="101149"/>
                    <a:pt x="451847" y="225923"/>
                  </a:cubicBezTo>
                  <a:cubicBezTo>
                    <a:pt x="451847" y="350698"/>
                    <a:pt x="350698" y="451847"/>
                    <a:pt x="225923" y="451847"/>
                  </a:cubicBezTo>
                  <a:cubicBezTo>
                    <a:pt x="101149" y="451847"/>
                    <a:pt x="0" y="350698"/>
                    <a:pt x="0" y="225923"/>
                  </a:cubicBezTo>
                  <a:cubicBezTo>
                    <a:pt x="0" y="101149"/>
                    <a:pt x="101149" y="0"/>
                    <a:pt x="225923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solidFill>
                <a:srgbClr val="FF7E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1" name="文本17"/>
            <p:cNvSpPr txBox="1"/>
            <p:nvPr/>
          </p:nvSpPr>
          <p:spPr>
            <a:xfrm>
              <a:off x="1761839" y="0"/>
              <a:ext cx="381000" cy="6250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9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=</a:t>
              </a:r>
            </a:p>
          </p:txBody>
        </p:sp>
        <p:sp>
          <p:nvSpPr>
            <p:cNvPr id="12" name="形状5"/>
            <p:cNvSpPr txBox="1"/>
            <p:nvPr/>
          </p:nvSpPr>
          <p:spPr>
            <a:xfrm>
              <a:off x="2151869" y="55855"/>
              <a:ext cx="726738" cy="513350"/>
            </a:xfrm>
            <a:custGeom>
              <a:avLst/>
              <a:gdLst>
                <a:gd name="connsiteX0" fmla="*/ 85558 w 726738"/>
                <a:gd name="connsiteY0" fmla="*/ 0 h 513350"/>
                <a:gd name="connsiteX1" fmla="*/ 641180 w 726738"/>
                <a:gd name="connsiteY1" fmla="*/ 0 h 513350"/>
                <a:gd name="connsiteX2" fmla="*/ 688433 w 726738"/>
                <a:gd name="connsiteY2" fmla="*/ 0 h 513350"/>
                <a:gd name="connsiteX3" fmla="*/ 726738 w 726738"/>
                <a:gd name="connsiteY3" fmla="*/ 427792 h 513350"/>
                <a:gd name="connsiteX4" fmla="*/ 726738 w 726738"/>
                <a:gd name="connsiteY4" fmla="*/ 475044 h 513350"/>
                <a:gd name="connsiteX5" fmla="*/ 85558 w 726738"/>
                <a:gd name="connsiteY5" fmla="*/ 513350 h 513350"/>
                <a:gd name="connsiteX6" fmla="*/ 62867 w 726738"/>
                <a:gd name="connsiteY6" fmla="*/ 513350 h 513350"/>
                <a:gd name="connsiteX7" fmla="*/ 9014 w 726738"/>
                <a:gd name="connsiteY7" fmla="*/ 472245 h 513350"/>
                <a:gd name="connsiteX8" fmla="*/ 0 w 726738"/>
                <a:gd name="connsiteY8" fmla="*/ 85558 h 513350"/>
                <a:gd name="connsiteX9" fmla="*/ 0 w 726738"/>
                <a:gd name="connsiteY9" fmla="*/ 38306 h 51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6738" h="513350">
                  <a:moveTo>
                    <a:pt x="85558" y="0"/>
                  </a:moveTo>
                  <a:lnTo>
                    <a:pt x="641180" y="0"/>
                  </a:lnTo>
                  <a:cubicBezTo>
                    <a:pt x="688433" y="0"/>
                    <a:pt x="726738" y="38306"/>
                    <a:pt x="726738" y="85558"/>
                  </a:cubicBezTo>
                  <a:lnTo>
                    <a:pt x="726738" y="427792"/>
                  </a:lnTo>
                  <a:cubicBezTo>
                    <a:pt x="726738" y="475044"/>
                    <a:pt x="688433" y="513350"/>
                    <a:pt x="641180" y="513350"/>
                  </a:cubicBezTo>
                  <a:lnTo>
                    <a:pt x="85558" y="513350"/>
                  </a:lnTo>
                  <a:cubicBezTo>
                    <a:pt x="62867" y="513350"/>
                    <a:pt x="41105" y="504336"/>
                    <a:pt x="25059" y="488290"/>
                  </a:cubicBezTo>
                  <a:cubicBezTo>
                    <a:pt x="9014" y="472245"/>
                    <a:pt x="0" y="450483"/>
                    <a:pt x="0" y="427792"/>
                  </a:cubicBezTo>
                  <a:lnTo>
                    <a:pt x="0" y="85558"/>
                  </a:lnTo>
                  <a:cubicBezTo>
                    <a:pt x="0" y="38306"/>
                    <a:pt x="38306" y="0"/>
                    <a:pt x="85558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solidFill>
                <a:srgbClr val="2A8C5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3" name="文本16"/>
            <p:cNvSpPr txBox="1"/>
            <p:nvPr/>
          </p:nvSpPr>
          <p:spPr>
            <a:xfrm>
              <a:off x="2800702" y="43453"/>
              <a:ext cx="1409700" cy="5381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（ 个 ）</a:t>
              </a:r>
            </a:p>
          </p:txBody>
        </p:sp>
      </p:grpSp>
      <p:grpSp>
        <p:nvGrpSpPr>
          <p:cNvPr id="14" name="组合3"/>
          <p:cNvGrpSpPr/>
          <p:nvPr/>
        </p:nvGrpSpPr>
        <p:grpSpPr>
          <a:xfrm>
            <a:off x="5477123" y="806310"/>
            <a:ext cx="1713823" cy="656663"/>
            <a:chOff x="0" y="0"/>
            <a:chExt cx="1713823" cy="656663"/>
          </a:xfrm>
        </p:grpSpPr>
        <p:sp>
          <p:nvSpPr>
            <p:cNvPr id="15" name="文本18"/>
            <p:cNvSpPr txBox="1"/>
            <p:nvPr/>
          </p:nvSpPr>
          <p:spPr>
            <a:xfrm>
              <a:off x="0" y="101199"/>
              <a:ext cx="342900" cy="5381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3</a:t>
              </a:r>
            </a:p>
          </p:txBody>
        </p:sp>
        <p:pic>
          <p:nvPicPr>
            <p:cNvPr id="16" name="公式1"/>
            <p:cNvPicPr>
              <a:picLocks noChangeAspect="1"/>
            </p:cNvPicPr>
            <p:nvPr/>
          </p:nvPicPr>
          <p:blipFill>
            <a:fillRect/>
            <a:blip r:embed="rId4"/>
            <a:stretch/>
          </p:blipFill>
          <p:spPr>
            <a:xfrm>
              <a:off x="497694" y="0"/>
              <a:ext cx="516769" cy="639375"/>
            </a:xfrm>
            <a:prstGeom prst="rect">
              <a:avLst/>
            </a:prstGeom>
          </p:spPr>
        </p:pic>
        <p:sp>
          <p:nvSpPr>
            <p:cNvPr id="17" name="文本19"/>
            <p:cNvSpPr txBox="1"/>
            <p:nvPr/>
          </p:nvSpPr>
          <p:spPr>
            <a:xfrm>
              <a:off x="1066123" y="118501"/>
              <a:ext cx="647700" cy="5381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500</a:t>
              </a:r>
            </a:p>
          </p:txBody>
        </p:sp>
      </p:grpSp>
      <p:sp>
        <p:nvSpPr>
          <p:cNvPr id="18" name="文本1"/>
          <p:cNvSpPr txBox="1"/>
          <p:nvPr/>
        </p:nvSpPr>
        <p:spPr>
          <a:xfrm>
            <a:off x="915533" y="2968762"/>
            <a:ext cx="14097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方法一：</a:t>
            </a:r>
          </a:p>
        </p:txBody>
      </p:sp>
      <p:sp>
        <p:nvSpPr>
          <p:cNvPr id="19" name="文本2"/>
          <p:cNvSpPr txBox="1"/>
          <p:nvPr/>
        </p:nvSpPr>
        <p:spPr>
          <a:xfrm>
            <a:off x="4473797" y="2968771"/>
            <a:ext cx="14097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方法二：</a:t>
            </a:r>
          </a:p>
        </p:txBody>
      </p:sp>
      <p:grpSp>
        <p:nvGrpSpPr>
          <p:cNvPr id="20" name="组合4"/>
          <p:cNvGrpSpPr/>
          <p:nvPr/>
        </p:nvGrpSpPr>
        <p:grpSpPr>
          <a:xfrm>
            <a:off x="865557" y="3748207"/>
            <a:ext cx="1077812" cy="732951"/>
            <a:chOff x="0" y="0"/>
            <a:chExt cx="1077812" cy="732951"/>
          </a:xfrm>
        </p:grpSpPr>
        <p:sp>
          <p:nvSpPr>
            <p:cNvPr id="21" name="文本20"/>
            <p:cNvSpPr txBox="1"/>
            <p:nvPr/>
          </p:nvSpPr>
          <p:spPr>
            <a:xfrm>
              <a:off x="430112" y="194789"/>
              <a:ext cx="647700" cy="5381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500</a:t>
              </a:r>
            </a:p>
          </p:txBody>
        </p:sp>
        <p:sp>
          <p:nvSpPr>
            <p:cNvPr id="22" name="形状6"/>
            <p:cNvSpPr txBox="1"/>
            <p:nvPr/>
          </p:nvSpPr>
          <p:spPr>
            <a:xfrm>
              <a:off x="0" y="0"/>
              <a:ext cx="764210" cy="128064"/>
            </a:xfrm>
            <a:custGeom>
              <a:avLst/>
              <a:gdLst>
                <a:gd name="connsiteX0" fmla="*/ 0 w 764210"/>
                <a:gd name="connsiteY0" fmla="*/ 112999 h 128064"/>
                <a:gd name="connsiteX1" fmla="*/ 272884 w 764210"/>
                <a:gd name="connsiteY1" fmla="*/ 1278 h 128064"/>
                <a:gd name="connsiteX2" fmla="*/ 527717 w 764210"/>
                <a:gd name="connsiteY2" fmla="*/ -1253 h 128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4210" h="128064" fill="none" stroke="1">
                  <a:moveTo>
                    <a:pt x="0" y="112999"/>
                  </a:moveTo>
                  <a:quadBezTo>
                    <a:pt x="272884" y="1278"/>
                    <a:pt x="400300" y="12"/>
                  </a:quadBezTo>
                  <a:quadBezTo>
                    <a:pt x="527717" y="-1253"/>
                    <a:pt x="764210" y="128064"/>
                  </a:quadBezTo>
                </a:path>
              </a:pathLst>
            </a:custGeom>
            <a:solidFill>
              <a:srgbClr val="FFFFFF">
                <a:alpha val="100000"/>
              </a:srgbClr>
            </a:solidFill>
            <a:ln w="19050">
              <a:solidFill>
                <a:srgbClr val="FF0000">
                  <a:alpha val="100000"/>
                </a:srgbClr>
              </a:solidFill>
              <a:prstDash val="solid"/>
              <a:tailEnd type="arrow" w="sm" len="sm"/>
            </a:ln>
          </p:spPr>
          <p:txBody>
            <a:bodyPr anchor="ctr"/>
            <a:lstStyle/>
            <a:p>
              <a:pPr marL="0" algn="ctr"/>
            </a:p>
          </p:txBody>
        </p:sp>
      </p:grpSp>
      <p:grpSp>
        <p:nvGrpSpPr>
          <p:cNvPr id="23" name="组合5"/>
          <p:cNvGrpSpPr/>
          <p:nvPr/>
        </p:nvGrpSpPr>
        <p:grpSpPr>
          <a:xfrm>
            <a:off x="689751" y="3907968"/>
            <a:ext cx="2679588" cy="545493"/>
            <a:chOff x="0" y="0"/>
            <a:chExt cx="2679588" cy="545493"/>
          </a:xfrm>
        </p:grpSpPr>
        <p:sp>
          <p:nvSpPr>
            <p:cNvPr id="24" name="文本21"/>
            <p:cNvSpPr txBox="1"/>
            <p:nvPr/>
          </p:nvSpPr>
          <p:spPr>
            <a:xfrm>
              <a:off x="0" y="7331"/>
              <a:ext cx="342900" cy="5381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0</a:t>
              </a:r>
            </a:p>
          </p:txBody>
        </p:sp>
        <p:sp>
          <p:nvSpPr>
            <p:cNvPr id="25" name="形状7"/>
            <p:cNvSpPr txBox="1"/>
            <p:nvPr/>
          </p:nvSpPr>
          <p:spPr>
            <a:xfrm>
              <a:off x="108811" y="123273"/>
              <a:ext cx="2570777" cy="1191"/>
            </a:xfrm>
            <a:prstGeom prst="line"/>
            <a:solidFill>
              <a:srgbClr val="FFFFFF">
                <a:alpha val="100000"/>
              </a:srgbClr>
            </a:solidFill>
            <a:ln w="19050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26" name="形状8"/>
            <p:cNvSpPr txBox="1"/>
            <p:nvPr/>
          </p:nvSpPr>
          <p:spPr>
            <a:xfrm flipH="1">
              <a:off x="170969" y="0"/>
              <a:ext cx="1191" cy="138698"/>
            </a:xfrm>
            <a:prstGeom prst="line"/>
            <a:solidFill>
              <a:srgbClr val="FFFFFF">
                <a:alpha val="100000"/>
              </a:srgbClr>
            </a:solidFill>
            <a:ln w="9525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27" name="形状9"/>
            <p:cNvSpPr txBox="1"/>
            <p:nvPr/>
          </p:nvSpPr>
          <p:spPr>
            <a:xfrm flipH="1">
              <a:off x="968994" y="0"/>
              <a:ext cx="1191" cy="138698"/>
            </a:xfrm>
            <a:prstGeom prst="line"/>
            <a:solidFill>
              <a:srgbClr val="FFFFFF">
                <a:alpha val="100000"/>
              </a:srgbClr>
            </a:solidFill>
            <a:ln w="19050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28" name="形状10"/>
            <p:cNvSpPr txBox="1"/>
            <p:nvPr/>
          </p:nvSpPr>
          <p:spPr>
            <a:xfrm flipH="1">
              <a:off x="1771781" y="1"/>
              <a:ext cx="1191" cy="138698"/>
            </a:xfrm>
            <a:prstGeom prst="line"/>
            <a:solidFill>
              <a:srgbClr val="FFFFFF">
                <a:alpha val="100000"/>
              </a:srgbClr>
            </a:solidFill>
            <a:ln w="19050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29" name="形状11"/>
            <p:cNvSpPr txBox="1"/>
            <p:nvPr/>
          </p:nvSpPr>
          <p:spPr>
            <a:xfrm flipH="1">
              <a:off x="2574569" y="0"/>
              <a:ext cx="1191" cy="138698"/>
            </a:xfrm>
            <a:prstGeom prst="line"/>
            <a:solidFill>
              <a:srgbClr val="FFFFFF">
                <a:alpha val="100000"/>
              </a:srgbClr>
            </a:solidFill>
            <a:ln w="19050">
              <a:solidFill>
                <a:srgbClr val="0000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</p:grpSp>
      <p:sp>
        <p:nvSpPr>
          <p:cNvPr id="30" name="文本3"/>
          <p:cNvSpPr txBox="1"/>
          <p:nvPr/>
        </p:nvSpPr>
        <p:spPr>
          <a:xfrm>
            <a:off x="690077" y="4507030"/>
            <a:ext cx="26289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500+500+500=1500</a:t>
            </a:r>
          </a:p>
        </p:txBody>
      </p:sp>
      <p:sp>
        <p:nvSpPr>
          <p:cNvPr id="31" name="文本4"/>
          <p:cNvSpPr txBox="1"/>
          <p:nvPr/>
        </p:nvSpPr>
        <p:spPr>
          <a:xfrm>
            <a:off x="7483716" y="917143"/>
            <a:ext cx="8001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1500</a:t>
            </a:r>
          </a:p>
        </p:txBody>
      </p:sp>
      <p:sp>
        <p:nvSpPr>
          <p:cNvPr id="32" name="文本5"/>
          <p:cNvSpPr txBox="1"/>
          <p:nvPr/>
        </p:nvSpPr>
        <p:spPr>
          <a:xfrm>
            <a:off x="4341381" y="3680250"/>
            <a:ext cx="6477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1箱</a:t>
            </a:r>
          </a:p>
        </p:txBody>
      </p:sp>
      <p:sp>
        <p:nvSpPr>
          <p:cNvPr id="33" name="文本6"/>
          <p:cNvSpPr txBox="1"/>
          <p:nvPr/>
        </p:nvSpPr>
        <p:spPr>
          <a:xfrm>
            <a:off x="4342295" y="4316216"/>
            <a:ext cx="6477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2箱</a:t>
            </a:r>
          </a:p>
        </p:txBody>
      </p:sp>
      <p:sp>
        <p:nvSpPr>
          <p:cNvPr id="34" name="文本7"/>
          <p:cNvSpPr txBox="1"/>
          <p:nvPr/>
        </p:nvSpPr>
        <p:spPr>
          <a:xfrm>
            <a:off x="4341381" y="5007388"/>
            <a:ext cx="6477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3箱</a:t>
            </a:r>
          </a:p>
        </p:txBody>
      </p:sp>
      <p:sp>
        <p:nvSpPr>
          <p:cNvPr id="35" name="文本8"/>
          <p:cNvSpPr txBox="1"/>
          <p:nvPr/>
        </p:nvSpPr>
        <p:spPr>
          <a:xfrm>
            <a:off x="5245160" y="3680374"/>
            <a:ext cx="9525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500个</a:t>
            </a:r>
          </a:p>
        </p:txBody>
      </p:sp>
      <p:sp>
        <p:nvSpPr>
          <p:cNvPr id="36" name="文本9"/>
          <p:cNvSpPr txBox="1"/>
          <p:nvPr/>
        </p:nvSpPr>
        <p:spPr>
          <a:xfrm>
            <a:off x="5168837" y="4315806"/>
            <a:ext cx="11049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1000个</a:t>
            </a:r>
          </a:p>
        </p:txBody>
      </p:sp>
      <p:sp>
        <p:nvSpPr>
          <p:cNvPr id="37" name="文本10"/>
          <p:cNvSpPr txBox="1"/>
          <p:nvPr/>
        </p:nvSpPr>
        <p:spPr>
          <a:xfrm>
            <a:off x="5168837" y="4960068"/>
            <a:ext cx="11049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1500个</a:t>
            </a:r>
          </a:p>
        </p:txBody>
      </p:sp>
      <p:sp>
        <p:nvSpPr>
          <p:cNvPr id="38" name="文本11"/>
          <p:cNvSpPr txBox="1"/>
          <p:nvPr/>
        </p:nvSpPr>
        <p:spPr>
          <a:xfrm>
            <a:off x="5169008" y="1616269"/>
            <a:ext cx="43053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答：3个箱子能装1500个饺子。</a:t>
            </a:r>
          </a:p>
        </p:txBody>
      </p:sp>
      <p:grpSp>
        <p:nvGrpSpPr>
          <p:cNvPr id="39" name="组合6"/>
          <p:cNvGrpSpPr/>
          <p:nvPr/>
        </p:nvGrpSpPr>
        <p:grpSpPr>
          <a:xfrm>
            <a:off x="7541257" y="4036447"/>
            <a:ext cx="4597870" cy="2386089"/>
            <a:chOff x="0" y="0"/>
            <a:chExt cx="4597870" cy="2386089"/>
          </a:xfrm>
        </p:grpSpPr>
        <p:pic>
          <p:nvPicPr>
            <p:cNvPr id="40" name="图片3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403654" y="0"/>
              <a:ext cx="1194216" cy="2386089"/>
            </a:xfrm>
            <a:prstGeom prst="rect">
              <a:avLst/>
            </a:prstGeom>
          </p:spPr>
        </p:pic>
        <p:sp>
          <p:nvSpPr>
            <p:cNvPr id="41" name="形状12"/>
            <p:cNvSpPr txBox="1"/>
            <p:nvPr/>
          </p:nvSpPr>
          <p:spPr>
            <a:xfrm>
              <a:off x="0" y="499825"/>
              <a:ext cx="3160986" cy="1614468"/>
            </a:xfrm>
            <a:custGeom>
              <a:avLst/>
              <a:gdLst>
                <a:gd name="connsiteX0" fmla="*/ 269078 w 3160986"/>
                <a:gd name="connsiteY0" fmla="*/ 0 h 1614468"/>
                <a:gd name="connsiteX1" fmla="*/ 2891907 w 3160986"/>
                <a:gd name="connsiteY1" fmla="*/ 0 h 1614468"/>
                <a:gd name="connsiteX2" fmla="*/ 3040515 w 3160986"/>
                <a:gd name="connsiteY2" fmla="*/ 0 h 1614468"/>
                <a:gd name="connsiteX3" fmla="*/ 3160986 w 3160986"/>
                <a:gd name="connsiteY3" fmla="*/ 451966 h 1614468"/>
                <a:gd name="connsiteX4" fmla="*/ 3634098 w 3160986"/>
                <a:gd name="connsiteY4" fmla="*/ 521451 h 1614468"/>
                <a:gd name="connsiteX5" fmla="*/ 3160986 w 3160986"/>
                <a:gd name="connsiteY5" fmla="*/ 734078 h 1614468"/>
                <a:gd name="connsiteX6" fmla="*/ 3160986 w 3160986"/>
                <a:gd name="connsiteY6" fmla="*/ 1345390 h 1614468"/>
                <a:gd name="connsiteX7" fmla="*/ 3160986 w 3160986"/>
                <a:gd name="connsiteY7" fmla="*/ 1493998 h 1614468"/>
                <a:gd name="connsiteX8" fmla="*/ 269078 w 3160986"/>
                <a:gd name="connsiteY8" fmla="*/ 1614468 h 1614468"/>
                <a:gd name="connsiteX9" fmla="*/ 120470 w 3160986"/>
                <a:gd name="connsiteY9" fmla="*/ 1614468 h 1614468"/>
                <a:gd name="connsiteX10" fmla="*/ 0 w 3160986"/>
                <a:gd name="connsiteY10" fmla="*/ 269078 h 1614468"/>
                <a:gd name="connsiteX11" fmla="*/ 0 w 3160986"/>
                <a:gd name="connsiteY11" fmla="*/ 120470 h 1614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34098" h="1614468">
                  <a:moveTo>
                    <a:pt x="269078" y="0"/>
                  </a:moveTo>
                  <a:lnTo>
                    <a:pt x="2891907" y="0"/>
                  </a:lnTo>
                  <a:cubicBezTo>
                    <a:pt x="3040515" y="0"/>
                    <a:pt x="3160986" y="120470"/>
                    <a:pt x="3160986" y="269078"/>
                  </a:cubicBezTo>
                  <a:lnTo>
                    <a:pt x="3160986" y="451966"/>
                  </a:lnTo>
                  <a:lnTo>
                    <a:pt x="3634098" y="521451"/>
                  </a:lnTo>
                  <a:lnTo>
                    <a:pt x="3160986" y="734078"/>
                  </a:lnTo>
                  <a:lnTo>
                    <a:pt x="3160986" y="1345390"/>
                  </a:lnTo>
                  <a:cubicBezTo>
                    <a:pt x="3160986" y="1493998"/>
                    <a:pt x="3040515" y="1614468"/>
                    <a:pt x="2891907" y="1614468"/>
                  </a:cubicBezTo>
                  <a:lnTo>
                    <a:pt x="269078" y="1614468"/>
                  </a:lnTo>
                  <a:cubicBezTo>
                    <a:pt x="120470" y="1614468"/>
                    <a:pt x="0" y="1493998"/>
                    <a:pt x="0" y="1345390"/>
                  </a:cubicBezTo>
                  <a:lnTo>
                    <a:pt x="0" y="269078"/>
                  </a:lnTo>
                  <a:cubicBezTo>
                    <a:pt x="0" y="120470"/>
                    <a:pt x="120470" y="0"/>
                    <a:pt x="269078" y="0"/>
                  </a:cubicBezTo>
                  <a:close/>
                </a:path>
              </a:pathLst>
            </a:custGeom>
            <a:solidFill>
              <a:srgbClr val="FFFAEF">
                <a:alpha val="100000"/>
              </a:srgbClr>
            </a:solidFill>
            <a:ln w="19050">
              <a:solidFill>
                <a:srgbClr val="FF7E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求3个箱子能装多少个饺子，就是求3个500相加是多少，用乘法计算，列式为500×3</a:t>
              </a:r>
            </a:p>
          </p:txBody>
        </p:sp>
        <p:sp>
          <p:nvSpPr>
            <p:cNvPr id="42" name="文本22"/>
            <p:cNvSpPr txBox="1"/>
            <p:nvPr/>
          </p:nvSpPr>
          <p:spPr>
            <a:xfrm>
              <a:off x="2733995" y="1584168"/>
              <a:ext cx="495300" cy="5381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。</a:t>
              </a:r>
            </a:p>
          </p:txBody>
        </p:sp>
      </p:grpSp>
      <p:grpSp>
        <p:nvGrpSpPr>
          <p:cNvPr id="43" name="组合7"/>
          <p:cNvGrpSpPr/>
          <p:nvPr/>
        </p:nvGrpSpPr>
        <p:grpSpPr>
          <a:xfrm>
            <a:off x="1683981" y="3748256"/>
            <a:ext cx="1077812" cy="732951"/>
            <a:chOff x="0" y="0"/>
            <a:chExt cx="1077812" cy="732951"/>
          </a:xfrm>
        </p:grpSpPr>
        <p:sp>
          <p:nvSpPr>
            <p:cNvPr id="44" name="文本23"/>
            <p:cNvSpPr txBox="1"/>
            <p:nvPr/>
          </p:nvSpPr>
          <p:spPr>
            <a:xfrm>
              <a:off x="430112" y="194789"/>
              <a:ext cx="647700" cy="5381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500</a:t>
              </a:r>
            </a:p>
          </p:txBody>
        </p:sp>
        <p:sp>
          <p:nvSpPr>
            <p:cNvPr id="45" name="形状13"/>
            <p:cNvSpPr txBox="1"/>
            <p:nvPr/>
          </p:nvSpPr>
          <p:spPr>
            <a:xfrm>
              <a:off x="0" y="0"/>
              <a:ext cx="764210" cy="128064"/>
            </a:xfrm>
            <a:custGeom>
              <a:avLst/>
              <a:gdLst>
                <a:gd name="connsiteX0" fmla="*/ 0 w 764210"/>
                <a:gd name="connsiteY0" fmla="*/ 112999 h 128064"/>
                <a:gd name="connsiteX1" fmla="*/ 272884 w 764210"/>
                <a:gd name="connsiteY1" fmla="*/ 1278 h 128064"/>
                <a:gd name="connsiteX2" fmla="*/ 527717 w 764210"/>
                <a:gd name="connsiteY2" fmla="*/ -1253 h 128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4210" h="128064" fill="none" stroke="1">
                  <a:moveTo>
                    <a:pt x="0" y="112999"/>
                  </a:moveTo>
                  <a:quadBezTo>
                    <a:pt x="272884" y="1278"/>
                    <a:pt x="400300" y="12"/>
                  </a:quadBezTo>
                  <a:quadBezTo>
                    <a:pt x="527717" y="-1253"/>
                    <a:pt x="764210" y="128064"/>
                  </a:quadBezTo>
                </a:path>
              </a:pathLst>
            </a:custGeom>
            <a:solidFill>
              <a:srgbClr val="FFFFFF">
                <a:alpha val="100000"/>
              </a:srgbClr>
            </a:solidFill>
            <a:ln w="19050">
              <a:solidFill>
                <a:srgbClr val="FF0000">
                  <a:alpha val="100000"/>
                </a:srgbClr>
              </a:solidFill>
              <a:prstDash val="solid"/>
              <a:tailEnd type="arrow" w="sm" len="sm"/>
            </a:ln>
          </p:spPr>
          <p:txBody>
            <a:bodyPr anchor="ctr"/>
            <a:lstStyle/>
            <a:p>
              <a:pPr marL="0" algn="ctr"/>
            </a:p>
          </p:txBody>
        </p:sp>
      </p:grpSp>
      <p:grpSp>
        <p:nvGrpSpPr>
          <p:cNvPr id="46" name="组合8"/>
          <p:cNvGrpSpPr/>
          <p:nvPr/>
        </p:nvGrpSpPr>
        <p:grpSpPr>
          <a:xfrm>
            <a:off x="2497766" y="3748341"/>
            <a:ext cx="1077812" cy="732952"/>
            <a:chOff x="0" y="0"/>
            <a:chExt cx="1077812" cy="732952"/>
          </a:xfrm>
        </p:grpSpPr>
        <p:sp>
          <p:nvSpPr>
            <p:cNvPr id="47" name="文本24"/>
            <p:cNvSpPr txBox="1"/>
            <p:nvPr/>
          </p:nvSpPr>
          <p:spPr>
            <a:xfrm>
              <a:off x="430112" y="194790"/>
              <a:ext cx="647700" cy="5381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500</a:t>
              </a:r>
            </a:p>
          </p:txBody>
        </p:sp>
        <p:sp>
          <p:nvSpPr>
            <p:cNvPr id="48" name="形状14"/>
            <p:cNvSpPr txBox="1"/>
            <p:nvPr/>
          </p:nvSpPr>
          <p:spPr>
            <a:xfrm>
              <a:off x="0" y="0"/>
              <a:ext cx="764210" cy="128064"/>
            </a:xfrm>
            <a:custGeom>
              <a:avLst/>
              <a:gdLst>
                <a:gd name="connsiteX0" fmla="*/ 0 w 764210"/>
                <a:gd name="connsiteY0" fmla="*/ 112999 h 128064"/>
                <a:gd name="connsiteX1" fmla="*/ 272884 w 764210"/>
                <a:gd name="connsiteY1" fmla="*/ 1278 h 128064"/>
                <a:gd name="connsiteX2" fmla="*/ 527717 w 764210"/>
                <a:gd name="connsiteY2" fmla="*/ -1253 h 128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64210" h="128064" fill="none" stroke="1">
                  <a:moveTo>
                    <a:pt x="0" y="112999"/>
                  </a:moveTo>
                  <a:quadBezTo>
                    <a:pt x="272884" y="1278"/>
                    <a:pt x="400300" y="12"/>
                  </a:quadBezTo>
                  <a:quadBezTo>
                    <a:pt x="527717" y="-1253"/>
                    <a:pt x="764210" y="128064"/>
                  </a:quadBezTo>
                </a:path>
              </a:pathLst>
            </a:custGeom>
            <a:solidFill>
              <a:srgbClr val="FFFFFF">
                <a:alpha val="100000"/>
              </a:srgbClr>
            </a:solidFill>
            <a:ln w="19050">
              <a:solidFill>
                <a:srgbClr val="FF0000">
                  <a:alpha val="100000"/>
                </a:srgbClr>
              </a:solidFill>
              <a:prstDash val="solid"/>
              <a:tailEnd type="arrow" w="sm" len="sm"/>
            </a:ln>
          </p:spPr>
          <p:txBody>
            <a:bodyPr anchor="ctr"/>
            <a:lstStyle/>
            <a:p>
              <a:pPr marL="0" algn="ctr"/>
            </a:p>
          </p:txBody>
        </p:sp>
      </p:grpSp>
      <p:sp>
        <p:nvSpPr>
          <p:cNvPr id="49" name="文本12"/>
          <p:cNvSpPr txBox="1"/>
          <p:nvPr/>
        </p:nvSpPr>
        <p:spPr>
          <a:xfrm>
            <a:off x="7684446" y="2968943"/>
            <a:ext cx="14097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方法三：</a:t>
            </a:r>
          </a:p>
        </p:txBody>
      </p:sp>
      <p:sp>
        <p:nvSpPr>
          <p:cNvPr id="50" name="文本13"/>
          <p:cNvSpPr txBox="1"/>
          <p:nvPr/>
        </p:nvSpPr>
        <p:spPr>
          <a:xfrm>
            <a:off x="7531694" y="3680517"/>
            <a:ext cx="17145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5 x 3 = 15</a:t>
            </a:r>
          </a:p>
        </p:txBody>
      </p:sp>
      <p:sp>
        <p:nvSpPr>
          <p:cNvPr id="51" name="文本14"/>
          <p:cNvSpPr txBox="1"/>
          <p:nvPr/>
        </p:nvSpPr>
        <p:spPr>
          <a:xfrm>
            <a:off x="7322239" y="4304052"/>
            <a:ext cx="23241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500 x 3 = 1500</a:t>
            </a:r>
          </a:p>
        </p:txBody>
      </p:sp>
      <p:grpSp>
        <p:nvGrpSpPr>
          <p:cNvPr id="52" name="组合9"/>
          <p:cNvGrpSpPr/>
          <p:nvPr/>
        </p:nvGrpSpPr>
        <p:grpSpPr>
          <a:xfrm>
            <a:off x="8905008" y="1973618"/>
            <a:ext cx="3234309" cy="1363999"/>
            <a:chOff x="0" y="0"/>
            <a:chExt cx="3234309" cy="1363999"/>
          </a:xfrm>
        </p:grpSpPr>
        <p:sp>
          <p:nvSpPr>
            <p:cNvPr id="53" name="形状15"/>
            <p:cNvSpPr txBox="1"/>
            <p:nvPr/>
          </p:nvSpPr>
          <p:spPr>
            <a:xfrm>
              <a:off x="247069" y="0"/>
              <a:ext cx="2725150" cy="1283218"/>
            </a:xfrm>
            <a:custGeom>
              <a:avLst/>
              <a:gdLst>
                <a:gd name="connsiteX0" fmla="*/ 213870 w 2725150"/>
                <a:gd name="connsiteY0" fmla="*/ 0 h 1283218"/>
                <a:gd name="connsiteX1" fmla="*/ 2511280 w 2725150"/>
                <a:gd name="connsiteY1" fmla="*/ 0 h 1283218"/>
                <a:gd name="connsiteX2" fmla="*/ 2568002 w 2725150"/>
                <a:gd name="connsiteY2" fmla="*/ 0 h 1283218"/>
                <a:gd name="connsiteX3" fmla="*/ 2702617 w 2725150"/>
                <a:gd name="connsiteY3" fmla="*/ 102749 h 1283218"/>
                <a:gd name="connsiteX4" fmla="*/ 2725150 w 2725150"/>
                <a:gd name="connsiteY4" fmla="*/ 1069348 h 1283218"/>
                <a:gd name="connsiteX5" fmla="*/ 2725150 w 2725150"/>
                <a:gd name="connsiteY5" fmla="*/ 1126070 h 1283218"/>
                <a:gd name="connsiteX6" fmla="*/ 2622401 w 2725150"/>
                <a:gd name="connsiteY6" fmla="*/ 1260685 h 1283218"/>
                <a:gd name="connsiteX7" fmla="*/ 213870 w 2725150"/>
                <a:gd name="connsiteY7" fmla="*/ 1283217 h 1283218"/>
                <a:gd name="connsiteX8" fmla="*/ 95753 w 2725150"/>
                <a:gd name="connsiteY8" fmla="*/ 1283217 h 1283218"/>
                <a:gd name="connsiteX9" fmla="*/ 0 w 2725150"/>
                <a:gd name="connsiteY9" fmla="*/ 213870 h 1283218"/>
                <a:gd name="connsiteX10" fmla="*/ 0 w 2725150"/>
                <a:gd name="connsiteY10" fmla="*/ 95753 h 128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25150" h="1283217">
                  <a:moveTo>
                    <a:pt x="213870" y="0"/>
                  </a:moveTo>
                  <a:lnTo>
                    <a:pt x="2511280" y="0"/>
                  </a:lnTo>
                  <a:cubicBezTo>
                    <a:pt x="2568002" y="0"/>
                    <a:pt x="2622401" y="22533"/>
                    <a:pt x="2662509" y="62641"/>
                  </a:cubicBezTo>
                  <a:cubicBezTo>
                    <a:pt x="2702617" y="102749"/>
                    <a:pt x="2725150" y="157148"/>
                    <a:pt x="2725150" y="213870"/>
                  </a:cubicBezTo>
                  <a:lnTo>
                    <a:pt x="2725150" y="1069348"/>
                  </a:lnTo>
                  <a:cubicBezTo>
                    <a:pt x="2725150" y="1126070"/>
                    <a:pt x="2702617" y="1180468"/>
                    <a:pt x="2662509" y="1220577"/>
                  </a:cubicBezTo>
                  <a:cubicBezTo>
                    <a:pt x="2622401" y="1260685"/>
                    <a:pt x="2568002" y="1283218"/>
                    <a:pt x="2511280" y="1283217"/>
                  </a:cubicBezTo>
                  <a:lnTo>
                    <a:pt x="213870" y="1283217"/>
                  </a:lnTo>
                  <a:cubicBezTo>
                    <a:pt x="95753" y="1283217"/>
                    <a:pt x="0" y="1187465"/>
                    <a:pt x="0" y="1069348"/>
                  </a:cubicBezTo>
                  <a:lnTo>
                    <a:pt x="0" y="213870"/>
                  </a:lnTo>
                  <a:cubicBezTo>
                    <a:pt x="0" y="95753"/>
                    <a:pt x="95753" y="0"/>
                    <a:pt x="213870" y="0"/>
                  </a:cubicBezTo>
                  <a:close/>
                </a:path>
              </a:pathLst>
            </a:custGeom>
            <a:solidFill>
              <a:srgbClr val="FFFAEF">
                <a:alpha val="100000"/>
              </a:srgbClr>
            </a:solidFill>
            <a:ln w="9525">
              <a:solidFill>
                <a:srgbClr val="FF7E00">
                  <a:alpha val="100000"/>
                </a:srgbClr>
              </a:solidFill>
              <a:prstDash val="sysDash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54" name="形状16"/>
            <p:cNvSpPr txBox="1"/>
            <p:nvPr/>
          </p:nvSpPr>
          <p:spPr>
            <a:xfrm>
              <a:off x="167802" y="996410"/>
              <a:ext cx="232334" cy="234715"/>
            </a:xfrm>
            <a:custGeom>
              <a:avLst/>
              <a:gdLst>
                <a:gd name="connsiteX0" fmla="*/ 116167 w 232334"/>
                <a:gd name="connsiteY0" fmla="*/ 0 h 234715"/>
                <a:gd name="connsiteX1" fmla="*/ 180324 w 232334"/>
                <a:gd name="connsiteY1" fmla="*/ 0 h 234715"/>
                <a:gd name="connsiteX2" fmla="*/ 232334 w 232334"/>
                <a:gd name="connsiteY2" fmla="*/ 182172 h 234715"/>
                <a:gd name="connsiteX3" fmla="*/ 52010 w 232334"/>
                <a:gd name="connsiteY3" fmla="*/ 234715 h 234715"/>
                <a:gd name="connsiteX4" fmla="*/ 0 w 232334"/>
                <a:gd name="connsiteY4" fmla="*/ 52543 h 234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334" h="234715">
                  <a:moveTo>
                    <a:pt x="116167" y="0"/>
                  </a:moveTo>
                  <a:cubicBezTo>
                    <a:pt x="180324" y="0"/>
                    <a:pt x="232334" y="52543"/>
                    <a:pt x="232334" y="117358"/>
                  </a:cubicBezTo>
                  <a:cubicBezTo>
                    <a:pt x="232334" y="182172"/>
                    <a:pt x="180324" y="234715"/>
                    <a:pt x="116167" y="234715"/>
                  </a:cubicBezTo>
                  <a:cubicBezTo>
                    <a:pt x="52010" y="234715"/>
                    <a:pt x="0" y="182172"/>
                    <a:pt x="0" y="117358"/>
                  </a:cubicBezTo>
                  <a:cubicBezTo>
                    <a:pt x="0" y="52543"/>
                    <a:pt x="52010" y="0"/>
                    <a:pt x="116167" y="0"/>
                  </a:cubicBezTo>
                  <a:close/>
                </a:path>
              </a:pathLst>
            </a:custGeom>
            <a:solidFill>
              <a:srgbClr val="FFFAEF">
                <a:alpha val="100000"/>
              </a:srgbClr>
            </a:solidFill>
            <a:ln w="9525">
              <a:solidFill>
                <a:srgbClr val="FF7E00">
                  <a:alpha val="100000"/>
                </a:srgbClr>
              </a:solidFill>
              <a:prstDash val="sysDash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55" name="形状17"/>
            <p:cNvSpPr txBox="1"/>
            <p:nvPr/>
          </p:nvSpPr>
          <p:spPr>
            <a:xfrm>
              <a:off x="0" y="1232268"/>
              <a:ext cx="160306" cy="131731"/>
            </a:xfrm>
            <a:custGeom>
              <a:avLst/>
              <a:gdLst>
                <a:gd name="connsiteX0" fmla="*/ 80153 w 160306"/>
                <a:gd name="connsiteY0" fmla="*/ 0 h 131731"/>
                <a:gd name="connsiteX1" fmla="*/ 124420 w 160306"/>
                <a:gd name="connsiteY1" fmla="*/ 0 h 131731"/>
                <a:gd name="connsiteX2" fmla="*/ 160306 w 160306"/>
                <a:gd name="connsiteY2" fmla="*/ 102242 h 131731"/>
                <a:gd name="connsiteX3" fmla="*/ 35886 w 160306"/>
                <a:gd name="connsiteY3" fmla="*/ 131731 h 131731"/>
                <a:gd name="connsiteX4" fmla="*/ 0 w 160306"/>
                <a:gd name="connsiteY4" fmla="*/ 29489 h 13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306" h="131731">
                  <a:moveTo>
                    <a:pt x="80153" y="0"/>
                  </a:moveTo>
                  <a:cubicBezTo>
                    <a:pt x="124420" y="0"/>
                    <a:pt x="160306" y="29489"/>
                    <a:pt x="160306" y="65865"/>
                  </a:cubicBezTo>
                  <a:cubicBezTo>
                    <a:pt x="160306" y="102242"/>
                    <a:pt x="124420" y="131731"/>
                    <a:pt x="80153" y="131731"/>
                  </a:cubicBezTo>
                  <a:cubicBezTo>
                    <a:pt x="35886" y="131731"/>
                    <a:pt x="0" y="102242"/>
                    <a:pt x="0" y="65865"/>
                  </a:cubicBezTo>
                  <a:cubicBezTo>
                    <a:pt x="0" y="29489"/>
                    <a:pt x="35886" y="0"/>
                    <a:pt x="80153" y="0"/>
                  </a:cubicBezTo>
                  <a:close/>
                </a:path>
              </a:pathLst>
            </a:custGeom>
            <a:solidFill>
              <a:srgbClr val="FFFAEF">
                <a:alpha val="100000"/>
              </a:srgbClr>
            </a:solidFill>
            <a:ln w="9525">
              <a:solidFill>
                <a:srgbClr val="FF7E00">
                  <a:alpha val="100000"/>
                </a:srgbClr>
              </a:solidFill>
              <a:prstDash val="sysDash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56" name="文本25"/>
            <p:cNvSpPr txBox="1"/>
            <p:nvPr/>
          </p:nvSpPr>
          <p:spPr>
            <a:xfrm>
              <a:off x="300609" y="80486"/>
              <a:ext cx="2933700" cy="123348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500是5个百，</a:t>
              </a:r>
            </a:p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5个百乘3是15个百，</a:t>
              </a:r>
            </a:p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也就是1500。</a:t>
              </a:r>
            </a:p>
          </p:txBody>
        </p:sp>
      </p:grpSp>
      <p:grpSp>
        <p:nvGrpSpPr>
          <p:cNvPr id="57" name="组合10"/>
          <p:cNvGrpSpPr/>
          <p:nvPr/>
        </p:nvGrpSpPr>
        <p:grpSpPr>
          <a:xfrm>
            <a:off x="7541028" y="4316187"/>
            <a:ext cx="4306272" cy="2216077"/>
            <a:chOff x="0" y="0"/>
            <a:chExt cx="4306272" cy="2216077"/>
          </a:xfrm>
        </p:grpSpPr>
        <p:sp>
          <p:nvSpPr>
            <p:cNvPr id="58" name="形状18"/>
            <p:cNvSpPr txBox="1"/>
            <p:nvPr/>
          </p:nvSpPr>
          <p:spPr>
            <a:xfrm>
              <a:off x="0" y="653329"/>
              <a:ext cx="3265761" cy="1242993"/>
            </a:xfrm>
            <a:custGeom>
              <a:avLst/>
              <a:gdLst>
                <a:gd name="connsiteX0" fmla="*/ 207166 w 3265761"/>
                <a:gd name="connsiteY0" fmla="*/ 0 h 1242993"/>
                <a:gd name="connsiteX1" fmla="*/ 3058595 w 3265761"/>
                <a:gd name="connsiteY1" fmla="*/ 0 h 1242993"/>
                <a:gd name="connsiteX2" fmla="*/ 3173010 w 3265761"/>
                <a:gd name="connsiteY2" fmla="*/ 0 h 1242993"/>
                <a:gd name="connsiteX3" fmla="*/ 3265761 w 3265761"/>
                <a:gd name="connsiteY3" fmla="*/ 292888 h 1242993"/>
                <a:gd name="connsiteX4" fmla="*/ 3390906 w 3265761"/>
                <a:gd name="connsiteY4" fmla="*/ 302369 h 1242993"/>
                <a:gd name="connsiteX5" fmla="*/ 3265761 w 3265761"/>
                <a:gd name="connsiteY5" fmla="*/ 360486 h 1242993"/>
                <a:gd name="connsiteX6" fmla="*/ 3265761 w 3265761"/>
                <a:gd name="connsiteY6" fmla="*/ 1035828 h 1242993"/>
                <a:gd name="connsiteX7" fmla="*/ 3265761 w 3265761"/>
                <a:gd name="connsiteY7" fmla="*/ 1150242 h 1242993"/>
                <a:gd name="connsiteX8" fmla="*/ 207166 w 3265761"/>
                <a:gd name="connsiteY8" fmla="*/ 1242993 h 1242993"/>
                <a:gd name="connsiteX9" fmla="*/ 92751 w 3265761"/>
                <a:gd name="connsiteY9" fmla="*/ 1242993 h 1242993"/>
                <a:gd name="connsiteX10" fmla="*/ 0 w 3265761"/>
                <a:gd name="connsiteY10" fmla="*/ 207166 h 1242993"/>
                <a:gd name="connsiteX11" fmla="*/ 0 w 3265761"/>
                <a:gd name="connsiteY11" fmla="*/ 92751 h 1242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90906" h="1242993">
                  <a:moveTo>
                    <a:pt x="207166" y="0"/>
                  </a:moveTo>
                  <a:lnTo>
                    <a:pt x="3058595" y="0"/>
                  </a:lnTo>
                  <a:cubicBezTo>
                    <a:pt x="3173010" y="0"/>
                    <a:pt x="3265761" y="92751"/>
                    <a:pt x="3265761" y="207166"/>
                  </a:cubicBezTo>
                  <a:lnTo>
                    <a:pt x="3265761" y="292888"/>
                  </a:lnTo>
                  <a:lnTo>
                    <a:pt x="3390906" y="302369"/>
                  </a:lnTo>
                  <a:lnTo>
                    <a:pt x="3265761" y="360486"/>
                  </a:lnTo>
                  <a:lnTo>
                    <a:pt x="3265761" y="1035828"/>
                  </a:lnTo>
                  <a:cubicBezTo>
                    <a:pt x="3265761" y="1150242"/>
                    <a:pt x="3173009" y="1242993"/>
                    <a:pt x="3058595" y="1242993"/>
                  </a:cubicBezTo>
                  <a:lnTo>
                    <a:pt x="207166" y="1242993"/>
                  </a:lnTo>
                  <a:cubicBezTo>
                    <a:pt x="92751" y="1242993"/>
                    <a:pt x="0" y="1150242"/>
                    <a:pt x="0" y="1035828"/>
                  </a:cubicBezTo>
                  <a:lnTo>
                    <a:pt x="0" y="207166"/>
                  </a:lnTo>
                  <a:cubicBezTo>
                    <a:pt x="0" y="92751"/>
                    <a:pt x="92751" y="0"/>
                    <a:pt x="207166" y="0"/>
                  </a:cubicBezTo>
                  <a:close/>
                </a:path>
              </a:pathLst>
            </a:custGeom>
            <a:solidFill>
              <a:srgbClr val="FFFAEF">
                <a:alpha val="100000"/>
              </a:srgbClr>
            </a:solidFill>
            <a:ln w="19050">
              <a:solidFill>
                <a:srgbClr val="FF7E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l"/>
              <a:r>
                <a:rPr lang="zh-CN" altLang="en-US" sz="24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整百数乘一位数，先算最高位数字乘一位数，再添2个0。</a:t>
              </a:r>
            </a:p>
          </p:txBody>
        </p:sp>
        <p:pic>
          <p:nvPicPr>
            <p:cNvPr id="59" name="图片4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71815" t="27604" r="15666" b="29557"/>
            <a:stretch>
              <a:fillRect/>
            </a:stretch>
          </p:blipFill>
          <p:spPr>
            <a:xfrm>
              <a:off x="3153747" y="0"/>
              <a:ext cx="1152525" cy="22160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nimEffect transition="out" filter="wipe(left)">
                                      <p:cBhvr>
                                        <p:cTn id="14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14" grpId="0" animBg="1"/>
      <p:bldP spid="39" grpId="1" animBg="1"/>
      <p:bldP spid="18" grpId="0" animBg="1"/>
      <p:bldP spid="23" grpId="0" animBg="1"/>
      <p:bldP spid="20" grpId="0" animBg="1"/>
      <p:bldP spid="43" grpId="0" animBg="1"/>
      <p:bldP spid="46" grpId="0" animBg="1"/>
      <p:bldP spid="30" grpId="0" animBg="1"/>
      <p:bldP spid="19" grpId="0" animBg="1"/>
      <p:bldP spid="32" grpId="0" animBg="1"/>
      <p:bldP spid="35" grpId="0" animBg="1"/>
      <p:bldP spid="33" grpId="0" animBg="1"/>
      <p:bldP spid="36" grpId="0" animBg="1"/>
      <p:bldP spid="34" grpId="0" animBg="1"/>
      <p:bldP spid="37" grpId="0" animBg="1"/>
      <p:bldP spid="49" grpId="0" animBg="1"/>
      <p:bldP spid="50" grpId="0" animBg="1"/>
      <p:bldP spid="51" grpId="0" animBg="1"/>
      <p:bldP spid="52" grpId="0" animBg="1"/>
      <p:bldP spid="31" grpId="0" animBg="1"/>
      <p:bldP spid="38" grpId="0" animBg="1"/>
      <p:bldP spid="57" grpId="0" animBg="1"/>
    </p:bldLst>
  </p:timing>
</p:sld>
</file>

<file path=ppt/slides/slide7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214" y="482241"/>
            <a:ext cx="4834528" cy="2417264"/>
          </a:xfrm>
          <a:prstGeom prst="rect">
            <a:avLst/>
          </a:prstGeom>
        </p:spPr>
      </p:pic>
      <p:sp>
        <p:nvSpPr>
          <p:cNvPr id="3" name="形状1"/>
          <p:cNvSpPr txBox="1"/>
          <p:nvPr/>
        </p:nvSpPr>
        <p:spPr>
          <a:xfrm>
            <a:off x="143828" y="153686"/>
            <a:ext cx="1500188" cy="386953"/>
          </a:xfrm>
          <a:custGeom>
            <a:avLst/>
            <a:gdLst>
              <a:gd name="connsiteX0" fmla="*/ 64492 w 1500188"/>
              <a:gd name="connsiteY0" fmla="*/ 0 h 386953"/>
              <a:gd name="connsiteX1" fmla="*/ 1435695 w 1500188"/>
              <a:gd name="connsiteY1" fmla="*/ 0 h 386953"/>
              <a:gd name="connsiteX2" fmla="*/ 1452800 w 1500188"/>
              <a:gd name="connsiteY2" fmla="*/ 0 h 386953"/>
              <a:gd name="connsiteX3" fmla="*/ 1493393 w 1500188"/>
              <a:gd name="connsiteY3" fmla="*/ 30984 h 386953"/>
              <a:gd name="connsiteX4" fmla="*/ 1500188 w 1500188"/>
              <a:gd name="connsiteY4" fmla="*/ 322461 h 386953"/>
              <a:gd name="connsiteX5" fmla="*/ 1500188 w 1500188"/>
              <a:gd name="connsiteY5" fmla="*/ 339566 h 386953"/>
              <a:gd name="connsiteX6" fmla="*/ 1469203 w 1500188"/>
              <a:gd name="connsiteY6" fmla="*/ 380159 h 386953"/>
              <a:gd name="connsiteX7" fmla="*/ 64492 w 1500188"/>
              <a:gd name="connsiteY7" fmla="*/ 386953 h 386953"/>
              <a:gd name="connsiteX8" fmla="*/ 28874 w 1500188"/>
              <a:gd name="connsiteY8" fmla="*/ 386953 h 386953"/>
              <a:gd name="connsiteX9" fmla="*/ 0 w 1500188"/>
              <a:gd name="connsiteY9" fmla="*/ 64492 h 386953"/>
              <a:gd name="connsiteX10" fmla="*/ 0 w 1500188"/>
              <a:gd name="connsiteY10" fmla="*/ 28874 h 38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0188" h="386953">
                <a:moveTo>
                  <a:pt x="64492" y="0"/>
                </a:moveTo>
                <a:lnTo>
                  <a:pt x="1435695" y="0"/>
                </a:lnTo>
                <a:cubicBezTo>
                  <a:pt x="1452800" y="0"/>
                  <a:pt x="1469203" y="6795"/>
                  <a:pt x="1481298" y="18889"/>
                </a:cubicBezTo>
                <a:cubicBezTo>
                  <a:pt x="1493393" y="30984"/>
                  <a:pt x="1500188" y="47388"/>
                  <a:pt x="1500188" y="64492"/>
                </a:cubicBezTo>
                <a:lnTo>
                  <a:pt x="1500188" y="322461"/>
                </a:lnTo>
                <a:cubicBezTo>
                  <a:pt x="1500188" y="339566"/>
                  <a:pt x="1493393" y="355970"/>
                  <a:pt x="1481298" y="368064"/>
                </a:cubicBezTo>
                <a:cubicBezTo>
                  <a:pt x="1469203" y="380159"/>
                  <a:pt x="1452800" y="386953"/>
                  <a:pt x="1435695" y="386953"/>
                </a:cubicBezTo>
                <a:lnTo>
                  <a:pt x="64492" y="386953"/>
                </a:lnTo>
                <a:cubicBezTo>
                  <a:pt x="28874" y="386953"/>
                  <a:pt x="0" y="358079"/>
                  <a:pt x="0" y="322461"/>
                </a:cubicBezTo>
                <a:lnTo>
                  <a:pt x="0" y="64492"/>
                </a:lnTo>
                <a:cubicBezTo>
                  <a:pt x="0" y="28874"/>
                  <a:pt x="28874" y="0"/>
                  <a:pt x="64492" y="0"/>
                </a:cubicBezTo>
                <a:close/>
              </a:path>
            </a:pathLst>
          </a:custGeom>
          <a:solidFill>
            <a:srgbClr val="A5D5E2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ctr">
              <a:lnSpc>
                <a:spcPts val="3000"/>
              </a:lnSpc>
            </a:pPr>
            <a:r>
              <a:rPr lang="zh-CN" altLang="en-US" sz="2250" b="1" i="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</a:rPr>
              <a:t>探究新知</a:t>
            </a:r>
          </a:p>
        </p:txBody>
      </p:sp>
      <p:grpSp>
        <p:nvGrpSpPr>
          <p:cNvPr id="4" name="组合1"/>
          <p:cNvGrpSpPr/>
          <p:nvPr/>
        </p:nvGrpSpPr>
        <p:grpSpPr>
          <a:xfrm>
            <a:off x="1560062" y="49663"/>
            <a:ext cx="5394179" cy="596106"/>
            <a:chOff x="0" y="0"/>
            <a:chExt cx="5394179" cy="596106"/>
          </a:xfrm>
        </p:grpSpPr>
        <p:sp>
          <p:nvSpPr>
            <p:cNvPr id="5" name="文本7"/>
            <p:cNvSpPr txBox="1"/>
            <p:nvPr/>
          </p:nvSpPr>
          <p:spPr>
            <a:xfrm>
              <a:off x="312572" y="0"/>
              <a:ext cx="5081607" cy="596106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799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4个箱子能装多少个饺子呢？</a:t>
              </a:r>
            </a:p>
          </p:txBody>
        </p:sp>
        <p:pic>
          <p:nvPicPr>
            <p:cNvPr id="6" name="图片2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0914" t="33187" r="70501" b="39301"/>
            <a:stretch>
              <a:fillRect/>
            </a:stretch>
          </p:blipFill>
          <p:spPr>
            <a:xfrm>
              <a:off x="0" y="96041"/>
              <a:ext cx="367817" cy="367722"/>
            </a:xfrm>
            <a:prstGeom prst="rect">
              <a:avLst/>
            </a:prstGeom>
          </p:spPr>
        </p:pic>
      </p:grpSp>
      <p:grpSp>
        <p:nvGrpSpPr>
          <p:cNvPr id="7" name="组合2"/>
          <p:cNvGrpSpPr/>
          <p:nvPr/>
        </p:nvGrpSpPr>
        <p:grpSpPr>
          <a:xfrm>
            <a:off x="5391950" y="873471"/>
            <a:ext cx="4210402" cy="625062"/>
            <a:chOff x="0" y="0"/>
            <a:chExt cx="4210402" cy="625062"/>
          </a:xfrm>
        </p:grpSpPr>
        <p:sp>
          <p:nvSpPr>
            <p:cNvPr id="8" name="形状2"/>
            <p:cNvSpPr txBox="1"/>
            <p:nvPr/>
          </p:nvSpPr>
          <p:spPr>
            <a:xfrm>
              <a:off x="0" y="55856"/>
              <a:ext cx="545763" cy="513350"/>
            </a:xfrm>
            <a:custGeom>
              <a:avLst/>
              <a:gdLst>
                <a:gd name="connsiteX0" fmla="*/ 85558 w 545763"/>
                <a:gd name="connsiteY0" fmla="*/ 0 h 513350"/>
                <a:gd name="connsiteX1" fmla="*/ 460205 w 545763"/>
                <a:gd name="connsiteY1" fmla="*/ 0 h 513350"/>
                <a:gd name="connsiteX2" fmla="*/ 482897 w 545763"/>
                <a:gd name="connsiteY2" fmla="*/ 0 h 513350"/>
                <a:gd name="connsiteX3" fmla="*/ 536749 w 545763"/>
                <a:gd name="connsiteY3" fmla="*/ 41105 h 513350"/>
                <a:gd name="connsiteX4" fmla="*/ 545763 w 545763"/>
                <a:gd name="connsiteY4" fmla="*/ 427792 h 513350"/>
                <a:gd name="connsiteX5" fmla="*/ 545763 w 545763"/>
                <a:gd name="connsiteY5" fmla="*/ 450483 h 513350"/>
                <a:gd name="connsiteX6" fmla="*/ 504659 w 545763"/>
                <a:gd name="connsiteY6" fmla="*/ 504336 h 513350"/>
                <a:gd name="connsiteX7" fmla="*/ 85558 w 545763"/>
                <a:gd name="connsiteY7" fmla="*/ 513350 h 513350"/>
                <a:gd name="connsiteX8" fmla="*/ 62867 w 545763"/>
                <a:gd name="connsiteY8" fmla="*/ 513350 h 513350"/>
                <a:gd name="connsiteX9" fmla="*/ 9014 w 545763"/>
                <a:gd name="connsiteY9" fmla="*/ 472245 h 513350"/>
                <a:gd name="connsiteX10" fmla="*/ 0 w 545763"/>
                <a:gd name="connsiteY10" fmla="*/ 85558 h 513350"/>
                <a:gd name="connsiteX11" fmla="*/ 0 w 545763"/>
                <a:gd name="connsiteY11" fmla="*/ 38306 h 51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5763" h="513350">
                  <a:moveTo>
                    <a:pt x="85558" y="0"/>
                  </a:moveTo>
                  <a:lnTo>
                    <a:pt x="460205" y="0"/>
                  </a:lnTo>
                  <a:cubicBezTo>
                    <a:pt x="482897" y="0"/>
                    <a:pt x="504659" y="9014"/>
                    <a:pt x="520704" y="25059"/>
                  </a:cubicBezTo>
                  <a:cubicBezTo>
                    <a:pt x="536749" y="41105"/>
                    <a:pt x="545763" y="62867"/>
                    <a:pt x="545763" y="85558"/>
                  </a:cubicBezTo>
                  <a:lnTo>
                    <a:pt x="545763" y="427792"/>
                  </a:lnTo>
                  <a:cubicBezTo>
                    <a:pt x="545763" y="450483"/>
                    <a:pt x="536749" y="472245"/>
                    <a:pt x="520704" y="488290"/>
                  </a:cubicBezTo>
                  <a:cubicBezTo>
                    <a:pt x="504659" y="504336"/>
                    <a:pt x="482897" y="513350"/>
                    <a:pt x="460205" y="513350"/>
                  </a:cubicBezTo>
                  <a:lnTo>
                    <a:pt x="85558" y="513350"/>
                  </a:lnTo>
                  <a:cubicBezTo>
                    <a:pt x="62867" y="513350"/>
                    <a:pt x="41105" y="504336"/>
                    <a:pt x="25059" y="488290"/>
                  </a:cubicBezTo>
                  <a:cubicBezTo>
                    <a:pt x="9014" y="472245"/>
                    <a:pt x="0" y="450483"/>
                    <a:pt x="0" y="427792"/>
                  </a:cubicBezTo>
                  <a:lnTo>
                    <a:pt x="0" y="85558"/>
                  </a:lnTo>
                  <a:cubicBezTo>
                    <a:pt x="0" y="38306"/>
                    <a:pt x="38306" y="0"/>
                    <a:pt x="85558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solidFill>
                <a:srgbClr val="2A8C5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9" name="形状3"/>
            <p:cNvSpPr txBox="1"/>
            <p:nvPr/>
          </p:nvSpPr>
          <p:spPr>
            <a:xfrm>
              <a:off x="1202379" y="55855"/>
              <a:ext cx="545763" cy="513350"/>
            </a:xfrm>
            <a:custGeom>
              <a:avLst/>
              <a:gdLst>
                <a:gd name="connsiteX0" fmla="*/ 85558 w 545763"/>
                <a:gd name="connsiteY0" fmla="*/ 0 h 513350"/>
                <a:gd name="connsiteX1" fmla="*/ 460205 w 545763"/>
                <a:gd name="connsiteY1" fmla="*/ 0 h 513350"/>
                <a:gd name="connsiteX2" fmla="*/ 482897 w 545763"/>
                <a:gd name="connsiteY2" fmla="*/ 0 h 513350"/>
                <a:gd name="connsiteX3" fmla="*/ 536749 w 545763"/>
                <a:gd name="connsiteY3" fmla="*/ 41105 h 513350"/>
                <a:gd name="connsiteX4" fmla="*/ 545763 w 545763"/>
                <a:gd name="connsiteY4" fmla="*/ 427792 h 513350"/>
                <a:gd name="connsiteX5" fmla="*/ 545763 w 545763"/>
                <a:gd name="connsiteY5" fmla="*/ 450483 h 513350"/>
                <a:gd name="connsiteX6" fmla="*/ 504659 w 545763"/>
                <a:gd name="connsiteY6" fmla="*/ 504336 h 513350"/>
                <a:gd name="connsiteX7" fmla="*/ 85558 w 545763"/>
                <a:gd name="connsiteY7" fmla="*/ 513350 h 513350"/>
                <a:gd name="connsiteX8" fmla="*/ 62867 w 545763"/>
                <a:gd name="connsiteY8" fmla="*/ 513350 h 513350"/>
                <a:gd name="connsiteX9" fmla="*/ 9014 w 545763"/>
                <a:gd name="connsiteY9" fmla="*/ 472245 h 513350"/>
                <a:gd name="connsiteX10" fmla="*/ 0 w 545763"/>
                <a:gd name="connsiteY10" fmla="*/ 85558 h 513350"/>
                <a:gd name="connsiteX11" fmla="*/ 0 w 545763"/>
                <a:gd name="connsiteY11" fmla="*/ 38306 h 51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5763" h="513350">
                  <a:moveTo>
                    <a:pt x="85558" y="0"/>
                  </a:moveTo>
                  <a:lnTo>
                    <a:pt x="460205" y="0"/>
                  </a:lnTo>
                  <a:cubicBezTo>
                    <a:pt x="482897" y="0"/>
                    <a:pt x="504659" y="9014"/>
                    <a:pt x="520704" y="25059"/>
                  </a:cubicBezTo>
                  <a:cubicBezTo>
                    <a:pt x="536749" y="41105"/>
                    <a:pt x="545763" y="62867"/>
                    <a:pt x="545763" y="85558"/>
                  </a:cubicBezTo>
                  <a:lnTo>
                    <a:pt x="545763" y="427792"/>
                  </a:lnTo>
                  <a:cubicBezTo>
                    <a:pt x="545763" y="450483"/>
                    <a:pt x="536749" y="472245"/>
                    <a:pt x="520704" y="488290"/>
                  </a:cubicBezTo>
                  <a:cubicBezTo>
                    <a:pt x="504659" y="504336"/>
                    <a:pt x="482897" y="513350"/>
                    <a:pt x="460205" y="513350"/>
                  </a:cubicBezTo>
                  <a:lnTo>
                    <a:pt x="85558" y="513350"/>
                  </a:lnTo>
                  <a:cubicBezTo>
                    <a:pt x="62867" y="513350"/>
                    <a:pt x="41105" y="504336"/>
                    <a:pt x="25059" y="488290"/>
                  </a:cubicBezTo>
                  <a:cubicBezTo>
                    <a:pt x="9014" y="472245"/>
                    <a:pt x="0" y="450483"/>
                    <a:pt x="0" y="427792"/>
                  </a:cubicBezTo>
                  <a:lnTo>
                    <a:pt x="0" y="85558"/>
                  </a:lnTo>
                  <a:cubicBezTo>
                    <a:pt x="0" y="38306"/>
                    <a:pt x="38306" y="0"/>
                    <a:pt x="85558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solidFill>
                <a:srgbClr val="2A8C5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0" name="形状4"/>
            <p:cNvSpPr txBox="1"/>
            <p:nvPr/>
          </p:nvSpPr>
          <p:spPr>
            <a:xfrm>
              <a:off x="639492" y="86608"/>
              <a:ext cx="451847" cy="451847"/>
            </a:xfrm>
            <a:custGeom>
              <a:avLst/>
              <a:gdLst>
                <a:gd name="connsiteX0" fmla="*/ 225923 w 451847"/>
                <a:gd name="connsiteY0" fmla="*/ 0 h 451847"/>
                <a:gd name="connsiteX1" fmla="*/ 350698 w 451847"/>
                <a:gd name="connsiteY1" fmla="*/ 0 h 451847"/>
                <a:gd name="connsiteX2" fmla="*/ 451847 w 451847"/>
                <a:gd name="connsiteY2" fmla="*/ 350698 h 451847"/>
                <a:gd name="connsiteX3" fmla="*/ 101149 w 451847"/>
                <a:gd name="connsiteY3" fmla="*/ 451847 h 451847"/>
                <a:gd name="connsiteX4" fmla="*/ 0 w 451847"/>
                <a:gd name="connsiteY4" fmla="*/ 101149 h 451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1847" h="451847">
                  <a:moveTo>
                    <a:pt x="225923" y="0"/>
                  </a:moveTo>
                  <a:cubicBezTo>
                    <a:pt x="350698" y="0"/>
                    <a:pt x="451847" y="101149"/>
                    <a:pt x="451847" y="225923"/>
                  </a:cubicBezTo>
                  <a:cubicBezTo>
                    <a:pt x="451847" y="350698"/>
                    <a:pt x="350698" y="451847"/>
                    <a:pt x="225923" y="451847"/>
                  </a:cubicBezTo>
                  <a:cubicBezTo>
                    <a:pt x="101149" y="451847"/>
                    <a:pt x="0" y="350698"/>
                    <a:pt x="0" y="225923"/>
                  </a:cubicBezTo>
                  <a:cubicBezTo>
                    <a:pt x="0" y="101149"/>
                    <a:pt x="101149" y="0"/>
                    <a:pt x="225923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solidFill>
                <a:srgbClr val="FF7E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1" name="文本9"/>
            <p:cNvSpPr txBox="1"/>
            <p:nvPr/>
          </p:nvSpPr>
          <p:spPr>
            <a:xfrm>
              <a:off x="1761839" y="0"/>
              <a:ext cx="381000" cy="6250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9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=</a:t>
              </a:r>
            </a:p>
          </p:txBody>
        </p:sp>
        <p:sp>
          <p:nvSpPr>
            <p:cNvPr id="12" name="形状5"/>
            <p:cNvSpPr txBox="1"/>
            <p:nvPr/>
          </p:nvSpPr>
          <p:spPr>
            <a:xfrm>
              <a:off x="2151869" y="55855"/>
              <a:ext cx="726738" cy="513350"/>
            </a:xfrm>
            <a:custGeom>
              <a:avLst/>
              <a:gdLst>
                <a:gd name="connsiteX0" fmla="*/ 85558 w 726738"/>
                <a:gd name="connsiteY0" fmla="*/ 0 h 513350"/>
                <a:gd name="connsiteX1" fmla="*/ 641180 w 726738"/>
                <a:gd name="connsiteY1" fmla="*/ 0 h 513350"/>
                <a:gd name="connsiteX2" fmla="*/ 688433 w 726738"/>
                <a:gd name="connsiteY2" fmla="*/ 0 h 513350"/>
                <a:gd name="connsiteX3" fmla="*/ 726738 w 726738"/>
                <a:gd name="connsiteY3" fmla="*/ 427792 h 513350"/>
                <a:gd name="connsiteX4" fmla="*/ 726738 w 726738"/>
                <a:gd name="connsiteY4" fmla="*/ 475044 h 513350"/>
                <a:gd name="connsiteX5" fmla="*/ 85558 w 726738"/>
                <a:gd name="connsiteY5" fmla="*/ 513350 h 513350"/>
                <a:gd name="connsiteX6" fmla="*/ 62867 w 726738"/>
                <a:gd name="connsiteY6" fmla="*/ 513350 h 513350"/>
                <a:gd name="connsiteX7" fmla="*/ 9014 w 726738"/>
                <a:gd name="connsiteY7" fmla="*/ 472245 h 513350"/>
                <a:gd name="connsiteX8" fmla="*/ 0 w 726738"/>
                <a:gd name="connsiteY8" fmla="*/ 85558 h 513350"/>
                <a:gd name="connsiteX9" fmla="*/ 0 w 726738"/>
                <a:gd name="connsiteY9" fmla="*/ 38306 h 51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6738" h="513350">
                  <a:moveTo>
                    <a:pt x="85558" y="0"/>
                  </a:moveTo>
                  <a:lnTo>
                    <a:pt x="641180" y="0"/>
                  </a:lnTo>
                  <a:cubicBezTo>
                    <a:pt x="688433" y="0"/>
                    <a:pt x="726738" y="38306"/>
                    <a:pt x="726738" y="85558"/>
                  </a:cubicBezTo>
                  <a:lnTo>
                    <a:pt x="726738" y="427792"/>
                  </a:lnTo>
                  <a:cubicBezTo>
                    <a:pt x="726738" y="475044"/>
                    <a:pt x="688433" y="513350"/>
                    <a:pt x="641180" y="513350"/>
                  </a:cubicBezTo>
                  <a:lnTo>
                    <a:pt x="85558" y="513350"/>
                  </a:lnTo>
                  <a:cubicBezTo>
                    <a:pt x="62867" y="513350"/>
                    <a:pt x="41105" y="504336"/>
                    <a:pt x="25059" y="488290"/>
                  </a:cubicBezTo>
                  <a:cubicBezTo>
                    <a:pt x="9014" y="472245"/>
                    <a:pt x="0" y="450483"/>
                    <a:pt x="0" y="427792"/>
                  </a:cubicBezTo>
                  <a:lnTo>
                    <a:pt x="0" y="85558"/>
                  </a:lnTo>
                  <a:cubicBezTo>
                    <a:pt x="0" y="38306"/>
                    <a:pt x="38306" y="0"/>
                    <a:pt x="85558" y="0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solidFill>
                <a:srgbClr val="2A8C51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3" name="文本8"/>
            <p:cNvSpPr txBox="1"/>
            <p:nvPr/>
          </p:nvSpPr>
          <p:spPr>
            <a:xfrm>
              <a:off x="2800702" y="43453"/>
              <a:ext cx="1409700" cy="5381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（ 个 ）</a:t>
              </a:r>
            </a:p>
          </p:txBody>
        </p:sp>
      </p:grpSp>
      <p:grpSp>
        <p:nvGrpSpPr>
          <p:cNvPr id="14" name="组合3"/>
          <p:cNvGrpSpPr/>
          <p:nvPr/>
        </p:nvGrpSpPr>
        <p:grpSpPr>
          <a:xfrm>
            <a:off x="5477123" y="806310"/>
            <a:ext cx="1713823" cy="656663"/>
            <a:chOff x="0" y="0"/>
            <a:chExt cx="1713823" cy="656663"/>
          </a:xfrm>
        </p:grpSpPr>
        <p:sp>
          <p:nvSpPr>
            <p:cNvPr id="15" name="文本10"/>
            <p:cNvSpPr txBox="1"/>
            <p:nvPr/>
          </p:nvSpPr>
          <p:spPr>
            <a:xfrm>
              <a:off x="0" y="101199"/>
              <a:ext cx="342900" cy="5381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4</a:t>
              </a:r>
            </a:p>
          </p:txBody>
        </p:sp>
        <p:pic>
          <p:nvPicPr>
            <p:cNvPr id="16" name="公式1"/>
            <p:cNvPicPr>
              <a:picLocks noChangeAspect="1"/>
            </p:cNvPicPr>
            <p:nvPr/>
          </p:nvPicPr>
          <p:blipFill>
            <a:fillRect/>
            <a:blip r:embed="rId4"/>
            <a:stretch/>
          </p:blipFill>
          <p:spPr>
            <a:xfrm>
              <a:off x="497694" y="0"/>
              <a:ext cx="516769" cy="639375"/>
            </a:xfrm>
            <a:prstGeom prst="rect">
              <a:avLst/>
            </a:prstGeom>
          </p:spPr>
        </p:pic>
        <p:sp>
          <p:nvSpPr>
            <p:cNvPr id="17" name="文本11"/>
            <p:cNvSpPr txBox="1"/>
            <p:nvPr/>
          </p:nvSpPr>
          <p:spPr>
            <a:xfrm>
              <a:off x="1066123" y="118501"/>
              <a:ext cx="647700" cy="538162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500</a:t>
              </a:r>
            </a:p>
          </p:txBody>
        </p:sp>
      </p:grpSp>
      <p:sp>
        <p:nvSpPr>
          <p:cNvPr id="18" name="文本1"/>
          <p:cNvSpPr txBox="1"/>
          <p:nvPr/>
        </p:nvSpPr>
        <p:spPr>
          <a:xfrm>
            <a:off x="7483716" y="917143"/>
            <a:ext cx="8001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2000</a:t>
            </a:r>
          </a:p>
        </p:txBody>
      </p:sp>
      <p:sp>
        <p:nvSpPr>
          <p:cNvPr id="19" name="文本2"/>
          <p:cNvSpPr txBox="1"/>
          <p:nvPr/>
        </p:nvSpPr>
        <p:spPr>
          <a:xfrm>
            <a:off x="5011522" y="1733636"/>
            <a:ext cx="43053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答：4个箱子能装2000个饺子。</a:t>
            </a:r>
          </a:p>
        </p:txBody>
      </p:sp>
      <p:sp>
        <p:nvSpPr>
          <p:cNvPr id="20" name="文本3"/>
          <p:cNvSpPr txBox="1"/>
          <p:nvPr/>
        </p:nvSpPr>
        <p:spPr>
          <a:xfrm>
            <a:off x="5950277" y="2386146"/>
            <a:ext cx="17145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5 x 4 = 20</a:t>
            </a:r>
          </a:p>
        </p:txBody>
      </p:sp>
      <p:sp>
        <p:nvSpPr>
          <p:cNvPr id="21" name="文本4"/>
          <p:cNvSpPr txBox="1"/>
          <p:nvPr/>
        </p:nvSpPr>
        <p:spPr>
          <a:xfrm>
            <a:off x="5645848" y="3160366"/>
            <a:ext cx="23241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500 x 4 = </a:t>
            </a:r>
            <a:r>
              <a:rPr lang="zh-CN" altLang="en-US" sz="2399" b="0" i="0" dirty="0">
                <a:solidFill>
                  <a:srgbClr val="AA00FF">
                    <a:alpha val="100000"/>
                  </a:srgbClr>
                </a:solidFill>
                <a:latin typeface="楷体"/>
                <a:ea typeface="楷体"/>
              </a:rPr>
              <a:t>20</a:t>
            </a:r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00</a:t>
            </a:r>
          </a:p>
        </p:txBody>
      </p:sp>
      <p:grpSp>
        <p:nvGrpSpPr>
          <p:cNvPr id="22" name="组合4"/>
          <p:cNvGrpSpPr/>
          <p:nvPr/>
        </p:nvGrpSpPr>
        <p:grpSpPr>
          <a:xfrm>
            <a:off x="8832828" y="2391242"/>
            <a:ext cx="3234309" cy="1363999"/>
            <a:chOff x="0" y="0"/>
            <a:chExt cx="3234309" cy="1363999"/>
          </a:xfrm>
        </p:grpSpPr>
        <p:sp>
          <p:nvSpPr>
            <p:cNvPr id="23" name="形状6"/>
            <p:cNvSpPr txBox="1"/>
            <p:nvPr/>
          </p:nvSpPr>
          <p:spPr>
            <a:xfrm>
              <a:off x="247069" y="0"/>
              <a:ext cx="2725150" cy="1283218"/>
            </a:xfrm>
            <a:custGeom>
              <a:avLst/>
              <a:gdLst>
                <a:gd name="connsiteX0" fmla="*/ 213870 w 2725150"/>
                <a:gd name="connsiteY0" fmla="*/ 0 h 1283218"/>
                <a:gd name="connsiteX1" fmla="*/ 2511280 w 2725150"/>
                <a:gd name="connsiteY1" fmla="*/ 0 h 1283218"/>
                <a:gd name="connsiteX2" fmla="*/ 2568002 w 2725150"/>
                <a:gd name="connsiteY2" fmla="*/ 0 h 1283218"/>
                <a:gd name="connsiteX3" fmla="*/ 2702617 w 2725150"/>
                <a:gd name="connsiteY3" fmla="*/ 102749 h 1283218"/>
                <a:gd name="connsiteX4" fmla="*/ 2725150 w 2725150"/>
                <a:gd name="connsiteY4" fmla="*/ 1069348 h 1283218"/>
                <a:gd name="connsiteX5" fmla="*/ 2725150 w 2725150"/>
                <a:gd name="connsiteY5" fmla="*/ 1126070 h 1283218"/>
                <a:gd name="connsiteX6" fmla="*/ 2622401 w 2725150"/>
                <a:gd name="connsiteY6" fmla="*/ 1260685 h 1283218"/>
                <a:gd name="connsiteX7" fmla="*/ 213870 w 2725150"/>
                <a:gd name="connsiteY7" fmla="*/ 1283217 h 1283218"/>
                <a:gd name="connsiteX8" fmla="*/ 95753 w 2725150"/>
                <a:gd name="connsiteY8" fmla="*/ 1283217 h 1283218"/>
                <a:gd name="connsiteX9" fmla="*/ 0 w 2725150"/>
                <a:gd name="connsiteY9" fmla="*/ 213870 h 1283218"/>
                <a:gd name="connsiteX10" fmla="*/ 0 w 2725150"/>
                <a:gd name="connsiteY10" fmla="*/ 95753 h 1283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25150" h="1283217">
                  <a:moveTo>
                    <a:pt x="213870" y="0"/>
                  </a:moveTo>
                  <a:lnTo>
                    <a:pt x="2511280" y="0"/>
                  </a:lnTo>
                  <a:cubicBezTo>
                    <a:pt x="2568002" y="0"/>
                    <a:pt x="2622401" y="22533"/>
                    <a:pt x="2662509" y="62641"/>
                  </a:cubicBezTo>
                  <a:cubicBezTo>
                    <a:pt x="2702617" y="102749"/>
                    <a:pt x="2725150" y="157148"/>
                    <a:pt x="2725150" y="213870"/>
                  </a:cubicBezTo>
                  <a:lnTo>
                    <a:pt x="2725150" y="1069348"/>
                  </a:lnTo>
                  <a:cubicBezTo>
                    <a:pt x="2725150" y="1126070"/>
                    <a:pt x="2702617" y="1180468"/>
                    <a:pt x="2662509" y="1220577"/>
                  </a:cubicBezTo>
                  <a:cubicBezTo>
                    <a:pt x="2622401" y="1260685"/>
                    <a:pt x="2568002" y="1283218"/>
                    <a:pt x="2511280" y="1283217"/>
                  </a:cubicBezTo>
                  <a:lnTo>
                    <a:pt x="213870" y="1283217"/>
                  </a:lnTo>
                  <a:cubicBezTo>
                    <a:pt x="95753" y="1283217"/>
                    <a:pt x="0" y="1187465"/>
                    <a:pt x="0" y="1069348"/>
                  </a:cubicBezTo>
                  <a:lnTo>
                    <a:pt x="0" y="213870"/>
                  </a:lnTo>
                  <a:cubicBezTo>
                    <a:pt x="0" y="95753"/>
                    <a:pt x="95753" y="0"/>
                    <a:pt x="213870" y="0"/>
                  </a:cubicBezTo>
                  <a:close/>
                </a:path>
              </a:pathLst>
            </a:custGeom>
            <a:solidFill>
              <a:srgbClr val="FFFAEF">
                <a:alpha val="100000"/>
              </a:srgbClr>
            </a:solidFill>
            <a:ln w="9525">
              <a:solidFill>
                <a:srgbClr val="FF7E00">
                  <a:alpha val="100000"/>
                </a:srgbClr>
              </a:solidFill>
              <a:prstDash val="sysDash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24" name="形状7"/>
            <p:cNvSpPr txBox="1"/>
            <p:nvPr/>
          </p:nvSpPr>
          <p:spPr>
            <a:xfrm>
              <a:off x="167802" y="996410"/>
              <a:ext cx="232334" cy="234715"/>
            </a:xfrm>
            <a:custGeom>
              <a:avLst/>
              <a:gdLst>
                <a:gd name="connsiteX0" fmla="*/ 116167 w 232334"/>
                <a:gd name="connsiteY0" fmla="*/ 0 h 234715"/>
                <a:gd name="connsiteX1" fmla="*/ 180324 w 232334"/>
                <a:gd name="connsiteY1" fmla="*/ 0 h 234715"/>
                <a:gd name="connsiteX2" fmla="*/ 232334 w 232334"/>
                <a:gd name="connsiteY2" fmla="*/ 182172 h 234715"/>
                <a:gd name="connsiteX3" fmla="*/ 52010 w 232334"/>
                <a:gd name="connsiteY3" fmla="*/ 234715 h 234715"/>
                <a:gd name="connsiteX4" fmla="*/ 0 w 232334"/>
                <a:gd name="connsiteY4" fmla="*/ 52543 h 234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2334" h="234715">
                  <a:moveTo>
                    <a:pt x="116167" y="0"/>
                  </a:moveTo>
                  <a:cubicBezTo>
                    <a:pt x="180324" y="0"/>
                    <a:pt x="232334" y="52543"/>
                    <a:pt x="232334" y="117358"/>
                  </a:cubicBezTo>
                  <a:cubicBezTo>
                    <a:pt x="232334" y="182172"/>
                    <a:pt x="180324" y="234715"/>
                    <a:pt x="116167" y="234715"/>
                  </a:cubicBezTo>
                  <a:cubicBezTo>
                    <a:pt x="52010" y="234715"/>
                    <a:pt x="0" y="182172"/>
                    <a:pt x="0" y="117358"/>
                  </a:cubicBezTo>
                  <a:cubicBezTo>
                    <a:pt x="0" y="52543"/>
                    <a:pt x="52010" y="0"/>
                    <a:pt x="116167" y="0"/>
                  </a:cubicBezTo>
                  <a:close/>
                </a:path>
              </a:pathLst>
            </a:custGeom>
            <a:solidFill>
              <a:srgbClr val="FFFAEF">
                <a:alpha val="100000"/>
              </a:srgbClr>
            </a:solidFill>
            <a:ln w="9525">
              <a:solidFill>
                <a:srgbClr val="FF7E00">
                  <a:alpha val="100000"/>
                </a:srgbClr>
              </a:solidFill>
              <a:prstDash val="sysDash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25" name="形状8"/>
            <p:cNvSpPr txBox="1"/>
            <p:nvPr/>
          </p:nvSpPr>
          <p:spPr>
            <a:xfrm>
              <a:off x="0" y="1232268"/>
              <a:ext cx="160306" cy="131731"/>
            </a:xfrm>
            <a:custGeom>
              <a:avLst/>
              <a:gdLst>
                <a:gd name="connsiteX0" fmla="*/ 80153 w 160306"/>
                <a:gd name="connsiteY0" fmla="*/ 0 h 131731"/>
                <a:gd name="connsiteX1" fmla="*/ 124420 w 160306"/>
                <a:gd name="connsiteY1" fmla="*/ 0 h 131731"/>
                <a:gd name="connsiteX2" fmla="*/ 160306 w 160306"/>
                <a:gd name="connsiteY2" fmla="*/ 102242 h 131731"/>
                <a:gd name="connsiteX3" fmla="*/ 35886 w 160306"/>
                <a:gd name="connsiteY3" fmla="*/ 131731 h 131731"/>
                <a:gd name="connsiteX4" fmla="*/ 0 w 160306"/>
                <a:gd name="connsiteY4" fmla="*/ 29489 h 13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306" h="131731">
                  <a:moveTo>
                    <a:pt x="80153" y="0"/>
                  </a:moveTo>
                  <a:cubicBezTo>
                    <a:pt x="124420" y="0"/>
                    <a:pt x="160306" y="29489"/>
                    <a:pt x="160306" y="65865"/>
                  </a:cubicBezTo>
                  <a:cubicBezTo>
                    <a:pt x="160306" y="102242"/>
                    <a:pt x="124420" y="131731"/>
                    <a:pt x="80153" y="131731"/>
                  </a:cubicBezTo>
                  <a:cubicBezTo>
                    <a:pt x="35886" y="131731"/>
                    <a:pt x="0" y="102242"/>
                    <a:pt x="0" y="65865"/>
                  </a:cubicBezTo>
                  <a:cubicBezTo>
                    <a:pt x="0" y="29489"/>
                    <a:pt x="35886" y="0"/>
                    <a:pt x="80153" y="0"/>
                  </a:cubicBezTo>
                  <a:close/>
                </a:path>
              </a:pathLst>
            </a:custGeom>
            <a:solidFill>
              <a:srgbClr val="FFFAEF">
                <a:alpha val="100000"/>
              </a:srgbClr>
            </a:solidFill>
            <a:ln w="9525">
              <a:solidFill>
                <a:srgbClr val="FF7E00">
                  <a:alpha val="100000"/>
                </a:srgbClr>
              </a:solidFill>
              <a:prstDash val="sysDash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26" name="文本12"/>
            <p:cNvSpPr txBox="1"/>
            <p:nvPr/>
          </p:nvSpPr>
          <p:spPr>
            <a:xfrm>
              <a:off x="300609" y="80486"/>
              <a:ext cx="2933700" cy="1233488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500是5个百，</a:t>
              </a:r>
            </a:p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5个百乘4是20个百，</a:t>
              </a:r>
            </a:p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也就是2000。</a:t>
              </a:r>
            </a:p>
          </p:txBody>
        </p:sp>
      </p:grpSp>
      <p:sp>
        <p:nvSpPr>
          <p:cNvPr id="27" name="文本5"/>
          <p:cNvSpPr txBox="1"/>
          <p:nvPr/>
        </p:nvSpPr>
        <p:spPr>
          <a:xfrm>
            <a:off x="807113" y="4212454"/>
            <a:ext cx="9612249" cy="726884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199" b="0" i="0" dirty="0">
                <a:solidFill>
                  <a:srgbClr val="AA00FF">
                    <a:alpha val="100000"/>
                  </a:srgbClr>
                </a:solidFill>
                <a:latin typeface="微软雅黑"/>
                <a:ea typeface="微软雅黑"/>
              </a:rPr>
              <a:t>判断：乘数有几个零，乘积的末尾就有几个零（    ）</a:t>
            </a:r>
          </a:p>
        </p:txBody>
      </p:sp>
      <p:sp>
        <p:nvSpPr>
          <p:cNvPr id="28" name="文本6"/>
          <p:cNvSpPr txBox="1"/>
          <p:nvPr/>
        </p:nvSpPr>
        <p:spPr>
          <a:xfrm>
            <a:off x="9402137" y="4171312"/>
            <a:ext cx="539020" cy="810673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699" b="0" i="0" dirty="0">
                <a:solidFill>
                  <a:srgbClr val="FF0000">
                    <a:alpha val="100000"/>
                  </a:srgbClr>
                </a:solidFill>
                <a:latin typeface="微软雅黑"/>
                <a:ea typeface="微软雅黑"/>
              </a:rPr>
              <a:t>×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  <p:bldP spid="21" grpId="0" animBg="1"/>
      <p:bldP spid="22" grpId="0" animBg="1"/>
      <p:bldP spid="18" grpId="0" animBg="1"/>
      <p:bldP spid="19" grpId="0" animBg="1"/>
      <p:bldP spid="27" grpId="0" animBg="1"/>
      <p:bldP spid="28" grpId="0" animBg="1"/>
    </p:bldLst>
  </p:timing>
</p:sld>
</file>

<file path=ppt/slides/slide8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1180681" y="102460"/>
            <a:ext cx="10838180" cy="7124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0" i="0" dirty="0">
                <a:solidFill>
                  <a:srgbClr val="000000">
                    <a:alpha val="100000"/>
                  </a:srgbClr>
                </a:solidFill>
                <a:latin typeface="微软雅黑"/>
                <a:ea typeface="微软雅黑"/>
              </a:rPr>
              <a:t>算一算，你发现了什么？先独立计算，再和同桌交流。</a:t>
            </a:r>
          </a:p>
        </p:txBody>
      </p:sp>
      <p:pic>
        <p:nvPicPr>
          <p:cNvPr id="3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528" y="223285"/>
            <a:ext cx="324000" cy="324000"/>
          </a:xfrm>
          <a:prstGeom prst="rect">
            <a:avLst/>
          </a:prstGeom>
        </p:spPr>
      </p:pic>
      <p:sp>
        <p:nvSpPr>
          <p:cNvPr id="4" name="形状1"/>
          <p:cNvSpPr txBox="1"/>
          <p:nvPr/>
        </p:nvSpPr>
        <p:spPr>
          <a:xfrm rot="7620000" flipH="1">
            <a:off x="2172335" y="1485265"/>
            <a:ext cx="2483485" cy="2767965"/>
          </a:xfrm>
          <a:prstGeom prst="arc"/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  <a:headEnd type="triangl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5" name="形状2"/>
          <p:cNvSpPr txBox="1"/>
          <p:nvPr/>
        </p:nvSpPr>
        <p:spPr>
          <a:xfrm rot="13980000">
            <a:off x="2094230" y="1534795"/>
            <a:ext cx="2486660" cy="2733675"/>
          </a:xfrm>
          <a:prstGeom prst="arc"/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  <a:headEnd type="triangl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6" name="文本2"/>
          <p:cNvSpPr txBox="1"/>
          <p:nvPr/>
        </p:nvSpPr>
        <p:spPr>
          <a:xfrm>
            <a:off x="2520315" y="1609877"/>
            <a:ext cx="1760855" cy="7124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方正科技符号"/>
                <a:ea typeface="方正科技符号"/>
              </a:rPr>
              <a:t>8×4＝</a:t>
            </a:r>
          </a:p>
        </p:txBody>
      </p:sp>
      <p:sp>
        <p:nvSpPr>
          <p:cNvPr id="7" name="文本3"/>
          <p:cNvSpPr txBox="1"/>
          <p:nvPr/>
        </p:nvSpPr>
        <p:spPr>
          <a:xfrm>
            <a:off x="2457174" y="2479043"/>
            <a:ext cx="2411412" cy="7124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方正科技符号"/>
                <a:ea typeface="方正科技符号"/>
              </a:rPr>
              <a:t>8  ×4＝</a:t>
            </a:r>
          </a:p>
        </p:txBody>
      </p:sp>
      <p:sp>
        <p:nvSpPr>
          <p:cNvPr id="8" name="文本4"/>
          <p:cNvSpPr txBox="1"/>
          <p:nvPr/>
        </p:nvSpPr>
        <p:spPr>
          <a:xfrm>
            <a:off x="2225545" y="3522002"/>
            <a:ext cx="2632072" cy="683895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方正科技符号"/>
                <a:ea typeface="方正科技符号"/>
              </a:rPr>
              <a:t>8     ×4＝</a:t>
            </a:r>
          </a:p>
        </p:txBody>
      </p:sp>
      <p:sp>
        <p:nvSpPr>
          <p:cNvPr id="9" name="文本5"/>
          <p:cNvSpPr txBox="1"/>
          <p:nvPr/>
        </p:nvSpPr>
        <p:spPr>
          <a:xfrm>
            <a:off x="2681268" y="2478900"/>
            <a:ext cx="1381125" cy="869632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方正科技符号"/>
                <a:ea typeface="方正科技符号"/>
              </a:rPr>
              <a:t>0  </a:t>
            </a:r>
          </a:p>
        </p:txBody>
      </p:sp>
      <p:sp>
        <p:nvSpPr>
          <p:cNvPr id="10" name="文本6"/>
          <p:cNvSpPr txBox="1"/>
          <p:nvPr/>
        </p:nvSpPr>
        <p:spPr>
          <a:xfrm>
            <a:off x="2386022" y="3521926"/>
            <a:ext cx="623888" cy="1047644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方正科技符号"/>
                <a:ea typeface="方正科技符号"/>
              </a:rPr>
              <a:t>00  </a:t>
            </a:r>
          </a:p>
        </p:txBody>
      </p:sp>
      <p:sp>
        <p:nvSpPr>
          <p:cNvPr id="11" name="文本7"/>
          <p:cNvSpPr txBox="1"/>
          <p:nvPr/>
        </p:nvSpPr>
        <p:spPr>
          <a:xfrm>
            <a:off x="8393973" y="1609906"/>
            <a:ext cx="1979612" cy="7124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方正科技符号"/>
                <a:ea typeface="方正科技符号"/>
              </a:rPr>
              <a:t>6×7＝</a:t>
            </a:r>
          </a:p>
        </p:txBody>
      </p:sp>
      <p:sp>
        <p:nvSpPr>
          <p:cNvPr id="12" name="文本8"/>
          <p:cNvSpPr txBox="1"/>
          <p:nvPr/>
        </p:nvSpPr>
        <p:spPr>
          <a:xfrm>
            <a:off x="8324336" y="2557539"/>
            <a:ext cx="2413000" cy="7124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方正科技符号"/>
                <a:ea typeface="方正科技符号"/>
              </a:rPr>
              <a:t>6  ×7 ＝</a:t>
            </a:r>
          </a:p>
        </p:txBody>
      </p:sp>
      <p:sp>
        <p:nvSpPr>
          <p:cNvPr id="13" name="文本9"/>
          <p:cNvSpPr txBox="1"/>
          <p:nvPr/>
        </p:nvSpPr>
        <p:spPr>
          <a:xfrm>
            <a:off x="8177517" y="3347075"/>
            <a:ext cx="2413000" cy="7124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方正科技符号"/>
                <a:ea typeface="方正科技符号"/>
              </a:rPr>
              <a:t>6    ×7 ＝</a:t>
            </a:r>
          </a:p>
        </p:txBody>
      </p:sp>
      <p:sp>
        <p:nvSpPr>
          <p:cNvPr id="14" name="文本10"/>
          <p:cNvSpPr txBox="1"/>
          <p:nvPr/>
        </p:nvSpPr>
        <p:spPr>
          <a:xfrm>
            <a:off x="8548068" y="2557558"/>
            <a:ext cx="581025" cy="7124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方正科技符号"/>
                <a:ea typeface="方正科技符号"/>
              </a:rPr>
              <a:t>0</a:t>
            </a:r>
          </a:p>
        </p:txBody>
      </p:sp>
      <p:sp>
        <p:nvSpPr>
          <p:cNvPr id="15" name="文本11"/>
          <p:cNvSpPr txBox="1"/>
          <p:nvPr/>
        </p:nvSpPr>
        <p:spPr>
          <a:xfrm>
            <a:off x="8413061" y="3347066"/>
            <a:ext cx="850900" cy="7124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000000">
                    <a:alpha val="100000"/>
                  </a:srgbClr>
                </a:solidFill>
                <a:latin typeface="方正科技符号"/>
                <a:ea typeface="方正科技符号"/>
              </a:rPr>
              <a:t>00</a:t>
            </a:r>
          </a:p>
        </p:txBody>
      </p:sp>
      <p:sp>
        <p:nvSpPr>
          <p:cNvPr id="16" name="文本12"/>
          <p:cNvSpPr txBox="1"/>
          <p:nvPr/>
        </p:nvSpPr>
        <p:spPr>
          <a:xfrm>
            <a:off x="3674745" y="1608138"/>
            <a:ext cx="1646237" cy="7124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7030A0">
                    <a:alpha val="100000"/>
                  </a:srgbClr>
                </a:solidFill>
                <a:latin typeface="方正科技符号"/>
                <a:ea typeface="方正科技符号"/>
              </a:rPr>
              <a:t>32</a:t>
            </a:r>
          </a:p>
        </p:txBody>
      </p:sp>
      <p:sp>
        <p:nvSpPr>
          <p:cNvPr id="17" name="文本13"/>
          <p:cNvSpPr txBox="1"/>
          <p:nvPr/>
        </p:nvSpPr>
        <p:spPr>
          <a:xfrm>
            <a:off x="3674755" y="3507715"/>
            <a:ext cx="1646238" cy="7124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7030A0">
                    <a:alpha val="100000"/>
                  </a:srgbClr>
                </a:solidFill>
                <a:latin typeface="方正科技符号"/>
                <a:ea typeface="方正科技符号"/>
              </a:rPr>
              <a:t>32</a:t>
            </a:r>
          </a:p>
        </p:txBody>
      </p:sp>
      <p:sp>
        <p:nvSpPr>
          <p:cNvPr id="18" name="文本14"/>
          <p:cNvSpPr txBox="1"/>
          <p:nvPr/>
        </p:nvSpPr>
        <p:spPr>
          <a:xfrm>
            <a:off x="4062022" y="3507715"/>
            <a:ext cx="1031875" cy="7124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7030A0">
                    <a:alpha val="100000"/>
                  </a:srgbClr>
                </a:solidFill>
                <a:latin typeface="方正科技符号"/>
                <a:ea typeface="方正科技符号"/>
              </a:rPr>
              <a:t>00</a:t>
            </a:r>
          </a:p>
        </p:txBody>
      </p:sp>
      <p:sp>
        <p:nvSpPr>
          <p:cNvPr id="19" name="文本15"/>
          <p:cNvSpPr txBox="1"/>
          <p:nvPr/>
        </p:nvSpPr>
        <p:spPr>
          <a:xfrm>
            <a:off x="3674745" y="2479040"/>
            <a:ext cx="838200" cy="7124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7030A0">
                    <a:alpha val="100000"/>
                  </a:srgbClr>
                </a:solidFill>
                <a:latin typeface="方正科技符号"/>
                <a:ea typeface="方正科技符号"/>
              </a:rPr>
              <a:t>32</a:t>
            </a:r>
          </a:p>
        </p:txBody>
      </p:sp>
      <p:sp>
        <p:nvSpPr>
          <p:cNvPr id="20" name="文本16"/>
          <p:cNvSpPr txBox="1"/>
          <p:nvPr/>
        </p:nvSpPr>
        <p:spPr>
          <a:xfrm>
            <a:off x="9631680" y="3347209"/>
            <a:ext cx="1646237" cy="7124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7030A0">
                    <a:alpha val="100000"/>
                  </a:srgbClr>
                </a:solidFill>
                <a:latin typeface="方正科技符号"/>
                <a:ea typeface="方正科技符号"/>
              </a:rPr>
              <a:t>42</a:t>
            </a:r>
          </a:p>
        </p:txBody>
      </p:sp>
      <p:sp>
        <p:nvSpPr>
          <p:cNvPr id="21" name="文本17"/>
          <p:cNvSpPr txBox="1"/>
          <p:nvPr/>
        </p:nvSpPr>
        <p:spPr>
          <a:xfrm>
            <a:off x="9415834" y="1607953"/>
            <a:ext cx="1646237" cy="7124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7030A0">
                    <a:alpha val="100000"/>
                  </a:srgbClr>
                </a:solidFill>
                <a:latin typeface="方正科技符号"/>
                <a:ea typeface="方正科技符号"/>
              </a:rPr>
              <a:t>42</a:t>
            </a:r>
          </a:p>
        </p:txBody>
      </p:sp>
      <p:sp>
        <p:nvSpPr>
          <p:cNvPr id="22" name="文本18"/>
          <p:cNvSpPr txBox="1"/>
          <p:nvPr/>
        </p:nvSpPr>
        <p:spPr>
          <a:xfrm>
            <a:off x="9516628" y="2557548"/>
            <a:ext cx="1644650" cy="7124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7030A0">
                    <a:alpha val="100000"/>
                  </a:srgbClr>
                </a:solidFill>
                <a:latin typeface="方正科技符号"/>
                <a:ea typeface="方正科技符号"/>
              </a:rPr>
              <a:t>42</a:t>
            </a:r>
          </a:p>
        </p:txBody>
      </p:sp>
      <p:sp>
        <p:nvSpPr>
          <p:cNvPr id="23" name="文本19"/>
          <p:cNvSpPr txBox="1"/>
          <p:nvPr/>
        </p:nvSpPr>
        <p:spPr>
          <a:xfrm>
            <a:off x="9916049" y="2557558"/>
            <a:ext cx="976313" cy="7124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7030A0">
                    <a:alpha val="100000"/>
                  </a:srgbClr>
                </a:solidFill>
                <a:latin typeface="方正科技符号"/>
                <a:ea typeface="方正科技符号"/>
              </a:rPr>
              <a:t>0</a:t>
            </a:r>
          </a:p>
        </p:txBody>
      </p:sp>
      <p:sp>
        <p:nvSpPr>
          <p:cNvPr id="24" name="文本20"/>
          <p:cNvSpPr txBox="1"/>
          <p:nvPr/>
        </p:nvSpPr>
        <p:spPr>
          <a:xfrm>
            <a:off x="10017166" y="3347114"/>
            <a:ext cx="1646238" cy="7124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7030A0">
                    <a:alpha val="100000"/>
                  </a:srgbClr>
                </a:solidFill>
                <a:latin typeface="方正科技符号"/>
                <a:ea typeface="方正科技符号"/>
              </a:rPr>
              <a:t>00</a:t>
            </a:r>
          </a:p>
        </p:txBody>
      </p:sp>
      <p:sp>
        <p:nvSpPr>
          <p:cNvPr id="25" name="文本21"/>
          <p:cNvSpPr txBox="1"/>
          <p:nvPr/>
        </p:nvSpPr>
        <p:spPr>
          <a:xfrm>
            <a:off x="4062095" y="2479040"/>
            <a:ext cx="591820" cy="71247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7030A0">
                    <a:alpha val="100000"/>
                  </a:srgbClr>
                </a:solidFill>
                <a:latin typeface="方正科技符号"/>
                <a:ea typeface="方正科技符号"/>
              </a:rPr>
              <a:t>0</a:t>
            </a:r>
          </a:p>
        </p:txBody>
      </p:sp>
      <p:sp>
        <p:nvSpPr>
          <p:cNvPr id="26" name="文本22"/>
          <p:cNvSpPr txBox="1"/>
          <p:nvPr/>
        </p:nvSpPr>
        <p:spPr>
          <a:xfrm>
            <a:off x="1439545" y="1980565"/>
            <a:ext cx="1017905" cy="76581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FF0000">
                    <a:alpha val="100000"/>
                  </a:srgbClr>
                </a:solidFill>
                <a:latin typeface="方正科技符号"/>
                <a:ea typeface="方正科技符号"/>
              </a:rPr>
              <a:t>×10</a:t>
            </a:r>
          </a:p>
        </p:txBody>
      </p:sp>
      <p:sp>
        <p:nvSpPr>
          <p:cNvPr id="27" name="形状3"/>
          <p:cNvSpPr txBox="1"/>
          <p:nvPr/>
        </p:nvSpPr>
        <p:spPr>
          <a:xfrm rot="13740000">
            <a:off x="2326005" y="1781810"/>
            <a:ext cx="1204595" cy="1254125"/>
          </a:xfrm>
          <a:prstGeom prst="arc"/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  <a:headEnd type="triangl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28" name="文本23"/>
          <p:cNvSpPr txBox="1"/>
          <p:nvPr/>
        </p:nvSpPr>
        <p:spPr>
          <a:xfrm>
            <a:off x="966549" y="2756525"/>
            <a:ext cx="1173480" cy="76581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FF0000">
                    <a:alpha val="100000"/>
                  </a:srgbClr>
                </a:solidFill>
                <a:latin typeface="方正科技符号"/>
                <a:ea typeface="方正科技符号"/>
              </a:rPr>
              <a:t>×100</a:t>
            </a:r>
          </a:p>
        </p:txBody>
      </p:sp>
      <p:sp>
        <p:nvSpPr>
          <p:cNvPr id="29" name="形状4"/>
          <p:cNvSpPr txBox="1"/>
          <p:nvPr/>
        </p:nvSpPr>
        <p:spPr>
          <a:xfrm rot="13980000">
            <a:off x="7593978" y="1746142"/>
            <a:ext cx="2435737" cy="2487232"/>
          </a:xfrm>
          <a:prstGeom prst="arc"/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  <a:headEnd type="triangl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0" name="文本24"/>
          <p:cNvSpPr txBox="1"/>
          <p:nvPr/>
        </p:nvSpPr>
        <p:spPr>
          <a:xfrm>
            <a:off x="6912150" y="1980019"/>
            <a:ext cx="1049655" cy="76581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FF0000">
                    <a:alpha val="100000"/>
                  </a:srgbClr>
                </a:solidFill>
                <a:latin typeface="方正科技符号"/>
                <a:ea typeface="方正科技符号"/>
              </a:rPr>
              <a:t>×10</a:t>
            </a:r>
          </a:p>
        </p:txBody>
      </p:sp>
      <p:sp>
        <p:nvSpPr>
          <p:cNvPr id="31" name="形状5"/>
          <p:cNvSpPr txBox="1"/>
          <p:nvPr/>
        </p:nvSpPr>
        <p:spPr>
          <a:xfrm rot="13740000">
            <a:off x="7794946" y="1913763"/>
            <a:ext cx="1113155" cy="1167130"/>
          </a:xfrm>
          <a:prstGeom prst="arc"/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  <a:headEnd type="triangl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2" name="文本25"/>
          <p:cNvSpPr txBox="1"/>
          <p:nvPr/>
        </p:nvSpPr>
        <p:spPr>
          <a:xfrm>
            <a:off x="6589166" y="2894819"/>
            <a:ext cx="1194435" cy="76581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FF0000">
                    <a:alpha val="100000"/>
                  </a:srgbClr>
                </a:solidFill>
                <a:latin typeface="方正科技符号"/>
                <a:ea typeface="方正科技符号"/>
              </a:rPr>
              <a:t>×100</a:t>
            </a:r>
          </a:p>
        </p:txBody>
      </p:sp>
      <p:sp>
        <p:nvSpPr>
          <p:cNvPr id="33" name="文本26"/>
          <p:cNvSpPr txBox="1"/>
          <p:nvPr/>
        </p:nvSpPr>
        <p:spPr>
          <a:xfrm>
            <a:off x="4527550" y="1980565"/>
            <a:ext cx="987425" cy="76581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FF0000">
                    <a:alpha val="100000"/>
                  </a:srgbClr>
                </a:solidFill>
                <a:latin typeface="方正科技符号"/>
                <a:ea typeface="方正科技符号"/>
              </a:rPr>
              <a:t>×10</a:t>
            </a:r>
          </a:p>
        </p:txBody>
      </p:sp>
      <p:sp>
        <p:nvSpPr>
          <p:cNvPr id="34" name="形状6"/>
          <p:cNvSpPr txBox="1"/>
          <p:nvPr/>
        </p:nvSpPr>
        <p:spPr>
          <a:xfrm rot="7860000" flipH="1">
            <a:off x="3251835" y="1722755"/>
            <a:ext cx="1193165" cy="1342390"/>
          </a:xfrm>
          <a:prstGeom prst="arc"/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  <a:headEnd type="triangl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5" name="文本27"/>
          <p:cNvSpPr txBox="1"/>
          <p:nvPr/>
        </p:nvSpPr>
        <p:spPr>
          <a:xfrm>
            <a:off x="4718685" y="2756535"/>
            <a:ext cx="1202055" cy="76581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FF0000">
                    <a:alpha val="100000"/>
                  </a:srgbClr>
                </a:solidFill>
                <a:latin typeface="方正科技符号"/>
                <a:ea typeface="方正科技符号"/>
              </a:rPr>
              <a:t>×100</a:t>
            </a:r>
          </a:p>
        </p:txBody>
      </p:sp>
      <p:sp>
        <p:nvSpPr>
          <p:cNvPr id="36" name="形状7"/>
          <p:cNvSpPr txBox="1"/>
          <p:nvPr/>
        </p:nvSpPr>
        <p:spPr>
          <a:xfrm rot="7620000" flipH="1">
            <a:off x="8254965" y="1550889"/>
            <a:ext cx="2405380" cy="2648585"/>
          </a:xfrm>
          <a:prstGeom prst="arc"/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  <a:headEnd type="triangl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7" name="文本28"/>
          <p:cNvSpPr txBox="1"/>
          <p:nvPr/>
        </p:nvSpPr>
        <p:spPr>
          <a:xfrm>
            <a:off x="10669553" y="1822961"/>
            <a:ext cx="1040765" cy="76581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FF0000">
                    <a:alpha val="100000"/>
                  </a:srgbClr>
                </a:solidFill>
                <a:latin typeface="方正科技符号"/>
                <a:ea typeface="方正科技符号"/>
              </a:rPr>
              <a:t>×10</a:t>
            </a:r>
          </a:p>
        </p:txBody>
      </p:sp>
      <p:sp>
        <p:nvSpPr>
          <p:cNvPr id="38" name="形状8"/>
          <p:cNvSpPr txBox="1"/>
          <p:nvPr/>
        </p:nvSpPr>
        <p:spPr>
          <a:xfrm rot="7860000" flipH="1">
            <a:off x="9221429" y="1841554"/>
            <a:ext cx="1157605" cy="1177925"/>
          </a:xfrm>
          <a:prstGeom prst="arc"/>
          <a:solidFill>
            <a:srgbClr val="FFFFFF">
              <a:alpha val="0"/>
            </a:srgbClr>
          </a:solidFill>
          <a:ln w="38100">
            <a:solidFill>
              <a:srgbClr val="FF0000">
                <a:alpha val="100000"/>
              </a:srgbClr>
            </a:solidFill>
            <a:prstDash val="solid"/>
            <a:headEnd type="triangle" w="med" len="med"/>
            <a:tailEnd type="none" w="med" len="med"/>
          </a:ln>
        </p:spPr>
        <p:txBody>
          <a:bodyPr anchor="ctr"/>
          <a:lstStyle/>
          <a:p>
            <a:pPr marL="0" algn="ctr"/>
          </a:p>
        </p:txBody>
      </p:sp>
      <p:sp>
        <p:nvSpPr>
          <p:cNvPr id="39" name="文本29"/>
          <p:cNvSpPr txBox="1"/>
          <p:nvPr/>
        </p:nvSpPr>
        <p:spPr>
          <a:xfrm>
            <a:off x="10680944" y="2756602"/>
            <a:ext cx="1207135" cy="765810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300"/>
              </a:lnSpc>
            </a:pPr>
            <a:r>
              <a:rPr lang="zh-CN" altLang="en-US" sz="2800" b="1" i="0" dirty="0">
                <a:solidFill>
                  <a:srgbClr val="FF0000">
                    <a:alpha val="100000"/>
                  </a:srgbClr>
                </a:solidFill>
                <a:latin typeface="方正科技符号"/>
                <a:ea typeface="方正科技符号"/>
              </a:rPr>
              <a:t>×100</a:t>
            </a:r>
          </a:p>
        </p:txBody>
      </p:sp>
      <p:grpSp>
        <p:nvGrpSpPr>
          <p:cNvPr id="40" name="组合1"/>
          <p:cNvGrpSpPr/>
          <p:nvPr/>
        </p:nvGrpSpPr>
        <p:grpSpPr>
          <a:xfrm>
            <a:off x="6587395" y="4048868"/>
            <a:ext cx="3776664" cy="2421693"/>
            <a:chOff x="0" y="0"/>
            <a:chExt cx="3776664" cy="2421693"/>
          </a:xfrm>
        </p:grpSpPr>
        <p:sp>
          <p:nvSpPr>
            <p:cNvPr id="41" name="形状9"/>
            <p:cNvSpPr txBox="1"/>
            <p:nvPr/>
          </p:nvSpPr>
          <p:spPr>
            <a:xfrm>
              <a:off x="1555344" y="555469"/>
              <a:ext cx="2221320" cy="1137628"/>
            </a:xfrm>
            <a:custGeom>
              <a:avLst/>
              <a:gdLst>
                <a:gd name="connsiteX0" fmla="*/ 189605 w 2221320"/>
                <a:gd name="connsiteY0" fmla="*/ 0 h 1137628"/>
                <a:gd name="connsiteX1" fmla="*/ 2031715 w 2221320"/>
                <a:gd name="connsiteY1" fmla="*/ 0 h 1137628"/>
                <a:gd name="connsiteX2" fmla="*/ 2082001 w 2221320"/>
                <a:gd name="connsiteY2" fmla="*/ 0 h 1137628"/>
                <a:gd name="connsiteX3" fmla="*/ 2201344 w 2221320"/>
                <a:gd name="connsiteY3" fmla="*/ 91092 h 1137628"/>
                <a:gd name="connsiteX4" fmla="*/ 2221320 w 2221320"/>
                <a:gd name="connsiteY4" fmla="*/ 948023 h 1137628"/>
                <a:gd name="connsiteX5" fmla="*/ 2221320 w 2221320"/>
                <a:gd name="connsiteY5" fmla="*/ 998310 h 1137628"/>
                <a:gd name="connsiteX6" fmla="*/ 2130228 w 2221320"/>
                <a:gd name="connsiteY6" fmla="*/ 1117652 h 1137628"/>
                <a:gd name="connsiteX7" fmla="*/ 189605 w 2221320"/>
                <a:gd name="connsiteY7" fmla="*/ 1137628 h 1137628"/>
                <a:gd name="connsiteX8" fmla="*/ 84889 w 2221320"/>
                <a:gd name="connsiteY8" fmla="*/ 1137628 h 1137628"/>
                <a:gd name="connsiteX9" fmla="*/ 0 w 2221320"/>
                <a:gd name="connsiteY9" fmla="*/ 660926 h 1137628"/>
                <a:gd name="connsiteX10" fmla="*/ -229073 w 2221320"/>
                <a:gd name="connsiteY10" fmla="*/ 592413 h 1137628"/>
                <a:gd name="connsiteX11" fmla="*/ 0 w 2221320"/>
                <a:gd name="connsiteY11" fmla="*/ 515012 h 1137628"/>
                <a:gd name="connsiteX12" fmla="*/ 0 w 2221320"/>
                <a:gd name="connsiteY12" fmla="*/ 189605 h 1137628"/>
                <a:gd name="connsiteX13" fmla="*/ 0 w 2221320"/>
                <a:gd name="connsiteY13" fmla="*/ 84889 h 1137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50392" h="1137628">
                  <a:moveTo>
                    <a:pt x="189605" y="0"/>
                  </a:moveTo>
                  <a:lnTo>
                    <a:pt x="2031715" y="0"/>
                  </a:lnTo>
                  <a:cubicBezTo>
                    <a:pt x="2082001" y="0"/>
                    <a:pt x="2130228" y="19976"/>
                    <a:pt x="2165786" y="55534"/>
                  </a:cubicBezTo>
                  <a:cubicBezTo>
                    <a:pt x="2201344" y="91092"/>
                    <a:pt x="2221320" y="139318"/>
                    <a:pt x="2221320" y="189605"/>
                  </a:cubicBezTo>
                  <a:lnTo>
                    <a:pt x="2221320" y="948023"/>
                  </a:lnTo>
                  <a:cubicBezTo>
                    <a:pt x="2221320" y="998310"/>
                    <a:pt x="2201344" y="1046536"/>
                    <a:pt x="2165786" y="1082094"/>
                  </a:cubicBezTo>
                  <a:cubicBezTo>
                    <a:pt x="2130228" y="1117652"/>
                    <a:pt x="2082001" y="1137628"/>
                    <a:pt x="2031715" y="1137628"/>
                  </a:cubicBezTo>
                  <a:lnTo>
                    <a:pt x="189605" y="1137628"/>
                  </a:lnTo>
                  <a:cubicBezTo>
                    <a:pt x="84889" y="1137628"/>
                    <a:pt x="0" y="1052739"/>
                    <a:pt x="0" y="948023"/>
                  </a:cubicBezTo>
                  <a:lnTo>
                    <a:pt x="0" y="660926"/>
                  </a:lnTo>
                  <a:lnTo>
                    <a:pt x="-229073" y="592413"/>
                  </a:lnTo>
                  <a:lnTo>
                    <a:pt x="0" y="515012"/>
                  </a:lnTo>
                  <a:lnTo>
                    <a:pt x="0" y="189605"/>
                  </a:lnTo>
                  <a:cubicBezTo>
                    <a:pt x="0" y="84889"/>
                    <a:pt x="84889" y="0"/>
                    <a:pt x="189605" y="0"/>
                  </a:cubicBezTo>
                  <a:close/>
                </a:path>
              </a:pathLst>
            </a:custGeom>
            <a:solidFill>
              <a:srgbClr val="FFFAEF">
                <a:alpha val="100000"/>
              </a:srgbClr>
            </a:solidFill>
            <a:ln w="19050">
              <a:solidFill>
                <a:srgbClr val="FF7E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 8x4=32</a:t>
              </a:r>
            </a:p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 8</a:t>
              </a:r>
              <a:r>
                <a:rPr lang="zh-CN" altLang="en-US" sz="2399" b="0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0</a:t>
              </a:r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x4=32</a:t>
              </a:r>
              <a:r>
                <a:rPr lang="zh-CN" altLang="en-US" sz="2399" b="0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0</a:t>
              </a:r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/>
              </a:r>
            </a:p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 8</a:t>
              </a:r>
              <a:r>
                <a:rPr lang="zh-CN" altLang="en-US" sz="2399" b="0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00</a:t>
              </a:r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x4=32</a:t>
              </a:r>
              <a:r>
                <a:rPr lang="zh-CN" altLang="en-US" sz="2399" b="0" i="0" dirty="0">
                  <a:solidFill>
                    <a:srgbClr val="FF0000">
                      <a:alpha val="100000"/>
                    </a:srgbClr>
                  </a:solidFill>
                  <a:latin typeface="楷体"/>
                  <a:ea typeface="楷体"/>
                </a:rPr>
                <a:t>00</a:t>
              </a:r>
            </a:p>
          </p:txBody>
        </p:sp>
        <p:pic>
          <p:nvPicPr>
            <p:cNvPr id="42" name="图片2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67715" t="20833" r="14641" b="24088"/>
            <a:stretch>
              <a:fillRect/>
            </a:stretch>
          </p:blipFill>
          <p:spPr>
            <a:xfrm>
              <a:off x="0" y="0"/>
              <a:ext cx="1537289" cy="2421693"/>
            </a:xfrm>
            <a:prstGeom prst="rect">
              <a:avLst/>
            </a:prstGeom>
          </p:spPr>
        </p:pic>
      </p:grpSp>
      <p:grpSp>
        <p:nvGrpSpPr>
          <p:cNvPr id="43" name="组合2"/>
          <p:cNvGrpSpPr/>
          <p:nvPr/>
        </p:nvGrpSpPr>
        <p:grpSpPr>
          <a:xfrm>
            <a:off x="1352312" y="4063174"/>
            <a:ext cx="4387901" cy="2392223"/>
            <a:chOff x="0" y="0"/>
            <a:chExt cx="4387901" cy="2392223"/>
          </a:xfrm>
        </p:grpSpPr>
        <p:sp>
          <p:nvSpPr>
            <p:cNvPr id="44" name="形状10"/>
            <p:cNvSpPr txBox="1"/>
            <p:nvPr/>
          </p:nvSpPr>
          <p:spPr>
            <a:xfrm>
              <a:off x="0" y="530686"/>
              <a:ext cx="3284811" cy="890568"/>
            </a:xfrm>
            <a:custGeom>
              <a:avLst/>
              <a:gdLst>
                <a:gd name="connsiteX0" fmla="*/ 148428 w 3284811"/>
                <a:gd name="connsiteY0" fmla="*/ 0 h 890568"/>
                <a:gd name="connsiteX1" fmla="*/ 3136382 w 3284811"/>
                <a:gd name="connsiteY1" fmla="*/ 0 h 890568"/>
                <a:gd name="connsiteX2" fmla="*/ 3175748 w 3284811"/>
                <a:gd name="connsiteY2" fmla="*/ 0 h 890568"/>
                <a:gd name="connsiteX3" fmla="*/ 3269173 w 3284811"/>
                <a:gd name="connsiteY3" fmla="*/ 71309 h 890568"/>
                <a:gd name="connsiteX4" fmla="*/ 3284811 w 3284811"/>
                <a:gd name="connsiteY4" fmla="*/ 291120 h 890568"/>
                <a:gd name="connsiteX5" fmla="*/ 3463588 w 3284811"/>
                <a:gd name="connsiteY5" fmla="*/ 310304 h 890568"/>
                <a:gd name="connsiteX6" fmla="*/ 3284811 w 3284811"/>
                <a:gd name="connsiteY6" fmla="*/ 356880 h 890568"/>
                <a:gd name="connsiteX7" fmla="*/ 3284811 w 3284811"/>
                <a:gd name="connsiteY7" fmla="*/ 742140 h 890568"/>
                <a:gd name="connsiteX8" fmla="*/ 3284811 w 3284811"/>
                <a:gd name="connsiteY8" fmla="*/ 781506 h 890568"/>
                <a:gd name="connsiteX9" fmla="*/ 3213501 w 3284811"/>
                <a:gd name="connsiteY9" fmla="*/ 874931 h 890568"/>
                <a:gd name="connsiteX10" fmla="*/ 148428 w 3284811"/>
                <a:gd name="connsiteY10" fmla="*/ 890568 h 890568"/>
                <a:gd name="connsiteX11" fmla="*/ 66454 w 3284811"/>
                <a:gd name="connsiteY11" fmla="*/ 890568 h 890568"/>
                <a:gd name="connsiteX12" fmla="*/ 0 w 3284811"/>
                <a:gd name="connsiteY12" fmla="*/ 148428 h 890568"/>
                <a:gd name="connsiteX13" fmla="*/ 0 w 3284811"/>
                <a:gd name="connsiteY13" fmla="*/ 66454 h 890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63588" h="890568">
                  <a:moveTo>
                    <a:pt x="148428" y="0"/>
                  </a:moveTo>
                  <a:lnTo>
                    <a:pt x="3136382" y="0"/>
                  </a:lnTo>
                  <a:cubicBezTo>
                    <a:pt x="3175748" y="0"/>
                    <a:pt x="3213501" y="15638"/>
                    <a:pt x="3241337" y="43474"/>
                  </a:cubicBezTo>
                  <a:cubicBezTo>
                    <a:pt x="3269173" y="71309"/>
                    <a:pt x="3284811" y="109062"/>
                    <a:pt x="3284811" y="148428"/>
                  </a:cubicBezTo>
                  <a:lnTo>
                    <a:pt x="3284811" y="291120"/>
                  </a:lnTo>
                  <a:lnTo>
                    <a:pt x="3463588" y="310304"/>
                  </a:lnTo>
                  <a:lnTo>
                    <a:pt x="3284811" y="356880"/>
                  </a:lnTo>
                  <a:lnTo>
                    <a:pt x="3284811" y="742140"/>
                  </a:lnTo>
                  <a:cubicBezTo>
                    <a:pt x="3284811" y="781506"/>
                    <a:pt x="3269173" y="819259"/>
                    <a:pt x="3241337" y="847095"/>
                  </a:cubicBezTo>
                  <a:cubicBezTo>
                    <a:pt x="3213501" y="874931"/>
                    <a:pt x="3175748" y="890568"/>
                    <a:pt x="3136382" y="890568"/>
                  </a:cubicBezTo>
                  <a:lnTo>
                    <a:pt x="148428" y="890568"/>
                  </a:lnTo>
                  <a:cubicBezTo>
                    <a:pt x="66454" y="890568"/>
                    <a:pt x="0" y="824115"/>
                    <a:pt x="0" y="742140"/>
                  </a:cubicBezTo>
                  <a:lnTo>
                    <a:pt x="0" y="148428"/>
                  </a:lnTo>
                  <a:cubicBezTo>
                    <a:pt x="0" y="66454"/>
                    <a:pt x="66454" y="0"/>
                    <a:pt x="148428" y="0"/>
                  </a:cubicBezTo>
                  <a:close/>
                </a:path>
              </a:pathLst>
            </a:custGeom>
            <a:solidFill>
              <a:srgbClr val="FFFAEF">
                <a:alpha val="100000"/>
              </a:srgbClr>
            </a:solidFill>
            <a:ln w="19050">
              <a:solidFill>
                <a:srgbClr val="FF7E00">
                  <a:alpha val="100000"/>
                </a:srgbClr>
              </a:solidFill>
              <a:prstDash val="solid"/>
            </a:ln>
          </p:spPr>
          <p:txBody>
            <a:bodyPr anchor="ctr"/>
            <a:lstStyle/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每组下面的两个算式都和第1个算式有关。</a:t>
              </a:r>
            </a:p>
          </p:txBody>
        </p:sp>
        <p:pic>
          <p:nvPicPr>
            <p:cNvPr id="45" name="图片3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73476" y="0"/>
              <a:ext cx="1114425" cy="2392223"/>
            </a:xfrm>
            <a:prstGeom prst="rect">
              <a:avLst/>
            </a:prstGeom>
          </p:spPr>
        </p:pic>
      </p:grpSp>
      <p:sp>
        <p:nvSpPr>
          <p:cNvPr id="46" name="文本30"/>
          <p:cNvSpPr txBox="1"/>
          <p:nvPr/>
        </p:nvSpPr>
        <p:spPr>
          <a:xfrm>
            <a:off x="927945" y="703164"/>
            <a:ext cx="107823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一个乘数不变，另一个乘数扩大到原来的10倍，积也随着扩大到原来的10倍。</a:t>
            </a:r>
          </a:p>
        </p:txBody>
      </p:sp>
      <p:sp>
        <p:nvSpPr>
          <p:cNvPr id="47" name="文本31"/>
          <p:cNvSpPr txBox="1"/>
          <p:nvPr/>
        </p:nvSpPr>
        <p:spPr>
          <a:xfrm>
            <a:off x="927735" y="1241698"/>
            <a:ext cx="10606203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000000">
                    <a:alpha val="100000"/>
                  </a:srgbClr>
                </a:solidFill>
                <a:latin typeface="楷体"/>
                <a:ea typeface="楷体"/>
              </a:rPr>
              <a:t>一个乘数不变，另一个乘数末尾添几个0，积的末尾也添几个0。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9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5" grpId="0" animBg="1"/>
      <p:bldP spid="17" grpId="0" animBg="1"/>
      <p:bldP spid="18" grpId="0" animBg="1"/>
      <p:bldP spid="21" grpId="0" animBg="1"/>
      <p:bldP spid="22" grpId="0" animBg="1"/>
      <p:bldP spid="23" grpId="0" animBg="1"/>
      <p:bldP spid="20" grpId="0" animBg="1"/>
      <p:bldP spid="24" grpId="0" animBg="1"/>
      <p:bldP spid="9" grpId="0" animBg="1"/>
      <p:bldP spid="25" grpId="1" animBg="1"/>
      <p:bldP spid="27" grpId="0" animBg="1"/>
      <p:bldP spid="26" grpId="0" animBg="1"/>
      <p:bldP spid="34" grpId="0" animBg="1"/>
      <p:bldP spid="33" grpId="0" animBg="1"/>
      <p:bldP spid="10" grpId="0" animBg="1"/>
      <p:bldP spid="18" grpId="1" animBg="1"/>
      <p:bldP spid="5" grpId="0" animBg="1"/>
      <p:bldP spid="28" grpId="0" animBg="1"/>
      <p:bldP spid="4" grpId="0" animBg="1"/>
      <p:bldP spid="35" grpId="0" animBg="1"/>
      <p:bldP spid="14" grpId="0" animBg="1"/>
      <p:bldP spid="23" grpId="1" animBg="1"/>
      <p:bldP spid="31" grpId="0" animBg="1"/>
      <p:bldP spid="30" grpId="0" animBg="1"/>
      <p:bldP spid="38" grpId="0" animBg="1"/>
      <p:bldP spid="37" grpId="0" animBg="1"/>
      <p:bldP spid="15" grpId="0" animBg="1"/>
      <p:bldP spid="24" grpId="1" animBg="1"/>
      <p:bldP spid="29" grpId="0" animBg="1"/>
      <p:bldP spid="32" grpId="0" animBg="1"/>
      <p:bldP spid="36" grpId="0" animBg="1"/>
      <p:bldP spid="39" grpId="0" animBg="1"/>
      <p:bldP spid="40" grpId="0" animBg="1"/>
      <p:bldP spid="43" grpId="0" animBg="1"/>
      <p:bldP spid="46" grpId="0" animBg="1"/>
      <p:bldP spid="47" grpId="0" animBg="1"/>
    </p:bldLst>
  </p:timing>
</p:sld>
</file>

<file path=ppt/slides/slide9.xml><?xml version="1.0" encoding="utf-8"?>
<p:sld xmlns:a16="http://schemas.microsoft.com/office/drawing/2014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形状1"/>
          <p:cNvSpPr txBox="1"/>
          <p:nvPr/>
        </p:nvSpPr>
        <p:spPr>
          <a:xfrm>
            <a:off x="143828" y="153686"/>
            <a:ext cx="1500188" cy="386953"/>
          </a:xfrm>
          <a:custGeom>
            <a:avLst/>
            <a:gdLst>
              <a:gd name="connsiteX0" fmla="*/ 64492 w 1500188"/>
              <a:gd name="connsiteY0" fmla="*/ 0 h 386953"/>
              <a:gd name="connsiteX1" fmla="*/ 1435695 w 1500188"/>
              <a:gd name="connsiteY1" fmla="*/ 0 h 386953"/>
              <a:gd name="connsiteX2" fmla="*/ 1452800 w 1500188"/>
              <a:gd name="connsiteY2" fmla="*/ 0 h 386953"/>
              <a:gd name="connsiteX3" fmla="*/ 1493393 w 1500188"/>
              <a:gd name="connsiteY3" fmla="*/ 30984 h 386953"/>
              <a:gd name="connsiteX4" fmla="*/ 1500188 w 1500188"/>
              <a:gd name="connsiteY4" fmla="*/ 322461 h 386953"/>
              <a:gd name="connsiteX5" fmla="*/ 1500188 w 1500188"/>
              <a:gd name="connsiteY5" fmla="*/ 339566 h 386953"/>
              <a:gd name="connsiteX6" fmla="*/ 1469203 w 1500188"/>
              <a:gd name="connsiteY6" fmla="*/ 380159 h 386953"/>
              <a:gd name="connsiteX7" fmla="*/ 64492 w 1500188"/>
              <a:gd name="connsiteY7" fmla="*/ 386953 h 386953"/>
              <a:gd name="connsiteX8" fmla="*/ 28874 w 1500188"/>
              <a:gd name="connsiteY8" fmla="*/ 386953 h 386953"/>
              <a:gd name="connsiteX9" fmla="*/ 0 w 1500188"/>
              <a:gd name="connsiteY9" fmla="*/ 64492 h 386953"/>
              <a:gd name="connsiteX10" fmla="*/ 0 w 1500188"/>
              <a:gd name="connsiteY10" fmla="*/ 28874 h 386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00188" h="386953">
                <a:moveTo>
                  <a:pt x="64492" y="0"/>
                </a:moveTo>
                <a:lnTo>
                  <a:pt x="1435695" y="0"/>
                </a:lnTo>
                <a:cubicBezTo>
                  <a:pt x="1452800" y="0"/>
                  <a:pt x="1469203" y="6795"/>
                  <a:pt x="1481298" y="18889"/>
                </a:cubicBezTo>
                <a:cubicBezTo>
                  <a:pt x="1493393" y="30984"/>
                  <a:pt x="1500188" y="47388"/>
                  <a:pt x="1500188" y="64492"/>
                </a:cubicBezTo>
                <a:lnTo>
                  <a:pt x="1500188" y="322461"/>
                </a:lnTo>
                <a:cubicBezTo>
                  <a:pt x="1500188" y="339566"/>
                  <a:pt x="1493393" y="355970"/>
                  <a:pt x="1481298" y="368064"/>
                </a:cubicBezTo>
                <a:cubicBezTo>
                  <a:pt x="1469203" y="380159"/>
                  <a:pt x="1452800" y="386953"/>
                  <a:pt x="1435695" y="386953"/>
                </a:cubicBezTo>
                <a:lnTo>
                  <a:pt x="64492" y="386953"/>
                </a:lnTo>
                <a:cubicBezTo>
                  <a:pt x="28874" y="386953"/>
                  <a:pt x="0" y="358079"/>
                  <a:pt x="0" y="322461"/>
                </a:cubicBezTo>
                <a:lnTo>
                  <a:pt x="0" y="64492"/>
                </a:lnTo>
                <a:cubicBezTo>
                  <a:pt x="0" y="28874"/>
                  <a:pt x="28874" y="0"/>
                  <a:pt x="64492" y="0"/>
                </a:cubicBezTo>
                <a:close/>
              </a:path>
            </a:pathLst>
          </a:custGeom>
          <a:solidFill>
            <a:srgbClr val="A5D5E2">
              <a:alpha val="100000"/>
            </a:srgbClr>
          </a:solidFill>
          <a:ln w="9525">
            <a:solidFill>
              <a:srgbClr val="FFFFFF">
                <a:alpha val="0"/>
              </a:srgbClr>
            </a:solidFill>
            <a:prstDash val="solid"/>
          </a:ln>
        </p:spPr>
        <p:txBody>
          <a:bodyPr anchor="ctr"/>
          <a:lstStyle/>
          <a:p>
            <a:pPr marL="0" algn="ctr">
              <a:lnSpc>
                <a:spcPts val="3000"/>
              </a:lnSpc>
            </a:pPr>
            <a:r>
              <a:rPr lang="zh-CN" altLang="en-US" sz="2250" b="1" i="0" dirty="0">
                <a:solidFill>
                  <a:srgbClr val="000000">
                    <a:alpha val="100000"/>
                  </a:srgbClr>
                </a:solidFill>
                <a:latin typeface="Arial"/>
                <a:ea typeface="Arial"/>
              </a:rPr>
              <a:t>探究新知</a:t>
            </a:r>
          </a:p>
        </p:txBody>
      </p:sp>
      <p:grpSp>
        <p:nvGrpSpPr>
          <p:cNvPr id="3" name="组合1"/>
          <p:cNvGrpSpPr/>
          <p:nvPr/>
        </p:nvGrpSpPr>
        <p:grpSpPr>
          <a:xfrm>
            <a:off x="1726616" y="78219"/>
            <a:ext cx="5259086" cy="625094"/>
            <a:chOff x="0" y="0"/>
            <a:chExt cx="5259086" cy="625094"/>
          </a:xfrm>
        </p:grpSpPr>
        <p:sp>
          <p:nvSpPr>
            <p:cNvPr id="4" name="文本10"/>
            <p:cNvSpPr txBox="1"/>
            <p:nvPr/>
          </p:nvSpPr>
          <p:spPr>
            <a:xfrm>
              <a:off x="329879" y="0"/>
              <a:ext cx="4929207" cy="625094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3000" b="1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算一算，你发现了什么？</a:t>
              </a:r>
            </a:p>
          </p:txBody>
        </p:sp>
        <p:pic>
          <p:nvPicPr>
            <p:cNvPr id="5" name="图片3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0914" t="33187" r="70501" b="39301"/>
            <a:stretch>
              <a:fillRect/>
            </a:stretch>
          </p:blipFill>
          <p:spPr>
            <a:xfrm>
              <a:off x="0" y="122006"/>
              <a:ext cx="367817" cy="367722"/>
            </a:xfrm>
            <a:prstGeom prst="rect">
              <a:avLst/>
            </a:prstGeom>
          </p:spPr>
        </p:pic>
      </p:grpSp>
      <p:pic>
        <p:nvPicPr>
          <p:cNvPr id="6" name="图片1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1191" y="613200"/>
            <a:ext cx="2738076" cy="2525916"/>
          </a:xfrm>
          <a:prstGeom prst="rect">
            <a:avLst/>
          </a:prstGeom>
        </p:spPr>
      </p:pic>
      <p:pic>
        <p:nvPicPr>
          <p:cNvPr id="7" name="图片2">
            <a:extLst>
              <a:ext uri="{FF2B5EF4-FFF2-40B4-BE49-F238E27FC236}">
                <a16:creationId xmlns:a16="http://schemas.microsoft.com/office/drawing/2014/main" id="{69ED34C6-1862-8A8A-03F9-2D1EFC8C32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6924" y="545440"/>
            <a:ext cx="2738838" cy="2653894"/>
          </a:xfrm>
          <a:prstGeom prst="rect">
            <a:avLst/>
          </a:prstGeom>
        </p:spPr>
      </p:pic>
      <p:grpSp>
        <p:nvGrpSpPr>
          <p:cNvPr id="8" name="组合2"/>
          <p:cNvGrpSpPr/>
          <p:nvPr/>
        </p:nvGrpSpPr>
        <p:grpSpPr>
          <a:xfrm>
            <a:off x="8042786" y="195520"/>
            <a:ext cx="2591048" cy="2930051"/>
            <a:chOff x="0" y="0"/>
            <a:chExt cx="2591048" cy="2930051"/>
          </a:xfrm>
        </p:grpSpPr>
        <p:pic>
          <p:nvPicPr>
            <p:cNvPr id="9" name="图片4">
              <a:extLst>
                <a:ext uri="{FF2B5EF4-FFF2-40B4-BE49-F238E27FC236}">
                  <a16:creationId xmlns:a16="http://schemas.microsoft.com/office/drawing/2014/main" id="{69ED34C6-1862-8A8A-03F9-2D1EFC8C3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547963"/>
              <a:ext cx="2591048" cy="2382088"/>
            </a:xfrm>
            <a:prstGeom prst="rect">
              <a:avLst/>
            </a:prstGeom>
          </p:spPr>
        </p:pic>
        <p:sp>
          <p:nvSpPr>
            <p:cNvPr id="10" name="形状2"/>
            <p:cNvSpPr txBox="1"/>
            <p:nvPr/>
          </p:nvSpPr>
          <p:spPr>
            <a:xfrm>
              <a:off x="99327" y="0"/>
              <a:ext cx="2486901" cy="1086174"/>
            </a:xfrm>
            <a:custGeom>
              <a:avLst/>
              <a:gdLst>
                <a:gd name="connsiteX0" fmla="*/ 181029 w 2486901"/>
                <a:gd name="connsiteY0" fmla="*/ 0 h 1086174"/>
                <a:gd name="connsiteX1" fmla="*/ 2305872 w 2486901"/>
                <a:gd name="connsiteY1" fmla="*/ 0 h 1086174"/>
                <a:gd name="connsiteX2" fmla="*/ 2353884 w 2486901"/>
                <a:gd name="connsiteY2" fmla="*/ 0 h 1086174"/>
                <a:gd name="connsiteX3" fmla="*/ 2467829 w 2486901"/>
                <a:gd name="connsiteY3" fmla="*/ 86972 h 1086174"/>
                <a:gd name="connsiteX4" fmla="*/ 2486901 w 2486901"/>
                <a:gd name="connsiteY4" fmla="*/ 905145 h 1086174"/>
                <a:gd name="connsiteX5" fmla="*/ 2486901 w 2486901"/>
                <a:gd name="connsiteY5" fmla="*/ 953157 h 1086174"/>
                <a:gd name="connsiteX6" fmla="*/ 2399930 w 2486901"/>
                <a:gd name="connsiteY6" fmla="*/ 1067101 h 1086174"/>
                <a:gd name="connsiteX7" fmla="*/ 181029 w 2486901"/>
                <a:gd name="connsiteY7" fmla="*/ 1086174 h 1086174"/>
                <a:gd name="connsiteX8" fmla="*/ 81049 w 2486901"/>
                <a:gd name="connsiteY8" fmla="*/ 1086174 h 1086174"/>
                <a:gd name="connsiteX9" fmla="*/ 0 w 2486901"/>
                <a:gd name="connsiteY9" fmla="*/ 181029 h 1086174"/>
                <a:gd name="connsiteX10" fmla="*/ 0 w 2486901"/>
                <a:gd name="connsiteY10" fmla="*/ 81049 h 1086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86901" h="1086174">
                  <a:moveTo>
                    <a:pt x="181029" y="0"/>
                  </a:moveTo>
                  <a:lnTo>
                    <a:pt x="2305872" y="0"/>
                  </a:lnTo>
                  <a:cubicBezTo>
                    <a:pt x="2353884" y="0"/>
                    <a:pt x="2399930" y="19073"/>
                    <a:pt x="2433879" y="53022"/>
                  </a:cubicBezTo>
                  <a:cubicBezTo>
                    <a:pt x="2467829" y="86972"/>
                    <a:pt x="2486901" y="133017"/>
                    <a:pt x="2486901" y="181029"/>
                  </a:cubicBezTo>
                  <a:lnTo>
                    <a:pt x="2486901" y="905145"/>
                  </a:lnTo>
                  <a:cubicBezTo>
                    <a:pt x="2486901" y="953157"/>
                    <a:pt x="2467829" y="999202"/>
                    <a:pt x="2433879" y="1033152"/>
                  </a:cubicBezTo>
                  <a:cubicBezTo>
                    <a:pt x="2399930" y="1067101"/>
                    <a:pt x="2353884" y="1086174"/>
                    <a:pt x="2305872" y="1086174"/>
                  </a:cubicBezTo>
                  <a:lnTo>
                    <a:pt x="181029" y="1086174"/>
                  </a:lnTo>
                  <a:cubicBezTo>
                    <a:pt x="81049" y="1086174"/>
                    <a:pt x="0" y="1005124"/>
                    <a:pt x="0" y="905145"/>
                  </a:cubicBezTo>
                  <a:lnTo>
                    <a:pt x="0" y="181029"/>
                  </a:lnTo>
                  <a:cubicBezTo>
                    <a:pt x="0" y="81049"/>
                    <a:pt x="81049" y="0"/>
                    <a:pt x="181029" y="0"/>
                  </a:cubicBezTo>
                  <a:close/>
                </a:path>
              </a:pathLst>
            </a:custGeom>
            <a:solidFill>
              <a:srgbClr val="FFFAEF">
                <a:alpha val="100000"/>
              </a:srgbClr>
            </a:solidFill>
            <a:ln w="9525">
              <a:solidFill>
                <a:srgbClr val="FF7E00">
                  <a:alpha val="100000"/>
                </a:srgbClr>
              </a:solidFill>
              <a:prstDash val="sysDash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1" name="形状3"/>
            <p:cNvSpPr txBox="1"/>
            <p:nvPr/>
          </p:nvSpPr>
          <p:spPr>
            <a:xfrm>
              <a:off x="1861500" y="930868"/>
              <a:ext cx="366332" cy="320440"/>
            </a:xfrm>
            <a:custGeom>
              <a:avLst/>
              <a:gdLst>
                <a:gd name="connsiteX0" fmla="*/ 183166 w 366332"/>
                <a:gd name="connsiteY0" fmla="*/ 0 h 320440"/>
                <a:gd name="connsiteX1" fmla="*/ 284325 w 366332"/>
                <a:gd name="connsiteY1" fmla="*/ 0 h 320440"/>
                <a:gd name="connsiteX2" fmla="*/ 366331 w 366332"/>
                <a:gd name="connsiteY2" fmla="*/ 248707 h 320440"/>
                <a:gd name="connsiteX3" fmla="*/ 82006 w 366332"/>
                <a:gd name="connsiteY3" fmla="*/ 320440 h 320440"/>
                <a:gd name="connsiteX4" fmla="*/ 0 w 366332"/>
                <a:gd name="connsiteY4" fmla="*/ 71733 h 32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6331" h="320440">
                  <a:moveTo>
                    <a:pt x="183166" y="0"/>
                  </a:moveTo>
                  <a:cubicBezTo>
                    <a:pt x="284325" y="0"/>
                    <a:pt x="366331" y="71733"/>
                    <a:pt x="366331" y="160220"/>
                  </a:cubicBezTo>
                  <a:cubicBezTo>
                    <a:pt x="366331" y="248707"/>
                    <a:pt x="284325" y="320440"/>
                    <a:pt x="183166" y="320440"/>
                  </a:cubicBezTo>
                  <a:cubicBezTo>
                    <a:pt x="82006" y="320440"/>
                    <a:pt x="0" y="248707"/>
                    <a:pt x="0" y="160220"/>
                  </a:cubicBezTo>
                  <a:cubicBezTo>
                    <a:pt x="0" y="71733"/>
                    <a:pt x="82006" y="0"/>
                    <a:pt x="183166" y="0"/>
                  </a:cubicBezTo>
                  <a:close/>
                </a:path>
              </a:pathLst>
            </a:custGeom>
            <a:solidFill>
              <a:srgbClr val="FFFAEF">
                <a:alpha val="100000"/>
              </a:srgbClr>
            </a:solidFill>
            <a:ln w="9525">
              <a:solidFill>
                <a:srgbClr val="FF7E00">
                  <a:alpha val="100000"/>
                </a:srgbClr>
              </a:solidFill>
              <a:prstDash val="sysDash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2" name="形状4"/>
            <p:cNvSpPr txBox="1"/>
            <p:nvPr/>
          </p:nvSpPr>
          <p:spPr>
            <a:xfrm>
              <a:off x="1741818" y="1293676"/>
              <a:ext cx="265005" cy="265005"/>
            </a:xfrm>
            <a:custGeom>
              <a:avLst/>
              <a:gdLst>
                <a:gd name="connsiteX0" fmla="*/ 132502 w 265005"/>
                <a:gd name="connsiteY0" fmla="*/ 0 h 265005"/>
                <a:gd name="connsiteX1" fmla="*/ 205681 w 265005"/>
                <a:gd name="connsiteY1" fmla="*/ 0 h 265005"/>
                <a:gd name="connsiteX2" fmla="*/ 265005 w 265005"/>
                <a:gd name="connsiteY2" fmla="*/ 205681 h 265005"/>
                <a:gd name="connsiteX3" fmla="*/ 59323 w 265005"/>
                <a:gd name="connsiteY3" fmla="*/ 265005 h 265005"/>
                <a:gd name="connsiteX4" fmla="*/ 0 w 265005"/>
                <a:gd name="connsiteY4" fmla="*/ 59323 h 265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005" h="265005">
                  <a:moveTo>
                    <a:pt x="132502" y="0"/>
                  </a:moveTo>
                  <a:cubicBezTo>
                    <a:pt x="205681" y="0"/>
                    <a:pt x="265005" y="59323"/>
                    <a:pt x="265005" y="132502"/>
                  </a:cubicBezTo>
                  <a:cubicBezTo>
                    <a:pt x="265005" y="205681"/>
                    <a:pt x="205681" y="265005"/>
                    <a:pt x="132502" y="265005"/>
                  </a:cubicBezTo>
                  <a:cubicBezTo>
                    <a:pt x="59323" y="265005"/>
                    <a:pt x="0" y="205681"/>
                    <a:pt x="0" y="132502"/>
                  </a:cubicBezTo>
                  <a:cubicBezTo>
                    <a:pt x="0" y="59323"/>
                    <a:pt x="59323" y="0"/>
                    <a:pt x="132502" y="0"/>
                  </a:cubicBezTo>
                  <a:close/>
                </a:path>
              </a:pathLst>
            </a:custGeom>
            <a:solidFill>
              <a:srgbClr val="FFFAEF">
                <a:alpha val="100000"/>
              </a:srgbClr>
            </a:solidFill>
            <a:ln w="9525">
              <a:solidFill>
                <a:srgbClr val="FF7E00">
                  <a:alpha val="100000"/>
                </a:srgbClr>
              </a:solidFill>
              <a:prstDash val="sysDash"/>
            </a:ln>
          </p:spPr>
          <p:txBody>
            <a:bodyPr anchor="ctr"/>
            <a:lstStyle/>
            <a:p>
              <a:pPr marL="0" algn="ctr"/>
            </a:p>
          </p:txBody>
        </p:sp>
        <p:sp>
          <p:nvSpPr>
            <p:cNvPr id="13" name="文本11"/>
            <p:cNvSpPr txBox="1"/>
            <p:nvPr/>
          </p:nvSpPr>
          <p:spPr>
            <a:xfrm>
              <a:off x="266672" y="100212"/>
              <a:ext cx="2324100" cy="885825"/>
            </a:xfrm>
            <a:prstGeom prst="rect">
              <a:avLst/>
            </a:prstGeom>
            <a:noFill/>
          </p:spPr>
          <p:txBody>
            <a:bodyPr anchor="t"/>
            <a:lstStyle/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你能再写一组</a:t>
              </a:r>
            </a:p>
            <a:p>
              <a:pPr marL="0" algn="l"/>
              <a:r>
                <a:rPr lang="zh-CN" altLang="en-US" sz="2399" b="0" i="0" dirty="0">
                  <a:solidFill>
                    <a:srgbClr val="000000">
                      <a:alpha val="100000"/>
                    </a:srgbClr>
                  </a:solidFill>
                  <a:latin typeface="楷体"/>
                  <a:ea typeface="楷体"/>
                </a:rPr>
                <a:t>这样的算式吗？</a:t>
              </a:r>
            </a:p>
          </p:txBody>
        </p:sp>
      </p:grpSp>
      <p:sp>
        <p:nvSpPr>
          <p:cNvPr id="14" name="文本1"/>
          <p:cNvSpPr txBox="1"/>
          <p:nvPr/>
        </p:nvSpPr>
        <p:spPr>
          <a:xfrm>
            <a:off x="2721816" y="962044"/>
            <a:ext cx="4953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32</a:t>
            </a:r>
          </a:p>
        </p:txBody>
      </p:sp>
      <p:sp>
        <p:nvSpPr>
          <p:cNvPr id="15" name="文本2"/>
          <p:cNvSpPr txBox="1"/>
          <p:nvPr/>
        </p:nvSpPr>
        <p:spPr>
          <a:xfrm>
            <a:off x="2837174" y="1532954"/>
            <a:ext cx="6477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320</a:t>
            </a:r>
          </a:p>
        </p:txBody>
      </p:sp>
      <p:sp>
        <p:nvSpPr>
          <p:cNvPr id="16" name="文本3"/>
          <p:cNvSpPr txBox="1"/>
          <p:nvPr/>
        </p:nvSpPr>
        <p:spPr>
          <a:xfrm>
            <a:off x="2915460" y="2070840"/>
            <a:ext cx="8001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3200</a:t>
            </a:r>
          </a:p>
        </p:txBody>
      </p:sp>
      <p:sp>
        <p:nvSpPr>
          <p:cNvPr id="17" name="文本4"/>
          <p:cNvSpPr txBox="1"/>
          <p:nvPr/>
        </p:nvSpPr>
        <p:spPr>
          <a:xfrm>
            <a:off x="5848569" y="894159"/>
            <a:ext cx="4953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42</a:t>
            </a:r>
          </a:p>
        </p:txBody>
      </p:sp>
      <p:sp>
        <p:nvSpPr>
          <p:cNvPr id="18" name="文本5"/>
          <p:cNvSpPr txBox="1"/>
          <p:nvPr/>
        </p:nvSpPr>
        <p:spPr>
          <a:xfrm>
            <a:off x="5927817" y="1465469"/>
            <a:ext cx="6477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420</a:t>
            </a:r>
          </a:p>
        </p:txBody>
      </p:sp>
      <p:sp>
        <p:nvSpPr>
          <p:cNvPr id="19" name="文本6"/>
          <p:cNvSpPr txBox="1"/>
          <p:nvPr/>
        </p:nvSpPr>
        <p:spPr>
          <a:xfrm>
            <a:off x="6022334" y="2071068"/>
            <a:ext cx="800100" cy="5381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4200</a:t>
            </a:r>
          </a:p>
        </p:txBody>
      </p:sp>
      <p:sp>
        <p:nvSpPr>
          <p:cNvPr id="20" name="文本7"/>
          <p:cNvSpPr txBox="1"/>
          <p:nvPr/>
        </p:nvSpPr>
        <p:spPr>
          <a:xfrm>
            <a:off x="8411356" y="1247280"/>
            <a:ext cx="1714500" cy="1546384"/>
          </a:xfrm>
          <a:prstGeom prst="rect">
            <a:avLst/>
          </a:prstGeom>
          <a:noFill/>
        </p:spPr>
        <p:txBody>
          <a:bodyPr anchor="t"/>
          <a:lstStyle/>
          <a:p>
            <a:pPr marL="0" algn="l">
              <a:lnSpc>
                <a:spcPts val="3500"/>
              </a:lnSpc>
            </a:pPr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5x9=45</a:t>
            </a:r>
          </a:p>
          <a:p>
            <a:pPr marL="0" algn="l">
              <a:lnSpc>
                <a:spcPts val="3500"/>
              </a:lnSpc>
            </a:pPr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5x90=450</a:t>
            </a:r>
          </a:p>
          <a:p>
            <a:pPr marL="0" algn="l">
              <a:lnSpc>
                <a:spcPts val="3500"/>
              </a:lnSpc>
            </a:pPr>
            <a:r>
              <a:rPr lang="zh-CN" altLang="en-US" sz="2399" b="0" i="0" dirty="0">
                <a:solidFill>
                  <a:srgbClr val="FF0000">
                    <a:alpha val="100000"/>
                  </a:srgbClr>
                </a:solidFill>
                <a:latin typeface="楷体"/>
                <a:ea typeface="楷体"/>
              </a:rPr>
              <a:t>5x900=4500</a:t>
            </a:r>
          </a:p>
        </p:txBody>
      </p:sp>
      <p:sp>
        <p:nvSpPr>
          <p:cNvPr id="21" name="文本8"/>
          <p:cNvSpPr txBox="1"/>
          <p:nvPr/>
        </p:nvSpPr>
        <p:spPr>
          <a:xfrm>
            <a:off x="1521047" y="3493265"/>
            <a:ext cx="8963025" cy="1386840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599" b="0" i="0" dirty="0">
                <a:solidFill>
                  <a:srgbClr val="AA00FF">
                    <a:alpha val="100000"/>
                  </a:srgbClr>
                </a:solidFill>
                <a:latin typeface="宋体"/>
                <a:ea typeface="宋体"/>
              </a:rPr>
              <a:t>两个数相乘，可以先去掉乘数中末尾的零，求出积后再在积的末尾添上被去掉的零。</a:t>
            </a:r>
            <a:r>
              <a:rPr lang="zh-CN" altLang="en-US" sz="1399" b="0" i="0" dirty="0">
                <a:solidFill>
                  <a:srgbClr val="AA00FF">
                    <a:alpha val="100000"/>
                  </a:srgbClr>
                </a:solidFill>
                <a:latin typeface="宋体"/>
                <a:ea typeface="宋体"/>
              </a:rPr>
              <a:t/>
            </a:r>
          </a:p>
          <a:p>
            <a:pPr marL="0" algn="l"/>
          </a:p>
        </p:txBody>
      </p:sp>
      <p:sp>
        <p:nvSpPr>
          <p:cNvPr id="22" name="文本9"/>
          <p:cNvSpPr txBox="1"/>
          <p:nvPr/>
        </p:nvSpPr>
        <p:spPr>
          <a:xfrm>
            <a:off x="1643939" y="5070634"/>
            <a:ext cx="8718391" cy="793909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599" b="0" i="0" dirty="0">
                <a:solidFill>
                  <a:srgbClr val="AA00FF">
                    <a:alpha val="100000"/>
                  </a:srgbClr>
                </a:solidFill>
                <a:latin typeface="微软雅黑"/>
                <a:ea typeface="微软雅黑"/>
              </a:rPr>
              <a:t>一盖（0）   二算（乘法口诀）  三添（0）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" dur="136.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36" fill="hold">
                                          <p:stCondLst>
                                            <p:cond delay="13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6" decel="50000" autoRev="1" fill="hold">
                                          <p:stCondLst>
                                            <p:cond delay="13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" fill="hold">
                                          <p:stCondLst>
                                            <p:cond delay="25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theme/theme1.xml><?xml version="1.0" encoding="utf-8"?>
<a:theme xmlns:thm15="http://schemas.microsoft.com/office/thememl/2012/main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TotalTime>0</ap:TotalTime>
  <ap:Words>0</ap:Words>
  <ap:Application>Microsoft Office PowerPoint</ap:Application>
  <ap:PresentationFormat>宽屏</ap:PresentationFormat>
  <ap:Paragraphs>0</ap:Paragraphs>
  <ap:Slides>1</ap:Slides>
  <ap:Notes>0</ap:Notes>
  <ap:HiddenSlides>0</ap:HiddenSlides>
  <ap:MMClips>0</ap:MMClips>
  <ap:ScaleCrop>false</ap:ScaleCrop>
  <ap:HeadingPairs>
    <vt:vector baseType="variant" size="6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ap:HeadingPairs>
  <ap:TitlesOfParts>
    <vt:vector baseType="lpstr" size="3">
      <vt:lpstr>Arial</vt:lpstr>
      <vt:lpstr>Office 主题​​</vt:lpstr>
      <vt:lpstr>PowerPoint 演示文稿</vt:lpstr>
    </vt:vector>
  </ap:TitlesOfParts>
  <ap:Company/>
  <ap:LinksUpToDate>false</ap:LinksUpToDate>
  <ap:SharedDoc>false</ap:SharedDoc>
  <ap:HyperlinksChanged>false</ap:HyperlinksChanged>
  <ap:AppVersion>16.0000</ap:AppVersion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数学宋老师</dc:creator>
  <dc:title>包饺子课件宋欢</dc:title>
  <revision>1</revision>
  <dcterms:created xsi:type="dcterms:W3CDTF">2025-10-26T11:37:42.7949323Z</dcterms:created>
  <dcterms:modified xsi:type="dcterms:W3CDTF">2025-10-26T11:37:42.7949366Z</dcterms:modified>
  <lastModifiedBy>数学宋老师</lastModifiedBy>
</coreProperties>
</file>

<file path=docProps/custom.xml><?xml version="1.0" encoding="utf-8"?>
<op:Properties xmlns:vt="http://schemas.openxmlformats.org/officeDocument/2006/docPropsVTypes" xmlns:op="http://schemas.openxmlformats.org/officeDocument/2006/custom-properties">
  <op:property fmtid="{D5CDD505-2E9C-101B-9397-08002B2CF9AE}" pid="2" name="ApplicationName">
    <vt:lpwstr>EasiNote5</vt:lpwstr>
  </op:property>
  <op:property fmtid="{D5CDD505-2E9C-101B-9397-08002B2CF9AE}" pid="3" name="ApplicationVersion">
    <vt:lpwstr>5.2.4.9120</vt:lpwstr>
  </op:property>
  <op:property fmtid="{D5CDD505-2E9C-101B-9397-08002B2CF9AE}" pid="4" name="EasiNoteCoursewareInfo">
    <vt:lpwstr/>
  </op:property>
  <op:property fmtid="{D5CDD505-2E9C-101B-9397-08002B2CF9AE}" pid="5" name="EasiNoteDocumentName">
    <vt:lpwstr>包饺子课件宋欢</vt:lpwstr>
  </op:property>
  <op:property fmtid="{D5CDD505-2E9C-101B-9397-08002B2CF9AE}" pid="6" name="EasiNoteAuthor">
    <vt:lpwstr>sluvyisiporjwwjywmrkloym85991871</vt:lpwstr>
  </op:property>
  <op:property fmtid="{D5CDD505-2E9C-101B-9397-08002B2CF9AE}" pid="7" name="EasiNoteUpstreamCoursewareInfo_0">
    <vt:lpwstr>b3279ec8-fd58-4fa6-a930-a2f09f240bd8</vt:lpwstr>
  </op:property>
</op:Properties>
</file>