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74" r:id="rId4"/>
    <p:sldId id="282" r:id="rId5"/>
    <p:sldId id="259" r:id="rId6"/>
    <p:sldId id="261" r:id="rId7"/>
    <p:sldId id="281" r:id="rId8"/>
    <p:sldId id="262" r:id="rId9"/>
    <p:sldId id="273" r:id="rId10"/>
    <p:sldId id="280" r:id="rId11"/>
    <p:sldId id="270" r:id="rId12"/>
    <p:sldId id="271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74000">
            <a:off x="10351799" y="4336313"/>
            <a:ext cx="1524000" cy="1869519"/>
          </a:xfrm>
          <a:prstGeom prst="rect">
            <a:avLst/>
          </a:prstGeom>
        </p:spPr>
      </p:pic>
      <p:pic>
        <p:nvPicPr>
          <p:cNvPr id="3" name="图片2"/>
          <p:cNvPicPr>
            <a:picLocks noChangeAspect="1"/>
          </p:cNvPicPr>
          <p:nvPr/>
        </p:nvPicPr>
        <p:blipFill>
          <a:blip r:embed="rId3"/>
          <a:srcRect b="17802"/>
          <a:stretch>
            <a:fillRect/>
          </a:stretch>
        </p:blipFill>
        <p:spPr>
          <a:xfrm>
            <a:off x="2066534" y="4337818"/>
            <a:ext cx="2634263" cy="2883922"/>
          </a:xfrm>
          <a:prstGeom prst="rect">
            <a:avLst/>
          </a:prstGeom>
        </p:spPr>
      </p:pic>
      <p:sp>
        <p:nvSpPr>
          <p:cNvPr id="5" name="文本2"/>
          <p:cNvSpPr txBox="1"/>
          <p:nvPr/>
        </p:nvSpPr>
        <p:spPr>
          <a:xfrm>
            <a:off x="3578666" y="837000"/>
            <a:ext cx="5905500" cy="628618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3000" b="0" i="0" dirty="0">
                <a:solidFill>
                  <a:srgbClr val="2E7349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﻿北师大版数学三年级上册第七单元</a:t>
            </a:r>
            <a:endParaRPr lang="zh-CN" altLang="en-US" sz="3000" b="0" i="0" dirty="0">
              <a:solidFill>
                <a:srgbClr val="2E7349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pic>
        <p:nvPicPr>
          <p:cNvPr id="6" name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26459" y="3112379"/>
            <a:ext cx="4448175" cy="4448175"/>
          </a:xfrm>
          <a:prstGeom prst="rect">
            <a:avLst/>
          </a:prstGeom>
        </p:spPr>
      </p:pic>
      <p:pic>
        <p:nvPicPr>
          <p:cNvPr id="7" name="图片4"/>
          <p:cNvPicPr>
            <a:picLocks noChangeAspect="1"/>
          </p:cNvPicPr>
          <p:nvPr/>
        </p:nvPicPr>
        <p:blipFill>
          <a:blip r:embed="rId5"/>
          <a:srcRect b="25173"/>
          <a:stretch>
            <a:fillRect/>
          </a:stretch>
        </p:blipFill>
        <p:spPr>
          <a:xfrm>
            <a:off x="7936011" y="2406653"/>
            <a:ext cx="5059404" cy="5039897"/>
          </a:xfrm>
          <a:prstGeom prst="rect">
            <a:avLst/>
          </a:prstGeom>
        </p:spPr>
      </p:pic>
      <p:sp>
        <p:nvSpPr>
          <p:cNvPr id="8" name="文本3"/>
          <p:cNvSpPr txBox="1"/>
          <p:nvPr/>
        </p:nvSpPr>
        <p:spPr>
          <a:xfrm>
            <a:off x="291789" y="1912972"/>
            <a:ext cx="10639425" cy="158115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500" b="0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                   </a:t>
            </a:r>
            <a:r>
              <a:rPr lang="zh-CN" altLang="en-US" sz="9600" b="0" i="0" dirty="0">
                <a:ln w="4762">
                  <a:solidFill>
                    <a:srgbClr val="385723">
                      <a:alpha val="100000"/>
                    </a:srgbClr>
                  </a:solidFill>
                </a:ln>
                <a:solidFill>
                  <a:srgbClr val="92D050">
                    <a:alpha val="100000"/>
                  </a:srgbClr>
                </a:solidFill>
                <a:effectLst>
                  <a:outerShdw blurRad="9525" dir="18900000" sy="23000" kx="-1200000" algn="bl" rotWithShape="0">
                    <a:srgbClr val="A9D18E">
                      <a:alpha val="10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存零用钱</a:t>
            </a:r>
            <a:endParaRPr lang="zh-CN" altLang="en-US" sz="9600" b="0" i="0" dirty="0">
              <a:ln w="4762">
                <a:solidFill>
                  <a:srgbClr val="385723">
                    <a:alpha val="100000"/>
                  </a:srgbClr>
                </a:solidFill>
              </a:ln>
              <a:solidFill>
                <a:srgbClr val="92D050">
                  <a:alpha val="100000"/>
                </a:srgbClr>
              </a:solidFill>
              <a:effectLst>
                <a:outerShdw blurRad="9525" dir="18900000" sy="23000" kx="-1200000" algn="bl" rotWithShape="0">
                  <a:srgbClr val="A9D18E">
                    <a:alpha val="10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拓展延伸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rcRect l="17187" r="10156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3362944" y="401698"/>
            <a:ext cx="7632388" cy="19050"/>
          </a:xfrm>
          <a:prstGeom prst="line">
            <a:avLst/>
          </a:prstGeom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454571" y="753116"/>
            <a:ext cx="718312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4000" b="1" i="0" dirty="0">
                <a:solidFill>
                  <a:srgbClr val="2A8C5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 b="1" i="0" dirty="0">
                <a:solidFill>
                  <a:srgbClr val="2A8C5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4000" b="1" i="0" dirty="0">
              <a:solidFill>
                <a:srgbClr val="2A8C51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2"/>
          <p:cNvSpPr txBox="1"/>
          <p:nvPr/>
        </p:nvSpPr>
        <p:spPr>
          <a:xfrm>
            <a:off x="1099185" y="753110"/>
            <a:ext cx="10552430" cy="22377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我的拓展应用：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en-US" altLang="zh-CN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思考：如果计算</a:t>
            </a:r>
            <a:r>
              <a:rPr lang="en-US" altLang="zh-CN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“3.8 + 2.5”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（进位）或</a:t>
            </a:r>
            <a:r>
              <a:rPr lang="en-US" altLang="zh-CN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“5.2 - 1.7”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（退位），你会怎么算？试着用货币单位拆分法试一试。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rcRect l="50416"/>
          <a:stretch>
            <a:fillRect/>
          </a:stretch>
        </p:blipFill>
        <p:spPr>
          <a:xfrm>
            <a:off x="10036045" y="1530391"/>
            <a:ext cx="2156231" cy="2884018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774623" y="1216676"/>
            <a:ext cx="6219825" cy="70164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00" b="0" i="0" dirty="0">
                <a:solidFill>
                  <a:srgbClr val="2E7349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说说你这节课学到了什么？</a:t>
            </a:r>
            <a:endParaRPr lang="zh-CN" altLang="en-US" sz="3500" b="0" i="0" dirty="0">
              <a:solidFill>
                <a:srgbClr val="2E7349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2"/>
          <p:cNvSpPr txBox="1"/>
          <p:nvPr/>
        </p:nvSpPr>
        <p:spPr>
          <a:xfrm>
            <a:off x="2073373" y="2127818"/>
            <a:ext cx="7915275" cy="27515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小数加减法计算方法：</a:t>
            </a:r>
            <a:endParaRPr lang="zh-CN" altLang="en-US" sz="26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ts val="5000"/>
              </a:lnSpc>
            </a:pPr>
            <a:r>
              <a: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先把各数的小数点对齐，按照整数加减法法则进行计算，从低位算起，最后在得数里点上小数点，使它与横线上的小数点对齐。</a:t>
            </a:r>
            <a:endParaRPr lang="zh-CN" altLang="en-US" sz="26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4145" y="153670"/>
            <a:ext cx="2201545" cy="775970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旧知回顾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3520" y="1465580"/>
            <a:ext cx="11968480" cy="4523105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一、填一填：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8.6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=(   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元（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）角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135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）元（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）角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815+33=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57-222=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2845" y="2440305"/>
            <a:ext cx="610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8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0190" y="2440305"/>
            <a:ext cx="610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6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1975" y="2440305"/>
            <a:ext cx="769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13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21900" y="2440305"/>
            <a:ext cx="610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5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3685" y="4362450"/>
            <a:ext cx="1111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848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40345" y="4362450"/>
            <a:ext cx="1111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335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 descr="7b0a2020202022776f7264617274223a2022220a7d0a"/>
          <p:cNvSpPr txBox="1"/>
          <p:nvPr/>
        </p:nvSpPr>
        <p:spPr>
          <a:xfrm>
            <a:off x="2388870" y="2610485"/>
            <a:ext cx="7803515" cy="11068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perspectiveLeft" fov="3000000">
                <a:rot lat="0" lon="0" rev="0"/>
              </a:camera>
              <a:lightRig rig="flat" dir="t"/>
            </a:scene3d>
            <a:sp3d extrusionH="100584" contourW="8382" prstMaterial="softEdge">
              <a:extrusionClr>
                <a:srgbClr val="FEBD8B"/>
              </a:extrusionClr>
              <a:contourClr>
                <a:srgbClr val="F24922"/>
              </a:contourClr>
            </a:sp3d>
          </a:bodyPr>
          <a:p>
            <a:pPr algn="ctr"/>
            <a:r>
              <a:rPr lang="zh-CN" altLang="en-US" sz="6600" b="1">
                <a:ln w="13970" cmpd="sng"/>
                <a:solidFill>
                  <a:srgbClr val="FF7252"/>
                </a:solidFill>
                <a:effectLst>
                  <a:reflection blurRad="27940" stA="51000" endA="900" endPos="58000" dist="76200" dir="5400000" sy="-100000" algn="bl" rotWithShape="0"/>
                </a:effectLst>
                <a:latin typeface="汉仪瑞意宋W" panose="00020600040101010101" charset="-122"/>
                <a:ea typeface="汉仪瑞意宋W" panose="00020600040101010101" charset="-122"/>
                <a:sym typeface="汉仪超粗宋简" panose="02010600000101010101" charset="-122"/>
              </a:rPr>
              <a:t>什么东西越用越有钱？</a:t>
            </a:r>
            <a:endParaRPr lang="zh-CN" altLang="en-US" sz="6600" b="1">
              <a:ln w="13970" cmpd="sng"/>
              <a:solidFill>
                <a:srgbClr val="FF7252"/>
              </a:solidFill>
              <a:effectLst>
                <a:reflection blurRad="27940" stA="51000" endA="900" endPos="58000" dist="76200" dir="5400000" sy="-100000" algn="bl" rotWithShape="0"/>
              </a:effectLst>
              <a:latin typeface="汉仪瑞意宋W" panose="00020600040101010101" charset="-122"/>
              <a:ea typeface="汉仪瑞意宋W" panose="00020600040101010101" charset="-122"/>
              <a:sym typeface="汉仪超粗宋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探究新知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2194039" y="2540873"/>
            <a:ext cx="9347334" cy="596106"/>
            <a:chOff x="281940" y="-1031240"/>
            <a:chExt cx="9347334" cy="596106"/>
          </a:xfrm>
        </p:grpSpPr>
        <p:sp>
          <p:nvSpPr>
            <p:cNvPr id="4" name="文本3"/>
            <p:cNvSpPr txBox="1"/>
            <p:nvPr/>
          </p:nvSpPr>
          <p:spPr>
            <a:xfrm>
              <a:off x="665630" y="-1031240"/>
              <a:ext cx="8963644" cy="59610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淘气这两个月一共存了多少零用钱？</a:t>
              </a:r>
              <a:endPara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5" name="图片1"/>
            <p:cNvPicPr>
              <a:picLocks noChangeAspect="1"/>
            </p:cNvPicPr>
            <p:nvPr/>
          </p:nvPicPr>
          <p:blipFill>
            <a:blip r:embed="rId2"/>
            <a:srcRect l="10914" t="33187" r="70501" b="39301"/>
            <a:stretch>
              <a:fillRect/>
            </a:stretch>
          </p:blipFill>
          <p:spPr>
            <a:xfrm>
              <a:off x="281940" y="-970042"/>
              <a:ext cx="351576" cy="329621"/>
            </a:xfrm>
            <a:prstGeom prst="rect">
              <a:avLst/>
            </a:prstGeom>
          </p:spPr>
        </p:pic>
      </p:grpSp>
      <p:grpSp>
        <p:nvGrpSpPr>
          <p:cNvPr id="6" name="组合2"/>
          <p:cNvGrpSpPr/>
          <p:nvPr/>
        </p:nvGrpSpPr>
        <p:grpSpPr>
          <a:xfrm>
            <a:off x="3690785" y="3216307"/>
            <a:ext cx="3991175" cy="625062"/>
            <a:chOff x="0" y="0"/>
            <a:chExt cx="3991175" cy="625062"/>
          </a:xfrm>
        </p:grpSpPr>
        <p:sp>
          <p:nvSpPr>
            <p:cNvPr id="7" name="形状2"/>
            <p:cNvSpPr txBox="1"/>
            <p:nvPr/>
          </p:nvSpPr>
          <p:spPr>
            <a:xfrm>
              <a:off x="0" y="55854"/>
              <a:ext cx="755313" cy="513350"/>
            </a:xfrm>
            <a:custGeom>
              <a:avLst/>
              <a:gdLst>
                <a:gd name="connsiteX0" fmla="*/ 85558 w 755313"/>
                <a:gd name="connsiteY0" fmla="*/ 0 h 513350"/>
                <a:gd name="connsiteX1" fmla="*/ 669755 w 755313"/>
                <a:gd name="connsiteY1" fmla="*/ 0 h 513350"/>
                <a:gd name="connsiteX2" fmla="*/ 717008 w 755313"/>
                <a:gd name="connsiteY2" fmla="*/ 0 h 513350"/>
                <a:gd name="connsiteX3" fmla="*/ 755313 w 755313"/>
                <a:gd name="connsiteY3" fmla="*/ 427792 h 513350"/>
                <a:gd name="connsiteX4" fmla="*/ 755313 w 755313"/>
                <a:gd name="connsiteY4" fmla="*/ 475044 h 513350"/>
                <a:gd name="connsiteX5" fmla="*/ 85558 w 755313"/>
                <a:gd name="connsiteY5" fmla="*/ 513350 h 513350"/>
                <a:gd name="connsiteX6" fmla="*/ 62867 w 755313"/>
                <a:gd name="connsiteY6" fmla="*/ 513350 h 513350"/>
                <a:gd name="connsiteX7" fmla="*/ 9014 w 755313"/>
                <a:gd name="connsiteY7" fmla="*/ 472245 h 513350"/>
                <a:gd name="connsiteX8" fmla="*/ 0 w 755313"/>
                <a:gd name="connsiteY8" fmla="*/ 85558 h 513350"/>
                <a:gd name="connsiteX9" fmla="*/ 0 w 755313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13" h="513350">
                  <a:moveTo>
                    <a:pt x="85558" y="0"/>
                  </a:moveTo>
                  <a:lnTo>
                    <a:pt x="669755" y="0"/>
                  </a:lnTo>
                  <a:cubicBezTo>
                    <a:pt x="717008" y="0"/>
                    <a:pt x="755313" y="38306"/>
                    <a:pt x="755313" y="85558"/>
                  </a:cubicBezTo>
                  <a:lnTo>
                    <a:pt x="755313" y="427792"/>
                  </a:lnTo>
                  <a:cubicBezTo>
                    <a:pt x="755313" y="475044"/>
                    <a:pt x="717008" y="513350"/>
                    <a:pt x="66975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3"/>
            <p:cNvSpPr txBox="1"/>
            <p:nvPr/>
          </p:nvSpPr>
          <p:spPr>
            <a:xfrm>
              <a:off x="1366047" y="55854"/>
              <a:ext cx="574338" cy="513350"/>
            </a:xfrm>
            <a:custGeom>
              <a:avLst/>
              <a:gdLst>
                <a:gd name="connsiteX0" fmla="*/ 85558 w 574338"/>
                <a:gd name="connsiteY0" fmla="*/ 0 h 513350"/>
                <a:gd name="connsiteX1" fmla="*/ 488780 w 574338"/>
                <a:gd name="connsiteY1" fmla="*/ 0 h 513350"/>
                <a:gd name="connsiteX2" fmla="*/ 511472 w 574338"/>
                <a:gd name="connsiteY2" fmla="*/ 0 h 513350"/>
                <a:gd name="connsiteX3" fmla="*/ 565324 w 574338"/>
                <a:gd name="connsiteY3" fmla="*/ 41105 h 513350"/>
                <a:gd name="connsiteX4" fmla="*/ 574338 w 574338"/>
                <a:gd name="connsiteY4" fmla="*/ 427792 h 513350"/>
                <a:gd name="connsiteX5" fmla="*/ 574338 w 574338"/>
                <a:gd name="connsiteY5" fmla="*/ 450483 h 513350"/>
                <a:gd name="connsiteX6" fmla="*/ 533234 w 574338"/>
                <a:gd name="connsiteY6" fmla="*/ 504336 h 513350"/>
                <a:gd name="connsiteX7" fmla="*/ 85558 w 574338"/>
                <a:gd name="connsiteY7" fmla="*/ 513350 h 513350"/>
                <a:gd name="connsiteX8" fmla="*/ 62867 w 574338"/>
                <a:gd name="connsiteY8" fmla="*/ 513350 h 513350"/>
                <a:gd name="connsiteX9" fmla="*/ 9014 w 574338"/>
                <a:gd name="connsiteY9" fmla="*/ 472245 h 513350"/>
                <a:gd name="connsiteX10" fmla="*/ 0 w 574338"/>
                <a:gd name="connsiteY10" fmla="*/ 85558 h 513350"/>
                <a:gd name="connsiteX11" fmla="*/ 0 w 574338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4338" h="513350">
                  <a:moveTo>
                    <a:pt x="85558" y="0"/>
                  </a:moveTo>
                  <a:lnTo>
                    <a:pt x="488780" y="0"/>
                  </a:lnTo>
                  <a:cubicBezTo>
                    <a:pt x="511472" y="0"/>
                    <a:pt x="533234" y="9014"/>
                    <a:pt x="549279" y="25059"/>
                  </a:cubicBezTo>
                  <a:cubicBezTo>
                    <a:pt x="565324" y="41105"/>
                    <a:pt x="574338" y="62867"/>
                    <a:pt x="574338" y="85558"/>
                  </a:cubicBezTo>
                  <a:lnTo>
                    <a:pt x="574338" y="427792"/>
                  </a:lnTo>
                  <a:cubicBezTo>
                    <a:pt x="574338" y="450483"/>
                    <a:pt x="565324" y="472245"/>
                    <a:pt x="549279" y="488290"/>
                  </a:cubicBezTo>
                  <a:cubicBezTo>
                    <a:pt x="533234" y="504336"/>
                    <a:pt x="511472" y="513350"/>
                    <a:pt x="488780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4"/>
            <p:cNvSpPr txBox="1"/>
            <p:nvPr/>
          </p:nvSpPr>
          <p:spPr>
            <a:xfrm>
              <a:off x="814435" y="95259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5"/>
            <p:cNvSpPr txBox="1"/>
            <p:nvPr/>
          </p:nvSpPr>
          <p:spPr>
            <a:xfrm>
              <a:off x="1934099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0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形状5"/>
            <p:cNvSpPr txBox="1"/>
            <p:nvPr/>
          </p:nvSpPr>
          <p:spPr>
            <a:xfrm>
              <a:off x="2320128" y="55854"/>
              <a:ext cx="717213" cy="513350"/>
            </a:xfrm>
            <a:custGeom>
              <a:avLst/>
              <a:gdLst>
                <a:gd name="connsiteX0" fmla="*/ 85558 w 717213"/>
                <a:gd name="connsiteY0" fmla="*/ 0 h 513350"/>
                <a:gd name="connsiteX1" fmla="*/ 631655 w 717213"/>
                <a:gd name="connsiteY1" fmla="*/ 0 h 513350"/>
                <a:gd name="connsiteX2" fmla="*/ 678908 w 717213"/>
                <a:gd name="connsiteY2" fmla="*/ 0 h 513350"/>
                <a:gd name="connsiteX3" fmla="*/ 717213 w 717213"/>
                <a:gd name="connsiteY3" fmla="*/ 427792 h 513350"/>
                <a:gd name="connsiteX4" fmla="*/ 717213 w 717213"/>
                <a:gd name="connsiteY4" fmla="*/ 475044 h 513350"/>
                <a:gd name="connsiteX5" fmla="*/ 85558 w 717213"/>
                <a:gd name="connsiteY5" fmla="*/ 513350 h 513350"/>
                <a:gd name="connsiteX6" fmla="*/ 62867 w 717213"/>
                <a:gd name="connsiteY6" fmla="*/ 513350 h 513350"/>
                <a:gd name="connsiteX7" fmla="*/ 9014 w 717213"/>
                <a:gd name="connsiteY7" fmla="*/ 472245 h 513350"/>
                <a:gd name="connsiteX8" fmla="*/ 0 w 717213"/>
                <a:gd name="connsiteY8" fmla="*/ 85558 h 513350"/>
                <a:gd name="connsiteX9" fmla="*/ 0 w 717213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213" h="513350">
                  <a:moveTo>
                    <a:pt x="85558" y="0"/>
                  </a:moveTo>
                  <a:lnTo>
                    <a:pt x="631655" y="0"/>
                  </a:lnTo>
                  <a:cubicBezTo>
                    <a:pt x="678908" y="0"/>
                    <a:pt x="717213" y="38306"/>
                    <a:pt x="717213" y="85558"/>
                  </a:cubicBezTo>
                  <a:lnTo>
                    <a:pt x="717213" y="427792"/>
                  </a:lnTo>
                  <a:cubicBezTo>
                    <a:pt x="717213" y="475044"/>
                    <a:pt x="678908" y="513350"/>
                    <a:pt x="63165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4"/>
            <p:cNvSpPr txBox="1"/>
            <p:nvPr/>
          </p:nvSpPr>
          <p:spPr>
            <a:xfrm>
              <a:off x="2810075" y="29251"/>
              <a:ext cx="11811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（元）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组合3"/>
          <p:cNvGrpSpPr/>
          <p:nvPr/>
        </p:nvGrpSpPr>
        <p:grpSpPr>
          <a:xfrm>
            <a:off x="3650999" y="3274035"/>
            <a:ext cx="2060775" cy="615378"/>
            <a:chOff x="0" y="0"/>
            <a:chExt cx="2060775" cy="615378"/>
          </a:xfrm>
        </p:grpSpPr>
        <p:sp>
          <p:nvSpPr>
            <p:cNvPr id="14" name="文本6"/>
            <p:cNvSpPr txBox="1"/>
            <p:nvPr/>
          </p:nvSpPr>
          <p:spPr>
            <a:xfrm>
              <a:off x="0" y="0"/>
              <a:ext cx="8509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12.5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文本7"/>
            <p:cNvSpPr txBox="1"/>
            <p:nvPr/>
          </p:nvSpPr>
          <p:spPr>
            <a:xfrm>
              <a:off x="934095" y="48260"/>
              <a:ext cx="3556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+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文本8"/>
            <p:cNvSpPr txBox="1"/>
            <p:nvPr/>
          </p:nvSpPr>
          <p:spPr>
            <a:xfrm>
              <a:off x="1374975" y="0"/>
              <a:ext cx="6858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4.3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4"/>
          <p:cNvGrpSpPr/>
          <p:nvPr/>
        </p:nvGrpSpPr>
        <p:grpSpPr>
          <a:xfrm>
            <a:off x="1838325" y="0"/>
            <a:ext cx="8515350" cy="2602230"/>
            <a:chOff x="0" y="0"/>
            <a:chExt cx="8515350" cy="2601916"/>
          </a:xfrm>
        </p:grpSpPr>
        <p:pic>
          <p:nvPicPr>
            <p:cNvPr id="18" name="图片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5604" y="550878"/>
              <a:ext cx="5184448" cy="1675933"/>
            </a:xfrm>
            <a:prstGeom prst="rect">
              <a:avLst/>
            </a:prstGeom>
          </p:spPr>
        </p:pic>
        <p:pic>
          <p:nvPicPr>
            <p:cNvPr id="19" name="图片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8515350" cy="2601916"/>
            </a:xfrm>
            <a:prstGeom prst="rect">
              <a:avLst/>
            </a:prstGeom>
          </p:spPr>
        </p:pic>
      </p:grpSp>
      <p:sp>
        <p:nvSpPr>
          <p:cNvPr id="21" name="文本2"/>
          <p:cNvSpPr txBox="1"/>
          <p:nvPr/>
        </p:nvSpPr>
        <p:spPr>
          <a:xfrm>
            <a:off x="5909310" y="3260090"/>
            <a:ext cx="921385" cy="59626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2800" b="0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16.8</a:t>
            </a:r>
            <a:endParaRPr lang="en-US" altLang="zh-CN" sz="2800" b="0" i="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314825" y="1153795"/>
            <a:ext cx="1844675" cy="952500"/>
          </a:xfrm>
          <a:prstGeom prst="round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069975" y="4095750"/>
            <a:ext cx="8948420" cy="2100580"/>
            <a:chOff x="1685" y="6450"/>
            <a:chExt cx="14092" cy="3308"/>
          </a:xfrm>
        </p:grpSpPr>
        <p:sp>
          <p:nvSpPr>
            <p:cNvPr id="23" name="文本框 22"/>
            <p:cNvSpPr txBox="1"/>
            <p:nvPr/>
          </p:nvSpPr>
          <p:spPr>
            <a:xfrm>
              <a:off x="4201" y="6450"/>
              <a:ext cx="11577" cy="32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>
              <a:noAutofit/>
            </a:bodyPr>
            <a:p>
              <a:pPr defTabSz="266700"/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、先独立思考解决问题的办法。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、尝试利用原有知识计算出结果，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试着把过程写在学习单上。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    </a:t>
              </a:r>
              <a:endParaRPr lang="en-US" altLang="zh-CN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形状1"/>
            <p:cNvSpPr txBox="1"/>
            <p:nvPr/>
          </p:nvSpPr>
          <p:spPr>
            <a:xfrm>
              <a:off x="1685" y="6602"/>
              <a:ext cx="1597" cy="3157"/>
            </a:xfrm>
            <a:custGeom>
              <a:avLst/>
              <a:gdLst>
                <a:gd name="connsiteX0" fmla="*/ 64492 w 1500188"/>
                <a:gd name="connsiteY0" fmla="*/ 0 h 386953"/>
                <a:gd name="connsiteX1" fmla="*/ 1435695 w 1500188"/>
                <a:gd name="connsiteY1" fmla="*/ 0 h 386953"/>
                <a:gd name="connsiteX2" fmla="*/ 1452800 w 1500188"/>
                <a:gd name="connsiteY2" fmla="*/ 0 h 386953"/>
                <a:gd name="connsiteX3" fmla="*/ 1493393 w 1500188"/>
                <a:gd name="connsiteY3" fmla="*/ 30984 h 386953"/>
                <a:gd name="connsiteX4" fmla="*/ 1500188 w 1500188"/>
                <a:gd name="connsiteY4" fmla="*/ 322461 h 386953"/>
                <a:gd name="connsiteX5" fmla="*/ 1500188 w 1500188"/>
                <a:gd name="connsiteY5" fmla="*/ 339566 h 386953"/>
                <a:gd name="connsiteX6" fmla="*/ 1469203 w 1500188"/>
                <a:gd name="connsiteY6" fmla="*/ 380159 h 386953"/>
                <a:gd name="connsiteX7" fmla="*/ 64492 w 1500188"/>
                <a:gd name="connsiteY7" fmla="*/ 386953 h 386953"/>
                <a:gd name="connsiteX8" fmla="*/ 28874 w 1500188"/>
                <a:gd name="connsiteY8" fmla="*/ 386953 h 386953"/>
                <a:gd name="connsiteX9" fmla="*/ 0 w 1500188"/>
                <a:gd name="connsiteY9" fmla="*/ 64492 h 386953"/>
                <a:gd name="connsiteX10" fmla="*/ 0 w 1500188"/>
                <a:gd name="connsiteY10" fmla="*/ 28874 h 38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0188" h="386953">
                  <a:moveTo>
                    <a:pt x="64492" y="0"/>
                  </a:moveTo>
                  <a:lnTo>
                    <a:pt x="1435695" y="0"/>
                  </a:lnTo>
                  <a:cubicBezTo>
                    <a:pt x="1452800" y="0"/>
                    <a:pt x="1469203" y="6795"/>
                    <a:pt x="1481298" y="18889"/>
                  </a:cubicBezTo>
                  <a:cubicBezTo>
                    <a:pt x="1493393" y="30984"/>
                    <a:pt x="1500188" y="47388"/>
                    <a:pt x="1500188" y="64492"/>
                  </a:cubicBezTo>
                  <a:lnTo>
                    <a:pt x="1500188" y="322461"/>
                  </a:lnTo>
                  <a:cubicBezTo>
                    <a:pt x="1500188" y="339566"/>
                    <a:pt x="1493393" y="355970"/>
                    <a:pt x="1481298" y="368064"/>
                  </a:cubicBezTo>
                  <a:cubicBezTo>
                    <a:pt x="1469203" y="380159"/>
                    <a:pt x="1452800" y="386953"/>
                    <a:pt x="1435695" y="386953"/>
                  </a:cubicBezTo>
                  <a:lnTo>
                    <a:pt x="64492" y="386953"/>
                  </a:lnTo>
                  <a:cubicBezTo>
                    <a:pt x="28874" y="386953"/>
                    <a:pt x="0" y="358079"/>
                    <a:pt x="0" y="322461"/>
                  </a:cubicBezTo>
                  <a:lnTo>
                    <a:pt x="0" y="64492"/>
                  </a:lnTo>
                  <a:cubicBezTo>
                    <a:pt x="0" y="28874"/>
                    <a:pt x="28874" y="0"/>
                    <a:pt x="64492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Arial" panose="020B0604020202020204"/>
                  <a:ea typeface="宋体" panose="02010600030101010101" pitchFamily="2" charset="-122"/>
                </a:rPr>
                <a:t>自主学习要求</a:t>
              </a:r>
              <a:endPara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" grpId="0" bldLvl="0" animBg="1"/>
      <p:bldP spid="6" grpId="0" bldLvl="0" animBg="1"/>
      <p:bldP spid="13" grpId="0" bldLvl="0" animBg="1"/>
      <p:bldP spid="21" grpId="0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探究新知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1679448" y="747706"/>
            <a:ext cx="10355713" cy="1001713"/>
            <a:chOff x="0" y="0"/>
            <a:chExt cx="10355713" cy="1001713"/>
          </a:xfrm>
        </p:grpSpPr>
        <p:sp>
          <p:nvSpPr>
            <p:cNvPr id="4" name="文本13"/>
            <p:cNvSpPr txBox="1"/>
            <p:nvPr/>
          </p:nvSpPr>
          <p:spPr>
            <a:xfrm>
              <a:off x="287169" y="0"/>
              <a:ext cx="10068544" cy="100171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淘气想买一个29.9元的书包送给灾区小朋友，他至少还要再存多少元？</a:t>
              </a:r>
              <a:endPara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5" name="图片1"/>
            <p:cNvPicPr>
              <a:picLocks noChangeAspect="1"/>
            </p:cNvPicPr>
            <p:nvPr/>
          </p:nvPicPr>
          <p:blipFill>
            <a:blip r:embed="rId2"/>
            <a:srcRect l="10914" t="33187" r="70501" b="39301"/>
            <a:stretch>
              <a:fillRect/>
            </a:stretch>
          </p:blipFill>
          <p:spPr>
            <a:xfrm>
              <a:off x="0" y="139303"/>
              <a:ext cx="351576" cy="329621"/>
            </a:xfrm>
            <a:prstGeom prst="rect">
              <a:avLst/>
            </a:prstGeom>
          </p:spPr>
        </p:pic>
      </p:grpSp>
      <p:grpSp>
        <p:nvGrpSpPr>
          <p:cNvPr id="6" name="组合2"/>
          <p:cNvGrpSpPr/>
          <p:nvPr/>
        </p:nvGrpSpPr>
        <p:grpSpPr>
          <a:xfrm>
            <a:off x="4038552" y="1621949"/>
            <a:ext cx="4043096" cy="625062"/>
            <a:chOff x="0" y="0"/>
            <a:chExt cx="4043096" cy="625062"/>
          </a:xfrm>
        </p:grpSpPr>
        <p:sp>
          <p:nvSpPr>
            <p:cNvPr id="7" name="形状4"/>
            <p:cNvSpPr txBox="1"/>
            <p:nvPr/>
          </p:nvSpPr>
          <p:spPr>
            <a:xfrm>
              <a:off x="0" y="55854"/>
              <a:ext cx="755313" cy="513350"/>
            </a:xfrm>
            <a:custGeom>
              <a:avLst/>
              <a:gdLst>
                <a:gd name="connsiteX0" fmla="*/ 85558 w 755313"/>
                <a:gd name="connsiteY0" fmla="*/ 0 h 513350"/>
                <a:gd name="connsiteX1" fmla="*/ 669755 w 755313"/>
                <a:gd name="connsiteY1" fmla="*/ 0 h 513350"/>
                <a:gd name="connsiteX2" fmla="*/ 717008 w 755313"/>
                <a:gd name="connsiteY2" fmla="*/ 0 h 513350"/>
                <a:gd name="connsiteX3" fmla="*/ 755313 w 755313"/>
                <a:gd name="connsiteY3" fmla="*/ 427792 h 513350"/>
                <a:gd name="connsiteX4" fmla="*/ 755313 w 755313"/>
                <a:gd name="connsiteY4" fmla="*/ 475044 h 513350"/>
                <a:gd name="connsiteX5" fmla="*/ 85558 w 755313"/>
                <a:gd name="connsiteY5" fmla="*/ 513350 h 513350"/>
                <a:gd name="connsiteX6" fmla="*/ 62867 w 755313"/>
                <a:gd name="connsiteY6" fmla="*/ 513350 h 513350"/>
                <a:gd name="connsiteX7" fmla="*/ 9014 w 755313"/>
                <a:gd name="connsiteY7" fmla="*/ 472245 h 513350"/>
                <a:gd name="connsiteX8" fmla="*/ 0 w 755313"/>
                <a:gd name="connsiteY8" fmla="*/ 85558 h 513350"/>
                <a:gd name="connsiteX9" fmla="*/ 0 w 755313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313" h="513350">
                  <a:moveTo>
                    <a:pt x="85558" y="0"/>
                  </a:moveTo>
                  <a:lnTo>
                    <a:pt x="669755" y="0"/>
                  </a:lnTo>
                  <a:cubicBezTo>
                    <a:pt x="717008" y="0"/>
                    <a:pt x="755313" y="38306"/>
                    <a:pt x="755313" y="85558"/>
                  </a:cubicBezTo>
                  <a:lnTo>
                    <a:pt x="755313" y="427792"/>
                  </a:lnTo>
                  <a:cubicBezTo>
                    <a:pt x="755313" y="475044"/>
                    <a:pt x="717008" y="513350"/>
                    <a:pt x="66975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5"/>
            <p:cNvSpPr txBox="1"/>
            <p:nvPr/>
          </p:nvSpPr>
          <p:spPr>
            <a:xfrm>
              <a:off x="1331433" y="47206"/>
              <a:ext cx="679113" cy="513350"/>
            </a:xfrm>
            <a:custGeom>
              <a:avLst/>
              <a:gdLst>
                <a:gd name="connsiteX0" fmla="*/ 85558 w 679113"/>
                <a:gd name="connsiteY0" fmla="*/ 0 h 513350"/>
                <a:gd name="connsiteX1" fmla="*/ 593555 w 679113"/>
                <a:gd name="connsiteY1" fmla="*/ 0 h 513350"/>
                <a:gd name="connsiteX2" fmla="*/ 640808 w 679113"/>
                <a:gd name="connsiteY2" fmla="*/ 0 h 513350"/>
                <a:gd name="connsiteX3" fmla="*/ 679113 w 679113"/>
                <a:gd name="connsiteY3" fmla="*/ 427792 h 513350"/>
                <a:gd name="connsiteX4" fmla="*/ 679113 w 679113"/>
                <a:gd name="connsiteY4" fmla="*/ 475044 h 513350"/>
                <a:gd name="connsiteX5" fmla="*/ 85558 w 679113"/>
                <a:gd name="connsiteY5" fmla="*/ 513350 h 513350"/>
                <a:gd name="connsiteX6" fmla="*/ 62867 w 679113"/>
                <a:gd name="connsiteY6" fmla="*/ 513350 h 513350"/>
                <a:gd name="connsiteX7" fmla="*/ 9014 w 679113"/>
                <a:gd name="connsiteY7" fmla="*/ 472245 h 513350"/>
                <a:gd name="connsiteX8" fmla="*/ 0 w 679113"/>
                <a:gd name="connsiteY8" fmla="*/ 85558 h 513350"/>
                <a:gd name="connsiteX9" fmla="*/ 0 w 679113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9113" h="513350">
                  <a:moveTo>
                    <a:pt x="85558" y="0"/>
                  </a:moveTo>
                  <a:lnTo>
                    <a:pt x="593555" y="0"/>
                  </a:lnTo>
                  <a:cubicBezTo>
                    <a:pt x="640808" y="0"/>
                    <a:pt x="679113" y="38306"/>
                    <a:pt x="679113" y="85558"/>
                  </a:cubicBezTo>
                  <a:lnTo>
                    <a:pt x="679113" y="427792"/>
                  </a:lnTo>
                  <a:cubicBezTo>
                    <a:pt x="679113" y="475044"/>
                    <a:pt x="640808" y="513350"/>
                    <a:pt x="59355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6"/>
            <p:cNvSpPr txBox="1"/>
            <p:nvPr/>
          </p:nvSpPr>
          <p:spPr>
            <a:xfrm>
              <a:off x="823094" y="95259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15"/>
            <p:cNvSpPr txBox="1"/>
            <p:nvPr/>
          </p:nvSpPr>
          <p:spPr>
            <a:xfrm>
              <a:off x="1986020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0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形状7"/>
            <p:cNvSpPr txBox="1"/>
            <p:nvPr/>
          </p:nvSpPr>
          <p:spPr>
            <a:xfrm>
              <a:off x="2372049" y="55854"/>
              <a:ext cx="717213" cy="513350"/>
            </a:xfrm>
            <a:custGeom>
              <a:avLst/>
              <a:gdLst>
                <a:gd name="connsiteX0" fmla="*/ 85558 w 717213"/>
                <a:gd name="connsiteY0" fmla="*/ 0 h 513350"/>
                <a:gd name="connsiteX1" fmla="*/ 631655 w 717213"/>
                <a:gd name="connsiteY1" fmla="*/ 0 h 513350"/>
                <a:gd name="connsiteX2" fmla="*/ 678908 w 717213"/>
                <a:gd name="connsiteY2" fmla="*/ 0 h 513350"/>
                <a:gd name="connsiteX3" fmla="*/ 717213 w 717213"/>
                <a:gd name="connsiteY3" fmla="*/ 427792 h 513350"/>
                <a:gd name="connsiteX4" fmla="*/ 717213 w 717213"/>
                <a:gd name="connsiteY4" fmla="*/ 475044 h 513350"/>
                <a:gd name="connsiteX5" fmla="*/ 85558 w 717213"/>
                <a:gd name="connsiteY5" fmla="*/ 513350 h 513350"/>
                <a:gd name="connsiteX6" fmla="*/ 62867 w 717213"/>
                <a:gd name="connsiteY6" fmla="*/ 513350 h 513350"/>
                <a:gd name="connsiteX7" fmla="*/ 9014 w 717213"/>
                <a:gd name="connsiteY7" fmla="*/ 472245 h 513350"/>
                <a:gd name="connsiteX8" fmla="*/ 0 w 717213"/>
                <a:gd name="connsiteY8" fmla="*/ 85558 h 513350"/>
                <a:gd name="connsiteX9" fmla="*/ 0 w 717213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213" h="513350">
                  <a:moveTo>
                    <a:pt x="85558" y="0"/>
                  </a:moveTo>
                  <a:lnTo>
                    <a:pt x="631655" y="0"/>
                  </a:lnTo>
                  <a:cubicBezTo>
                    <a:pt x="678908" y="0"/>
                    <a:pt x="717213" y="38306"/>
                    <a:pt x="717213" y="85558"/>
                  </a:cubicBezTo>
                  <a:lnTo>
                    <a:pt x="717213" y="427792"/>
                  </a:lnTo>
                  <a:cubicBezTo>
                    <a:pt x="717213" y="475044"/>
                    <a:pt x="678908" y="513350"/>
                    <a:pt x="63165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E8F7DA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14"/>
            <p:cNvSpPr txBox="1"/>
            <p:nvPr/>
          </p:nvSpPr>
          <p:spPr>
            <a:xfrm>
              <a:off x="2861996" y="29251"/>
              <a:ext cx="11811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（元）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组合3"/>
          <p:cNvGrpSpPr/>
          <p:nvPr/>
        </p:nvGrpSpPr>
        <p:grpSpPr>
          <a:xfrm>
            <a:off x="3990804" y="1637760"/>
            <a:ext cx="2169985" cy="593074"/>
            <a:chOff x="0" y="0"/>
            <a:chExt cx="2169985" cy="593074"/>
          </a:xfrm>
        </p:grpSpPr>
        <p:sp>
          <p:nvSpPr>
            <p:cNvPr id="14" name="文本16"/>
            <p:cNvSpPr txBox="1"/>
            <p:nvPr/>
          </p:nvSpPr>
          <p:spPr>
            <a:xfrm>
              <a:off x="0" y="25956"/>
              <a:ext cx="8509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29.9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文本17"/>
            <p:cNvSpPr txBox="1"/>
            <p:nvPr/>
          </p:nvSpPr>
          <p:spPr>
            <a:xfrm>
              <a:off x="878757" y="25956"/>
              <a:ext cx="355600" cy="5671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-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文本18"/>
            <p:cNvSpPr txBox="1"/>
            <p:nvPr/>
          </p:nvSpPr>
          <p:spPr>
            <a:xfrm>
              <a:off x="1236535" y="0"/>
              <a:ext cx="933450" cy="5671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16.8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文本2"/>
          <p:cNvSpPr txBox="1"/>
          <p:nvPr/>
        </p:nvSpPr>
        <p:spPr>
          <a:xfrm>
            <a:off x="6396733" y="1666107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en-US" altLang="zh-CN" sz="2400" b="0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13.1</a:t>
            </a:r>
            <a:endParaRPr lang="en-US" altLang="zh-CN" sz="2400" b="0" i="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1605" y="3302000"/>
            <a:ext cx="8948420" cy="2100580"/>
            <a:chOff x="1685" y="6450"/>
            <a:chExt cx="14092" cy="3308"/>
          </a:xfrm>
        </p:grpSpPr>
        <p:sp>
          <p:nvSpPr>
            <p:cNvPr id="23" name="文本框 22"/>
            <p:cNvSpPr txBox="1"/>
            <p:nvPr/>
          </p:nvSpPr>
          <p:spPr>
            <a:xfrm>
              <a:off x="4201" y="6450"/>
              <a:ext cx="11577" cy="32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>
              <a:noAutofit/>
            </a:bodyPr>
            <a:p>
              <a:pPr defTabSz="266700"/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、先独立思考解决问题的办法。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、尝试利用原有知识计算出结果，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266700"/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试着把过程写在学习单上。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    </a:t>
              </a:r>
              <a:endParaRPr lang="en-US" altLang="zh-CN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形状1"/>
            <p:cNvSpPr txBox="1"/>
            <p:nvPr/>
          </p:nvSpPr>
          <p:spPr>
            <a:xfrm>
              <a:off x="1685" y="6602"/>
              <a:ext cx="1597" cy="3157"/>
            </a:xfrm>
            <a:custGeom>
              <a:avLst/>
              <a:gdLst>
                <a:gd name="connsiteX0" fmla="*/ 64492 w 1500188"/>
                <a:gd name="connsiteY0" fmla="*/ 0 h 386953"/>
                <a:gd name="connsiteX1" fmla="*/ 1435695 w 1500188"/>
                <a:gd name="connsiteY1" fmla="*/ 0 h 386953"/>
                <a:gd name="connsiteX2" fmla="*/ 1452800 w 1500188"/>
                <a:gd name="connsiteY2" fmla="*/ 0 h 386953"/>
                <a:gd name="connsiteX3" fmla="*/ 1493393 w 1500188"/>
                <a:gd name="connsiteY3" fmla="*/ 30984 h 386953"/>
                <a:gd name="connsiteX4" fmla="*/ 1500188 w 1500188"/>
                <a:gd name="connsiteY4" fmla="*/ 322461 h 386953"/>
                <a:gd name="connsiteX5" fmla="*/ 1500188 w 1500188"/>
                <a:gd name="connsiteY5" fmla="*/ 339566 h 386953"/>
                <a:gd name="connsiteX6" fmla="*/ 1469203 w 1500188"/>
                <a:gd name="connsiteY6" fmla="*/ 380159 h 386953"/>
                <a:gd name="connsiteX7" fmla="*/ 64492 w 1500188"/>
                <a:gd name="connsiteY7" fmla="*/ 386953 h 386953"/>
                <a:gd name="connsiteX8" fmla="*/ 28874 w 1500188"/>
                <a:gd name="connsiteY8" fmla="*/ 386953 h 386953"/>
                <a:gd name="connsiteX9" fmla="*/ 0 w 1500188"/>
                <a:gd name="connsiteY9" fmla="*/ 64492 h 386953"/>
                <a:gd name="connsiteX10" fmla="*/ 0 w 1500188"/>
                <a:gd name="connsiteY10" fmla="*/ 28874 h 38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0188" h="386953">
                  <a:moveTo>
                    <a:pt x="64492" y="0"/>
                  </a:moveTo>
                  <a:lnTo>
                    <a:pt x="1435695" y="0"/>
                  </a:lnTo>
                  <a:cubicBezTo>
                    <a:pt x="1452800" y="0"/>
                    <a:pt x="1469203" y="6795"/>
                    <a:pt x="1481298" y="18889"/>
                  </a:cubicBezTo>
                  <a:cubicBezTo>
                    <a:pt x="1493393" y="30984"/>
                    <a:pt x="1500188" y="47388"/>
                    <a:pt x="1500188" y="64492"/>
                  </a:cubicBezTo>
                  <a:lnTo>
                    <a:pt x="1500188" y="322461"/>
                  </a:lnTo>
                  <a:cubicBezTo>
                    <a:pt x="1500188" y="339566"/>
                    <a:pt x="1493393" y="355970"/>
                    <a:pt x="1481298" y="368064"/>
                  </a:cubicBezTo>
                  <a:cubicBezTo>
                    <a:pt x="1469203" y="380159"/>
                    <a:pt x="1452800" y="386953"/>
                    <a:pt x="1435695" y="386953"/>
                  </a:cubicBezTo>
                  <a:lnTo>
                    <a:pt x="64492" y="386953"/>
                  </a:lnTo>
                  <a:cubicBezTo>
                    <a:pt x="28874" y="386953"/>
                    <a:pt x="0" y="358079"/>
                    <a:pt x="0" y="322461"/>
                  </a:cubicBezTo>
                  <a:lnTo>
                    <a:pt x="0" y="64492"/>
                  </a:lnTo>
                  <a:cubicBezTo>
                    <a:pt x="0" y="28874"/>
                    <a:pt x="28874" y="0"/>
                    <a:pt x="64492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>
                <a:lnSpc>
                  <a:spcPts val="30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latin typeface="Arial" panose="020B0604020202020204"/>
                  <a:ea typeface="宋体" panose="02010600030101010101" pitchFamily="2" charset="-122"/>
                </a:rPr>
                <a:t>自主学习要求</a:t>
              </a:r>
              <a:endPara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4"/>
          <p:cNvGrpSpPr/>
          <p:nvPr/>
        </p:nvGrpSpPr>
        <p:grpSpPr>
          <a:xfrm>
            <a:off x="2245995" y="-635"/>
            <a:ext cx="7997190" cy="2195195"/>
            <a:chOff x="0" y="0"/>
            <a:chExt cx="8515350" cy="2601916"/>
          </a:xfrm>
        </p:grpSpPr>
        <p:pic>
          <p:nvPicPr>
            <p:cNvPr id="20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5604" y="550878"/>
              <a:ext cx="5184448" cy="1675933"/>
            </a:xfrm>
            <a:prstGeom prst="rect">
              <a:avLst/>
            </a:prstGeom>
          </p:spPr>
        </p:pic>
        <p:pic>
          <p:nvPicPr>
            <p:cNvPr id="21" name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515350" cy="260191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2103755" y="2194560"/>
            <a:ext cx="8486140" cy="1879600"/>
            <a:chOff x="3313" y="3456"/>
            <a:chExt cx="13364" cy="2960"/>
          </a:xfrm>
        </p:grpSpPr>
        <p:sp>
          <p:nvSpPr>
            <p:cNvPr id="22" name="文本框 21"/>
            <p:cNvSpPr txBox="1"/>
            <p:nvPr/>
          </p:nvSpPr>
          <p:spPr>
            <a:xfrm>
              <a:off x="3313" y="3456"/>
              <a:ext cx="13364" cy="169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defTabSz="266700"/>
              <a:r>
                <a:rPr lang="zh-CN" altLang="en-US" sz="3200">
                  <a:latin typeface="Calibri" panose="020F0502020204030204"/>
                  <a:ea typeface="宋体" panose="02010600030101010101" pitchFamily="2" charset="-122"/>
                </a:rPr>
                <a:t>结合上图说一说下面的算式解决的什么问题，再列竖式算一算。</a:t>
              </a:r>
              <a:endParaRPr lang="zh-CN" altLang="en-US" sz="320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513" y="5400"/>
              <a:ext cx="10884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just" defTabSz="26670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>
                  <a:latin typeface="Calibri" panose="020F0502020204030204"/>
                  <a:ea typeface="宋体" panose="02010600030101010101" pitchFamily="2" charset="-122"/>
                </a:rPr>
                <a:t>  </a:t>
              </a:r>
              <a:r>
                <a:rPr lang="en-US" altLang="zh-CN" sz="3600">
                  <a:latin typeface="Calibri" panose="020F0502020204030204"/>
                  <a:ea typeface="Calibri" panose="020F0502020204030204"/>
                </a:rPr>
                <a:t>13.2+5.7=                   18.9-16.8=    </a:t>
              </a:r>
              <a:endParaRPr lang="en-US" altLang="zh-CN" sz="3600">
                <a:latin typeface="Calibri" panose="020F0502020204030204"/>
                <a:ea typeface="Calibri" panose="020F0502020204030204"/>
              </a:endParaRPr>
            </a:p>
          </p:txBody>
        </p:sp>
      </p:grpSp>
      <p:sp>
        <p:nvSpPr>
          <p:cNvPr id="2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探究新知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4478655"/>
            <a:ext cx="4481195" cy="1087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笑笑这两个月一共存了多少零用钱？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89165" y="4333875"/>
            <a:ext cx="4481195" cy="1966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笑笑这两个月存的零用钱比淘气这两个月存的零用钱多多少元？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2055" y="3489325"/>
            <a:ext cx="1367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18.9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53195" y="3489960"/>
            <a:ext cx="1257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2.1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4145" y="153670"/>
            <a:ext cx="2146300" cy="735330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课堂小结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3" name="文本1"/>
          <p:cNvSpPr txBox="1"/>
          <p:nvPr/>
        </p:nvSpPr>
        <p:spPr>
          <a:xfrm>
            <a:off x="3077210" y="293370"/>
            <a:ext cx="5327650" cy="59626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小数加减法的计算方法：</a:t>
            </a:r>
            <a:endParaRPr lang="zh-CN" altLang="en-US" sz="36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形状2"/>
          <p:cNvSpPr txBox="1"/>
          <p:nvPr/>
        </p:nvSpPr>
        <p:spPr>
          <a:xfrm>
            <a:off x="490855" y="1376680"/>
            <a:ext cx="8791575" cy="3836670"/>
          </a:xfrm>
          <a:custGeom>
            <a:avLst/>
            <a:gdLst>
              <a:gd name="connsiteX0" fmla="*/ 392162 w 4905375"/>
              <a:gd name="connsiteY0" fmla="*/ 0 h 3238500"/>
              <a:gd name="connsiteX1" fmla="*/ 4513213 w 4905375"/>
              <a:gd name="connsiteY1" fmla="*/ 0 h 3238500"/>
              <a:gd name="connsiteX2" fmla="*/ 4729798 w 4905375"/>
              <a:gd name="connsiteY2" fmla="*/ 0 h 3238500"/>
              <a:gd name="connsiteX3" fmla="*/ 4905375 w 4905375"/>
              <a:gd name="connsiteY3" fmla="*/ 2846338 h 3238500"/>
              <a:gd name="connsiteX4" fmla="*/ 4905375 w 4905375"/>
              <a:gd name="connsiteY4" fmla="*/ 3062923 h 3238500"/>
              <a:gd name="connsiteX5" fmla="*/ 392162 w 4905375"/>
              <a:gd name="connsiteY5" fmla="*/ 3238500 h 3238500"/>
              <a:gd name="connsiteX6" fmla="*/ 175577 w 4905375"/>
              <a:gd name="connsiteY6" fmla="*/ 3238500 h 3238500"/>
              <a:gd name="connsiteX7" fmla="*/ 0 w 4905375"/>
              <a:gd name="connsiteY7" fmla="*/ 392162 h 3238500"/>
              <a:gd name="connsiteX8" fmla="*/ 0 w 4905375"/>
              <a:gd name="connsiteY8" fmla="*/ 175577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05375" h="3238500">
                <a:moveTo>
                  <a:pt x="392162" y="0"/>
                </a:moveTo>
                <a:lnTo>
                  <a:pt x="4513213" y="0"/>
                </a:lnTo>
                <a:cubicBezTo>
                  <a:pt x="4729798" y="0"/>
                  <a:pt x="4905375" y="175577"/>
                  <a:pt x="4905375" y="392162"/>
                </a:cubicBezTo>
                <a:lnTo>
                  <a:pt x="4905375" y="2846338"/>
                </a:lnTo>
                <a:cubicBezTo>
                  <a:pt x="4905375" y="3062923"/>
                  <a:pt x="4729798" y="3238500"/>
                  <a:pt x="4513213" y="3238500"/>
                </a:cubicBezTo>
                <a:lnTo>
                  <a:pt x="392162" y="3238500"/>
                </a:lnTo>
                <a:cubicBezTo>
                  <a:pt x="175577" y="3238500"/>
                  <a:pt x="0" y="3062923"/>
                  <a:pt x="0" y="2846338"/>
                </a:cubicBezTo>
                <a:lnTo>
                  <a:pt x="0" y="392162"/>
                </a:lnTo>
                <a:cubicBezTo>
                  <a:pt x="0" y="175577"/>
                  <a:pt x="175577" y="0"/>
                  <a:pt x="392162" y="0"/>
                </a:cubicBezTo>
                <a:close/>
              </a:path>
            </a:pathLst>
          </a:custGeom>
          <a:solidFill>
            <a:srgbClr val="B6DDE7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l">
              <a:lnSpc>
                <a:spcPts val="50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）、先把（</a:t>
            </a:r>
            <a:r>
              <a:rPr lang="en-US" altLang="zh-CN" sz="2800" b="0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）对齐，也就是相同数位对齐，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ts val="50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）、再按照（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）加减法的方法计算，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ts val="50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）、从（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）算起，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ts val="50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）、最后在得数里加上（</a:t>
            </a: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2"/>
          <p:cNvGrpSpPr/>
          <p:nvPr/>
        </p:nvGrpSpPr>
        <p:grpSpPr>
          <a:xfrm>
            <a:off x="9402445" y="2637155"/>
            <a:ext cx="2705735" cy="3649980"/>
            <a:chOff x="0" y="0"/>
            <a:chExt cx="2828363" cy="3649989"/>
          </a:xfrm>
        </p:grpSpPr>
        <p:sp>
          <p:nvSpPr>
            <p:cNvPr id="25" name="形状7"/>
            <p:cNvSpPr txBox="1"/>
            <p:nvPr/>
          </p:nvSpPr>
          <p:spPr>
            <a:xfrm>
              <a:off x="0" y="0"/>
              <a:ext cx="2630567" cy="1404918"/>
            </a:xfrm>
            <a:custGeom>
              <a:avLst/>
              <a:gdLst>
                <a:gd name="connsiteX0" fmla="*/ 234153 w 2630567"/>
                <a:gd name="connsiteY0" fmla="*/ 0 h 1404918"/>
                <a:gd name="connsiteX1" fmla="*/ 2396414 w 2630567"/>
                <a:gd name="connsiteY1" fmla="*/ 0 h 1404918"/>
                <a:gd name="connsiteX2" fmla="*/ 2525733 w 2630567"/>
                <a:gd name="connsiteY2" fmla="*/ 0 h 1404918"/>
                <a:gd name="connsiteX3" fmla="*/ 2630567 w 2630567"/>
                <a:gd name="connsiteY3" fmla="*/ 1170765 h 1404918"/>
                <a:gd name="connsiteX4" fmla="*/ 2630567 w 2630567"/>
                <a:gd name="connsiteY4" fmla="*/ 1300084 h 1404918"/>
                <a:gd name="connsiteX5" fmla="*/ 1718647 w 2630567"/>
                <a:gd name="connsiteY5" fmla="*/ 1404918 h 1404918"/>
                <a:gd name="connsiteX6" fmla="*/ 1707430 w 2630567"/>
                <a:gd name="connsiteY6" fmla="*/ 1544645 h 1404918"/>
                <a:gd name="connsiteX7" fmla="*/ 1511354 w 2630567"/>
                <a:gd name="connsiteY7" fmla="*/ 1404918 h 1404918"/>
                <a:gd name="connsiteX8" fmla="*/ 234153 w 2630567"/>
                <a:gd name="connsiteY8" fmla="*/ 1404918 h 1404918"/>
                <a:gd name="connsiteX9" fmla="*/ 104834 w 2630567"/>
                <a:gd name="connsiteY9" fmla="*/ 1404918 h 1404918"/>
                <a:gd name="connsiteX10" fmla="*/ 0 w 2630567"/>
                <a:gd name="connsiteY10" fmla="*/ 234153 h 1404918"/>
                <a:gd name="connsiteX11" fmla="*/ 0 w 2630567"/>
                <a:gd name="connsiteY11" fmla="*/ 104834 h 140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0567" h="1544645">
                  <a:moveTo>
                    <a:pt x="234153" y="0"/>
                  </a:moveTo>
                  <a:lnTo>
                    <a:pt x="2396414" y="0"/>
                  </a:lnTo>
                  <a:cubicBezTo>
                    <a:pt x="2525733" y="0"/>
                    <a:pt x="2630567" y="104834"/>
                    <a:pt x="2630567" y="234153"/>
                  </a:cubicBezTo>
                  <a:lnTo>
                    <a:pt x="2630567" y="1170765"/>
                  </a:lnTo>
                  <a:cubicBezTo>
                    <a:pt x="2630567" y="1300084"/>
                    <a:pt x="2525733" y="1404918"/>
                    <a:pt x="2396414" y="1404918"/>
                  </a:cubicBezTo>
                  <a:lnTo>
                    <a:pt x="1718647" y="1404918"/>
                  </a:lnTo>
                  <a:lnTo>
                    <a:pt x="1707430" y="1544645"/>
                  </a:lnTo>
                  <a:lnTo>
                    <a:pt x="1511354" y="1404918"/>
                  </a:lnTo>
                  <a:lnTo>
                    <a:pt x="234153" y="1404918"/>
                  </a:lnTo>
                  <a:cubicBezTo>
                    <a:pt x="104834" y="1404918"/>
                    <a:pt x="0" y="1300084"/>
                    <a:pt x="0" y="1170765"/>
                  </a:cubicBezTo>
                  <a:lnTo>
                    <a:pt x="0" y="234153"/>
                  </a:lnTo>
                  <a:cubicBezTo>
                    <a:pt x="0" y="104834"/>
                    <a:pt x="104834" y="0"/>
                    <a:pt x="234153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600" b="0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小数点对齐，就是相同计数单位的数对齐。</a:t>
              </a:r>
              <a:endParaRPr lang="zh-CN" altLang="en-US" sz="2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6" name="图片1"/>
            <p:cNvPicPr>
              <a:picLocks noChangeAspect="1"/>
            </p:cNvPicPr>
            <p:nvPr/>
          </p:nvPicPr>
          <p:blipFill>
            <a:blip r:embed="rId2"/>
            <a:srcRect l="50416"/>
            <a:stretch>
              <a:fillRect/>
            </a:stretch>
          </p:blipFill>
          <p:spPr>
            <a:xfrm>
              <a:off x="1102614" y="1341758"/>
              <a:ext cx="1725749" cy="2308231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2756535" y="2134870"/>
            <a:ext cx="1441450" cy="502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小数点</a:t>
            </a:r>
            <a:r>
              <a:rPr lang="en-US" altLang="zh-CN" sz="32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30" name="文本框 29"/>
          <p:cNvSpPr txBox="1"/>
          <p:nvPr/>
        </p:nvSpPr>
        <p:spPr>
          <a:xfrm>
            <a:off x="3195320" y="2733675"/>
            <a:ext cx="1428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整</a:t>
            </a:r>
            <a:r>
              <a:rPr lang="en-US" altLang="zh-CN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</a:t>
            </a:r>
            <a:r>
              <a:rPr lang="en-US" altLang="zh-CN" sz="32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31" name="文本框 30"/>
          <p:cNvSpPr txBox="1"/>
          <p:nvPr/>
        </p:nvSpPr>
        <p:spPr>
          <a:xfrm>
            <a:off x="2290445" y="3391535"/>
            <a:ext cx="1772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最低位</a:t>
            </a:r>
            <a:r>
              <a:rPr lang="en-US" altLang="zh-CN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32" name="文本框 31"/>
          <p:cNvSpPr txBox="1"/>
          <p:nvPr/>
        </p:nvSpPr>
        <p:spPr>
          <a:xfrm>
            <a:off x="5015230" y="4039235"/>
            <a:ext cx="1452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小数点</a:t>
            </a:r>
            <a:endParaRPr lang="zh-CN" altLang="en-US" sz="3200" b="1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课堂练习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rcRect l="17187" r="10156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3362944" y="401698"/>
            <a:ext cx="7632388" cy="19050"/>
          </a:xfrm>
          <a:prstGeom prst="line">
            <a:avLst/>
          </a:prstGeom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287655" y="783590"/>
            <a:ext cx="3600450" cy="77025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4000" b="1" i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i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.列竖式计算</a:t>
            </a:r>
            <a:endParaRPr lang="zh-CN" altLang="en-US" sz="4000" b="1" i="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5285" y="1917065"/>
            <a:ext cx="11441430" cy="1978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1.2+5.7=     19.8-0.7=        4+3.4=     7.8-7.2=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7895" y="1917700"/>
            <a:ext cx="903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6.9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2680" y="1905000"/>
            <a:ext cx="1233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19.1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28585" y="1917065"/>
            <a:ext cx="1147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7.4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574020" y="1929130"/>
            <a:ext cx="1099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0.6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22" grpId="0"/>
      <p:bldP spid="22" grpId="1"/>
      <p:bldP spid="23" grpId="0"/>
      <p:bldP spid="2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拓展延伸</a:t>
            </a:r>
            <a:endParaRPr lang="zh-CN" altLang="en-US" sz="2250" b="1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rcRect l="17187" r="10156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3362944" y="401698"/>
            <a:ext cx="7632388" cy="19050"/>
          </a:xfrm>
          <a:prstGeom prst="line">
            <a:avLst/>
          </a:prstGeom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454571" y="753116"/>
            <a:ext cx="718312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4000" b="1" i="0" dirty="0">
                <a:solidFill>
                  <a:srgbClr val="2A8C5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i="0" dirty="0">
                <a:solidFill>
                  <a:srgbClr val="2A8C5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4000" b="1" i="0" dirty="0">
              <a:solidFill>
                <a:srgbClr val="2A8C51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2"/>
          <p:cNvSpPr txBox="1"/>
          <p:nvPr/>
        </p:nvSpPr>
        <p:spPr>
          <a:xfrm>
            <a:off x="1014730" y="753110"/>
            <a:ext cx="10746105" cy="22377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拓展应用：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小红和小明去蛋糕店买一块小蛋糕，小红带的钱差</a:t>
            </a:r>
            <a:r>
              <a:rPr lang="en-US" altLang="zh-CN" sz="3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3.2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元，小明带的钱差</a:t>
            </a:r>
            <a:r>
              <a:rPr lang="en-US" altLang="zh-CN" sz="3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4.1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元，他们两个带的钱刚好买这块蛋糕，这块小蛋糕多少元？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source_record_key" val="{&quot;12&quot;:[25002166,25114461,25003246],&quot;19&quot;:[2034870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</Words>
  <Application>WPS 演示</Application>
  <PresentationFormat>宽屏</PresentationFormat>
  <Paragraphs>142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Arial</vt:lpstr>
      <vt:lpstr>楷体</vt:lpstr>
      <vt:lpstr>Calibri</vt:lpstr>
      <vt:lpstr>微软雅黑</vt:lpstr>
      <vt:lpstr>Arial Unicode MS</vt:lpstr>
      <vt:lpstr>等线</vt:lpstr>
      <vt:lpstr>汉仪超粗宋简</vt:lpstr>
      <vt:lpstr>字魂江汉手书</vt:lpstr>
      <vt:lpstr>汉仪瑞意宋W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存零用钱 王利红</dc:title>
  <dc:creator>张俊老师</dc:creator>
  <cp:lastModifiedBy>西子湖畔，不忘初心</cp:lastModifiedBy>
  <cp:revision>15</cp:revision>
  <dcterms:created xsi:type="dcterms:W3CDTF">2025-12-17T16:20:00Z</dcterms:created>
  <dcterms:modified xsi:type="dcterms:W3CDTF">2025-12-28T16:58:56Z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5.2.4.9454</vt:lpwstr>
  </property>
  <property fmtid="{D5CDD505-2E9C-101B-9397-08002B2CF9AE}" pid="4" name="EasiNoteCoursewareInfo">
    <vt:lpwstr>04a63e6e-d8c3-4366-9335-34f210271824:1</vt:lpwstr>
  </property>
  <property fmtid="{D5CDD505-2E9C-101B-9397-08002B2CF9AE}" pid="5" name="EasiNoteDocumentName">
    <vt:lpwstr>存零用钱 王利红</vt:lpwstr>
  </property>
  <property fmtid="{D5CDD505-2E9C-101B-9397-08002B2CF9AE}" pid="6" name="EasiNoteAuthor">
    <vt:lpwstr>d54d783da9ce4df198454db198cd981e</vt:lpwstr>
  </property>
  <property fmtid="{D5CDD505-2E9C-101B-9397-08002B2CF9AE}" pid="7" name="EasiNoteUpstreamCoursewareInfo_0">
    <vt:lpwstr>f3e4338e-849a-47ba-87a4-ea5e203f6b0e</vt:lpwstr>
  </property>
  <property fmtid="{D5CDD505-2E9C-101B-9397-08002B2CF9AE}" pid="8" name="EasiNoteUpstreamCoursewareInfo_1">
    <vt:lpwstr>467d2c85-46a8-4028-94f5-0ad8972a4bc2</vt:lpwstr>
  </property>
  <property fmtid="{D5CDD505-2E9C-101B-9397-08002B2CF9AE}" pid="9" name="EasiNoteUpstreamCoursewareInfo_2">
    <vt:lpwstr>97eb64b7-7225-4c10-84f5-0035020c67f0</vt:lpwstr>
  </property>
  <property fmtid="{D5CDD505-2E9C-101B-9397-08002B2CF9AE}" pid="10" name="EasiNoteUpstreamCoursewareInfo_3">
    <vt:lpwstr>6942b929-a93d-411c-b8cf-b29116057aaa</vt:lpwstr>
  </property>
  <property fmtid="{D5CDD505-2E9C-101B-9397-08002B2CF9AE}" pid="11" name="EasiNoteUpstreamCoursewareInfo_4">
    <vt:lpwstr>534c04eb-03d7-4d83-9d95-0fd1617fe054</vt:lpwstr>
  </property>
  <property fmtid="{D5CDD505-2E9C-101B-9397-08002B2CF9AE}" pid="12" name="EasiNoteUpstreamCoursewareInfo_5">
    <vt:lpwstr>e17b6044-243b-4aba-8257-04e243fa22c5</vt:lpwstr>
  </property>
  <property fmtid="{D5CDD505-2E9C-101B-9397-08002B2CF9AE}" pid="13" name="EasiNoteUpstreamCoursewareInfo_6">
    <vt:lpwstr>bff3a758-2b9d-46af-b715-65fc8622206b</vt:lpwstr>
  </property>
  <property fmtid="{D5CDD505-2E9C-101B-9397-08002B2CF9AE}" pid="14" name="EasiNoteUpstreamCoursewareInfo_7">
    <vt:lpwstr>40722470-3fbf-404b-909c-d4d0c553bd94</vt:lpwstr>
  </property>
  <property fmtid="{D5CDD505-2E9C-101B-9397-08002B2CF9AE}" pid="15" name="EasiNoteUpstreamCoursewareInfo_8">
    <vt:lpwstr>5d784401-c8ec-4db4-b955-983bda27f04c</vt:lpwstr>
  </property>
  <property fmtid="{D5CDD505-2E9C-101B-9397-08002B2CF9AE}" pid="16" name="EasiNoteUpstreamCoursewareInfo_9">
    <vt:lpwstr>0f256768-5a9f-49d5-bf81-f021a236f346</vt:lpwstr>
  </property>
  <property fmtid="{D5CDD505-2E9C-101B-9397-08002B2CF9AE}" pid="17" name="EasiNoteUpstreamCoursewareInfo_10">
    <vt:lpwstr>cbc9c350-ff02-4953-be03-2dd03adec798</vt:lpwstr>
  </property>
  <property fmtid="{D5CDD505-2E9C-101B-9397-08002B2CF9AE}" pid="18" name="EasiNoteUpstreamCoursewareInfo_11">
    <vt:lpwstr>a2f1af51-9123-4599-8237-77ad9bc494d7</vt:lpwstr>
  </property>
  <property fmtid="{D5CDD505-2E9C-101B-9397-08002B2CF9AE}" pid="19" name="EasiNoteUpstreamCoursewareInfo_12">
    <vt:lpwstr>9c1a85c9-4950-4d3d-8866-12293f02b7bd</vt:lpwstr>
  </property>
  <property fmtid="{D5CDD505-2E9C-101B-9397-08002B2CF9AE}" pid="20" name="EasiNoteUpstreamCoursewareInfo_13">
    <vt:lpwstr>f94eb6f4-3958-4d17-b0ff-8506ad3e857c</vt:lpwstr>
  </property>
  <property fmtid="{D5CDD505-2E9C-101B-9397-08002B2CF9AE}" pid="21" name="EasiNoteUpstreamCoursewareInfo_14">
    <vt:lpwstr>66eafcf7-f993-4dc2-87df-d975e3f3761f</vt:lpwstr>
  </property>
  <property fmtid="{D5CDD505-2E9C-101B-9397-08002B2CF9AE}" pid="22" name="EasiNoteUpstreamCoursewareInfo_15">
    <vt:lpwstr>5527966e-874f-471b-8ead-9bfa0446aa04</vt:lpwstr>
  </property>
  <property fmtid="{D5CDD505-2E9C-101B-9397-08002B2CF9AE}" pid="23" name="EasiNoteUpstreamCoursewareInfo_16">
    <vt:lpwstr>2a82cf75-4eac-4304-8402-5e642dd4cc94</vt:lpwstr>
  </property>
  <property fmtid="{D5CDD505-2E9C-101B-9397-08002B2CF9AE}" pid="24" name="EasiNoteUpstreamCoursewareInfo_17">
    <vt:lpwstr>f1af5d6d-0ac9-49ce-a0a7-ea5a85fac0dc</vt:lpwstr>
  </property>
  <property fmtid="{D5CDD505-2E9C-101B-9397-08002B2CF9AE}" pid="25" name="EasiNoteUpstreamCoursewareInfo_18">
    <vt:lpwstr>b47d0ff0-931b-4526-886a-949b0a6824ea</vt:lpwstr>
  </property>
  <property fmtid="{D5CDD505-2E9C-101B-9397-08002B2CF9AE}" pid="26" name="EasiNoteUpstreamCoursewareInfo_19">
    <vt:lpwstr>689b287c-7933-4497-9a9c-c0b7302470bb</vt:lpwstr>
  </property>
  <property fmtid="{D5CDD505-2E9C-101B-9397-08002B2CF9AE}" pid="27" name="EasiNoteUpstreamCoursewareInfo_20">
    <vt:lpwstr>60142e09-275e-433a-8f3a-09b15964c533</vt:lpwstr>
  </property>
  <property fmtid="{D5CDD505-2E9C-101B-9397-08002B2CF9AE}" pid="28" name="EasiNoteUpstreamCoursewareInfo_21">
    <vt:lpwstr>d6cfe691-056b-4084-b2e9-341544dc7f9e</vt:lpwstr>
  </property>
  <property fmtid="{D5CDD505-2E9C-101B-9397-08002B2CF9AE}" pid="29" name="KSOProductBuildVer">
    <vt:lpwstr>2052-12.1.0.24031</vt:lpwstr>
  </property>
  <property fmtid="{D5CDD505-2E9C-101B-9397-08002B2CF9AE}" pid="30" name="ICV">
    <vt:lpwstr>7C861F8F10824FC697FDCE00F66E2AED_12</vt:lpwstr>
  </property>
</Properties>
</file>