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8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8"/>
  </p:normalViewPr>
  <p:slideViewPr>
    <p:cSldViewPr snapToGrid="0">
      <p:cViewPr varScale="1">
        <p:scale>
          <a:sx n="119" d="100"/>
          <a:sy n="119" d="100"/>
        </p:scale>
        <p:origin x="3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304AAE-880C-D210-5D8B-61DB6A9E1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ADA0393-BE01-1CAA-9C24-61B199F6B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104393-9EFC-B63D-5E7A-782764792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4297-F7E1-1F42-B85B-F990F55FDD77}" type="datetimeFigureOut">
              <a:rPr kumimoji="1" lang="zh-CN" altLang="en-US" smtClean="0"/>
              <a:t>2025/11/18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BC2358-7CEB-1711-B055-AB02BB8D9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E8A0DA-BF94-5D09-9819-0D702422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9671-28ED-3C4A-972B-7FCEFCE20AC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08711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BA70AA-F250-9655-4ACE-A915E85A9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392024B-80F2-641D-3A27-2CBBBEA1D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A0C629-3BB7-F4B1-B2E9-00EBBB984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4297-F7E1-1F42-B85B-F990F55FDD77}" type="datetimeFigureOut">
              <a:rPr kumimoji="1" lang="zh-CN" altLang="en-US" smtClean="0"/>
              <a:t>2025/11/18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9643AC-0F4B-7885-9E4D-F09D932F1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6971B4-E5AE-2F0F-B877-A05A0DA33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9671-28ED-3C4A-972B-7FCEFCE20AC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27000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DD86190-9095-CD24-4800-86DC65BA4F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7723526-891C-AA55-58FE-0D73603F1A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FBBB77-9AC2-7D60-9407-EF686AAA2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4297-F7E1-1F42-B85B-F990F55FDD77}" type="datetimeFigureOut">
              <a:rPr kumimoji="1" lang="zh-CN" altLang="en-US" smtClean="0"/>
              <a:t>2025/11/18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5081A4-96B4-1282-04BD-D2F3322AB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6D3734-8630-4527-65E7-3ABF850FA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9671-28ED-3C4A-972B-7FCEFCE20AC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90271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C67261-B164-49CD-21DC-5F7B3523B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DDB8A4-628B-BFE5-7926-088A515E5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8BE23D-3DB0-27D1-42AB-BCB51AD6C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4297-F7E1-1F42-B85B-F990F55FDD77}" type="datetimeFigureOut">
              <a:rPr kumimoji="1" lang="zh-CN" altLang="en-US" smtClean="0"/>
              <a:t>2025/11/18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04DB62-428A-9805-4BEB-4007F2BD5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1D39EB-3F2C-EEAF-7A04-BFC8E8B66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9671-28ED-3C4A-972B-7FCEFCE20AC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5769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3205B2-0477-6AE1-B2FA-9690EAD18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84CD24F-7C2C-9A8B-0985-86ECF39A0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FE6AF1-1D96-CB7D-7124-714E7EF5F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4297-F7E1-1F42-B85B-F990F55FDD77}" type="datetimeFigureOut">
              <a:rPr kumimoji="1" lang="zh-CN" altLang="en-US" smtClean="0"/>
              <a:t>2025/11/18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051F66-707F-FDB3-1FF3-455FFD5F0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8288CD-FE4A-0CF1-9E21-7AC24F1E1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9671-28ED-3C4A-972B-7FCEFCE20AC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4207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5F85FE-8403-5ACA-D8C0-7BA2D54A7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43E329-5FE2-8030-AB52-0DB3D8B152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71BF81-355C-DC22-A91F-68A40FB10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38571C7-5075-1A03-2E45-BADEE7F34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4297-F7E1-1F42-B85B-F990F55FDD77}" type="datetimeFigureOut">
              <a:rPr kumimoji="1" lang="zh-CN" altLang="en-US" smtClean="0"/>
              <a:t>2025/11/18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9938270-96B5-5ADF-3711-430AFCBB4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B5A1261-E163-B1B7-13FC-5B9A13E45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9671-28ED-3C4A-972B-7FCEFCE20AC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2199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F33978-E2A3-8DE0-E6A4-D27631F32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56D9921-3E2A-1B99-EF9E-2155DD003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38475D3-1CE1-A51F-7494-BE45A2586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B7E18ED-111D-E381-E11B-F6D39C90AA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0515E7-3574-3CD8-5CCE-B6F0C82B2A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88B43D9-2C02-2300-D21F-AC9E5F728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4297-F7E1-1F42-B85B-F990F55FDD77}" type="datetimeFigureOut">
              <a:rPr kumimoji="1" lang="zh-CN" altLang="en-US" smtClean="0"/>
              <a:t>2025/11/18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03809B2-B730-D6AE-2E44-83BAD7B63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FB82B1D-614F-69AF-5659-F8F7CF77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9671-28ED-3C4A-972B-7FCEFCE20AC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7659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5FFD68-B125-4E7E-8488-DDDA84E20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F793E93-B50D-928E-FB3A-06120678B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4297-F7E1-1F42-B85B-F990F55FDD77}" type="datetimeFigureOut">
              <a:rPr kumimoji="1" lang="zh-CN" altLang="en-US" smtClean="0"/>
              <a:t>2025/11/18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32C59A3-D58A-7D99-0049-CFD583FD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7705849-8CCD-BB30-3466-32095258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9671-28ED-3C4A-972B-7FCEFCE20AC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98591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5362824-C9F9-A2DD-659D-D2C7D4F91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4297-F7E1-1F42-B85B-F990F55FDD77}" type="datetimeFigureOut">
              <a:rPr kumimoji="1" lang="zh-CN" altLang="en-US" smtClean="0"/>
              <a:t>2025/11/18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BC35573-6AFD-4831-1074-7EE3A3B24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F88F51-AA03-1FE1-4C98-89618A97B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9671-28ED-3C4A-972B-7FCEFCE20AC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090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F30853-402B-B1AD-5F57-CBD28E999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9130CE-097F-2870-7926-6EB4D23F6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8CE832-69E4-63ED-CB6A-512296D43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A854F91-5F61-7A2E-14F2-A60219F6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4297-F7E1-1F42-B85B-F990F55FDD77}" type="datetimeFigureOut">
              <a:rPr kumimoji="1" lang="zh-CN" altLang="en-US" smtClean="0"/>
              <a:t>2025/11/18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90E31E6-21BF-A920-ED2C-EA072044E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3E44E3-77C7-EBE0-9FC6-D79D148F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9671-28ED-3C4A-972B-7FCEFCE20AC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8835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C37CB6-9332-5A53-991D-658608B7B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CD996F-A0E6-4760-B2B0-A3DA8FACC8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A31AEA8-D513-D94A-32C2-C5D6C91FC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C6E39A-2EDE-4133-0259-DC2AD7278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4297-F7E1-1F42-B85B-F990F55FDD77}" type="datetimeFigureOut">
              <a:rPr kumimoji="1" lang="zh-CN" altLang="en-US" smtClean="0"/>
              <a:t>2025/11/18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9222B1C-F0F2-4A9B-41FB-E075989BB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115F44-6749-AA75-F691-EEA49AC53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9671-28ED-3C4A-972B-7FCEFCE20AC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9321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2E5AFE3-C3DA-31B5-E228-2AE95A17D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B9B1433-C0F5-455D-DD0C-49A5FD2F2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4118B9-886A-9C7B-61A6-3F013D4C98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D4297-F7E1-1F42-B85B-F990F55FDD77}" type="datetimeFigureOut">
              <a:rPr kumimoji="1" lang="zh-CN" altLang="en-US" smtClean="0"/>
              <a:t>2025/11/18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D2A444-7878-07CF-BE47-3F46F9BBCB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FB7CFD-3B24-E9C7-889B-F1BDB2843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59671-28ED-3C4A-972B-7FCEFCE20AC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6968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828DF9A-2033-F564-3478-44ECF883CA27}"/>
              </a:ext>
            </a:extLst>
          </p:cNvPr>
          <p:cNvSpPr txBox="1"/>
          <p:nvPr/>
        </p:nvSpPr>
        <p:spPr>
          <a:xfrm>
            <a:off x="7261046" y="379635"/>
            <a:ext cx="265957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 and Amy,</a:t>
            </a:r>
            <a:endParaRPr kumimoji="1"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2335971-0B17-A640-D1A6-22E4DE825D26}"/>
              </a:ext>
            </a:extLst>
          </p:cNvPr>
          <p:cNvSpPr txBox="1"/>
          <p:nvPr/>
        </p:nvSpPr>
        <p:spPr>
          <a:xfrm>
            <a:off x="7261046" y="5837460"/>
            <a:ext cx="90120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Best,</a:t>
            </a:r>
          </a:p>
          <a:p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Laura</a:t>
            </a:r>
            <a:endParaRPr kumimoji="1"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71FA660-CEBD-EECA-C4EB-19DF9DCEA20D}"/>
              </a:ext>
            </a:extLst>
          </p:cNvPr>
          <p:cNvSpPr txBox="1"/>
          <p:nvPr/>
        </p:nvSpPr>
        <p:spPr>
          <a:xfrm>
            <a:off x="7314834" y="1210150"/>
            <a:ext cx="1124026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…</a:t>
            </a:r>
            <a:endParaRPr kumimoji="1"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4689640-9AF3-8D76-05CF-376C457948B5}"/>
              </a:ext>
            </a:extLst>
          </p:cNvPr>
          <p:cNvSpPr txBox="1"/>
          <p:nvPr/>
        </p:nvSpPr>
        <p:spPr>
          <a:xfrm>
            <a:off x="5663693" y="386106"/>
            <a:ext cx="1260281" cy="461665"/>
          </a:xfrm>
          <a:prstGeom prst="rect">
            <a:avLst/>
          </a:prstGeom>
          <a:solidFill>
            <a:srgbClr val="00B0F0"/>
          </a:solid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Greeting</a:t>
            </a:r>
            <a:endParaRPr kumimoji="1"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63D526B-98A5-F7E7-AFA4-65CF5A868D82}"/>
              </a:ext>
            </a:extLst>
          </p:cNvPr>
          <p:cNvSpPr txBox="1"/>
          <p:nvPr/>
        </p:nvSpPr>
        <p:spPr>
          <a:xfrm>
            <a:off x="5650863" y="3175292"/>
            <a:ext cx="928459" cy="461665"/>
          </a:xfrm>
          <a:prstGeom prst="rect">
            <a:avLst/>
          </a:prstGeom>
          <a:solidFill>
            <a:srgbClr val="00B0F0"/>
          </a:solid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 </a:t>
            </a:r>
            <a:endParaRPr kumimoji="1"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134E3CF-B61B-1CCC-B322-6E5122D60F3B}"/>
              </a:ext>
            </a:extLst>
          </p:cNvPr>
          <p:cNvSpPr txBox="1"/>
          <p:nvPr/>
        </p:nvSpPr>
        <p:spPr>
          <a:xfrm>
            <a:off x="5573924" y="6070529"/>
            <a:ext cx="1439817" cy="461665"/>
          </a:xfrm>
          <a:prstGeom prst="rect">
            <a:avLst/>
          </a:prstGeom>
          <a:solidFill>
            <a:srgbClr val="00B0F0"/>
          </a:solid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Signature</a:t>
            </a:r>
            <a:r>
              <a:rPr kumimoji="1"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81E2A41-ED45-F909-6966-A7F99082205B}"/>
              </a:ext>
            </a:extLst>
          </p:cNvPr>
          <p:cNvSpPr txBox="1"/>
          <p:nvPr/>
        </p:nvSpPr>
        <p:spPr>
          <a:xfrm>
            <a:off x="8793270" y="1210150"/>
            <a:ext cx="1798890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from …</a:t>
            </a:r>
            <a:endParaRPr kumimoji="1"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9D6A1C9-F9FF-8559-A738-4642711470CE}"/>
              </a:ext>
            </a:extLst>
          </p:cNvPr>
          <p:cNvSpPr txBox="1"/>
          <p:nvPr/>
        </p:nvSpPr>
        <p:spPr>
          <a:xfrm>
            <a:off x="7291503" y="1978502"/>
            <a:ext cx="1524776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live in …</a:t>
            </a:r>
            <a:endParaRPr kumimoji="1"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307CAFE-1195-92B3-203C-C8054A497D45}"/>
              </a:ext>
            </a:extLst>
          </p:cNvPr>
          <p:cNvSpPr txBox="1"/>
          <p:nvPr/>
        </p:nvSpPr>
        <p:spPr>
          <a:xfrm>
            <a:off x="7314834" y="3395116"/>
            <a:ext cx="1757212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…has got …</a:t>
            </a:r>
            <a:endParaRPr kumimoji="1"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BE1C042-3055-87A2-12CC-F7BECA58F750}"/>
              </a:ext>
            </a:extLst>
          </p:cNvPr>
          <p:cNvSpPr txBox="1"/>
          <p:nvPr/>
        </p:nvSpPr>
        <p:spPr>
          <a:xfrm>
            <a:off x="9630012" y="3365523"/>
            <a:ext cx="1679691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often …</a:t>
            </a:r>
            <a:endParaRPr kumimoji="1"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4D073FE-4111-7B66-D53A-4175EBF8807E}"/>
              </a:ext>
            </a:extLst>
          </p:cNvPr>
          <p:cNvSpPr txBox="1"/>
          <p:nvPr/>
        </p:nvSpPr>
        <p:spPr>
          <a:xfrm>
            <a:off x="10172296" y="2679013"/>
            <a:ext cx="1585690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want to…</a:t>
            </a:r>
            <a:endParaRPr kumimoji="1"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A70A53C-94D2-8A83-A0FD-621EE49CD127}"/>
              </a:ext>
            </a:extLst>
          </p:cNvPr>
          <p:cNvSpPr txBox="1"/>
          <p:nvPr/>
        </p:nvSpPr>
        <p:spPr>
          <a:xfrm>
            <a:off x="7257917" y="4860214"/>
            <a:ext cx="2549096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write to me!</a:t>
            </a:r>
            <a:endParaRPr kumimoji="1"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0CE669F-FAD4-5EF8-7CAB-845327D431A0}"/>
              </a:ext>
            </a:extLst>
          </p:cNvPr>
          <p:cNvSpPr txBox="1"/>
          <p:nvPr/>
        </p:nvSpPr>
        <p:spPr>
          <a:xfrm>
            <a:off x="7266664" y="4206519"/>
            <a:ext cx="2286203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you got…?</a:t>
            </a:r>
            <a:endParaRPr kumimoji="1"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9A4EE510-39A6-8D83-D773-2CF1E4F77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686" y="2805755"/>
            <a:ext cx="1254054" cy="1203903"/>
          </a:xfrm>
          <a:prstGeom prst="ellipse">
            <a:avLst/>
          </a:prstGeom>
          <a:ln>
            <a:solidFill>
              <a:schemeClr val="tx1"/>
            </a:solidFill>
          </a:ln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53BFDDB-3FA4-BB02-05CA-085155FF59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875" r="-656"/>
          <a:stretch/>
        </p:blipFill>
        <p:spPr>
          <a:xfrm>
            <a:off x="200536" y="2726816"/>
            <a:ext cx="1271126" cy="1200329"/>
          </a:xfrm>
          <a:prstGeom prst="ellipse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8819EB3D-F9F8-728E-C495-B40A825D12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4935" y="1127324"/>
            <a:ext cx="619686" cy="6273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61B0D9A-5BA8-4F6E-56F3-2A66884EDB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5427" y="1065164"/>
            <a:ext cx="943652" cy="62731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0BAF596-3CD4-A3A9-1DB8-67D065DD60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5072" y="1932711"/>
            <a:ext cx="841980" cy="52711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527D30A-9F5F-D91C-0790-CA8E20D780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9848" y="2584600"/>
            <a:ext cx="1147997" cy="57469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02D7EC3-E35B-7799-4061-A836DEDDB1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6279" y="3336393"/>
            <a:ext cx="871144" cy="518786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588AB8C3-89C7-4BE6-1ECA-D7CB69CC7A62}"/>
              </a:ext>
            </a:extLst>
          </p:cNvPr>
          <p:cNvSpPr txBox="1"/>
          <p:nvPr/>
        </p:nvSpPr>
        <p:spPr>
          <a:xfrm>
            <a:off x="11157797" y="3365523"/>
            <a:ext cx="962764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…</a:t>
            </a:r>
            <a:endParaRPr kumimoji="1"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直线连接符 24">
            <a:extLst>
              <a:ext uri="{FF2B5EF4-FFF2-40B4-BE49-F238E27FC236}">
                <a16:creationId xmlns:a16="http://schemas.microsoft.com/office/drawing/2014/main" id="{EA623A44-82C8-1EBE-AD70-2D94342EA9FA}"/>
              </a:ext>
            </a:extLst>
          </p:cNvPr>
          <p:cNvCxnSpPr>
            <a:cxnSpLocks/>
          </p:cNvCxnSpPr>
          <p:nvPr/>
        </p:nvCxnSpPr>
        <p:spPr>
          <a:xfrm flipV="1">
            <a:off x="7151509" y="2528514"/>
            <a:ext cx="5447544" cy="2831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线连接符 25">
            <a:extLst>
              <a:ext uri="{FF2B5EF4-FFF2-40B4-BE49-F238E27FC236}">
                <a16:creationId xmlns:a16="http://schemas.microsoft.com/office/drawing/2014/main" id="{A536A7DA-AD95-4145-94CB-3C84669DF32E}"/>
              </a:ext>
            </a:extLst>
          </p:cNvPr>
          <p:cNvCxnSpPr>
            <a:cxnSpLocks/>
          </p:cNvCxnSpPr>
          <p:nvPr/>
        </p:nvCxnSpPr>
        <p:spPr>
          <a:xfrm>
            <a:off x="7151509" y="3985716"/>
            <a:ext cx="5447544" cy="3268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26">
            <a:extLst>
              <a:ext uri="{FF2B5EF4-FFF2-40B4-BE49-F238E27FC236}">
                <a16:creationId xmlns:a16="http://schemas.microsoft.com/office/drawing/2014/main" id="{E051D81D-D597-624D-6B89-CE6A2686F04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33496"/>
          <a:stretch/>
        </p:blipFill>
        <p:spPr>
          <a:xfrm flipH="1" flipV="1">
            <a:off x="9692715" y="4058021"/>
            <a:ext cx="1785223" cy="802193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E57A4B9F-0E4B-94A5-6F49-2996D5A1364D}"/>
              </a:ext>
            </a:extLst>
          </p:cNvPr>
          <p:cNvSpPr txBox="1"/>
          <p:nvPr/>
        </p:nvSpPr>
        <p:spPr>
          <a:xfrm>
            <a:off x="7340773" y="2679013"/>
            <a:ext cx="1467068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..?</a:t>
            </a:r>
            <a:endParaRPr kumimoji="1"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8E0367AA-2373-70AF-5C42-82902145CF06}"/>
              </a:ext>
            </a:extLst>
          </p:cNvPr>
          <p:cNvSpPr txBox="1"/>
          <p:nvPr/>
        </p:nvSpPr>
        <p:spPr>
          <a:xfrm>
            <a:off x="375103" y="591787"/>
            <a:ext cx="4545603" cy="461665"/>
          </a:xfrm>
          <a:prstGeom prst="rect">
            <a:avLst/>
          </a:prstGeom>
          <a:solidFill>
            <a:schemeClr val="accent4"/>
          </a:solid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You’ve got a letter from New York.</a:t>
            </a:r>
            <a:endParaRPr kumimoji="1"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7A248182-30B3-F131-31A7-0A9335F5FA64}"/>
              </a:ext>
            </a:extLst>
          </p:cNvPr>
          <p:cNvSpPr txBox="1"/>
          <p:nvPr/>
        </p:nvSpPr>
        <p:spPr>
          <a:xfrm>
            <a:off x="200536" y="5470365"/>
            <a:ext cx="2646878" cy="1200329"/>
          </a:xfrm>
          <a:prstGeom prst="rect">
            <a:avLst/>
          </a:prstGeom>
          <a:solidFill>
            <a:schemeClr val="accent4"/>
          </a:solid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设计意图：</a:t>
            </a:r>
            <a:endParaRPr kumimoji="1"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看板书复述</a:t>
            </a:r>
            <a:endParaRPr kumimoji="1"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呈现回信可用句型</a:t>
            </a:r>
          </a:p>
        </p:txBody>
      </p:sp>
      <p:cxnSp>
        <p:nvCxnSpPr>
          <p:cNvPr id="24" name="曲线连接符 23">
            <a:extLst>
              <a:ext uri="{FF2B5EF4-FFF2-40B4-BE49-F238E27FC236}">
                <a16:creationId xmlns:a16="http://schemas.microsoft.com/office/drawing/2014/main" id="{66ABD95E-5D43-6116-ADDB-2D2D11DDC68F}"/>
              </a:ext>
            </a:extLst>
          </p:cNvPr>
          <p:cNvCxnSpPr>
            <a:cxnSpLocks/>
            <a:stCxn id="18" idx="0"/>
            <a:endCxn id="17" idx="0"/>
          </p:cNvCxnSpPr>
          <p:nvPr/>
        </p:nvCxnSpPr>
        <p:spPr>
          <a:xfrm rot="16200000" flipH="1">
            <a:off x="2608436" y="954478"/>
            <a:ext cx="78939" cy="3623614"/>
          </a:xfrm>
          <a:prstGeom prst="curvedConnector3">
            <a:avLst>
              <a:gd name="adj1" fmla="val -1194562"/>
            </a:avLst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ow to Write a Letter: Step-By-Step Guide With Tips | Grammarly Blog">
            <a:extLst>
              <a:ext uri="{FF2B5EF4-FFF2-40B4-BE49-F238E27FC236}">
                <a16:creationId xmlns:a16="http://schemas.microsoft.com/office/drawing/2014/main" id="{9640000B-397F-183F-BDE6-08F74D334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024" y="2071440"/>
            <a:ext cx="2017422" cy="10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715052C9-2E5A-5437-40F9-9BF7BD0DF1FF}"/>
              </a:ext>
            </a:extLst>
          </p:cNvPr>
          <p:cNvSpPr txBox="1"/>
          <p:nvPr/>
        </p:nvSpPr>
        <p:spPr>
          <a:xfrm>
            <a:off x="1471650" y="3604030"/>
            <a:ext cx="2276585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want to be friend</a:t>
            </a:r>
            <a:endParaRPr kumimoji="1"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直线连接符 37">
            <a:extLst>
              <a:ext uri="{FF2B5EF4-FFF2-40B4-BE49-F238E27FC236}">
                <a16:creationId xmlns:a16="http://schemas.microsoft.com/office/drawing/2014/main" id="{046BC1B3-1848-19B2-8615-DDD6896D211F}"/>
              </a:ext>
            </a:extLst>
          </p:cNvPr>
          <p:cNvCxnSpPr>
            <a:cxnSpLocks/>
          </p:cNvCxnSpPr>
          <p:nvPr/>
        </p:nvCxnSpPr>
        <p:spPr>
          <a:xfrm>
            <a:off x="5427915" y="0"/>
            <a:ext cx="16123" cy="685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013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F7DF9EF-D6E6-7C03-7F89-7C95AD167B9A}"/>
              </a:ext>
            </a:extLst>
          </p:cNvPr>
          <p:cNvSpPr txBox="1"/>
          <p:nvPr/>
        </p:nvSpPr>
        <p:spPr>
          <a:xfrm>
            <a:off x="527125" y="139480"/>
            <a:ext cx="1840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xumin" panose="02000000000000000000" pitchFamily="2" charset="0"/>
              </a:rPr>
              <a:t>Dear</a:t>
            </a:r>
            <a:r>
              <a:rPr kumimoji="1" lang="zh-CN" altLang="en-US" sz="2400" dirty="0">
                <a:latin typeface="xumin" panose="02000000000000000000" pitchFamily="2" charset="0"/>
              </a:rPr>
              <a:t> </a:t>
            </a:r>
            <a:r>
              <a:rPr kumimoji="1" lang="en-US" altLang="zh-CN" sz="2400" dirty="0">
                <a:latin typeface="xumin" panose="02000000000000000000" pitchFamily="2" charset="0"/>
              </a:rPr>
              <a:t>Laura</a:t>
            </a:r>
            <a:r>
              <a:rPr kumimoji="1" lang="zh-CN" altLang="en-US" sz="2400" dirty="0">
                <a:latin typeface="xumin" panose="02000000000000000000" pitchFamily="2" charset="0"/>
              </a:rPr>
              <a:t>，</a:t>
            </a:r>
            <a:endParaRPr kumimoji="1" lang="en-US" altLang="zh-CN" sz="2400" dirty="0">
              <a:latin typeface="xumin" panose="02000000000000000000" pitchFamily="2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2BA1899-13DD-F87E-2536-74A58164D969}"/>
              </a:ext>
            </a:extLst>
          </p:cNvPr>
          <p:cNvSpPr txBox="1"/>
          <p:nvPr/>
        </p:nvSpPr>
        <p:spPr>
          <a:xfrm>
            <a:off x="623944" y="540507"/>
            <a:ext cx="4379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chemeClr val="accent2">
                    <a:lumMod val="75000"/>
                  </a:schemeClr>
                </a:solidFill>
                <a:latin typeface="xumin" panose="02000000000000000000" pitchFamily="2" charset="0"/>
              </a:rPr>
              <a:t>Part 1: introduce</a:t>
            </a:r>
            <a:r>
              <a:rPr kumimoji="1" lang="zh-CN" altLang="en-US" sz="2400" dirty="0">
                <a:solidFill>
                  <a:schemeClr val="accent2">
                    <a:lumMod val="75000"/>
                  </a:schemeClr>
                </a:solidFill>
                <a:latin typeface="xumin" panose="02000000000000000000" pitchFamily="2" charset="0"/>
              </a:rPr>
              <a:t> </a:t>
            </a:r>
            <a:r>
              <a:rPr kumimoji="1" lang="en-US" altLang="zh-CN" sz="2400" dirty="0">
                <a:solidFill>
                  <a:schemeClr val="accent2">
                    <a:lumMod val="75000"/>
                  </a:schemeClr>
                </a:solidFill>
                <a:latin typeface="xumin" panose="02000000000000000000" pitchFamily="2" charset="0"/>
              </a:rPr>
              <a:t>yourself </a:t>
            </a:r>
            <a:r>
              <a:rPr kumimoji="1" lang="zh-CN" altLang="en-US" sz="2400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kumimoji="1" lang="zh-CN" altLang="en-US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介绍自己</a:t>
            </a:r>
            <a:endParaRPr kumimoji="1" lang="en-US" altLang="zh-CN" sz="2400" dirty="0">
              <a:solidFill>
                <a:schemeClr val="accent2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CDA02D2-5C31-CEE2-8420-5AF9DFE4004A}"/>
              </a:ext>
            </a:extLst>
          </p:cNvPr>
          <p:cNvSpPr txBox="1"/>
          <p:nvPr/>
        </p:nvSpPr>
        <p:spPr>
          <a:xfrm>
            <a:off x="619295" y="1608910"/>
            <a:ext cx="3911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chemeClr val="accent2">
                    <a:lumMod val="75000"/>
                  </a:schemeClr>
                </a:solidFill>
                <a:latin typeface="xumin" panose="02000000000000000000" pitchFamily="2" charset="0"/>
              </a:rPr>
              <a:t>Part 2: share</a:t>
            </a:r>
            <a:r>
              <a:rPr kumimoji="1" lang="zh-CN" altLang="en-US" sz="2400" dirty="0">
                <a:solidFill>
                  <a:schemeClr val="accent2">
                    <a:lumMod val="75000"/>
                  </a:schemeClr>
                </a:solidFill>
                <a:latin typeface="xumin" panose="02000000000000000000" pitchFamily="2" charset="0"/>
              </a:rPr>
              <a:t> </a:t>
            </a:r>
            <a:r>
              <a:rPr kumimoji="1" lang="en-US" altLang="zh-CN" sz="2400" dirty="0">
                <a:solidFill>
                  <a:schemeClr val="accent2">
                    <a:lumMod val="75000"/>
                  </a:schemeClr>
                </a:solidFill>
                <a:latin typeface="xumin" panose="02000000000000000000" pitchFamily="2" charset="0"/>
              </a:rPr>
              <a:t>your</a:t>
            </a:r>
            <a:r>
              <a:rPr kumimoji="1" lang="zh-CN" altLang="en-US" sz="2400" dirty="0">
                <a:solidFill>
                  <a:schemeClr val="accent2">
                    <a:lumMod val="75000"/>
                  </a:schemeClr>
                </a:solidFill>
                <a:latin typeface="xumin" panose="02000000000000000000" pitchFamily="2" charset="0"/>
              </a:rPr>
              <a:t> </a:t>
            </a:r>
            <a:r>
              <a:rPr kumimoji="1" lang="en-US" altLang="zh-CN" sz="2400" dirty="0">
                <a:solidFill>
                  <a:schemeClr val="accent2">
                    <a:lumMod val="75000"/>
                  </a:schemeClr>
                </a:solidFill>
                <a:latin typeface="xumin" panose="02000000000000000000" pitchFamily="2" charset="0"/>
              </a:rPr>
              <a:t>life</a:t>
            </a:r>
            <a:r>
              <a:rPr kumimoji="1" lang="zh-CN" altLang="en-US" sz="2400" dirty="0">
                <a:solidFill>
                  <a:schemeClr val="accent2">
                    <a:lumMod val="75000"/>
                  </a:schemeClr>
                </a:solidFill>
                <a:latin typeface="xumin" panose="02000000000000000000" pitchFamily="2" charset="0"/>
              </a:rPr>
              <a:t>  </a:t>
            </a:r>
            <a:r>
              <a:rPr kumimoji="1" lang="zh-CN" altLang="en-US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分享生活</a:t>
            </a:r>
            <a:endParaRPr kumimoji="1" lang="en-US" altLang="zh-CN" sz="2400" dirty="0">
              <a:solidFill>
                <a:schemeClr val="accent2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C0C7D75-D49E-6A8F-55F4-44F511B40130}"/>
              </a:ext>
            </a:extLst>
          </p:cNvPr>
          <p:cNvSpPr txBox="1"/>
          <p:nvPr/>
        </p:nvSpPr>
        <p:spPr>
          <a:xfrm>
            <a:off x="619295" y="3263094"/>
            <a:ext cx="5107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chemeClr val="accent2">
                    <a:lumMod val="75000"/>
                  </a:schemeClr>
                </a:solidFill>
                <a:latin typeface="xumin" panose="02000000000000000000" pitchFamily="2" charset="0"/>
              </a:rPr>
              <a:t>Part 3: answer</a:t>
            </a:r>
            <a:r>
              <a:rPr kumimoji="1" lang="zh-CN" altLang="en-US" sz="2400" dirty="0">
                <a:solidFill>
                  <a:schemeClr val="accent2">
                    <a:lumMod val="75000"/>
                  </a:schemeClr>
                </a:solidFill>
                <a:latin typeface="xumin" panose="02000000000000000000" pitchFamily="2" charset="0"/>
              </a:rPr>
              <a:t> </a:t>
            </a:r>
            <a:r>
              <a:rPr kumimoji="1" lang="en-US" altLang="zh-CN" sz="2400" dirty="0">
                <a:solidFill>
                  <a:schemeClr val="accent2">
                    <a:lumMod val="75000"/>
                  </a:schemeClr>
                </a:solidFill>
                <a:latin typeface="xumin" panose="02000000000000000000" pitchFamily="2" charset="0"/>
              </a:rPr>
              <a:t>Laura’s</a:t>
            </a:r>
            <a:r>
              <a:rPr kumimoji="1" lang="zh-CN" altLang="en-US" sz="2400" dirty="0">
                <a:solidFill>
                  <a:schemeClr val="accent2">
                    <a:lumMod val="75000"/>
                  </a:schemeClr>
                </a:solidFill>
                <a:latin typeface="xumin" panose="02000000000000000000" pitchFamily="2" charset="0"/>
              </a:rPr>
              <a:t> </a:t>
            </a:r>
            <a:r>
              <a:rPr kumimoji="1" lang="en-US" altLang="zh-CN" sz="2400" dirty="0">
                <a:solidFill>
                  <a:schemeClr val="accent2">
                    <a:lumMod val="75000"/>
                  </a:schemeClr>
                </a:solidFill>
                <a:latin typeface="xumin" panose="02000000000000000000" pitchFamily="2" charset="0"/>
              </a:rPr>
              <a:t>questions</a:t>
            </a:r>
            <a:r>
              <a:rPr kumimoji="1" lang="zh-CN" altLang="en-US" sz="2400" dirty="0">
                <a:solidFill>
                  <a:schemeClr val="accent2">
                    <a:lumMod val="75000"/>
                  </a:schemeClr>
                </a:solidFill>
                <a:latin typeface="xumin" panose="02000000000000000000" pitchFamily="2" charset="0"/>
              </a:rPr>
              <a:t> </a:t>
            </a:r>
            <a:r>
              <a:rPr kumimoji="1" lang="zh-CN" altLang="en-US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回答问题</a:t>
            </a:r>
            <a:endParaRPr kumimoji="1" lang="en-US" altLang="zh-CN" sz="2400" dirty="0">
              <a:solidFill>
                <a:schemeClr val="accent2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0776519-BF8A-22B1-2E3A-384190BD2D8E}"/>
              </a:ext>
            </a:extLst>
          </p:cNvPr>
          <p:cNvSpPr txBox="1"/>
          <p:nvPr/>
        </p:nvSpPr>
        <p:spPr>
          <a:xfrm>
            <a:off x="619295" y="980941"/>
            <a:ext cx="11400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xumin" panose="02000000000000000000" pitchFamily="2" charset="0"/>
              </a:rPr>
              <a:t>We are </a:t>
            </a:r>
            <a:r>
              <a:rPr kumimoji="1" lang="en-US" altLang="zh-CN" sz="2400" u="sng" dirty="0">
                <a:latin typeface="xumin" panose="02000000000000000000" pitchFamily="2" charset="0"/>
              </a:rPr>
              <a:t>_______________</a:t>
            </a:r>
            <a:r>
              <a:rPr kumimoji="1" lang="en-US" altLang="zh-CN" sz="2400" dirty="0">
                <a:latin typeface="xumin" panose="02000000000000000000" pitchFamily="2" charset="0"/>
              </a:rPr>
              <a:t>. We live in </a:t>
            </a:r>
            <a:r>
              <a:rPr kumimoji="1" lang="en-US" altLang="zh-CN" sz="2400" u="sng" dirty="0">
                <a:latin typeface="xumin" panose="02000000000000000000" pitchFamily="2" charset="0"/>
              </a:rPr>
              <a:t>_______________</a:t>
            </a:r>
            <a:r>
              <a:rPr kumimoji="1" lang="en-US" altLang="zh-CN" sz="2400" dirty="0">
                <a:latin typeface="xumin" panose="02000000000000000000" pitchFamily="2" charset="0"/>
              </a:rPr>
              <a:t>. We are happy to get your letter.</a:t>
            </a:r>
            <a:endParaRPr kumimoji="1" lang="en-US" altLang="zh-CN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CCD9486-4393-2875-EE5E-C6A6DF2CFF0F}"/>
              </a:ext>
            </a:extLst>
          </p:cNvPr>
          <p:cNvSpPr txBox="1"/>
          <p:nvPr/>
        </p:nvSpPr>
        <p:spPr>
          <a:xfrm>
            <a:off x="619295" y="1967652"/>
            <a:ext cx="1131704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dirty="0">
                <a:latin typeface="xumin" panose="02000000000000000000" pitchFamily="2" charset="0"/>
              </a:rPr>
              <a:t>We like </a:t>
            </a:r>
            <a:r>
              <a:rPr kumimoji="1" lang="en-US" altLang="zh-CN" sz="2400" u="sng" dirty="0">
                <a:latin typeface="xumin" panose="02000000000000000000" pitchFamily="2" charset="0"/>
              </a:rPr>
              <a:t>____________</a:t>
            </a:r>
            <a:r>
              <a:rPr kumimoji="1" lang="en-US" altLang="zh-CN" sz="2400" dirty="0">
                <a:latin typeface="xumin" panose="02000000000000000000" pitchFamily="2" charset="0"/>
              </a:rPr>
              <a:t>.  We have got </a:t>
            </a:r>
            <a:r>
              <a:rPr kumimoji="1" lang="en-US" altLang="zh-CN" sz="2400" u="sng" dirty="0">
                <a:latin typeface="xumin" panose="02000000000000000000" pitchFamily="2" charset="0"/>
              </a:rPr>
              <a:t>______(((     </a:t>
            </a:r>
            <a:r>
              <a:rPr kumimoji="1" lang="en-US" altLang="zh-CN" sz="2400" dirty="0">
                <a:latin typeface="xumin" panose="02000000000000000000" pitchFamily="2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kumimoji="1" lang="en-US" altLang="zh-CN" sz="2400" dirty="0">
                <a:latin typeface="xumin" panose="02000000000000000000" pitchFamily="2" charset="0"/>
              </a:rPr>
              <a:t>We often</a:t>
            </a:r>
            <a:r>
              <a:rPr kumimoji="1" lang="en-US" altLang="zh-CN" sz="2400" u="sng" dirty="0">
                <a:latin typeface="xumin" panose="02000000000000000000" pitchFamily="2" charset="0"/>
              </a:rPr>
              <a:t>                     </a:t>
            </a:r>
            <a:r>
              <a:rPr kumimoji="1" lang="en-US" altLang="zh-CN" sz="2400" dirty="0">
                <a:latin typeface="xumin" panose="02000000000000000000" pitchFamily="2" charset="0"/>
              </a:rPr>
              <a:t>. </a:t>
            </a:r>
            <a:r>
              <a:rPr kumimoji="1" lang="en-US" altLang="zh-CN" sz="2400" u="sng" dirty="0">
                <a:latin typeface="xumin" panose="02000000000000000000" pitchFamily="2" charset="0"/>
              </a:rPr>
              <a:t>____ _______________ __                     </a:t>
            </a:r>
            <a:endParaRPr kumimoji="1" lang="en-US" altLang="zh-CN" sz="2400" dirty="0">
              <a:latin typeface="xumin" panose="02000000000000000000" pitchFamily="2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808289A-0336-7204-810B-926677F673C9}"/>
              </a:ext>
            </a:extLst>
          </p:cNvPr>
          <p:cNvSpPr txBox="1"/>
          <p:nvPr/>
        </p:nvSpPr>
        <p:spPr>
          <a:xfrm>
            <a:off x="619295" y="5320981"/>
            <a:ext cx="6934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xumin" panose="02000000000000000000" pitchFamily="2" charset="0"/>
              </a:rPr>
              <a:t>We want to be your pen friends. </a:t>
            </a:r>
            <a:r>
              <a:rPr kumimoji="1" lang="en-US" altLang="zh-CN" sz="2400" dirty="0">
                <a:latin typeface="xumin" panose="02000000000000000000" pitchFamily="2" charset="0"/>
                <a:ea typeface="KaiTi" panose="02010609060101010101" pitchFamily="49" charset="-122"/>
              </a:rPr>
              <a:t>Please </a:t>
            </a:r>
            <a:r>
              <a:rPr kumimoji="1" lang="en-US" altLang="zh-CN" sz="2400" u="sng" dirty="0">
                <a:latin typeface="xumin" panose="02000000000000000000" pitchFamily="2" charset="0"/>
              </a:rPr>
              <a:t>______(((</a:t>
            </a:r>
            <a:r>
              <a:rPr kumimoji="1" lang="en-US" altLang="zh-CN" sz="2400" dirty="0">
                <a:latin typeface="xumin" panose="02000000000000000000" pitchFamily="2" charset="0"/>
                <a:ea typeface="KaiTi" panose="02010609060101010101" pitchFamily="49" charset="-122"/>
              </a:rPr>
              <a:t>us soon.</a:t>
            </a:r>
            <a:endParaRPr kumimoji="1" lang="en-US" altLang="zh-CN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5BC0914-8888-420E-A6D0-40729D2670AB}"/>
              </a:ext>
            </a:extLst>
          </p:cNvPr>
          <p:cNvSpPr txBox="1"/>
          <p:nvPr/>
        </p:nvSpPr>
        <p:spPr>
          <a:xfrm>
            <a:off x="527125" y="5842943"/>
            <a:ext cx="1758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xumin" panose="02000000000000000000" pitchFamily="2" charset="0"/>
              </a:rPr>
              <a:t>Best,</a:t>
            </a:r>
          </a:p>
          <a:p>
            <a:r>
              <a:rPr kumimoji="1" lang="en-US" altLang="zh-CN" sz="2400" dirty="0">
                <a:latin typeface="xumin" panose="02000000000000000000" pitchFamily="2" charset="0"/>
              </a:rPr>
              <a:t>Sam and Amy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61829D8-86B6-2793-F319-29CD046DCBA6}"/>
              </a:ext>
            </a:extLst>
          </p:cNvPr>
          <p:cNvSpPr txBox="1"/>
          <p:nvPr/>
        </p:nvSpPr>
        <p:spPr>
          <a:xfrm>
            <a:off x="7401660" y="1756062"/>
            <a:ext cx="2225628" cy="1569660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CN" sz="2400" dirty="0">
                <a:latin typeface="xumin" panose="02000000000000000000" pitchFamily="2" charset="0"/>
              </a:rPr>
              <a:t>collecting stamps</a:t>
            </a:r>
          </a:p>
          <a:p>
            <a:pPr algn="ctr"/>
            <a:r>
              <a:rPr kumimoji="1" lang="en-US" altLang="zh-CN" sz="2400" dirty="0">
                <a:latin typeface="xumin" panose="02000000000000000000" pitchFamily="2" charset="0"/>
                <a:ea typeface="KaiTi" panose="02010609060101010101" pitchFamily="49" charset="-122"/>
              </a:rPr>
              <a:t>playing games</a:t>
            </a:r>
          </a:p>
          <a:p>
            <a:pPr algn="ctr"/>
            <a:r>
              <a:rPr kumimoji="1" lang="en-US" altLang="zh-CN" sz="2400" dirty="0">
                <a:latin typeface="xumin" panose="02000000000000000000" pitchFamily="2" charset="0"/>
                <a:ea typeface="KaiTi" panose="02010609060101010101" pitchFamily="49" charset="-122"/>
              </a:rPr>
              <a:t>riding a bike</a:t>
            </a:r>
          </a:p>
          <a:p>
            <a:pPr algn="ctr"/>
            <a:r>
              <a:rPr kumimoji="1" lang="en-US" altLang="zh-CN" sz="2400" dirty="0">
                <a:latin typeface="xumin" panose="02000000000000000000" pitchFamily="2" charset="0"/>
                <a:ea typeface="KaiTi" panose="02010609060101010101" pitchFamily="49" charset="-122"/>
              </a:rPr>
              <a:t>...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1612D3E-EF6B-C0CC-9247-D9DC1391E644}"/>
              </a:ext>
            </a:extLst>
          </p:cNvPr>
          <p:cNvSpPr txBox="1"/>
          <p:nvPr/>
        </p:nvSpPr>
        <p:spPr>
          <a:xfrm>
            <a:off x="661211" y="4875695"/>
            <a:ext cx="4440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chemeClr val="accent2">
                    <a:lumMod val="75000"/>
                  </a:schemeClr>
                </a:solidFill>
                <a:latin typeface="xumin" panose="02000000000000000000" pitchFamily="2" charset="0"/>
              </a:rPr>
              <a:t>Part 4: make an invitation </a:t>
            </a:r>
            <a:r>
              <a:rPr kumimoji="1" lang="zh-CN" altLang="en-US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发出邀请</a:t>
            </a:r>
            <a:endParaRPr kumimoji="1" lang="en-US" altLang="zh-CN" sz="2400" dirty="0">
              <a:solidFill>
                <a:schemeClr val="accent2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A3D9959-8D1E-3939-EB73-B05655179739}"/>
              </a:ext>
            </a:extLst>
          </p:cNvPr>
          <p:cNvSpPr txBox="1"/>
          <p:nvPr/>
        </p:nvSpPr>
        <p:spPr>
          <a:xfrm>
            <a:off x="661211" y="3548365"/>
            <a:ext cx="1131704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dirty="0">
                <a:latin typeface="xumin" panose="02000000000000000000" pitchFamily="2" charset="0"/>
              </a:rPr>
              <a:t>Yes, we like China very much. We like </a:t>
            </a:r>
            <a:r>
              <a:rPr kumimoji="1" lang="en-US" altLang="zh-CN" sz="2400" u="sng" dirty="0">
                <a:latin typeface="xumin" panose="02000000000000000000" pitchFamily="2" charset="0"/>
              </a:rPr>
              <a:t>_______________</a:t>
            </a:r>
            <a:r>
              <a:rPr kumimoji="1" lang="en-US" altLang="zh-CN" sz="2400" dirty="0">
                <a:latin typeface="xumin" panose="02000000000000000000" pitchFamily="2" charset="0"/>
              </a:rPr>
              <a:t>in China. </a:t>
            </a:r>
            <a:r>
              <a:rPr kumimoji="1" lang="en-US" altLang="zh-CN" sz="2400" u="sng" dirty="0">
                <a:latin typeface="xumin" panose="02000000000000000000" pitchFamily="2" charset="0"/>
              </a:rPr>
              <a:t>_______________</a:t>
            </a:r>
            <a:endParaRPr kumimoji="1" lang="en-US" altLang="zh-CN" sz="2400" dirty="0">
              <a:latin typeface="xumi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400" dirty="0">
                <a:latin typeface="xumin" panose="02000000000000000000" pitchFamily="2" charset="0"/>
              </a:rPr>
              <a:t>About the book, we </a:t>
            </a:r>
            <a:r>
              <a:rPr kumimoji="1" lang="en-US" altLang="zh-CN" sz="2400" u="sng" dirty="0">
                <a:latin typeface="xumin" panose="02000000000000000000" pitchFamily="2" charset="0"/>
              </a:rPr>
              <a:t>______((((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zh-CN" sz="2400" dirty="0">
                <a:latin typeface="xumin" panose="02000000000000000000" pitchFamily="2" charset="0"/>
                <a:ea typeface="KaiTi" panose="02010609060101010101" pitchFamily="49" charset="-122"/>
                <a:cs typeface="Times New Roman" panose="02020603050405020304" pitchFamily="18" charset="0"/>
              </a:rPr>
              <a:t>have</a:t>
            </a:r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kumimoji="1" lang="en-US" altLang="zh-CN" sz="2400" dirty="0">
                <a:latin typeface="xumin" panose="02000000000000000000" pitchFamily="2" charset="0"/>
                <a:ea typeface="KaiTi" panose="02010609060101010101" pitchFamily="49" charset="-122"/>
                <a:cs typeface="Times New Roman" panose="02020603050405020304" pitchFamily="18" charset="0"/>
              </a:rPr>
              <a:t>haven’t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1" lang="en-US" altLang="zh-CN" sz="2400" dirty="0">
                <a:latin typeface="Comic Sans MS" panose="030F0902030302020204" pitchFamily="66" charset="0"/>
              </a:rPr>
              <a:t> </a:t>
            </a:r>
            <a:r>
              <a:rPr kumimoji="1" lang="en-US" altLang="zh-CN" sz="2400" dirty="0">
                <a:latin typeface="xumin" panose="02000000000000000000" pitchFamily="2" charset="0"/>
              </a:rPr>
              <a:t>got</a:t>
            </a:r>
            <a:r>
              <a:rPr kumimoji="1" lang="zh-CN" altLang="en-US" sz="2400" dirty="0">
                <a:latin typeface="xumin" panose="02000000000000000000" pitchFamily="2" charset="0"/>
              </a:rPr>
              <a:t> </a:t>
            </a:r>
            <a:r>
              <a:rPr kumimoji="1" lang="en-US" altLang="zh-CN" sz="2400" dirty="0">
                <a:latin typeface="xumin" panose="02000000000000000000" pitchFamily="2" charset="0"/>
              </a:rPr>
              <a:t>one. Thank you.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54440E2-206A-6A0F-C97F-D64333F3ADBB}"/>
              </a:ext>
            </a:extLst>
          </p:cNvPr>
          <p:cNvSpPr txBox="1"/>
          <p:nvPr/>
        </p:nvSpPr>
        <p:spPr>
          <a:xfrm>
            <a:off x="9746605" y="1756062"/>
            <a:ext cx="2350968" cy="1569660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CN" sz="2400" dirty="0">
                <a:latin typeface="xumin" panose="02000000000000000000" pitchFamily="2" charset="0"/>
              </a:rPr>
              <a:t>have a special meal</a:t>
            </a:r>
          </a:p>
          <a:p>
            <a:pPr algn="ctr"/>
            <a:r>
              <a:rPr kumimoji="1" lang="en-US" altLang="zh-CN" sz="2400" dirty="0">
                <a:latin typeface="xumin" panose="02000000000000000000" pitchFamily="2" charset="0"/>
                <a:ea typeface="KaiTi" panose="02010609060101010101" pitchFamily="49" charset="-122"/>
              </a:rPr>
              <a:t>eat dumplings</a:t>
            </a:r>
          </a:p>
          <a:p>
            <a:pPr algn="ctr"/>
            <a:r>
              <a:rPr kumimoji="1" lang="en-US" altLang="zh-CN" sz="2400" dirty="0">
                <a:latin typeface="xumin" panose="02000000000000000000" pitchFamily="2" charset="0"/>
                <a:ea typeface="KaiTi" panose="02010609060101010101" pitchFamily="49" charset="-122"/>
              </a:rPr>
              <a:t>hang lanterns</a:t>
            </a:r>
          </a:p>
          <a:p>
            <a:pPr algn="ctr"/>
            <a:r>
              <a:rPr kumimoji="1" lang="en-US" altLang="zh-CN" sz="2400" dirty="0">
                <a:latin typeface="xumin" panose="02000000000000000000" pitchFamily="2" charset="0"/>
                <a:ea typeface="KaiTi" panose="02010609060101010101" pitchFamily="49" charset="-122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212354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F7DF9EF-D6E6-7C03-7F89-7C95AD167B9A}"/>
              </a:ext>
            </a:extLst>
          </p:cNvPr>
          <p:cNvSpPr txBox="1"/>
          <p:nvPr/>
        </p:nvSpPr>
        <p:spPr>
          <a:xfrm>
            <a:off x="527125" y="225911"/>
            <a:ext cx="1840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xumin" panose="02000000000000000000" pitchFamily="2" charset="0"/>
              </a:rPr>
              <a:t>Dear</a:t>
            </a:r>
            <a:r>
              <a:rPr kumimoji="1" lang="zh-CN" altLang="en-US" sz="2400" dirty="0">
                <a:latin typeface="xumin" panose="02000000000000000000" pitchFamily="2" charset="0"/>
              </a:rPr>
              <a:t> </a:t>
            </a:r>
            <a:r>
              <a:rPr kumimoji="1" lang="en-US" altLang="zh-CN" sz="2400" dirty="0">
                <a:latin typeface="xumin" panose="02000000000000000000" pitchFamily="2" charset="0"/>
              </a:rPr>
              <a:t>Laura</a:t>
            </a:r>
            <a:r>
              <a:rPr kumimoji="1" lang="zh-CN" altLang="en-US" sz="2400" dirty="0">
                <a:latin typeface="xumin" panose="02000000000000000000" pitchFamily="2" charset="0"/>
              </a:rPr>
              <a:t>，</a:t>
            </a:r>
            <a:endParaRPr kumimoji="1" lang="en-US" altLang="zh-CN" sz="2400" dirty="0">
              <a:latin typeface="xumin" panose="02000000000000000000" pitchFamily="2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2BA1899-13DD-F87E-2536-74A58164D969}"/>
              </a:ext>
            </a:extLst>
          </p:cNvPr>
          <p:cNvSpPr txBox="1"/>
          <p:nvPr/>
        </p:nvSpPr>
        <p:spPr>
          <a:xfrm>
            <a:off x="623944" y="828339"/>
            <a:ext cx="3709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chemeClr val="accent2">
                    <a:lumMod val="75000"/>
                  </a:schemeClr>
                </a:solidFill>
                <a:latin typeface="xumin" panose="02000000000000000000" pitchFamily="2" charset="0"/>
              </a:rPr>
              <a:t>Part 1: About us</a:t>
            </a:r>
            <a:r>
              <a:rPr kumimoji="1" lang="zh-CN" altLang="en-US" sz="2400" dirty="0">
                <a:solidFill>
                  <a:schemeClr val="accent2">
                    <a:lumMod val="75000"/>
                  </a:schemeClr>
                </a:solidFill>
                <a:latin typeface="xumin" panose="02000000000000000000" pitchFamily="2" charset="0"/>
              </a:rPr>
              <a:t> </a:t>
            </a:r>
            <a:r>
              <a:rPr kumimoji="1" lang="zh-CN" altLang="en-US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我们的基本信息</a:t>
            </a:r>
            <a:endParaRPr kumimoji="1" lang="en-US" altLang="zh-CN" sz="2400" dirty="0">
              <a:solidFill>
                <a:schemeClr val="accent2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CDA02D2-5C31-CEE2-8420-5AF9DFE4004A}"/>
              </a:ext>
            </a:extLst>
          </p:cNvPr>
          <p:cNvSpPr txBox="1"/>
          <p:nvPr/>
        </p:nvSpPr>
        <p:spPr>
          <a:xfrm>
            <a:off x="619295" y="2142581"/>
            <a:ext cx="572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chemeClr val="accent2">
                    <a:lumMod val="75000"/>
                  </a:schemeClr>
                </a:solidFill>
                <a:latin typeface="xumin" panose="02000000000000000000" pitchFamily="2" charset="0"/>
              </a:rPr>
              <a:t>Part 2: our story and answer</a:t>
            </a:r>
            <a:r>
              <a:rPr kumimoji="1" lang="zh-CN" altLang="en-US" sz="2400" dirty="0">
                <a:solidFill>
                  <a:schemeClr val="accent2">
                    <a:lumMod val="75000"/>
                  </a:schemeClr>
                </a:solidFill>
                <a:latin typeface="xumin" panose="02000000000000000000" pitchFamily="2" charset="0"/>
              </a:rPr>
              <a:t> </a:t>
            </a:r>
            <a:r>
              <a:rPr kumimoji="1" lang="zh-CN" altLang="en-US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我们的生活以及回答</a:t>
            </a:r>
            <a:endParaRPr kumimoji="1" lang="en-US" altLang="zh-CN" sz="2400" dirty="0">
              <a:solidFill>
                <a:schemeClr val="accent2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C0C7D75-D49E-6A8F-55F4-44F511B40130}"/>
              </a:ext>
            </a:extLst>
          </p:cNvPr>
          <p:cNvSpPr txBox="1"/>
          <p:nvPr/>
        </p:nvSpPr>
        <p:spPr>
          <a:xfrm>
            <a:off x="619295" y="4705750"/>
            <a:ext cx="3961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chemeClr val="accent2">
                    <a:lumMod val="75000"/>
                  </a:schemeClr>
                </a:solidFill>
                <a:latin typeface="xumin" panose="02000000000000000000" pitchFamily="2" charset="0"/>
              </a:rPr>
              <a:t>Part 3: our invitation </a:t>
            </a:r>
            <a:r>
              <a:rPr kumimoji="1" lang="zh-CN" altLang="en-US" dirty="0">
                <a:solidFill>
                  <a:schemeClr val="accent2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我们的邀请</a:t>
            </a:r>
            <a:endParaRPr kumimoji="1" lang="en-US" altLang="zh-CN" sz="2400" dirty="0">
              <a:solidFill>
                <a:schemeClr val="accent2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0776519-BF8A-22B1-2E3A-384190BD2D8E}"/>
              </a:ext>
            </a:extLst>
          </p:cNvPr>
          <p:cNvSpPr txBox="1"/>
          <p:nvPr/>
        </p:nvSpPr>
        <p:spPr>
          <a:xfrm>
            <a:off x="619295" y="1421077"/>
            <a:ext cx="11400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xumin" panose="02000000000000000000" pitchFamily="2" charset="0"/>
              </a:rPr>
              <a:t>We are </a:t>
            </a:r>
            <a:r>
              <a:rPr kumimoji="1" lang="en-US" altLang="zh-CN" sz="2400" u="sng" dirty="0">
                <a:latin typeface="xumin" panose="02000000000000000000" pitchFamily="2" charset="0"/>
              </a:rPr>
              <a:t>_______________</a:t>
            </a:r>
            <a:r>
              <a:rPr kumimoji="1" lang="en-US" altLang="zh-CN" sz="2400" dirty="0">
                <a:latin typeface="xumin" panose="02000000000000000000" pitchFamily="2" charset="0"/>
              </a:rPr>
              <a:t>. We live in </a:t>
            </a:r>
            <a:r>
              <a:rPr kumimoji="1" lang="en-US" altLang="zh-CN" sz="2400" u="sng" dirty="0">
                <a:latin typeface="xumin" panose="02000000000000000000" pitchFamily="2" charset="0"/>
              </a:rPr>
              <a:t>_______________</a:t>
            </a:r>
            <a:r>
              <a:rPr kumimoji="1" lang="en-US" altLang="zh-CN" sz="2400" dirty="0">
                <a:latin typeface="xumin" panose="02000000000000000000" pitchFamily="2" charset="0"/>
              </a:rPr>
              <a:t>. We are happy to get your letter.</a:t>
            </a:r>
            <a:endParaRPr kumimoji="1" lang="en-US" altLang="zh-CN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CCD9486-4393-2875-EE5E-C6A6DF2CFF0F}"/>
              </a:ext>
            </a:extLst>
          </p:cNvPr>
          <p:cNvSpPr txBox="1"/>
          <p:nvPr/>
        </p:nvSpPr>
        <p:spPr>
          <a:xfrm>
            <a:off x="619295" y="2725883"/>
            <a:ext cx="1131704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dirty="0">
                <a:latin typeface="xumin" panose="02000000000000000000" pitchFamily="2" charset="0"/>
              </a:rPr>
              <a:t>Yes, we like China very much. We like </a:t>
            </a:r>
            <a:r>
              <a:rPr kumimoji="1" lang="en-US" altLang="zh-CN" sz="2400" u="sng" dirty="0">
                <a:latin typeface="xumin" panose="02000000000000000000" pitchFamily="2" charset="0"/>
              </a:rPr>
              <a:t>_______________</a:t>
            </a:r>
            <a:r>
              <a:rPr kumimoji="1" lang="en-US" altLang="zh-CN" sz="2400" dirty="0">
                <a:latin typeface="xumin" panose="02000000000000000000" pitchFamily="2" charset="0"/>
              </a:rPr>
              <a:t>in China. </a:t>
            </a:r>
            <a:r>
              <a:rPr kumimoji="1" lang="en-US" altLang="zh-CN" sz="2400" u="sng" dirty="0">
                <a:latin typeface="xumin" panose="02000000000000000000" pitchFamily="2" charset="0"/>
              </a:rPr>
              <a:t>_______________</a:t>
            </a:r>
            <a:endParaRPr kumimoji="1" lang="en-US" altLang="zh-CN" sz="2400" dirty="0">
              <a:latin typeface="xumi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400" dirty="0">
                <a:latin typeface="xumin" panose="02000000000000000000" pitchFamily="2" charset="0"/>
              </a:rPr>
              <a:t>About the book, we </a:t>
            </a:r>
            <a:r>
              <a:rPr kumimoji="1" lang="en-US" altLang="zh-CN" sz="2400" u="sng" dirty="0">
                <a:latin typeface="xumin" panose="02000000000000000000" pitchFamily="2" charset="0"/>
              </a:rPr>
              <a:t>______((((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zh-CN" sz="2400" dirty="0">
                <a:latin typeface="xumin" panose="02000000000000000000" pitchFamily="2" charset="0"/>
                <a:ea typeface="KaiTi" panose="02010609060101010101" pitchFamily="49" charset="-122"/>
                <a:cs typeface="Times New Roman" panose="02020603050405020304" pitchFamily="18" charset="0"/>
              </a:rPr>
              <a:t>have</a:t>
            </a:r>
            <a:r>
              <a:rPr kumimoji="1"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kumimoji="1" lang="en-US" altLang="zh-CN" sz="2400" dirty="0">
                <a:latin typeface="xumin" panose="02000000000000000000" pitchFamily="2" charset="0"/>
                <a:ea typeface="KaiTi" panose="02010609060101010101" pitchFamily="49" charset="-122"/>
                <a:cs typeface="Times New Roman" panose="02020603050405020304" pitchFamily="18" charset="0"/>
              </a:rPr>
              <a:t>haven’t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1" lang="en-US" altLang="zh-CN" sz="2400" dirty="0">
                <a:latin typeface="Comic Sans MS" panose="030F0902030302020204" pitchFamily="66" charset="0"/>
              </a:rPr>
              <a:t> </a:t>
            </a:r>
            <a:r>
              <a:rPr kumimoji="1" lang="en-US" altLang="zh-CN" sz="2400" dirty="0">
                <a:latin typeface="xumin" panose="02000000000000000000" pitchFamily="2" charset="0"/>
              </a:rPr>
              <a:t>got</a:t>
            </a:r>
            <a:r>
              <a:rPr kumimoji="1" lang="zh-CN" altLang="en-US" sz="2400" dirty="0">
                <a:latin typeface="xumin" panose="02000000000000000000" pitchFamily="2" charset="0"/>
              </a:rPr>
              <a:t> </a:t>
            </a:r>
            <a:r>
              <a:rPr kumimoji="1" lang="en-US" altLang="zh-CN" sz="2400" dirty="0">
                <a:latin typeface="xumin" panose="02000000000000000000" pitchFamily="2" charset="0"/>
              </a:rPr>
              <a:t>one. Thank you. </a:t>
            </a:r>
          </a:p>
          <a:p>
            <a:pPr>
              <a:lnSpc>
                <a:spcPct val="150000"/>
              </a:lnSpc>
            </a:pPr>
            <a:r>
              <a:rPr kumimoji="1" lang="en-US" altLang="zh-CN" sz="2400" dirty="0">
                <a:latin typeface="xumin" panose="02000000000000000000" pitchFamily="2" charset="0"/>
              </a:rPr>
              <a:t>We have got </a:t>
            </a:r>
            <a:r>
              <a:rPr kumimoji="1" lang="en-US" altLang="zh-CN" sz="2400" u="sng" dirty="0">
                <a:latin typeface="xumin" panose="02000000000000000000" pitchFamily="2" charset="0"/>
              </a:rPr>
              <a:t>______(((     </a:t>
            </a:r>
            <a:r>
              <a:rPr kumimoji="1" lang="en-US" altLang="zh-CN" sz="2400" dirty="0">
                <a:latin typeface="xumin" panose="02000000000000000000" pitchFamily="2" charset="0"/>
              </a:rPr>
              <a:t>. We often</a:t>
            </a:r>
            <a:r>
              <a:rPr kumimoji="1" lang="en-US" altLang="zh-CN" sz="2400" u="sng" dirty="0">
                <a:latin typeface="xumin" panose="02000000000000000000" pitchFamily="2" charset="0"/>
              </a:rPr>
              <a:t>                     </a:t>
            </a:r>
            <a:r>
              <a:rPr kumimoji="1" lang="en-US" altLang="zh-CN" sz="2400" dirty="0">
                <a:latin typeface="xumin" panose="02000000000000000000" pitchFamily="2" charset="0"/>
              </a:rPr>
              <a:t>. </a:t>
            </a:r>
            <a:r>
              <a:rPr kumimoji="1" lang="en-US" altLang="zh-CN" sz="2400" u="sng" dirty="0">
                <a:latin typeface="xumin" panose="02000000000000000000" pitchFamily="2" charset="0"/>
              </a:rPr>
              <a:t>____ _______________ __                     </a:t>
            </a:r>
            <a:endParaRPr kumimoji="1" lang="en-US" altLang="zh-CN" sz="2400" dirty="0">
              <a:latin typeface="xumin" panose="02000000000000000000" pitchFamily="2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808289A-0336-7204-810B-926677F673C9}"/>
              </a:ext>
            </a:extLst>
          </p:cNvPr>
          <p:cNvSpPr txBox="1"/>
          <p:nvPr/>
        </p:nvSpPr>
        <p:spPr>
          <a:xfrm>
            <a:off x="619295" y="5151234"/>
            <a:ext cx="6559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xumin" panose="02000000000000000000" pitchFamily="2" charset="0"/>
              </a:rPr>
              <a:t>We want to be your pen friends. </a:t>
            </a:r>
            <a:r>
              <a:rPr kumimoji="1" lang="en-US" altLang="zh-CN" sz="2400" dirty="0">
                <a:latin typeface="xumin" panose="02000000000000000000" pitchFamily="2" charset="0"/>
                <a:ea typeface="KaiTi" panose="02010609060101010101" pitchFamily="49" charset="-122"/>
              </a:rPr>
              <a:t>Please write to us soon.</a:t>
            </a:r>
            <a:endParaRPr kumimoji="1" lang="en-US" altLang="zh-CN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5BC0914-8888-420E-A6D0-40729D2670AB}"/>
              </a:ext>
            </a:extLst>
          </p:cNvPr>
          <p:cNvSpPr txBox="1"/>
          <p:nvPr/>
        </p:nvSpPr>
        <p:spPr>
          <a:xfrm>
            <a:off x="527125" y="5885807"/>
            <a:ext cx="1758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xumin" panose="02000000000000000000" pitchFamily="2" charset="0"/>
              </a:rPr>
              <a:t>Best,</a:t>
            </a:r>
          </a:p>
          <a:p>
            <a:r>
              <a:rPr kumimoji="1" lang="en-US" altLang="zh-CN" sz="2400" dirty="0">
                <a:latin typeface="xumin" panose="02000000000000000000" pitchFamily="2" charset="0"/>
              </a:rPr>
              <a:t>Sam and Amy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61829D8-86B6-2793-F319-29CD046DCBA6}"/>
              </a:ext>
            </a:extLst>
          </p:cNvPr>
          <p:cNvSpPr txBox="1"/>
          <p:nvPr/>
        </p:nvSpPr>
        <p:spPr>
          <a:xfrm>
            <a:off x="8940809" y="4936582"/>
            <a:ext cx="2995531" cy="1569660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CN" sz="2400" dirty="0">
                <a:latin typeface="xumin" panose="02000000000000000000" pitchFamily="2" charset="0"/>
              </a:rPr>
              <a:t>Check</a:t>
            </a:r>
            <a:r>
              <a:rPr kumimoji="1" lang="zh-CN" altLang="en-US" sz="2400" dirty="0">
                <a:latin typeface="xumin" panose="02000000000000000000" pitchFamily="2" charset="0"/>
              </a:rPr>
              <a:t> </a:t>
            </a:r>
            <a:r>
              <a:rPr kumimoji="1" lang="en-US" altLang="zh-CN" sz="2400" dirty="0">
                <a:latin typeface="xumin" panose="02000000000000000000" pitchFamily="2" charset="0"/>
              </a:rPr>
              <a:t>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xumin" panose="02000000000000000000" pitchFamily="2" charset="0"/>
                <a:ea typeface="KaiTi" panose="02010609060101010101" pitchFamily="49" charset="-122"/>
              </a:rPr>
              <a:t>Spelling</a:t>
            </a:r>
            <a:r>
              <a:rPr kumimoji="1" lang="zh-CN" altLang="en-US" sz="2400" dirty="0">
                <a:latin typeface="xumin" panose="02000000000000000000" pitchFamily="2" charset="0"/>
                <a:ea typeface="KaiTi" panose="02010609060101010101" pitchFamily="49" charset="-122"/>
              </a:rPr>
              <a:t>  拼写</a:t>
            </a:r>
            <a:endParaRPr kumimoji="1" lang="en-US" altLang="zh-CN" sz="2400" dirty="0">
              <a:latin typeface="xumin" panose="02000000000000000000" pitchFamily="2" charset="0"/>
              <a:ea typeface="KaiTi" panose="02010609060101010101" pitchFamily="49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xumin" panose="02000000000000000000" pitchFamily="2" charset="0"/>
                <a:ea typeface="KaiTi" panose="02010609060101010101" pitchFamily="49" charset="-122"/>
              </a:rPr>
              <a:t>Grammar</a:t>
            </a:r>
            <a:r>
              <a:rPr kumimoji="1" lang="zh-CN" altLang="en-US" sz="2400" dirty="0">
                <a:latin typeface="xumin" panose="02000000000000000000" pitchFamily="2" charset="0"/>
                <a:ea typeface="KaiTi" panose="02010609060101010101" pitchFamily="49" charset="-122"/>
              </a:rPr>
              <a:t> 语法</a:t>
            </a:r>
            <a:endParaRPr kumimoji="1" lang="en-US" altLang="zh-CN" sz="2400" dirty="0">
              <a:latin typeface="xumin" panose="02000000000000000000" pitchFamily="2" charset="0"/>
              <a:ea typeface="KaiTi" panose="02010609060101010101" pitchFamily="49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xumin" panose="02000000000000000000" pitchFamily="2" charset="0"/>
                <a:ea typeface="KaiTi" panose="02010609060101010101" pitchFamily="49" charset="-122"/>
              </a:rPr>
              <a:t>Organization</a:t>
            </a:r>
            <a:r>
              <a:rPr kumimoji="1" lang="zh-CN" altLang="en-US" sz="2400" dirty="0">
                <a:latin typeface="xumin" panose="02000000000000000000" pitchFamily="2" charset="0"/>
                <a:ea typeface="KaiTi" panose="02010609060101010101" pitchFamily="49" charset="-122"/>
              </a:rPr>
              <a:t>  结构</a:t>
            </a:r>
            <a:endParaRPr kumimoji="1" lang="en-US" altLang="zh-CN" sz="2400" dirty="0">
              <a:latin typeface="xumin" panose="02000000000000000000" pitchFamily="2" charset="0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9055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315</Words>
  <Application>Microsoft Macintosh PowerPoint</Application>
  <PresentationFormat>宽屏</PresentationFormat>
  <Paragraphs>57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等线</vt:lpstr>
      <vt:lpstr>等线 Light</vt:lpstr>
      <vt:lpstr>KaiTi</vt:lpstr>
      <vt:lpstr>Arial</vt:lpstr>
      <vt:lpstr>Comic Sans MS</vt:lpstr>
      <vt:lpstr>Times New Roman</vt:lpstr>
      <vt:lpstr>xumin</vt:lpstr>
      <vt:lpstr>Office 主题​​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qiang zhao</dc:creator>
  <cp:lastModifiedBy>qiang zhao</cp:lastModifiedBy>
  <cp:revision>12</cp:revision>
  <dcterms:created xsi:type="dcterms:W3CDTF">2025-11-07T13:27:53Z</dcterms:created>
  <dcterms:modified xsi:type="dcterms:W3CDTF">2025-11-18T07:07:51Z</dcterms:modified>
</cp:coreProperties>
</file>