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8" r:id="rId3"/>
    <p:sldId id="256" r:id="rId4"/>
    <p:sldId id="259" r:id="rId5"/>
    <p:sldId id="284" r:id="rId6"/>
    <p:sldId id="261" r:id="rId7"/>
    <p:sldId id="300" r:id="rId8"/>
    <p:sldId id="265" r:id="rId9"/>
    <p:sldId id="264" r:id="rId10"/>
    <p:sldId id="267" r:id="rId11"/>
    <p:sldId id="290" r:id="rId12"/>
    <p:sldId id="291" r:id="rId13"/>
    <p:sldId id="292" r:id="rId14"/>
    <p:sldId id="293" r:id="rId15"/>
    <p:sldId id="294" r:id="rId16"/>
    <p:sldId id="295" r:id="rId17"/>
    <p:sldId id="289" r:id="rId18"/>
    <p:sldId id="268" r:id="rId19"/>
    <p:sldId id="269" r:id="rId20"/>
    <p:sldId id="287" r:id="rId21"/>
    <p:sldId id="270" r:id="rId22"/>
    <p:sldId id="299" r:id="rId23"/>
    <p:sldId id="271" r:id="rId24"/>
    <p:sldId id="273" r:id="rId25"/>
    <p:sldId id="296" r:id="rId26"/>
    <p:sldId id="272" r:id="rId27"/>
    <p:sldId id="301" r:id="rId28"/>
    <p:sldId id="282" r:id="rId29"/>
    <p:sldId id="276" r:id="rId30"/>
    <p:sldId id="302" r:id="rId32"/>
    <p:sldId id="277" r:id="rId33"/>
    <p:sldId id="275" r:id="rId34"/>
    <p:sldId id="278" r:id="rId35"/>
    <p:sldId id="286" r:id="rId36"/>
    <p:sldId id="279" r:id="rId37"/>
    <p:sldId id="288" r:id="rId38"/>
    <p:sldId id="280" r:id="rId39"/>
    <p:sldId id="297" r:id="rId40"/>
    <p:sldId id="281" r:id="rId41"/>
    <p:sldId id="257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4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D403085-13CC-4673-81CA-DFCC095EED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4.xml"/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23.png"/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8.xml"/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9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95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microsoft.com/office/2007/relationships/hdphoto" Target="../media/image30.wdp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microsoft.com/office/2007/relationships/hdphoto" Target="../media/image27.wdp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2.xml"/><Relationship Id="rId10" Type="http://schemas.microsoft.com/office/2007/relationships/hdphoto" Target="../media/image34.wdp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4.jpeg"/><Relationship Id="rId1" Type="http://schemas.openxmlformats.org/officeDocument/2006/relationships/tags" Target="../tags/tag6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6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8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0.xml"/><Relationship Id="rId6" Type="http://schemas.openxmlformats.org/officeDocument/2006/relationships/image" Target="../media/image37.png"/><Relationship Id="rId5" Type="http://schemas.openxmlformats.org/officeDocument/2006/relationships/tags" Target="../tags/tag99.xml"/><Relationship Id="rId4" Type="http://schemas.microsoft.com/office/2007/relationships/media" Target="../media/media3.mp4"/><Relationship Id="rId3" Type="http://schemas.openxmlformats.org/officeDocument/2006/relationships/video" Target="../media/media3.mp4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4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tags" Target="../tags/tag6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18.png"/><Relationship Id="rId16" Type="http://schemas.openxmlformats.org/officeDocument/2006/relationships/tags" Target="../tags/tag67.xml"/><Relationship Id="rId15" Type="http://schemas.openxmlformats.org/officeDocument/2006/relationships/image" Target="../media/image17.png"/><Relationship Id="rId14" Type="http://schemas.microsoft.com/office/2007/relationships/hdphoto" Target="../media/image16.wdp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microsoft.com/office/2007/relationships/hdphoto" Target="../media/image13.wdp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0905" y="713740"/>
            <a:ext cx="74041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1805" y="2394585"/>
            <a:ext cx="616902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06103" y="1959610"/>
            <a:ext cx="61677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8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5273" y="4279265"/>
            <a:ext cx="4209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棠外附小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王俊红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endParaRPr lang="en-US" altLang="zh-CN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 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统编版小学语文六年级下册第五单元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  <a:p>
            <a:pPr algn="just"/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 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69022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日始出时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去人近，而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日中时远也。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一儿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以日初出远，而日中时近也。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日初出大如车盖，及日中则如盘盂，此不为远者小而近者大乎？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日初出沧沧凉凉，及其日中如探汤，此不为近者热而远者凉乎？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孰为汝多知乎？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5370" y="1431925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69022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日始出时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去人近，而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日中时远也。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日初出远，而日中时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近也。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日初出大如车盖，及日中则如盘盂，此不为远者小而近者大乎？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日初出沧沧凉凉，及其日中如探汤，此不为近者热而远者凉乎？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孰为汝多知乎？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5370" y="1431925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5370" y="2543810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69022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日始出时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去人近，而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日中时远也。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日初出远，而日中时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大如车盖，及日中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则如盘盂，此不为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远者小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而近者大乎？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日初出沧沧凉凉，及其日中如探汤，此不为近者热而远者凉乎？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孰为汝多知乎？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5370" y="1431925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9555" y="3077845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0" y="36283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5370" y="2540000"/>
            <a:ext cx="685228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69022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日始出时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去人近，而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日中时远也。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日初出远，而日中时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大如车盖，及日中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则如盘盂，此不为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远者小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而近者大乎？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沧沧凉凉，及其日中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如探汤，此不为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近者热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而远者凉乎？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孰为汝多知乎？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5370" y="1431925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9555" y="3077845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0" y="36283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4155" y="418338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8050" y="47586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69022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日始出时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去人近，而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日中时远也。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日初出远，而日中时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大如车盖，及日中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则如盘盂，此不为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远者小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而近者大乎？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沧沧凉凉，及其日中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如探汤，此不为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近者热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而远者凉乎？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孰为汝多知乎？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5370" y="1431925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9555" y="3077845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0" y="36283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4155" y="418338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8050" y="47586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69022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日始出时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去人近，而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日中时远也。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日初出远，而日中时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大如车盖，及日中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则如盘盂，此不为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远者小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而近者大乎？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沧沧凉凉，及其日中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如探汤，此不为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近者热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而远者凉乎？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多知乎？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5370" y="1431925"/>
            <a:ext cx="86099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29555" y="3077845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127250" y="36283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304155" y="418338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    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178050" y="47586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969510" y="5812790"/>
            <a:ext cx="638810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6265" y="163830"/>
            <a:ext cx="10507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活动一：初读入境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解锁文言密码</a:t>
            </a:r>
            <a:endParaRPr lang="zh-CN" altLang="en-US" sz="3600" b="1"/>
          </a:p>
        </p:txBody>
      </p:sp>
      <p:pic>
        <p:nvPicPr>
          <p:cNvPr id="4" name="图片 3" descr="22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20" y="228600"/>
            <a:ext cx="8601075" cy="63436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60395" y="6049645"/>
            <a:ext cx="1570355" cy="498475"/>
            <a:chOff x="4977" y="9527"/>
            <a:chExt cx="2473" cy="785"/>
          </a:xfrm>
        </p:grpSpPr>
        <p:sp>
          <p:nvSpPr>
            <p:cNvPr id="6" name="椭圆 5"/>
            <p:cNvSpPr/>
            <p:nvPr/>
          </p:nvSpPr>
          <p:spPr>
            <a:xfrm>
              <a:off x="4977" y="9550"/>
              <a:ext cx="717" cy="763"/>
            </a:xfrm>
            <a:prstGeom prst="ellipse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34" y="9527"/>
              <a:ext cx="717" cy="763"/>
            </a:xfrm>
            <a:prstGeom prst="ellipse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26835" y="2954020"/>
            <a:ext cx="3865880" cy="3478530"/>
            <a:chOff x="10121" y="4652"/>
            <a:chExt cx="6088" cy="5478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10121" y="9168"/>
              <a:ext cx="2258" cy="15"/>
            </a:xfrm>
            <a:prstGeom prst="line">
              <a:avLst/>
            </a:prstGeom>
            <a:ln w="476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0121" y="10102"/>
              <a:ext cx="2647" cy="29"/>
            </a:xfrm>
            <a:prstGeom prst="line">
              <a:avLst/>
            </a:prstGeom>
            <a:ln w="476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13111" y="4652"/>
              <a:ext cx="3098" cy="4843"/>
            </a:xfrm>
            <a:prstGeom prst="straightConnector1">
              <a:avLst/>
            </a:prstGeom>
            <a:ln w="539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862695" y="688340"/>
            <a:ext cx="3124200" cy="2000250"/>
            <a:chOff x="13957" y="1084"/>
            <a:chExt cx="4920" cy="3150"/>
          </a:xfrm>
        </p:grpSpPr>
        <p:pic>
          <p:nvPicPr>
            <p:cNvPr id="16" name="图片 15" descr="QQ截图2021100416465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957" y="1084"/>
              <a:ext cx="4920" cy="315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4440" y="1521"/>
              <a:ext cx="3955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latin typeface="楷体" panose="02010609060101010101" charset="-122"/>
                  <a:ea typeface="楷体" panose="02010609060101010101" charset="-122"/>
                </a:rPr>
                <a:t>借助注释</a:t>
              </a:r>
              <a:endParaRPr lang="zh-CN" altLang="en-US" sz="4400" b="1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4400" b="1">
                  <a:latin typeface="楷体" panose="02010609060101010101" charset="-122"/>
                  <a:ea typeface="楷体" panose="02010609060101010101" charset="-122"/>
                </a:rPr>
                <a:t>读准字音</a:t>
              </a:r>
              <a:endParaRPr lang="zh-CN" altLang="en-US" sz="4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pic>
        <p:nvPicPr>
          <p:cNvPr id="2" name="内容占位符 1" descr="56789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pic>
        <p:nvPicPr>
          <p:cNvPr id="3" name="内容占位符 1" descr="567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62230"/>
            <a:ext cx="12192635" cy="68586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4465" y="1870710"/>
            <a:ext cx="5951220" cy="1159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借助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题目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说一说这篇文章讲了一件什么事？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QQ截图202110041529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320" y="808990"/>
            <a:ext cx="5514975" cy="5862955"/>
          </a:xfrm>
          <a:prstGeom prst="rect">
            <a:avLst/>
          </a:prstGeom>
        </p:spPr>
      </p:pic>
      <p:sp>
        <p:nvSpPr>
          <p:cNvPr id="3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活动三：再读明义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厘清故事内容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pic>
        <p:nvPicPr>
          <p:cNvPr id="2" name="内容占位符 1" descr="56789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pic>
        <p:nvPicPr>
          <p:cNvPr id="3" name="内容占位符 1" descr="567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62230"/>
            <a:ext cx="12192635" cy="6858635"/>
          </a:xfrm>
          <a:prstGeom prst="rect">
            <a:avLst/>
          </a:prstGeom>
        </p:spPr>
      </p:pic>
      <p:pic>
        <p:nvPicPr>
          <p:cNvPr id="20" name="图片 19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0" y="0"/>
            <a:ext cx="12163425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7070" y="1003300"/>
            <a:ext cx="7324090" cy="54546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9281160" y="1352550"/>
            <a:ext cx="62865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909810" y="1056005"/>
            <a:ext cx="1369060" cy="527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起因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5415" y="1593850"/>
            <a:ext cx="9761855" cy="32181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11177270" y="2900045"/>
            <a:ext cx="292735" cy="2476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1478895" y="2484120"/>
            <a:ext cx="537210" cy="8718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vert="eaVert" wrap="square" rtlCol="0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经过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09800" y="4862830"/>
            <a:ext cx="6230620" cy="8934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8440420" y="5395595"/>
            <a:ext cx="62865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046845" y="5146040"/>
            <a:ext cx="1109980" cy="5219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结果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12" grpId="0" bldLvl="0" animBg="1"/>
      <p:bldP spid="14" grpId="0" animBg="1"/>
      <p:bldP spid="19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六下5单元思维导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8365"/>
            <a:ext cx="12192000" cy="5301615"/>
          </a:xfrm>
          <a:prstGeom prst="rect">
            <a:avLst/>
          </a:prstGeom>
        </p:spPr>
      </p:pic>
      <p:sp>
        <p:nvSpPr>
          <p:cNvPr id="6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“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思辨性阅读与表达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”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学习任务群 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615680" y="1769745"/>
            <a:ext cx="3181350" cy="574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1900" y="1455420"/>
            <a:ext cx="9775825" cy="3210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小组合作学习：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人小组合作，借助学过的文言文理解的方法，说说每句话的意思。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活动三：再读明义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厘清故事内容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6265" y="163830"/>
            <a:ext cx="10507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活动一：初读入境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解锁文言密码</a:t>
            </a:r>
            <a:endParaRPr lang="zh-CN" altLang="en-US" sz="3600" b="1"/>
          </a:p>
        </p:txBody>
      </p:sp>
      <p:pic>
        <p:nvPicPr>
          <p:cNvPr id="4" name="图片 3" descr="22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0"/>
            <a:ext cx="12198350" cy="675513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616835" y="1217930"/>
            <a:ext cx="4670425" cy="5036820"/>
            <a:chOff x="4121" y="1918"/>
            <a:chExt cx="7355" cy="7932"/>
          </a:xfrm>
        </p:grpSpPr>
        <p:sp>
          <p:nvSpPr>
            <p:cNvPr id="3" name="椭圆 2"/>
            <p:cNvSpPr/>
            <p:nvPr/>
          </p:nvSpPr>
          <p:spPr>
            <a:xfrm>
              <a:off x="10652" y="1918"/>
              <a:ext cx="825" cy="866"/>
            </a:xfrm>
            <a:prstGeom prst="ellipse">
              <a:avLst/>
            </a:prstGeom>
            <a:noFill/>
            <a:ln w="3492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458" y="2784"/>
              <a:ext cx="827" cy="808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121" y="8984"/>
              <a:ext cx="825" cy="866"/>
            </a:xfrm>
            <a:prstGeom prst="ellipse">
              <a:avLst/>
            </a:prstGeom>
            <a:noFill/>
            <a:ln w="3492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be879367c20cb9fd2746ccf0034aa782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6630" y="2232025"/>
            <a:ext cx="5165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990725" y="2232025"/>
          <a:ext cx="8541385" cy="3956685"/>
        </p:xfrm>
        <a:graphic>
          <a:graphicData uri="http://schemas.openxmlformats.org/drawingml/2006/table">
            <a:tbl>
              <a:tblPr/>
              <a:tblGrid>
                <a:gridCol w="2971800"/>
                <a:gridCol w="3354705"/>
                <a:gridCol w="2214880"/>
              </a:tblGrid>
              <a:tr h="89408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抓</a:t>
                      </a: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观点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18210"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小儿甲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日始出时</a:t>
                      </a:r>
                      <a:endParaRPr lang="zh-CN" alt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7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日中时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75"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小儿乙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日初出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564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日中时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885950" y="1352550"/>
            <a:ext cx="11996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自学要求：两小儿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观点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是什么？用横线画出来。</a:t>
            </a:r>
            <a:endParaRPr lang="en-US" altLang="zh-CN" sz="3200" b="1" u="sng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活动四：思辨明理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拆解辩论逻辑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6630" y="2232025"/>
            <a:ext cx="5165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880235" y="2600325"/>
          <a:ext cx="8627110" cy="4058285"/>
        </p:xfrm>
        <a:graphic>
          <a:graphicData uri="http://schemas.openxmlformats.org/drawingml/2006/table">
            <a:tbl>
              <a:tblPr/>
              <a:tblGrid>
                <a:gridCol w="1363345"/>
                <a:gridCol w="1539240"/>
                <a:gridCol w="1016000"/>
                <a:gridCol w="2045335"/>
                <a:gridCol w="2663190"/>
              </a:tblGrid>
              <a:tr h="91694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抓</a:t>
                      </a: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观点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找事例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明依据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1705"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小儿甲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日始出时</a:t>
                      </a:r>
                      <a:endParaRPr lang="zh-CN" alt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279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日中时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远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2790"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小儿乙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日初出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远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406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日中时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95580" y="836295"/>
            <a:ext cx="119964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同桌合作学习：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两小儿是怎样用具体的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事例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说明自己的观点的呢？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依据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又是什么？分别用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波浪线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双横线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画出来。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活动四：思辨明理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拆解辩论逻辑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6630" y="2232025"/>
            <a:ext cx="5165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075690" y="1322070"/>
          <a:ext cx="10384155" cy="5226050"/>
        </p:xfrm>
        <a:graphic>
          <a:graphicData uri="http://schemas.openxmlformats.org/drawingml/2006/table">
            <a:tbl>
              <a:tblPr/>
              <a:tblGrid>
                <a:gridCol w="1640840"/>
                <a:gridCol w="1853565"/>
                <a:gridCol w="1134110"/>
                <a:gridCol w="2550795"/>
                <a:gridCol w="3204845"/>
              </a:tblGrid>
              <a:tr h="103505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抓</a:t>
                      </a: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观点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找事例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明依据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46810">
                <a:tc rowSpan="3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小儿甲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日始出时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大如车盖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远者小近者大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7726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日中时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远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如盘盂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近者热远者凉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1875">
                <a:tc rowSpan="2"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小儿乙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日初出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远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沧沧凉凉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505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日中时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</a:t>
                      </a:r>
                      <a:r>
                        <a:rPr 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探汤</a:t>
                      </a:r>
                      <a:endParaRPr 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活动四：思辨明理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拆解辩论逻辑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160" y="6350"/>
            <a:ext cx="4659630" cy="4220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1325" y="656590"/>
            <a:ext cx="2185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5" y="5715"/>
            <a:ext cx="3820160" cy="4815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/>
              <a:t>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我以日始初时去人近，而日中时远也。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日初出大如车盖，及日中则如盘盂，此不为远者小而近者大乎？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9790" y="6350"/>
            <a:ext cx="3901440" cy="3992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我以日初出远，而日中时近也。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日初出沧沧凉凉，及其日中如探汤，此不为近者热而远者凉乎？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2181225" y="4100830"/>
          <a:ext cx="8300720" cy="2651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0360"/>
                <a:gridCol w="4150360"/>
              </a:tblGrid>
              <a:tr h="73088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学习评价表</a:t>
                      </a:r>
                      <a:endParaRPr lang="zh-CN" altLang="en-US" sz="3600"/>
                    </a:p>
                  </a:txBody>
                  <a:tcPr anchor="ctr" anchorCtr="0"/>
                </a:tc>
                <a:tc hMerge="1">
                  <a:tcPr/>
                </a:tc>
              </a:tr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我能抓住观点</a:t>
                      </a:r>
                      <a:endParaRPr lang="zh-CN" altLang="en-US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ym typeface="+mn-ea"/>
                        </a:rPr>
                        <a:t>我能找准事例</a:t>
                      </a:r>
                      <a:endParaRPr lang="zh-CN" altLang="en-US" sz="3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ym typeface="+mn-ea"/>
                        </a:rPr>
                        <a:t>我能明确依据</a:t>
                      </a:r>
                      <a:endParaRPr lang="zh-CN" altLang="en-US" sz="3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434580" y="5033645"/>
            <a:ext cx="2332990" cy="351790"/>
            <a:chOff x="11516" y="4320"/>
            <a:chExt cx="4636" cy="1092"/>
          </a:xfrm>
        </p:grpSpPr>
        <p:sp>
          <p:nvSpPr>
            <p:cNvPr id="11" name="五角星 10"/>
            <p:cNvSpPr/>
            <p:nvPr/>
          </p:nvSpPr>
          <p:spPr>
            <a:xfrm>
              <a:off x="11516" y="4320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13175" y="4321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五角星 12"/>
            <p:cNvSpPr/>
            <p:nvPr/>
          </p:nvSpPr>
          <p:spPr>
            <a:xfrm>
              <a:off x="14834" y="4322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45300" y="5629910"/>
            <a:ext cx="3388360" cy="462280"/>
            <a:chOff x="10653" y="6163"/>
            <a:chExt cx="6295" cy="1092"/>
          </a:xfrm>
        </p:grpSpPr>
        <p:sp>
          <p:nvSpPr>
            <p:cNvPr id="23" name="五角星 22"/>
            <p:cNvSpPr/>
            <p:nvPr/>
          </p:nvSpPr>
          <p:spPr>
            <a:xfrm>
              <a:off x="15630" y="6165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653" y="6163"/>
              <a:ext cx="4636" cy="1092"/>
              <a:chOff x="10925" y="4320"/>
              <a:chExt cx="4636" cy="1092"/>
            </a:xfrm>
          </p:grpSpPr>
          <p:sp>
            <p:nvSpPr>
              <p:cNvPr id="20" name="五角星 19"/>
              <p:cNvSpPr/>
              <p:nvPr/>
            </p:nvSpPr>
            <p:spPr>
              <a:xfrm>
                <a:off x="10925" y="4320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1" name="五角星 20"/>
              <p:cNvSpPr/>
              <p:nvPr/>
            </p:nvSpPr>
            <p:spPr>
              <a:xfrm>
                <a:off x="12584" y="4321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五角星 21"/>
              <p:cNvSpPr/>
              <p:nvPr/>
            </p:nvSpPr>
            <p:spPr>
              <a:xfrm>
                <a:off x="14243" y="4322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434580" y="6262370"/>
            <a:ext cx="2247265" cy="488950"/>
            <a:chOff x="10925" y="4320"/>
            <a:chExt cx="4636" cy="1092"/>
          </a:xfrm>
        </p:grpSpPr>
        <p:sp>
          <p:nvSpPr>
            <p:cNvPr id="16" name="五角星 15"/>
            <p:cNvSpPr/>
            <p:nvPr/>
          </p:nvSpPr>
          <p:spPr>
            <a:xfrm>
              <a:off x="10925" y="4320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12584" y="4321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14243" y="4322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6630" y="2232025"/>
            <a:ext cx="5165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活动四：思辨明理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拆解辩论逻辑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511300" y="1339215"/>
          <a:ext cx="9918700" cy="469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9350"/>
                <a:gridCol w="4959350"/>
              </a:tblGrid>
              <a:tr h="117475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4400"/>
                        <a:t>学习评价表</a:t>
                      </a:r>
                      <a:endParaRPr lang="zh-CN" altLang="en-US" sz="4400"/>
                    </a:p>
                  </a:txBody>
                  <a:tcPr anchor="ctr" anchorCtr="0"/>
                </a:tc>
                <a:tc hMerge="1">
                  <a:tcPr/>
                </a:tc>
              </a:tr>
              <a:tr h="1174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我能抓住观点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74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我能找准事例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74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我能明确依据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312660" y="2743200"/>
            <a:ext cx="2943860" cy="693420"/>
            <a:chOff x="11516" y="4320"/>
            <a:chExt cx="4636" cy="1092"/>
          </a:xfrm>
        </p:grpSpPr>
        <p:sp>
          <p:nvSpPr>
            <p:cNvPr id="8" name="五角星 7"/>
            <p:cNvSpPr/>
            <p:nvPr/>
          </p:nvSpPr>
          <p:spPr>
            <a:xfrm>
              <a:off x="11516" y="4320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13175" y="4321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14834" y="4322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12660" y="5081270"/>
            <a:ext cx="2943860" cy="693420"/>
            <a:chOff x="10925" y="4320"/>
            <a:chExt cx="4636" cy="1092"/>
          </a:xfrm>
        </p:grpSpPr>
        <p:sp>
          <p:nvSpPr>
            <p:cNvPr id="16" name="五角星 15"/>
            <p:cNvSpPr/>
            <p:nvPr/>
          </p:nvSpPr>
          <p:spPr>
            <a:xfrm>
              <a:off x="10925" y="4320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12584" y="4321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14243" y="4322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64655" y="3913505"/>
            <a:ext cx="3997325" cy="693420"/>
            <a:chOff x="10653" y="6163"/>
            <a:chExt cx="6295" cy="1092"/>
          </a:xfrm>
        </p:grpSpPr>
        <p:sp>
          <p:nvSpPr>
            <p:cNvPr id="23" name="五角星 22"/>
            <p:cNvSpPr/>
            <p:nvPr/>
          </p:nvSpPr>
          <p:spPr>
            <a:xfrm>
              <a:off x="15630" y="6165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653" y="6163"/>
              <a:ext cx="4636" cy="1092"/>
              <a:chOff x="10925" y="4320"/>
              <a:chExt cx="4636" cy="1092"/>
            </a:xfrm>
          </p:grpSpPr>
          <p:sp>
            <p:nvSpPr>
              <p:cNvPr id="20" name="五角星 19"/>
              <p:cNvSpPr/>
              <p:nvPr/>
            </p:nvSpPr>
            <p:spPr>
              <a:xfrm>
                <a:off x="10925" y="4320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1" name="五角星 20"/>
              <p:cNvSpPr/>
              <p:nvPr/>
            </p:nvSpPr>
            <p:spPr>
              <a:xfrm>
                <a:off x="12584" y="4321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五角星 21"/>
              <p:cNvSpPr/>
              <p:nvPr/>
            </p:nvSpPr>
            <p:spPr>
              <a:xfrm>
                <a:off x="14243" y="4322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3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56"/>
          <a:stretch>
            <a:fillRect/>
          </a:stretch>
        </p:blipFill>
        <p:spPr>
          <a:xfrm>
            <a:off x="0" y="6553200"/>
            <a:ext cx="12192000" cy="304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56"/>
          <a:stretch>
            <a:fillRect/>
          </a:stretch>
        </p:blipFill>
        <p:spPr>
          <a:xfrm>
            <a:off x="0" y="0"/>
            <a:ext cx="12192000" cy="3048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55037" y="4394200"/>
            <a:ext cx="1917813" cy="1917813"/>
          </a:xfrm>
          <a:custGeom>
            <a:avLst/>
            <a:gdLst>
              <a:gd name="connsiteX0" fmla="*/ 3085872 w 6858000"/>
              <a:gd name="connsiteY0" fmla="*/ 711200 h 6858000"/>
              <a:gd name="connsiteX1" fmla="*/ 3085872 w 6858000"/>
              <a:gd name="connsiteY1" fmla="*/ 2993571 h 6858000"/>
              <a:gd name="connsiteX2" fmla="*/ 3985757 w 6858000"/>
              <a:gd name="connsiteY2" fmla="*/ 2993571 h 6858000"/>
              <a:gd name="connsiteX3" fmla="*/ 3985757 w 6858000"/>
              <a:gd name="connsiteY3" fmla="*/ 711200 h 6858000"/>
              <a:gd name="connsiteX4" fmla="*/ 0 w 6858000"/>
              <a:gd name="connsiteY4" fmla="*/ 0 h 6858000"/>
              <a:gd name="connsiteX5" fmla="*/ 6858000 w 6858000"/>
              <a:gd name="connsiteY5" fmla="*/ 0 h 6858000"/>
              <a:gd name="connsiteX6" fmla="*/ 6858000 w 6858000"/>
              <a:gd name="connsiteY6" fmla="*/ 6858000 h 6858000"/>
              <a:gd name="connsiteX7" fmla="*/ 0 w 6858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6858000">
                <a:moveTo>
                  <a:pt x="3085872" y="711200"/>
                </a:moveTo>
                <a:lnTo>
                  <a:pt x="3085872" y="2993571"/>
                </a:lnTo>
                <a:lnTo>
                  <a:pt x="3985757" y="2993571"/>
                </a:lnTo>
                <a:lnTo>
                  <a:pt x="3985757" y="711200"/>
                </a:lnTo>
                <a:close/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9" r="52796"/>
          <a:stretch>
            <a:fillRect/>
          </a:stretch>
        </p:blipFill>
        <p:spPr>
          <a:xfrm flipH="1">
            <a:off x="10855754" y="4748279"/>
            <a:ext cx="1520396" cy="168432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765" y="5486400"/>
            <a:ext cx="596441" cy="760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722" y="5321780"/>
            <a:ext cx="596441" cy="760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A-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2650" cy="2152650"/>
          </a:xfrm>
          <a:prstGeom prst="rect">
            <a:avLst/>
          </a:prstGeom>
        </p:spPr>
      </p:pic>
      <p:sp>
        <p:nvSpPr>
          <p:cNvPr id="34" name="Text Box 4"/>
          <p:cNvSpPr txBox="1"/>
          <p:nvPr/>
        </p:nvSpPr>
        <p:spPr>
          <a:xfrm>
            <a:off x="276225" y="706324"/>
            <a:ext cx="11290300" cy="57121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孔子东游，见两小儿辩斗，问其故。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一儿曰：“我以日始出时去人近，而日中时远也。”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一儿曰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：“</a:t>
            </a:r>
            <a:r>
              <a:rPr kumimoji="0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我以日初出远，而日中时近也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。” 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一儿曰：“日初出大如车盖，及日中则如盘盂，此不为远者小而近者大乎？”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一儿曰：“日初出沧沧凉凉，及其日中如探汤，此不为近者热而远者凉乎？”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孔子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不能决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也。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 两小儿笑曰：“孰为汝多知乎？” 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活动五：探源求真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用科学回应经典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截图2021100417364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315"/>
          <a:stretch>
            <a:fillRect/>
          </a:stretch>
        </p:blipFill>
        <p:spPr>
          <a:xfrm>
            <a:off x="0" y="109855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070" y="744220"/>
            <a:ext cx="3588385" cy="62242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活动五：探源求真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用科学回应经典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011805" y="2394585"/>
            <a:ext cx="616902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QQ截图202110041524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1303" b="1589"/>
          <a:stretch>
            <a:fillRect/>
          </a:stretch>
        </p:blipFill>
        <p:spPr>
          <a:xfrm>
            <a:off x="8247380" y="4655820"/>
            <a:ext cx="3944620" cy="2202180"/>
          </a:xfrm>
          <a:prstGeom prst="rect">
            <a:avLst/>
          </a:prstGeom>
        </p:spPr>
      </p:pic>
      <p:pic>
        <p:nvPicPr>
          <p:cNvPr id="3" name="1c623d6784a4f2e08af3373d10f4c07c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2235"/>
            <a:ext cx="12092940" cy="67557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活动一：情境激趣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叩响科学大门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截图2021100417364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315"/>
          <a:stretch>
            <a:fillRect/>
          </a:stretch>
        </p:blipFill>
        <p:spPr>
          <a:xfrm>
            <a:off x="0" y="109855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980" y="744855"/>
            <a:ext cx="3389630" cy="6223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33880" y="744855"/>
            <a:ext cx="2987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思想家</a:t>
            </a:r>
            <a:endParaRPr lang="zh-CN" altLang="en-US" sz="4800"/>
          </a:p>
        </p:txBody>
      </p:sp>
      <p:sp>
        <p:nvSpPr>
          <p:cNvPr id="6" name="文本框 5"/>
          <p:cNvSpPr txBox="1"/>
          <p:nvPr/>
        </p:nvSpPr>
        <p:spPr>
          <a:xfrm>
            <a:off x="7772400" y="1581785"/>
            <a:ext cx="2339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教育家</a:t>
            </a:r>
            <a:endParaRPr lang="zh-CN" altLang="en-US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6675" y="2767330"/>
            <a:ext cx="3152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政治家</a:t>
            </a:r>
            <a:endParaRPr lang="zh-CN" altLang="en-US" sz="48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85710" y="3381375"/>
            <a:ext cx="4606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275E8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被后世尊为“孔圣人”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165100" y="4777105"/>
            <a:ext cx="48310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当时最博学的人之一</a:t>
            </a:r>
            <a:endParaRPr lang="zh-CN" altLang="en-US" sz="3600" b="1"/>
          </a:p>
        </p:txBody>
      </p:sp>
      <p:sp>
        <p:nvSpPr>
          <p:cNvPr id="11" name="文本框 10"/>
          <p:cNvSpPr txBox="1"/>
          <p:nvPr/>
        </p:nvSpPr>
        <p:spPr>
          <a:xfrm>
            <a:off x="7548245" y="4774565"/>
            <a:ext cx="45370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808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儒家学派创始人</a:t>
            </a:r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活动五：探源求真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用科学回应经典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884420"/>
            <a:ext cx="1264285" cy="1973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7065" y="1377315"/>
            <a:ext cx="1087882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面对孔子都无法决断的问题，身为两千年后的你们，能做出自己的判断了吗？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要求：结合课前搜集的资料，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选择一小儿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说说自己的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观点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，并用上具体的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事例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和明确的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依据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活动五：探源求真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用科学回应经典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3465" y="1494155"/>
            <a:ext cx="1087882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6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辩一辩：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《三小儿辩日》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活动五：探源求真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用科学回应经典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6630" y="2232025"/>
            <a:ext cx="5165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graphicFrame>
        <p:nvGraphicFramePr>
          <p:cNvPr id="7" name="表格 6"/>
          <p:cNvGraphicFramePr/>
          <p:nvPr/>
        </p:nvGraphicFramePr>
        <p:xfrm>
          <a:off x="1511300" y="1339215"/>
          <a:ext cx="9918700" cy="469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9350"/>
                <a:gridCol w="4959350"/>
              </a:tblGrid>
              <a:tr h="117475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4400"/>
                        <a:t>学习评价表</a:t>
                      </a:r>
                      <a:endParaRPr lang="zh-CN" altLang="en-US" sz="4400"/>
                    </a:p>
                  </a:txBody>
                  <a:tcPr anchor="ctr" anchorCtr="0"/>
                </a:tc>
                <a:tc hMerge="1">
                  <a:tcPr/>
                </a:tc>
              </a:tr>
              <a:tr h="1174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我能抓住观点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74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我能找准事例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74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我能明确依据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312660" y="2743200"/>
            <a:ext cx="2943860" cy="693420"/>
            <a:chOff x="11516" y="4320"/>
            <a:chExt cx="4636" cy="1092"/>
          </a:xfrm>
        </p:grpSpPr>
        <p:sp>
          <p:nvSpPr>
            <p:cNvPr id="8" name="五角星 7"/>
            <p:cNvSpPr/>
            <p:nvPr/>
          </p:nvSpPr>
          <p:spPr>
            <a:xfrm>
              <a:off x="11516" y="4320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13175" y="4321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14834" y="4322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12660" y="5081270"/>
            <a:ext cx="2943860" cy="693420"/>
            <a:chOff x="10925" y="4320"/>
            <a:chExt cx="4636" cy="1092"/>
          </a:xfrm>
        </p:grpSpPr>
        <p:sp>
          <p:nvSpPr>
            <p:cNvPr id="16" name="五角星 15"/>
            <p:cNvSpPr/>
            <p:nvPr/>
          </p:nvSpPr>
          <p:spPr>
            <a:xfrm>
              <a:off x="10925" y="4320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12584" y="4321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14243" y="4322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64655" y="3913505"/>
            <a:ext cx="3997325" cy="693420"/>
            <a:chOff x="10653" y="6163"/>
            <a:chExt cx="6295" cy="1092"/>
          </a:xfrm>
        </p:grpSpPr>
        <p:sp>
          <p:nvSpPr>
            <p:cNvPr id="23" name="五角星 22"/>
            <p:cNvSpPr/>
            <p:nvPr/>
          </p:nvSpPr>
          <p:spPr>
            <a:xfrm>
              <a:off x="15630" y="6165"/>
              <a:ext cx="1318" cy="1091"/>
            </a:xfrm>
            <a:prstGeom prst="star5">
              <a:avLst/>
            </a:prstGeom>
            <a:gradFill>
              <a:gsLst>
                <a:gs pos="51300">
                  <a:srgbClr val="FF0000"/>
                </a:gs>
                <a:gs pos="0">
                  <a:srgbClr val="DF0303"/>
                </a:gs>
                <a:gs pos="100000">
                  <a:srgbClr val="FEA06E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653" y="6163"/>
              <a:ext cx="4636" cy="1092"/>
              <a:chOff x="10925" y="4320"/>
              <a:chExt cx="4636" cy="1092"/>
            </a:xfrm>
          </p:grpSpPr>
          <p:sp>
            <p:nvSpPr>
              <p:cNvPr id="20" name="五角星 19"/>
              <p:cNvSpPr/>
              <p:nvPr/>
            </p:nvSpPr>
            <p:spPr>
              <a:xfrm>
                <a:off x="10925" y="4320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1" name="五角星 20"/>
              <p:cNvSpPr/>
              <p:nvPr/>
            </p:nvSpPr>
            <p:spPr>
              <a:xfrm>
                <a:off x="12584" y="4321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五角星 21"/>
              <p:cNvSpPr/>
              <p:nvPr/>
            </p:nvSpPr>
            <p:spPr>
              <a:xfrm>
                <a:off x="14243" y="4322"/>
                <a:ext cx="1318" cy="1091"/>
              </a:xfrm>
              <a:prstGeom prst="star5">
                <a:avLst/>
              </a:prstGeom>
              <a:gradFill>
                <a:gsLst>
                  <a:gs pos="51300">
                    <a:srgbClr val="FF0000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活动五：探源求真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用科学回应经典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-635" y="0"/>
            <a:ext cx="12742545" cy="6858000"/>
          </a:xfrm>
          <a:prstGeom prst="rect">
            <a:avLst/>
          </a:prstGeom>
        </p:spPr>
      </p:pic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3" name="微信视频2026-03-28_120224_581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22250" y="0"/>
            <a:ext cx="12964160" cy="68580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-635" y="0"/>
            <a:ext cx="1274254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2155" y="1741805"/>
            <a:ext cx="112826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  <a:sym typeface="+mn-ea"/>
              </a:rPr>
              <a:t>今天学了这个故事，你得到什么启发？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请用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我从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____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，明白了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____”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的句式，和大家分享你的收获。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活动六：延“辩”入理——传承思辨精神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-635" y="0"/>
            <a:ext cx="1274254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2155" y="976630"/>
            <a:ext cx="10878820" cy="5881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小儿：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孔子：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4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其他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:</a:t>
            </a:r>
            <a:endParaRPr lang="en-US" altLang="zh-CN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活动六：延“辩”入理——传承思辨精神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-635" y="0"/>
            <a:ext cx="1274254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2155" y="976630"/>
            <a:ext cx="12010390" cy="6064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小儿：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善于观察、善于思考、大胆质疑、敢于争辩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孔子：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知之为知之，不知为不知，是知也。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实事求是……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其他：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学无止境、辩证看问题……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活动六：延“辩”入理——传承思辨精神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3605" y="5761355"/>
            <a:ext cx="105625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-635" y="0"/>
            <a:ext cx="12742545" cy="6858000"/>
          </a:xfrm>
          <a:prstGeom prst="rect">
            <a:avLst/>
          </a:prstGeom>
        </p:spPr>
      </p:pic>
      <p:pic>
        <p:nvPicPr>
          <p:cNvPr id="4" name="内容占位符 3" descr="QQ截图20211004173732"/>
          <p:cNvPicPr>
            <a:picLocks noChangeAspect="1"/>
          </p:cNvPicPr>
          <p:nvPr>
            <p:ph idx="1"/>
          </p:nvPr>
        </p:nvPicPr>
        <p:blipFill>
          <a:blip r:embed="rId2"/>
          <a:srcRect l="64456" t="11832" b="6036"/>
          <a:stretch>
            <a:fillRect/>
          </a:stretch>
        </p:blipFill>
        <p:spPr>
          <a:xfrm>
            <a:off x="8973820" y="744855"/>
            <a:ext cx="3645535" cy="6112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活动六：延“辩”入理——传承思辨精神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335" y="1816735"/>
            <a:ext cx="88030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一人之辩，重于九鼎之宝；三寸之舌，强于百万之师。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    ——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《战国策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东周》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六下5单元思维导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8365"/>
            <a:ext cx="12192000" cy="5301615"/>
          </a:xfrm>
          <a:prstGeom prst="rect">
            <a:avLst/>
          </a:prstGeom>
        </p:spPr>
      </p:pic>
      <p:sp>
        <p:nvSpPr>
          <p:cNvPr id="6" name="矩形 3"/>
          <p:cNvSpPr/>
          <p:nvPr/>
        </p:nvSpPr>
        <p:spPr>
          <a:xfrm>
            <a:off x="0" y="144780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“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思辨性阅读与表达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”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学习任务群 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81780" y="3251835"/>
            <a:ext cx="4209415" cy="574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11805" y="2394585"/>
            <a:ext cx="616902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5273" y="4279265"/>
            <a:ext cx="4209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棠外附小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王俊红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endParaRPr lang="en-US" altLang="zh-CN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 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统编版小学语文六年级下册第五单元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  <a:p>
            <a:pPr algn="just"/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 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06103" y="1959610"/>
            <a:ext cx="61677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8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图片 31" descr="徽标&#10;&#10;描述已自动生成"/>
          <p:cNvPicPr>
            <a:picLocks noChangeAspect="1"/>
          </p:cNvPicPr>
          <p:nvPr/>
        </p:nvPicPr>
        <p:blipFill>
          <a:blip r:embed="rId2">
            <a:alphaModFix amt="50000"/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3280" y="855767"/>
            <a:ext cx="4208787" cy="33100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4282" t="4023" r="5599" b="2903"/>
          <a:stretch>
            <a:fillRect/>
          </a:stretch>
        </p:blipFill>
        <p:spPr>
          <a:xfrm>
            <a:off x="145415" y="1777365"/>
            <a:ext cx="1633855" cy="1675765"/>
          </a:xfrm>
          <a:prstGeom prst="roundRect">
            <a:avLst/>
          </a:prstGeom>
        </p:spPr>
      </p:pic>
      <p:sp>
        <p:nvSpPr>
          <p:cNvPr id="12" name="右箭头 11"/>
          <p:cNvSpPr/>
          <p:nvPr/>
        </p:nvSpPr>
        <p:spPr>
          <a:xfrm>
            <a:off x="1779270" y="2372360"/>
            <a:ext cx="375285" cy="41338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487420" y="2372995"/>
            <a:ext cx="436880" cy="42735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244465" y="2379980"/>
            <a:ext cx="420370" cy="42735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7087870" y="2372360"/>
            <a:ext cx="417830" cy="42735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图片 15" descr="辩篆书_副本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5365" t="882" r="5915" b="14710"/>
          <a:stretch>
            <a:fillRect/>
          </a:stretch>
        </p:blipFill>
        <p:spPr>
          <a:xfrm>
            <a:off x="2154555" y="1888490"/>
            <a:ext cx="1333500" cy="1397000"/>
          </a:xfrm>
          <a:prstGeom prst="rect">
            <a:avLst/>
          </a:prstGeom>
        </p:spPr>
      </p:pic>
      <p:pic>
        <p:nvPicPr>
          <p:cNvPr id="17" name="图片 16" descr="辩隶书_副本"/>
          <p:cNvPicPr>
            <a:picLocks noChangeAspect="1"/>
          </p:cNvPicPr>
          <p:nvPr/>
        </p:nvPicPr>
        <p:blipFill>
          <a:blip r:embed="rId6"/>
          <a:srcRect l="2833" t="10604" r="5213" b="18790"/>
          <a:stretch>
            <a:fillRect/>
          </a:stretch>
        </p:blipFill>
        <p:spPr>
          <a:xfrm>
            <a:off x="3924300" y="1889125"/>
            <a:ext cx="1283335" cy="1409700"/>
          </a:xfrm>
          <a:prstGeom prst="rect">
            <a:avLst/>
          </a:prstGeom>
        </p:spPr>
      </p:pic>
      <p:pic>
        <p:nvPicPr>
          <p:cNvPr id="18" name="图片 17" descr="辩楷书.webp_副本"/>
          <p:cNvPicPr>
            <a:picLocks noChangeAspect="1"/>
          </p:cNvPicPr>
          <p:nvPr/>
        </p:nvPicPr>
        <p:blipFill>
          <a:blip r:embed="rId7">
            <a:lum bright="12000"/>
          </a:blip>
          <a:stretch>
            <a:fillRect/>
          </a:stretch>
        </p:blipFill>
        <p:spPr>
          <a:xfrm>
            <a:off x="5701030" y="1887855"/>
            <a:ext cx="1386840" cy="1410970"/>
          </a:xfrm>
          <a:prstGeom prst="rect">
            <a:avLst/>
          </a:prstGeom>
        </p:spPr>
      </p:pic>
      <p:pic>
        <p:nvPicPr>
          <p:cNvPr id="19" name="图片 18" descr="辩简体_副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5700" y="628015"/>
            <a:ext cx="2989580" cy="26574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281555" y="3368675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字小魂杨任东楷书" panose="00000500000000000000" charset="-122"/>
                <a:ea typeface="字小魂杨任东楷书" panose="00000500000000000000" charset="-122"/>
              </a:rPr>
              <a:t>篆书</a:t>
            </a:r>
            <a:endParaRPr lang="zh-CN" altLang="en-US" sz="3600" b="1">
              <a:solidFill>
                <a:schemeClr val="tx1"/>
              </a:solidFill>
              <a:latin typeface="字小魂杨任东楷书" panose="00000500000000000000" charset="-122"/>
              <a:ea typeface="字小魂杨任东楷书" panose="000005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26535" y="3368675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字小魂杨任东楷书" panose="00000500000000000000" charset="-122"/>
                <a:ea typeface="字小魂杨任东楷书" panose="00000500000000000000" charset="-122"/>
              </a:rPr>
              <a:t>隶书</a:t>
            </a:r>
            <a:endParaRPr lang="zh-CN" altLang="en-US" sz="3600" b="1">
              <a:solidFill>
                <a:schemeClr val="tx1"/>
              </a:solidFill>
              <a:latin typeface="字小魂杨任东楷书" panose="00000500000000000000" charset="-122"/>
              <a:ea typeface="字小魂杨任东楷书" panose="000005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72150" y="3368675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字小魂杨任东楷书" panose="00000500000000000000" charset="-122"/>
                <a:ea typeface="字小魂杨任东楷书" panose="00000500000000000000" charset="-122"/>
              </a:rPr>
              <a:t>楷书</a:t>
            </a:r>
            <a:endParaRPr lang="zh-CN" altLang="en-US" sz="3600" b="1">
              <a:solidFill>
                <a:schemeClr val="tx1"/>
              </a:solidFill>
              <a:latin typeface="字小魂杨任东楷书" panose="00000500000000000000" charset="-122"/>
              <a:ea typeface="字小魂杨任东楷书" panose="000005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82000" y="3368675"/>
            <a:ext cx="126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字小魂杨任东楷书" panose="00000500000000000000" charset="-122"/>
                <a:ea typeface="字小魂杨任东楷书" panose="00000500000000000000" charset="-122"/>
              </a:rPr>
              <a:t>简体</a:t>
            </a:r>
            <a:endParaRPr lang="zh-CN" altLang="en-US" sz="3600" b="1">
              <a:solidFill>
                <a:schemeClr val="tx1"/>
              </a:solidFill>
              <a:latin typeface="字小魂杨任东楷书" panose="00000500000000000000" charset="-122"/>
              <a:ea typeface="字小魂杨任东楷书" panose="00000500000000000000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0525" y="3971925"/>
            <a:ext cx="2914650" cy="2823210"/>
          </a:xfrm>
          <a:custGeom>
            <a:avLst/>
            <a:gdLst>
              <a:gd name="connsiteX0" fmla="*/ 3085872 w 6858000"/>
              <a:gd name="connsiteY0" fmla="*/ 711200 h 6858000"/>
              <a:gd name="connsiteX1" fmla="*/ 3085872 w 6858000"/>
              <a:gd name="connsiteY1" fmla="*/ 2993571 h 6858000"/>
              <a:gd name="connsiteX2" fmla="*/ 3985757 w 6858000"/>
              <a:gd name="connsiteY2" fmla="*/ 2993571 h 6858000"/>
              <a:gd name="connsiteX3" fmla="*/ 3985757 w 6858000"/>
              <a:gd name="connsiteY3" fmla="*/ 711200 h 6858000"/>
              <a:gd name="connsiteX4" fmla="*/ 0 w 6858000"/>
              <a:gd name="connsiteY4" fmla="*/ 0 h 6858000"/>
              <a:gd name="connsiteX5" fmla="*/ 6858000 w 6858000"/>
              <a:gd name="connsiteY5" fmla="*/ 0 h 6858000"/>
              <a:gd name="connsiteX6" fmla="*/ 6858000 w 6858000"/>
              <a:gd name="connsiteY6" fmla="*/ 6858000 h 6858000"/>
              <a:gd name="connsiteX7" fmla="*/ 0 w 6858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6858000">
                <a:moveTo>
                  <a:pt x="3085872" y="711200"/>
                </a:moveTo>
                <a:lnTo>
                  <a:pt x="3085872" y="2993571"/>
                </a:lnTo>
                <a:lnTo>
                  <a:pt x="3985757" y="2993571"/>
                </a:lnTo>
                <a:lnTo>
                  <a:pt x="3985757" y="711200"/>
                </a:lnTo>
                <a:close/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/>
          <a:srcRect/>
          <a:stretch>
            <a:fillRect/>
          </a:stretch>
        </p:blipFill>
        <p:spPr>
          <a:xfrm>
            <a:off x="-163195" y="4371975"/>
            <a:ext cx="9629775" cy="202374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574165" y="4599940"/>
            <a:ext cx="6465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  <a:sym typeface="+mn-ea"/>
              </a:rPr>
              <a:t>【</a:t>
            </a:r>
            <a:r>
              <a:rPr lang="zh-CN" altLang="en-US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说文解字注</a:t>
            </a:r>
            <a:r>
              <a:rPr lang="zh-CN" altLang="en-US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  <a:sym typeface="+mn-ea"/>
              </a:rPr>
              <a:t>】</a:t>
            </a:r>
            <a:r>
              <a:rPr lang="en-US" altLang="zh-CN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 :</a:t>
            </a:r>
            <a:endParaRPr lang="en-US" altLang="zh-CN" sz="3600" b="1">
              <a:latin typeface="字小魂杨任东楷书" panose="00000500000000000000" charset="-122"/>
              <a:ea typeface="字小魂杨任东楷书" panose="00000500000000000000" charset="-122"/>
              <a:cs typeface="字小魂杨任东楷书" panose="00000500000000000000" charset="-122"/>
            </a:endParaRPr>
          </a:p>
          <a:p>
            <a:r>
              <a:rPr lang="en-US" altLang="zh-CN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    </a:t>
            </a:r>
            <a:r>
              <a:rPr lang="zh-CN" altLang="en-US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从言在</a:t>
            </a:r>
            <a:r>
              <a:rPr lang="zh-CN" altLang="en-US" sz="60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辩</a:t>
            </a:r>
            <a:r>
              <a:rPr lang="zh-CN" altLang="en-US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之间，谓治狱</a:t>
            </a:r>
            <a:r>
              <a:rPr lang="zh-CN" altLang="en-US" sz="3600" b="1">
                <a:latin typeface="字小魂杨任东楷书" panose="00000500000000000000" charset="-122"/>
                <a:ea typeface="字小魂杨任东楷书" panose="00000500000000000000" charset="-122"/>
                <a:cs typeface="字小魂杨任东楷书" panose="00000500000000000000" charset="-122"/>
              </a:rPr>
              <a:t>也。</a:t>
            </a:r>
            <a:endParaRPr lang="zh-CN" altLang="en-US" sz="3600" b="1">
              <a:latin typeface="字小魂杨任东楷书" panose="00000500000000000000" charset="-122"/>
              <a:ea typeface="字小魂杨任东楷书" panose="00000500000000000000" charset="-122"/>
              <a:cs typeface="字小魂杨任东楷书" panose="00000500000000000000" charset="-122"/>
            </a:endParaRPr>
          </a:p>
        </p:txBody>
      </p:sp>
      <p:pic>
        <p:nvPicPr>
          <p:cNvPr id="28" name="图片 27" descr="形状, 圆圈&#10;&#10;描述已自动生成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8" y="-18506"/>
            <a:ext cx="1795787" cy="1795787"/>
          </a:xfrm>
          <a:prstGeom prst="rect">
            <a:avLst/>
          </a:prstGeom>
        </p:spPr>
      </p:pic>
      <p:pic>
        <p:nvPicPr>
          <p:cNvPr id="29" name="图片 28" descr="鸟在飞&#10;&#10;描述已自动生成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3" y="337816"/>
            <a:ext cx="1313187" cy="131318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450" y="-173990"/>
            <a:ext cx="5629275" cy="182499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3280615" y="337774"/>
            <a:ext cx="24206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 dirty="0">
                <a:solidFill>
                  <a:srgbClr val="563E28"/>
                </a:solidFill>
                <a:effectLst/>
                <a:latin typeface="字小魂沧浪行楷(商用需授权)" panose="00000500000000000000" charset="-122"/>
                <a:ea typeface="字小魂沧浪行楷(商用需授权)" panose="00000500000000000000" charset="-122"/>
                <a:cs typeface="喜鹊聚珍体 regular" panose="00000500000000000000" charset="-122"/>
              </a:rPr>
              <a:t>学习生字</a:t>
            </a:r>
            <a:endParaRPr lang="zh-CN" altLang="en-US" sz="4400" b="1" dirty="0">
              <a:solidFill>
                <a:srgbClr val="563E28"/>
              </a:solidFill>
              <a:effectLst/>
              <a:latin typeface="字小魂沧浪行楷(商用需授权)" panose="00000500000000000000" charset="-122"/>
              <a:ea typeface="字小魂沧浪行楷(商用需授权)" panose="00000500000000000000" charset="-122"/>
              <a:cs typeface="喜鹊聚珍体 regular" panose="00000500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646160" y="1024890"/>
            <a:ext cx="708660" cy="15989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20" grpId="0"/>
      <p:bldP spid="21" grpId="0"/>
      <p:bldP spid="22" grpId="0"/>
      <p:bldP spid="35" grpId="0"/>
      <p:bldP spid="23" grpId="0"/>
      <p:bldP spid="2" grpId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活动二：初读入境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解锁文言密码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3745" y="1678940"/>
            <a:ext cx="998029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回顾一下：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4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已经掌握了哪些学习文言文的好方法？</a:t>
            </a:r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活动二：初读入境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解锁文言密码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9" name="图片 8" descr="计算机图标,无人,绘画插图,剪贴画,矢量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4399915"/>
            <a:ext cx="1349375" cy="2458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3745" y="1678940"/>
            <a:ext cx="9980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读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：读准字音、读通句子、读好节奏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745" y="2577465"/>
            <a:ext cx="10254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译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：借助注释翻译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联系上下文翻译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3745" y="3475990"/>
            <a:ext cx="12449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悟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：抓关键句悟、联系生活悟、对比思辨悟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们在看台上的人在雪地上&#10;&#10;中度可信度描述已自动生成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784" r="6632" b="236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740" y="1146175"/>
            <a:ext cx="11859260" cy="39052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spcBef>
                <a:spcPts val="1500"/>
              </a:spcBef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自读要求：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fontAlgn="auto">
              <a:lnSpc>
                <a:spcPct val="130000"/>
              </a:lnSpc>
              <a:spcBef>
                <a:spcPts val="1500"/>
              </a:spcBef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自由读一读这个故事，注意圈出生字，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读准字音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fontAlgn="auto">
              <a:lnSpc>
                <a:spcPct val="130000"/>
              </a:lnSpc>
              <a:spcBef>
                <a:spcPts val="1500"/>
              </a:spcBef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难读的地方多读几遍，争取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读通句子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读出节奏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fontAlgn="auto">
              <a:lnSpc>
                <a:spcPct val="130000"/>
              </a:lnSpc>
              <a:spcBef>
                <a:spcPts val="1500"/>
              </a:spcBef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读得快的孩子，还可以用我们之前学过的文言文阅读方法，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尝试读懂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这个故事。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0" y="1905"/>
            <a:ext cx="15895320" cy="744220"/>
          </a:xfrm>
          <a:prstGeom prst="rect">
            <a:avLst/>
          </a:prstGeom>
          <a:gradFill>
            <a:gsLst>
              <a:gs pos="9000">
                <a:srgbClr val="B3CED5"/>
              </a:gs>
              <a:gs pos="26000">
                <a:srgbClr val="B3CED5">
                  <a:alpha val="100000"/>
                </a:srgbClr>
              </a:gs>
              <a:gs pos="59000">
                <a:srgbClr val="EAEEE7">
                  <a:alpha val="100000"/>
                </a:srgbClr>
              </a:gs>
              <a:gs pos="66000">
                <a:srgbClr val="DDE3D8">
                  <a:lumMod val="62000"/>
                  <a:lumOff val="38000"/>
                  <a:alpha val="19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  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活动二：初读入境</a:t>
            </a:r>
            <a:r>
              <a:rPr lang="en-US" altLang="zh-CN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——</a:t>
            </a:r>
            <a:r>
              <a:rPr lang="zh-CN" altLang="en-US" sz="2800" b="1" kern="100">
                <a:solidFill>
                  <a:srgbClr val="000000"/>
                </a:solidFill>
                <a:effectLst>
                  <a:glow>
                    <a:srgbClr val="000000"/>
                  </a:glow>
                  <a:outerShdw blurRad="38100" dist="19050" dir="2700000" algn="tl">
                    <a:srgbClr val="000000">
                      <a:alpha val="40000"/>
                    </a:srgbClr>
                  </a:outerShdw>
                  <a:reflection stA="0" endPos="0" fadeDir="0" sx="0" sy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/>
              </a:rPr>
              <a:t>解锁文言密码</a:t>
            </a:r>
            <a:endParaRPr lang="zh-CN" altLang="en-US" sz="2800" b="1" kern="100">
              <a:solidFill>
                <a:srgbClr val="000000"/>
              </a:solidFill>
              <a:effectLst>
                <a:glow>
                  <a:srgbClr val="000000"/>
                </a:glow>
                <a:outerShdw blurRad="38100" dist="19050" dir="2700000" algn="tl">
                  <a:srgbClr val="000000">
                    <a:alpha val="40000"/>
                  </a:srgbClr>
                </a:outerShdw>
                <a:reflection stA="0" endPos="0" fadeDir="0" sx="0" sy="0"/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1845" y="306705"/>
            <a:ext cx="1032954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两小儿辩日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899795" fontAlgn="auto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东游，见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两小儿辩斗，问其故。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我以日始出时去人近，而日中时远也。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我以日初出远，而日中时近也。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日初出大如车盖，及日中则如盘盂，此不为远者小而近者大乎？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一儿曰：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日初出沧沧凉凉，及其日中如探汤，此不为近者热而远者凉乎？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孔子不能决也。</a:t>
            </a:r>
            <a:endParaRPr lang="zh-CN" altLang="en-US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99795" fontAlgn="auto"/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两小儿笑曰：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孰为汝多知乎？</a:t>
            </a:r>
            <a:r>
              <a:rPr lang="en-US" altLang="zh-CN" sz="3600">
                <a:solidFill>
                  <a:schemeClr val="bg1">
                    <a:lumMod val="8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>
              <a:solidFill>
                <a:schemeClr val="bg1">
                  <a:lumMod val="8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0" y="895350"/>
            <a:ext cx="3237230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       /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PLACING_PICTURE_USER_VIEWPORT" val="{&quot;height&quot;:3468,&quot;width&quot;:6212}"/>
</p:tagLst>
</file>

<file path=ppt/tags/tag65.xml><?xml version="1.0" encoding="utf-8"?>
<p:tagLst xmlns:p="http://schemas.openxmlformats.org/presentationml/2006/main">
  <p:tag name="KSO_WM_UNIT_PLACING_PICTURE_USER_VIEWPORT" val="{&quot;height&quot;:2200,&quot;width&quot;:2100}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DIAGRAM_VIRTUALLY_FRAME" val="{&quot;height&quot;:178.8,&quot;left&quot;:167.5,&quot;top&quot;:242.35,&quot;width&quot;:755.15}"/>
</p:tagLst>
</file>

<file path=ppt/tags/tag78.xml><?xml version="1.0" encoding="utf-8"?>
<p:tagLst xmlns:p="http://schemas.openxmlformats.org/presentationml/2006/main">
  <p:tag name="KSO_WM_DIAGRAM_VIRTUALLY_FRAME" val="{&quot;height&quot;:178.8,&quot;left&quot;:167.5,&quot;top&quot;:242.35,&quot;width&quot;:755.15}"/>
</p:tagLst>
</file>

<file path=ppt/tags/tag79.xml><?xml version="1.0" encoding="utf-8"?>
<p:tagLst xmlns:p="http://schemas.openxmlformats.org/presentationml/2006/main">
  <p:tag name="KSO_WM_DIAGRAM_VIRTUALLY_FRAME" val="{&quot;height&quot;:178.8,&quot;left&quot;:167.5,&quot;top&quot;:242.35,&quot;width&quot;:755.1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178.8,&quot;left&quot;:167.5,&quot;top&quot;:242.35,&quot;width&quot;:755.15}"/>
</p:tagLst>
</file>

<file path=ppt/tags/tag81.xml><?xml version="1.0" encoding="utf-8"?>
<p:tagLst xmlns:p="http://schemas.openxmlformats.org/presentationml/2006/main">
  <p:tag name="KSO_WM_DIAGRAM_VIRTUALLY_FRAME" val="{&quot;height&quot;:178.8,&quot;left&quot;:167.5,&quot;top&quot;:242.35,&quot;width&quot;:755.15}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TABLE_ENDDRAG_ORIGIN_RECT" val="653*202"/>
  <p:tag name="TABLE_ENDDRAG_RECT" val="177*337*653*202"/>
</p:tagLst>
</file>

<file path=ppt/tags/tag9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PA" val="v5.2.7"/>
  <p:tag name="RESOURCELIBID_ANIM" val="484"/>
</p:tagLst>
</file>

<file path=ppt/tags/tag9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3342</Words>
  <Application>WPS 演示</Application>
  <PresentationFormat>宽屏</PresentationFormat>
  <Paragraphs>450</Paragraphs>
  <Slides>39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Wingdings</vt:lpstr>
      <vt:lpstr>楷体</vt:lpstr>
      <vt:lpstr>黑体</vt:lpstr>
      <vt:lpstr>Times New Roman</vt:lpstr>
      <vt:lpstr>字小魂杨任东楷书</vt:lpstr>
      <vt:lpstr>字小魂沧浪行楷(商用需授权)</vt:lpstr>
      <vt:lpstr>喜鹊聚珍体 regular</vt:lpstr>
      <vt:lpstr>微软雅黑</vt:lpstr>
      <vt:lpstr>Arial Unicode MS</vt:lpstr>
      <vt:lpstr>Calibri</vt:lpstr>
      <vt:lpstr>等线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WPS_1670235640</cp:lastModifiedBy>
  <cp:revision>190</cp:revision>
  <dcterms:created xsi:type="dcterms:W3CDTF">2019-06-19T02:08:00Z</dcterms:created>
  <dcterms:modified xsi:type="dcterms:W3CDTF">2026-04-06T14:57:57Z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D8FEE098ABFE4C638DC8AE864CD45B56_13</vt:lpwstr>
  </property>
</Properties>
</file>