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5"/>
  </p:notesMasterIdLst>
  <p:sldIdLst>
    <p:sldId id="302" r:id="rId11"/>
    <p:sldId id="256" r:id="rId12"/>
    <p:sldId id="292" r:id="rId13"/>
    <p:sldId id="293" r:id="rId14"/>
    <p:sldId id="294" r:id="rId15"/>
    <p:sldId id="297" r:id="rId16"/>
    <p:sldId id="296" r:id="rId17"/>
    <p:sldId id="298" r:id="rId18"/>
    <p:sldId id="299" r:id="rId19"/>
    <p:sldId id="300" r:id="rId20"/>
    <p:sldId id="260" r:id="rId21"/>
    <p:sldId id="290" r:id="rId22"/>
    <p:sldId id="305" r:id="rId23"/>
    <p:sldId id="303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2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CC"/>
    <a:srgbClr val="FF99FF"/>
    <a:srgbClr val="1B9B15"/>
    <a:srgbClr val="FF0000"/>
    <a:srgbClr val="008000"/>
    <a:srgbClr val="F0AF2C"/>
    <a:srgbClr val="E971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21193"/>
    <p:restoredTop sz="94660"/>
  </p:normalViewPr>
  <p:slideViewPr>
    <p:cSldViewPr snapToObjects="1" showGuides="1">
      <p:cViewPr>
        <p:scale>
          <a:sx n="50" d="100"/>
          <a:sy n="50" d="100"/>
        </p:scale>
        <p:origin x="-558" y="-282"/>
      </p:cViewPr>
      <p:guideLst>
        <p:guide orient="horz" pos="2180"/>
        <p:guide pos="28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 descr="1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0663" y="0"/>
            <a:ext cx="1614487" cy="179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-35" y="11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2574" y="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1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>
              <a:off x="-35" y="11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8" name="Oval 12"/>
            <p:cNvSpPr>
              <a:spLocks noChangeArrowheads="1"/>
            </p:cNvSpPr>
            <p:nvPr/>
          </p:nvSpPr>
          <p:spPr bwMode="auto">
            <a:xfrm>
              <a:off x="2574" y="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9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1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2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1" name="Oval 11"/>
            <p:cNvSpPr>
              <a:spLocks noChangeArrowheads="1"/>
            </p:cNvSpPr>
            <p:nvPr/>
          </p:nvSpPr>
          <p:spPr bwMode="auto">
            <a:xfrm>
              <a:off x="-35" y="11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2" name="Oval 12"/>
            <p:cNvSpPr>
              <a:spLocks noChangeArrowheads="1"/>
            </p:cNvSpPr>
            <p:nvPr/>
          </p:nvSpPr>
          <p:spPr bwMode="auto">
            <a:xfrm>
              <a:off x="2574" y="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3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4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Oval 11"/>
            <p:cNvSpPr>
              <a:spLocks noChangeArrowheads="1"/>
            </p:cNvSpPr>
            <p:nvPr/>
          </p:nvSpPr>
          <p:spPr bwMode="auto">
            <a:xfrm>
              <a:off x="-35" y="11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6" name="Oval 12"/>
            <p:cNvSpPr>
              <a:spLocks noChangeArrowheads="1"/>
            </p:cNvSpPr>
            <p:nvPr/>
          </p:nvSpPr>
          <p:spPr bwMode="auto">
            <a:xfrm>
              <a:off x="2574" y="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7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8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618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9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Oval 11"/>
            <p:cNvSpPr>
              <a:spLocks noChangeArrowheads="1"/>
            </p:cNvSpPr>
            <p:nvPr/>
          </p:nvSpPr>
          <p:spPr bwMode="auto">
            <a:xfrm>
              <a:off x="-35" y="11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auto">
            <a:xfrm>
              <a:off x="2574" y="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5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97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1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3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1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2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3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4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6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2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3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4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26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2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3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4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5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6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7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5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6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7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7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8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9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41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7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8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9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0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1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2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 rot="162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3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4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5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7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5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6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hyperlink" Target="&#26032;&#24314;%20DOCX%20&#25991;&#26723;.docx" TargetMode="External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slideLayout" Target="../slideLayouts/slideLayout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1979613" y="642938"/>
            <a:ext cx="75930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六年级下册  数学好玩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AutoShape 31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4339" name="AutoShape 33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1434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285558"/>
            <a:ext cx="371475" cy="37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TextBox 30"/>
          <p:cNvSpPr txBox="1"/>
          <p:nvPr/>
        </p:nvSpPr>
        <p:spPr>
          <a:xfrm>
            <a:off x="899478" y="1223963"/>
            <a:ext cx="77724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根据上表，在下面的方格纸中分别画出天天、晶晶和欢欢的轮廓。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1434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3" y="2205038"/>
            <a:ext cx="8829675" cy="370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Box 44"/>
          <p:cNvSpPr txBox="1"/>
          <p:nvPr/>
        </p:nvSpPr>
        <p:spPr>
          <a:xfrm>
            <a:off x="971550" y="5910263"/>
            <a:ext cx="15240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天天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4" name="TextBox 45"/>
          <p:cNvSpPr txBox="1"/>
          <p:nvPr/>
        </p:nvSpPr>
        <p:spPr>
          <a:xfrm>
            <a:off x="3924300" y="5910263"/>
            <a:ext cx="15240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晶晶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5" name="TextBox 46"/>
          <p:cNvSpPr txBox="1"/>
          <p:nvPr/>
        </p:nvSpPr>
        <p:spPr>
          <a:xfrm>
            <a:off x="6948488" y="5910263"/>
            <a:ext cx="15240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欢欢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650" y="332740"/>
            <a:ext cx="4472940" cy="9531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活动三：猜一猜，谁更像。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画一画，找奥秘。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47945" y="332740"/>
            <a:ext cx="38042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要求：三人一组，一人画天天，</a:t>
            </a:r>
            <a:r>
              <a:rPr lang="en-US" altLang="zh-CN" sz="2000" b="1">
                <a:solidFill>
                  <a:srgbClr val="FF0000"/>
                </a:solidFill>
              </a:rPr>
              <a:t>        </a:t>
            </a:r>
            <a:r>
              <a:rPr lang="zh-CN" altLang="en-US" sz="2000" b="1">
                <a:solidFill>
                  <a:srgbClr val="FF0000"/>
                </a:solidFill>
              </a:rPr>
              <a:t>一人画晶晶，一人画欢欢。把你的发现填写在学习单上。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87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6388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16410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11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12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13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6389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6390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6398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9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0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1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2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3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4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5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6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7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8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9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6391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16394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5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6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7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6392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755941" y="1668776"/>
            <a:ext cx="7947025" cy="3046095"/>
          </a:xfrm>
          <a:prstGeom prst="rect">
            <a:avLst/>
          </a:prstGeom>
          <a:noFill/>
          <a:ln w="9525">
            <a:noFill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0"/>
          </a:effectLst>
          <a:scene3d>
            <a:camera prst="perspectiveContrastingRightFacing"/>
            <a:lightRig rig="threePt" dir="t"/>
          </a:scene3d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9600" kern="1200" cap="none" spc="0" normalizeH="0" baseline="0" noProof="0" dirty="0">
                <a:solidFill>
                  <a:srgbClr val="FF9B05"/>
                </a:solidFill>
                <a:latin typeface="华文彩云" pitchFamily="2" charset="-122"/>
                <a:ea typeface="华文彩云" pitchFamily="2" charset="-122"/>
                <a:cs typeface="+mn-cs"/>
              </a:rPr>
              <a:t>你学到了什么？</a:t>
            </a:r>
            <a:endParaRPr kumimoji="0" lang="zh-CN" altLang="en-US" sz="9600" kern="1200" cap="none" spc="0" normalizeH="0" baseline="0" noProof="0" dirty="0">
              <a:solidFill>
                <a:srgbClr val="FF9B05"/>
              </a:solidFill>
              <a:latin typeface="华文彩云" pitchFamily="2" charset="-122"/>
              <a:ea typeface="华文彩云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9600" kern="1200" cap="none" spc="0" normalizeH="0" baseline="0" noProof="0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  <a:cs typeface="+mn-cs"/>
              </a:rPr>
              <a:t>还有疑惑吗？</a:t>
            </a:r>
            <a:endParaRPr kumimoji="0" lang="zh-CN" altLang="en-US" sz="9600" kern="1200" cap="none" spc="0" normalizeH="0" baseline="0" noProof="0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AutoShape 31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3" name="AutoShape 33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5364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1052513"/>
            <a:ext cx="371475" cy="37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TextBox 30"/>
          <p:cNvSpPr txBox="1"/>
          <p:nvPr/>
        </p:nvSpPr>
        <p:spPr>
          <a:xfrm>
            <a:off x="611188" y="980758"/>
            <a:ext cx="77724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、将字母的轮廓点在书上标上名称。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、将表示的轮廓点数对写出来，再按你的想法设计图案。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1536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600" y="2310130"/>
            <a:ext cx="4813300" cy="414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043940" y="548640"/>
            <a:ext cx="375793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课堂小练：小小设计师</a:t>
            </a:r>
            <a:endParaRPr lang="zh-CN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39750" y="2573655"/>
            <a:ext cx="2302510" cy="2384425"/>
            <a:chOff x="790" y="4380"/>
            <a:chExt cx="3626" cy="3755"/>
          </a:xfrm>
        </p:grpSpPr>
        <p:pic>
          <p:nvPicPr>
            <p:cNvPr id="15367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0" y="4493"/>
              <a:ext cx="3560" cy="36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1303" y="7328"/>
              <a:ext cx="27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A</a:t>
              </a:r>
              <a:endParaRPr lang="en-US" altLang="zh-CN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03" y="4380"/>
              <a:ext cx="27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B</a:t>
              </a:r>
              <a:endParaRPr lang="en-US" altLang="zh-CN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57" y="4380"/>
              <a:ext cx="27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C</a:t>
              </a:r>
              <a:endParaRPr lang="en-US" altLang="zh-CN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42" y="5514"/>
              <a:ext cx="27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D</a:t>
              </a:r>
              <a:endParaRPr lang="en-US" altLang="zh-CN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71" y="6988"/>
              <a:ext cx="27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E</a:t>
              </a:r>
              <a:endParaRPr lang="en-US" altLang="zh-CN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551" y="6988"/>
              <a:ext cx="27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F</a:t>
              </a:r>
              <a:endParaRPr lang="en-US" altLang="zh-CN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551" y="6024"/>
              <a:ext cx="27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G</a:t>
              </a:r>
              <a:endParaRPr lang="en-US" altLang="zh-CN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458" y="4380"/>
              <a:ext cx="27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H</a:t>
              </a:r>
              <a:endParaRPr lang="en-US" altLang="zh-CN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799" y="4380"/>
              <a:ext cx="27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K</a:t>
              </a:r>
              <a:endParaRPr lang="en-US" altLang="zh-CN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231" y="7101"/>
              <a:ext cx="27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I</a:t>
              </a:r>
              <a:endParaRPr lang="en-US" altLang="zh-CN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38" y="7101"/>
              <a:ext cx="27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J</a:t>
              </a:r>
              <a:endParaRPr lang="en-US" altLang="zh-CN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26465" y="2781300"/>
            <a:ext cx="7841615" cy="620395"/>
          </a:xfrm>
          <a:prstGeom prst="rect">
            <a:avLst/>
          </a:prstGeom>
        </p:spPr>
        <p:txBody>
          <a:bodyPr>
            <a:noAutofit/>
          </a:bodyPr>
          <a:p>
            <a:pPr defTabSz="26670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我的收获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：（</a:t>
            </a:r>
            <a:r>
              <a:rPr lang="zh-CN" altLang="en-US" sz="3600">
                <a:latin typeface="Calibri" panose="020F0502020204030204"/>
                <a:ea typeface="宋体" panose="02010600030101010101" pitchFamily="2" charset="-122"/>
              </a:rPr>
              <a:t>自我评价☆☆☆☆☆）</a:t>
            </a:r>
            <a:endParaRPr lang="zh-CN" altLang="en-US" sz="36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AutoShape 31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5363" name="AutoShape 33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15364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895" y="555308"/>
            <a:ext cx="37147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1730375"/>
            <a:ext cx="5486400" cy="4722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339658" y="476250"/>
            <a:ext cx="340042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按你的想法变一变。</a:t>
            </a:r>
            <a:endParaRPr lang="zh-CN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" name="图片 1" descr="u=3767107381,2461342633&amp;fm=253&amp;app=138&amp;f=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545" y="4509135"/>
            <a:ext cx="822960" cy="1611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095" y="3573145"/>
            <a:ext cx="1652905" cy="2406650"/>
          </a:xfrm>
          <a:prstGeom prst="rect">
            <a:avLst/>
          </a:prstGeom>
        </p:spPr>
      </p:pic>
      <p:sp>
        <p:nvSpPr>
          <p:cNvPr id="5" name="矩形 4">
            <a:hlinkClick r:id="rId5" action="ppaction://hlinkfile"/>
          </p:cNvPr>
          <p:cNvSpPr/>
          <p:nvPr/>
        </p:nvSpPr>
        <p:spPr>
          <a:xfrm>
            <a:off x="1115695" y="548640"/>
            <a:ext cx="1249045" cy="431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玩一玩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9750" y="4293235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88085" y="4293235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39750" y="5661025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88085" y="5661025"/>
            <a:ext cx="75565" cy="7556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2"/>
          <p:cNvSpPr txBox="1"/>
          <p:nvPr/>
        </p:nvSpPr>
        <p:spPr>
          <a:xfrm>
            <a:off x="441960" y="4011930"/>
            <a:ext cx="241935" cy="42989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000" kern="10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A</a:t>
            </a:r>
            <a:endParaRPr lang="en-US" altLang="zh-CN" sz="2000" kern="10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1087438" y="4011930"/>
            <a:ext cx="224155" cy="26924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000" kern="10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B</a:t>
            </a:r>
            <a:endParaRPr lang="en-US" altLang="zh-CN" sz="2000" kern="10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1115378" y="5661025"/>
            <a:ext cx="224155" cy="26924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000" kern="10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C</a:t>
            </a:r>
            <a:endParaRPr lang="en-US" altLang="zh-CN" sz="2000" kern="10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441960" y="5661660"/>
            <a:ext cx="241300" cy="28321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000" kern="10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D</a:t>
            </a:r>
            <a:endParaRPr lang="en-US" altLang="zh-CN" sz="2000" kern="10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1979613" y="642938"/>
            <a:ext cx="75930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六年级下册  数学好玩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7" name="图片 11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2492375"/>
            <a:ext cx="5495925" cy="140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3" name="AutoShape 31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4" name="AutoShape 33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" name="632652da6731bce35de682c6eb9c848a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75740" y="0"/>
            <a:ext cx="6474460" cy="6405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051685" y="191706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1685" y="243967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1685" y="296164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1685" y="508571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1685" y="347472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51685" y="400621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51685" y="453771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87675" y="191770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87675" y="244030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87675" y="296227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87675" y="508635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87675" y="347535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87675" y="400685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987675" y="453834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23665" y="191706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923665" y="243967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923665" y="296164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923665" y="508571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923665" y="347472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23665" y="400621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923665" y="453771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787900" y="191706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87900" y="243967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87900" y="296164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787900" y="508571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787900" y="347472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787900" y="400621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787900" y="453771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723890" y="191770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723890" y="244030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723890" y="296227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723890" y="508635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723890" y="347535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723890" y="400685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5723890" y="453834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6659880" y="191706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659880" y="243967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659880" y="296164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659880" y="508571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6659880" y="347472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659880" y="400621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659880" y="453771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698240" y="5877560"/>
            <a:ext cx="2520315" cy="57594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讲台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6" name="TextBox 61"/>
          <p:cNvSpPr txBox="1"/>
          <p:nvPr/>
        </p:nvSpPr>
        <p:spPr>
          <a:xfrm>
            <a:off x="1926590" y="544576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1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547495" y="1557020"/>
            <a:ext cx="6760210" cy="489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TextBox 61"/>
          <p:cNvSpPr txBox="1"/>
          <p:nvPr/>
        </p:nvSpPr>
        <p:spPr>
          <a:xfrm>
            <a:off x="2915285" y="545846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2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59" name="TextBox 61"/>
          <p:cNvSpPr txBox="1"/>
          <p:nvPr/>
        </p:nvSpPr>
        <p:spPr>
          <a:xfrm>
            <a:off x="3779520" y="545846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3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0" name="TextBox 61"/>
          <p:cNvSpPr txBox="1"/>
          <p:nvPr/>
        </p:nvSpPr>
        <p:spPr>
          <a:xfrm>
            <a:off x="4643755" y="545846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4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1" name="TextBox 61"/>
          <p:cNvSpPr txBox="1"/>
          <p:nvPr/>
        </p:nvSpPr>
        <p:spPr>
          <a:xfrm>
            <a:off x="5652135" y="544576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5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3" name="TextBox 61"/>
          <p:cNvSpPr txBox="1"/>
          <p:nvPr/>
        </p:nvSpPr>
        <p:spPr>
          <a:xfrm>
            <a:off x="6588125" y="544576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6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4" name="TextBox 61"/>
          <p:cNvSpPr txBox="1"/>
          <p:nvPr/>
        </p:nvSpPr>
        <p:spPr>
          <a:xfrm>
            <a:off x="1475105" y="5085715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1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5" name="TextBox 61"/>
          <p:cNvSpPr txBox="1"/>
          <p:nvPr/>
        </p:nvSpPr>
        <p:spPr>
          <a:xfrm>
            <a:off x="1475105" y="4509135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2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6" name="TextBox 61"/>
          <p:cNvSpPr txBox="1"/>
          <p:nvPr/>
        </p:nvSpPr>
        <p:spPr>
          <a:xfrm>
            <a:off x="1458595" y="399288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3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7" name="TextBox 61"/>
          <p:cNvSpPr txBox="1"/>
          <p:nvPr/>
        </p:nvSpPr>
        <p:spPr>
          <a:xfrm>
            <a:off x="1458595" y="3490595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4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8" name="TextBox 61"/>
          <p:cNvSpPr txBox="1"/>
          <p:nvPr/>
        </p:nvSpPr>
        <p:spPr>
          <a:xfrm>
            <a:off x="1458595" y="2916555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5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9" name="TextBox 61"/>
          <p:cNvSpPr txBox="1"/>
          <p:nvPr/>
        </p:nvSpPr>
        <p:spPr>
          <a:xfrm>
            <a:off x="1458595" y="241427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6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70" name="TextBox 61"/>
          <p:cNvSpPr txBox="1"/>
          <p:nvPr/>
        </p:nvSpPr>
        <p:spPr>
          <a:xfrm>
            <a:off x="1458595" y="184023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7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452360" y="191706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452360" y="243967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7452360" y="296164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7452360" y="508571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7452360" y="347472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7452360" y="4006215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7452360" y="4537710"/>
            <a:ext cx="379095" cy="2419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TextBox 61"/>
          <p:cNvSpPr txBox="1"/>
          <p:nvPr/>
        </p:nvSpPr>
        <p:spPr>
          <a:xfrm>
            <a:off x="7380605" y="544576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7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051685" y="191579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1685" y="243840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1685" y="296037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1685" y="508444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1685" y="347345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51685" y="400494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51685" y="453644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87675" y="191643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87675" y="243903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87675" y="296100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87675" y="508508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87675" y="347408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87675" y="400558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987675" y="453707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23665" y="191579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923665" y="243840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923665" y="296037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923665" y="508444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923665" y="347345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23665" y="400494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923665" y="453644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787900" y="191579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87900" y="243840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87900" y="296037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787900" y="508444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787900" y="347345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787900" y="400494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787900" y="453644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723890" y="191643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723890" y="243903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723890" y="296100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723890" y="508508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723890" y="347408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723890" y="400558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5723890" y="453707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6659880" y="191579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659880" y="243840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659880" y="296037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659880" y="508444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6659880" y="347345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659880" y="400494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659880" y="453644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698240" y="5876290"/>
            <a:ext cx="2520315" cy="57594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讲台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6" name="TextBox 61"/>
          <p:cNvSpPr txBox="1"/>
          <p:nvPr/>
        </p:nvSpPr>
        <p:spPr>
          <a:xfrm>
            <a:off x="1926590" y="544449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1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547495" y="1555750"/>
            <a:ext cx="6760210" cy="489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TextBox 61"/>
          <p:cNvSpPr txBox="1"/>
          <p:nvPr/>
        </p:nvSpPr>
        <p:spPr>
          <a:xfrm>
            <a:off x="2915285" y="545719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2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59" name="TextBox 61"/>
          <p:cNvSpPr txBox="1"/>
          <p:nvPr/>
        </p:nvSpPr>
        <p:spPr>
          <a:xfrm>
            <a:off x="3779520" y="545719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3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0" name="TextBox 61"/>
          <p:cNvSpPr txBox="1"/>
          <p:nvPr/>
        </p:nvSpPr>
        <p:spPr>
          <a:xfrm>
            <a:off x="4643755" y="545719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4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1" name="TextBox 61"/>
          <p:cNvSpPr txBox="1"/>
          <p:nvPr/>
        </p:nvSpPr>
        <p:spPr>
          <a:xfrm>
            <a:off x="5652135" y="544449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5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3" name="TextBox 61"/>
          <p:cNvSpPr txBox="1"/>
          <p:nvPr/>
        </p:nvSpPr>
        <p:spPr>
          <a:xfrm>
            <a:off x="6588125" y="544449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6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4" name="TextBox 61"/>
          <p:cNvSpPr txBox="1"/>
          <p:nvPr/>
        </p:nvSpPr>
        <p:spPr>
          <a:xfrm>
            <a:off x="1475105" y="5084445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1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5" name="TextBox 61"/>
          <p:cNvSpPr txBox="1"/>
          <p:nvPr/>
        </p:nvSpPr>
        <p:spPr>
          <a:xfrm>
            <a:off x="1475105" y="4507865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2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6" name="TextBox 61"/>
          <p:cNvSpPr txBox="1"/>
          <p:nvPr/>
        </p:nvSpPr>
        <p:spPr>
          <a:xfrm>
            <a:off x="1458595" y="399161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3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7" name="TextBox 61"/>
          <p:cNvSpPr txBox="1"/>
          <p:nvPr/>
        </p:nvSpPr>
        <p:spPr>
          <a:xfrm>
            <a:off x="1458595" y="3489325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4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8" name="TextBox 61"/>
          <p:cNvSpPr txBox="1"/>
          <p:nvPr/>
        </p:nvSpPr>
        <p:spPr>
          <a:xfrm>
            <a:off x="1458595" y="2915285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5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69" name="TextBox 61"/>
          <p:cNvSpPr txBox="1"/>
          <p:nvPr/>
        </p:nvSpPr>
        <p:spPr>
          <a:xfrm>
            <a:off x="1458595" y="241300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6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70" name="TextBox 61"/>
          <p:cNvSpPr txBox="1"/>
          <p:nvPr/>
        </p:nvSpPr>
        <p:spPr>
          <a:xfrm>
            <a:off x="1458595" y="183896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7</a:t>
            </a:r>
            <a:r>
              <a:rPr lang="zh-CN" altLang="en-US" sz="1200" b="1" dirty="0">
                <a:latin typeface="Arial" panose="020B0604020202020204" pitchFamily="34" charset="0"/>
              </a:rPr>
              <a:t>行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452360" y="191579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452360" y="243840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7452360" y="296037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7452360" y="508444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7452360" y="347345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7452360" y="4004945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7452360" y="4536440"/>
            <a:ext cx="379095" cy="2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TextBox 61"/>
          <p:cNvSpPr txBox="1"/>
          <p:nvPr/>
        </p:nvSpPr>
        <p:spPr>
          <a:xfrm>
            <a:off x="7380605" y="5444490"/>
            <a:ext cx="6292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第</a:t>
            </a:r>
            <a:r>
              <a:rPr lang="en-US" altLang="zh-CN" sz="1200" b="1" dirty="0">
                <a:latin typeface="Arial" panose="020B0604020202020204" pitchFamily="34" charset="0"/>
              </a:rPr>
              <a:t>7</a:t>
            </a:r>
            <a:r>
              <a:rPr lang="zh-CN" altLang="en-US" sz="1200" b="1" dirty="0">
                <a:latin typeface="Arial" panose="020B0604020202020204" pitchFamily="34" charset="0"/>
              </a:rPr>
              <a:t>列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732270" y="3473450"/>
            <a:ext cx="215900" cy="229870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64030" y="475615"/>
            <a:ext cx="3678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线索</a:t>
            </a:r>
            <a:r>
              <a:rPr lang="en-US" altLang="zh-CN" b="1">
                <a:solidFill>
                  <a:srgbClr val="FF0000"/>
                </a:solidFill>
              </a:rPr>
              <a:t>A</a:t>
            </a:r>
            <a:r>
              <a:rPr lang="en-US" altLang="zh-CN" b="1"/>
              <a:t>:</a:t>
            </a:r>
            <a:r>
              <a:rPr lang="zh-CN" altLang="en-US" b="1"/>
              <a:t>它藏在某张书桌下面。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750695" y="1195705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线索</a:t>
            </a:r>
            <a:r>
              <a:rPr lang="en-US" altLang="zh-CN" b="1">
                <a:solidFill>
                  <a:srgbClr val="FF0000"/>
                </a:solidFill>
              </a:rPr>
              <a:t>C</a:t>
            </a:r>
            <a:r>
              <a:rPr lang="en-US" altLang="zh-CN" b="1"/>
              <a:t>:</a:t>
            </a:r>
            <a:r>
              <a:rPr lang="zh-CN" altLang="en-US" b="1"/>
              <a:t>它藏在（</a:t>
            </a:r>
            <a:r>
              <a:rPr lang="en-US" altLang="zh-CN" b="1"/>
              <a:t>6</a:t>
            </a:r>
            <a:r>
              <a:rPr lang="zh-CN" altLang="en-US" b="1"/>
              <a:t>，</a:t>
            </a:r>
            <a:r>
              <a:rPr lang="en-US" altLang="zh-CN" b="1"/>
              <a:t>4</a:t>
            </a:r>
            <a:r>
              <a:rPr lang="zh-CN" altLang="en-US" b="1"/>
              <a:t>）书桌下面。</a:t>
            </a:r>
            <a:endParaRPr lang="zh-CN" altLang="en-US" b="1"/>
          </a:p>
        </p:txBody>
      </p:sp>
      <p:sp>
        <p:nvSpPr>
          <p:cNvPr id="12" name="文本框 11"/>
          <p:cNvSpPr txBox="1"/>
          <p:nvPr/>
        </p:nvSpPr>
        <p:spPr>
          <a:xfrm>
            <a:off x="1750695" y="835660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线索</a:t>
            </a:r>
            <a:r>
              <a:rPr lang="en-US" altLang="zh-CN" b="1">
                <a:solidFill>
                  <a:srgbClr val="FF0000"/>
                </a:solidFill>
              </a:rPr>
              <a:t>B</a:t>
            </a:r>
            <a:r>
              <a:rPr lang="en-US" altLang="zh-CN" b="1"/>
              <a:t>:</a:t>
            </a:r>
            <a:r>
              <a:rPr lang="zh-CN" altLang="en-US" b="1"/>
              <a:t>它藏在</a:t>
            </a:r>
            <a:r>
              <a:rPr lang="zh-CN" b="1"/>
              <a:t>第</a:t>
            </a:r>
            <a:r>
              <a:rPr lang="en-US" altLang="zh-CN" b="1"/>
              <a:t>6</a:t>
            </a:r>
            <a:r>
              <a:rPr lang="zh-CN" altLang="en-US" b="1"/>
              <a:t>列某张书桌下面。</a:t>
            </a:r>
            <a:endParaRPr lang="zh-CN" altLang="en-US" b="1"/>
          </a:p>
        </p:txBody>
      </p:sp>
      <p:sp>
        <p:nvSpPr>
          <p:cNvPr id="13" name="文本框 12"/>
          <p:cNvSpPr txBox="1"/>
          <p:nvPr/>
        </p:nvSpPr>
        <p:spPr>
          <a:xfrm>
            <a:off x="5363845" y="1203960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>
                <a:solidFill>
                  <a:srgbClr val="FF0000"/>
                </a:solidFill>
              </a:rPr>
              <a:t>礼物在（</a:t>
            </a:r>
            <a:r>
              <a:rPr lang="en-US" altLang="zh-CN" b="1">
                <a:solidFill>
                  <a:srgbClr val="FF0000"/>
                </a:solidFill>
              </a:rPr>
              <a:t>4</a:t>
            </a:r>
            <a:r>
              <a:rPr lang="zh-CN" altLang="en-US" b="1">
                <a:solidFill>
                  <a:srgbClr val="FF0000"/>
                </a:solidFill>
              </a:rPr>
              <a:t>，</a:t>
            </a:r>
            <a:r>
              <a:rPr lang="en-US" altLang="zh-CN" b="1">
                <a:solidFill>
                  <a:srgbClr val="FF0000"/>
                </a:solidFill>
              </a:rPr>
              <a:t>6</a:t>
            </a:r>
            <a:r>
              <a:rPr lang="zh-CN" b="1">
                <a:solidFill>
                  <a:srgbClr val="FF0000"/>
                </a:solidFill>
              </a:rPr>
              <a:t>）书桌里。</a:t>
            </a:r>
            <a:endParaRPr 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3" grpId="1"/>
      <p:bldP spid="11" grpId="1"/>
      <p:bldP spid="12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3" name="AutoShape 31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2294" name="AutoShape 33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12297" name="图片 3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3485" y="1628775"/>
            <a:ext cx="3035935" cy="3062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2293" name="AutoShape 31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2294" name="AutoShape 33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12297" name="图片 3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125" y="2931795"/>
            <a:ext cx="3035935" cy="3062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899478" y="476885"/>
            <a:ext cx="411543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活动一：说一说、填一填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1" y="1353185"/>
            <a:ext cx="7694930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要求：</a:t>
            </a:r>
            <a:r>
              <a:rPr lang="en-US" alt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、两人一组，说一说表示</a:t>
            </a:r>
            <a:r>
              <a:rPr lang="en-US" alt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</a:t>
            </a:r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</a:t>
            </a:r>
            <a:r>
              <a:rPr lang="en-US" alt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B</a:t>
            </a:r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</a:t>
            </a:r>
            <a:r>
              <a:rPr lang="en-US" alt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</a:t>
            </a:r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</a:t>
            </a:r>
            <a:r>
              <a:rPr lang="en-US" alt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D</a:t>
            </a:r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点的数对具体含义。</a:t>
            </a:r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9886" y="1845310"/>
            <a:ext cx="3897630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将其他轮廓点的数对填一填</a:t>
            </a:r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。</a:t>
            </a:r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Oval 21"/>
          <p:cNvSpPr/>
          <p:nvPr/>
        </p:nvSpPr>
        <p:spPr>
          <a:xfrm>
            <a:off x="7967345" y="617632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TextBox 32"/>
          <p:cNvSpPr txBox="1"/>
          <p:nvPr>
            <p:custDataLst>
              <p:tags r:id="rId2"/>
            </p:custDataLst>
          </p:nvPr>
        </p:nvSpPr>
        <p:spPr>
          <a:xfrm>
            <a:off x="3923983" y="2925128"/>
            <a:ext cx="23034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1" dirty="0">
                <a:latin typeface="Arial" panose="020B0604020202020204" pitchFamily="34" charset="0"/>
              </a:rPr>
              <a:t>A </a:t>
            </a:r>
            <a:r>
              <a:rPr lang="en-US" altLang="zh-CN" sz="2800" dirty="0">
                <a:latin typeface="Arial" panose="020B0604020202020204" pitchFamily="34" charset="0"/>
              </a:rPr>
              <a:t>(          )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7" name="TextBox 33"/>
          <p:cNvSpPr txBox="1"/>
          <p:nvPr>
            <p:custDataLst>
              <p:tags r:id="rId3"/>
            </p:custDataLst>
          </p:nvPr>
        </p:nvSpPr>
        <p:spPr>
          <a:xfrm>
            <a:off x="3923983" y="3601403"/>
            <a:ext cx="230346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1" dirty="0">
                <a:latin typeface="Arial" panose="020B0604020202020204" pitchFamily="34" charset="0"/>
              </a:rPr>
              <a:t>B </a:t>
            </a:r>
            <a:r>
              <a:rPr lang="en-US" altLang="zh-CN" sz="2800" dirty="0">
                <a:latin typeface="Arial" panose="020B0604020202020204" pitchFamily="34" charset="0"/>
              </a:rPr>
              <a:t>(          )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8" name="TextBox 34"/>
          <p:cNvSpPr txBox="1"/>
          <p:nvPr>
            <p:custDataLst>
              <p:tags r:id="rId4"/>
            </p:custDataLst>
          </p:nvPr>
        </p:nvSpPr>
        <p:spPr>
          <a:xfrm>
            <a:off x="3923983" y="4271328"/>
            <a:ext cx="23034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1" dirty="0">
                <a:latin typeface="Arial" panose="020B0604020202020204" pitchFamily="34" charset="0"/>
              </a:rPr>
              <a:t>C </a:t>
            </a:r>
            <a:r>
              <a:rPr lang="en-US" altLang="zh-CN" sz="2800" dirty="0">
                <a:latin typeface="Arial" panose="020B0604020202020204" pitchFamily="34" charset="0"/>
              </a:rPr>
              <a:t>(          )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9" name="TextBox 35"/>
          <p:cNvSpPr txBox="1"/>
          <p:nvPr>
            <p:custDataLst>
              <p:tags r:id="rId5"/>
            </p:custDataLst>
          </p:nvPr>
        </p:nvSpPr>
        <p:spPr>
          <a:xfrm>
            <a:off x="3923983" y="4974590"/>
            <a:ext cx="23034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1" dirty="0">
                <a:latin typeface="Arial" panose="020B0604020202020204" pitchFamily="34" charset="0"/>
              </a:rPr>
              <a:t>D </a:t>
            </a:r>
            <a:r>
              <a:rPr lang="en-US" altLang="zh-CN" sz="2800" dirty="0">
                <a:latin typeface="Arial" panose="020B0604020202020204" pitchFamily="34" charset="0"/>
              </a:rPr>
              <a:t>(          )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0" name="TextBox 36"/>
          <p:cNvSpPr txBox="1"/>
          <p:nvPr/>
        </p:nvSpPr>
        <p:spPr>
          <a:xfrm>
            <a:off x="3923983" y="5673090"/>
            <a:ext cx="23034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1" dirty="0">
                <a:latin typeface="Arial" panose="020B0604020202020204" pitchFamily="34" charset="0"/>
              </a:rPr>
              <a:t>E </a:t>
            </a:r>
            <a:r>
              <a:rPr lang="en-US" altLang="zh-CN" sz="2800" dirty="0">
                <a:latin typeface="Arial" panose="020B0604020202020204" pitchFamily="34" charset="0"/>
              </a:rPr>
              <a:t>(          )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1" name="TextBox 37"/>
          <p:cNvSpPr txBox="1"/>
          <p:nvPr>
            <p:custDataLst>
              <p:tags r:id="rId6"/>
            </p:custDataLst>
          </p:nvPr>
        </p:nvSpPr>
        <p:spPr>
          <a:xfrm>
            <a:off x="6298883" y="2936240"/>
            <a:ext cx="23050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1" dirty="0">
                <a:latin typeface="Arial" panose="020B0604020202020204" pitchFamily="34" charset="0"/>
              </a:rPr>
              <a:t>F </a:t>
            </a:r>
            <a:r>
              <a:rPr lang="en-US" altLang="zh-CN" sz="2800" dirty="0">
                <a:latin typeface="Arial" panose="020B0604020202020204" pitchFamily="34" charset="0"/>
              </a:rPr>
              <a:t>(          )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2" name="TextBox 44"/>
          <p:cNvSpPr txBox="1"/>
          <p:nvPr>
            <p:custDataLst>
              <p:tags r:id="rId7"/>
            </p:custDataLst>
          </p:nvPr>
        </p:nvSpPr>
        <p:spPr>
          <a:xfrm>
            <a:off x="6298883" y="3610928"/>
            <a:ext cx="23050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1" dirty="0">
                <a:latin typeface="Arial" panose="020B0604020202020204" pitchFamily="34" charset="0"/>
              </a:rPr>
              <a:t>G </a:t>
            </a:r>
            <a:r>
              <a:rPr lang="en-US" altLang="zh-CN" sz="2800" dirty="0">
                <a:latin typeface="Arial" panose="020B0604020202020204" pitchFamily="34" charset="0"/>
              </a:rPr>
              <a:t>(          )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3" name="TextBox 45"/>
          <p:cNvSpPr txBox="1"/>
          <p:nvPr>
            <p:custDataLst>
              <p:tags r:id="rId8"/>
            </p:custDataLst>
          </p:nvPr>
        </p:nvSpPr>
        <p:spPr>
          <a:xfrm>
            <a:off x="6299200" y="4282440"/>
            <a:ext cx="17926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i="1" dirty="0">
                <a:latin typeface="Arial" panose="020B0604020202020204" pitchFamily="34" charset="0"/>
              </a:rPr>
              <a:t>H </a:t>
            </a:r>
            <a:r>
              <a:rPr lang="en-US" altLang="zh-CN" sz="2800" dirty="0">
                <a:latin typeface="Arial" panose="020B0604020202020204" pitchFamily="34" charset="0"/>
              </a:rPr>
              <a:t>(          )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4" name="TextBox 47"/>
          <p:cNvSpPr txBox="1"/>
          <p:nvPr/>
        </p:nvSpPr>
        <p:spPr>
          <a:xfrm>
            <a:off x="6372225" y="5684520"/>
            <a:ext cx="1720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i="1" dirty="0">
                <a:latin typeface="Arial" panose="020B0604020202020204" pitchFamily="34" charset="0"/>
              </a:rPr>
              <a:t>J </a:t>
            </a:r>
            <a:r>
              <a:rPr lang="en-US" altLang="zh-CN" sz="2800" dirty="0">
                <a:latin typeface="Arial" panose="020B0604020202020204" pitchFamily="34" charset="0"/>
              </a:rPr>
              <a:t>(          )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5" name="TextBox 48"/>
          <p:cNvSpPr txBox="1"/>
          <p:nvPr>
            <p:custDataLst>
              <p:tags r:id="rId9"/>
            </p:custDataLst>
          </p:nvPr>
        </p:nvSpPr>
        <p:spPr>
          <a:xfrm>
            <a:off x="4444683" y="2939415"/>
            <a:ext cx="10080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0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49"/>
          <p:cNvSpPr txBox="1"/>
          <p:nvPr>
            <p:custDataLst>
              <p:tags r:id="rId10"/>
            </p:custDataLst>
          </p:nvPr>
        </p:nvSpPr>
        <p:spPr>
          <a:xfrm>
            <a:off x="4444683" y="3614103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dirty="0">
                <a:latin typeface="Arial" panose="020B0604020202020204" pitchFamily="34" charset="0"/>
              </a:rPr>
              <a:t>4，0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17" name="TextBox 50"/>
          <p:cNvSpPr txBox="1"/>
          <p:nvPr>
            <p:custDataLst>
              <p:tags r:id="rId11"/>
            </p:custDataLst>
          </p:nvPr>
        </p:nvSpPr>
        <p:spPr>
          <a:xfrm>
            <a:off x="4444683" y="4271328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dirty="0">
                <a:latin typeface="Arial" panose="020B0604020202020204" pitchFamily="34" charset="0"/>
              </a:rPr>
              <a:t>6，2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51"/>
          <p:cNvSpPr txBox="1"/>
          <p:nvPr>
            <p:custDataLst>
              <p:tags r:id="rId12"/>
            </p:custDataLst>
          </p:nvPr>
        </p:nvSpPr>
        <p:spPr>
          <a:xfrm>
            <a:off x="4444683" y="4984115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dirty="0">
                <a:latin typeface="Arial" panose="020B0604020202020204" pitchFamily="34" charset="0"/>
              </a:rPr>
              <a:t>6，6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46"/>
          <p:cNvSpPr txBox="1"/>
          <p:nvPr>
            <p:custDataLst>
              <p:tags r:id="rId13"/>
            </p:custDataLst>
          </p:nvPr>
        </p:nvSpPr>
        <p:spPr>
          <a:xfrm>
            <a:off x="6443345" y="4941570"/>
            <a:ext cx="1635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i="1" dirty="0">
                <a:latin typeface="Arial" panose="020B0604020202020204" pitchFamily="34" charset="0"/>
              </a:rPr>
              <a:t>I </a:t>
            </a:r>
            <a:r>
              <a:rPr lang="en-US" altLang="zh-CN" sz="2800" dirty="0">
                <a:latin typeface="Arial" panose="020B0604020202020204" pitchFamily="34" charset="0"/>
              </a:rPr>
              <a:t>(          )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19886" y="2337435"/>
            <a:ext cx="3131820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准备汇报，全班交流</a:t>
            </a:r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。</a:t>
            </a:r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AutoShape 31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3315" name="AutoShape 33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13316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0" y="1214438"/>
            <a:ext cx="371475" cy="37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Box 30"/>
          <p:cNvSpPr txBox="1"/>
          <p:nvPr/>
        </p:nvSpPr>
        <p:spPr>
          <a:xfrm>
            <a:off x="887413" y="1096963"/>
            <a:ext cx="77724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观察下表中表示每只小猫轮廓的点的数对的规律，把表格填写完整，并与同伴交流。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1428750" y="2033588"/>
          <a:ext cx="6979200" cy="4419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440000"/>
                <a:gridCol w="1440000"/>
                <a:gridCol w="1440000"/>
                <a:gridCol w="1440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乐乐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天天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晶晶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欢欢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A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(2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(4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(2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(4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B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(4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(8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(4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(8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C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(6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(12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(6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4)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(12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4)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D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(6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6)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(12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6)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(6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12)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(12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12)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E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F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G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H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I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J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971233" y="405130"/>
            <a:ext cx="411543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活动二：找规律、填一填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32580" y="2098040"/>
            <a:ext cx="1320165" cy="4142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80380" y="2132965"/>
            <a:ext cx="1320165" cy="4142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8180" y="2132965"/>
            <a:ext cx="1320165" cy="4142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AutoShape 31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3315" name="AutoShape 33" descr="http://imgt0.bdstatic.com/it/u=660454333,822228983&amp;fm=21&amp;gp=0.jpg"/>
          <p:cNvSpPr>
            <a:spLocks noChangeAspect="1"/>
          </p:cNvSpPr>
          <p:nvPr/>
        </p:nvSpPr>
        <p:spPr>
          <a:xfrm>
            <a:off x="63500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1428750" y="2033588"/>
          <a:ext cx="6979200" cy="4419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440000"/>
                <a:gridCol w="1440000"/>
                <a:gridCol w="1440000"/>
                <a:gridCol w="1440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乐乐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天天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晶晶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欢欢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A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(2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(4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(2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(4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B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(4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(8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(4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(8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C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(6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(12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(6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4)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(12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4)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D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(6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6)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(12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6)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(6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12)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(12</a:t>
                      </a:r>
                      <a:r>
                        <a:rPr lang="zh-CN" altLang="en-US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，</a:t>
                      </a:r>
                      <a:r>
                        <a:rPr lang="en-US" altLang="zh-CN" sz="2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12)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E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F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G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H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I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dirty="0" smtClean="0"/>
                        <a:t>J</a:t>
                      </a:r>
                      <a:endParaRPr lang="zh-CN" altLang="en-US" sz="2000" b="0" i="1" dirty="0"/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971233" y="405130"/>
            <a:ext cx="4115435" cy="9531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活动二：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找规律、填一填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8931" y="981075"/>
            <a:ext cx="8815070" cy="3683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1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要求：</a:t>
            </a:r>
            <a:r>
              <a:rPr lang="en-US" altLang="zh-CN" sz="1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  <a:r>
              <a:rPr lang="zh-CN" altLang="en-US" sz="1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、四人一组，议一议</a:t>
            </a:r>
            <a:r>
              <a:rPr lang="zh-CN" sz="1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与乐乐相比，天天、晶晶、欢欢的数对有什么变化规律？</a:t>
            </a:r>
            <a:endParaRPr lang="zh-CN" altLang="en-US" sz="1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8541" y="1412875"/>
            <a:ext cx="7205980" cy="3683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r>
              <a:rPr lang="zh-CN" altLang="en-US" sz="1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、补充完整乐乐的数对，根据</a:t>
            </a:r>
            <a:r>
              <a:rPr lang="zh-CN" sz="1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规律，补充</a:t>
            </a:r>
            <a:r>
              <a:rPr lang="zh-CN" sz="1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天天、晶晶、欢欢的数对</a:t>
            </a:r>
            <a:r>
              <a:rPr lang="zh-CN" sz="1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？</a:t>
            </a:r>
            <a:endParaRPr lang="zh-CN" altLang="en-US" sz="1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943225" y="2492375"/>
            <a:ext cx="863600" cy="15986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ldLvl="0" animBg="1"/>
    </p:bldLst>
  </p:timing>
</p:sld>
</file>

<file path=ppt/tags/tag1.xml><?xml version="1.0" encoding="utf-8"?>
<p:tagLst xmlns:p="http://schemas.openxmlformats.org/presentationml/2006/main">
  <p:tag name="KSO_WM_DIAGRAM_VIRTUALLY_FRAME" val="{&quot;height&quot;:203.22496062992127,&quot;left&quot;:308.9750393700787,&quot;top&quot;:230.32503937007874,&quot;width&quot;:368.50000000000006}"/>
</p:tagLst>
</file>

<file path=ppt/tags/tag10.xml><?xml version="1.0" encoding="utf-8"?>
<p:tagLst xmlns:p="http://schemas.openxmlformats.org/presentationml/2006/main">
  <p:tag name="KSO_WM_DIAGRAM_VIRTUALLY_FRAME" val="{&quot;height&quot;:203.22496062992127,&quot;left&quot;:308.9750393700787,&quot;top&quot;:230.32503937007874,&quot;width&quot;:368.50000000000006}"/>
</p:tagLst>
</file>

<file path=ppt/tags/tag11.xml><?xml version="1.0" encoding="utf-8"?>
<p:tagLst xmlns:p="http://schemas.openxmlformats.org/presentationml/2006/main">
  <p:tag name="KSO_WM_DIAGRAM_VIRTUALLY_FRAME" val="{&quot;height&quot;:203.22496062992127,&quot;left&quot;:308.9750393700787,&quot;top&quot;:230.32503937007874,&quot;width&quot;:368.50000000000006}"/>
</p:tagLst>
</file>

<file path=ppt/tags/tag12.xml><?xml version="1.0" encoding="utf-8"?>
<p:tagLst xmlns:p="http://schemas.openxmlformats.org/presentationml/2006/main">
  <p:tag name="KSO_WM_DIAGRAM_VIRTUALLY_FRAME" val="{&quot;height&quot;:203.22496062992127,&quot;left&quot;:308.9750393700787,&quot;top&quot;:230.32503937007874,&quot;width&quot;:368.50000000000006}"/>
</p:tagLst>
</file>

<file path=ppt/tags/tag2.xml><?xml version="1.0" encoding="utf-8"?>
<p:tagLst xmlns:p="http://schemas.openxmlformats.org/presentationml/2006/main">
  <p:tag name="KSO_WM_DIAGRAM_VIRTUALLY_FRAME" val="{&quot;height&quot;:203.22496062992127,&quot;left&quot;:308.9750393700787,&quot;top&quot;:230.32503937007874,&quot;width&quot;:368.50000000000006}"/>
</p:tagLst>
</file>

<file path=ppt/tags/tag3.xml><?xml version="1.0" encoding="utf-8"?>
<p:tagLst xmlns:p="http://schemas.openxmlformats.org/presentationml/2006/main">
  <p:tag name="KSO_WM_DIAGRAM_VIRTUALLY_FRAME" val="{&quot;height&quot;:203.22496062992127,&quot;left&quot;:308.9750393700787,&quot;top&quot;:230.32503937007874,&quot;width&quot;:368.50000000000006}"/>
</p:tagLst>
</file>

<file path=ppt/tags/tag4.xml><?xml version="1.0" encoding="utf-8"?>
<p:tagLst xmlns:p="http://schemas.openxmlformats.org/presentationml/2006/main">
  <p:tag name="KSO_WM_DIAGRAM_VIRTUALLY_FRAME" val="{&quot;height&quot;:203.22496062992127,&quot;left&quot;:308.9750393700787,&quot;top&quot;:230.32503937007874,&quot;width&quot;:368.50000000000006}"/>
</p:tagLst>
</file>

<file path=ppt/tags/tag5.xml><?xml version="1.0" encoding="utf-8"?>
<p:tagLst xmlns:p="http://schemas.openxmlformats.org/presentationml/2006/main">
  <p:tag name="KSO_WM_DIAGRAM_VIRTUALLY_FRAME" val="{&quot;height&quot;:203.22496062992127,&quot;left&quot;:308.9750393700787,&quot;top&quot;:230.32503937007874,&quot;width&quot;:368.50000000000006}"/>
</p:tagLst>
</file>

<file path=ppt/tags/tag6.xml><?xml version="1.0" encoding="utf-8"?>
<p:tagLst xmlns:p="http://schemas.openxmlformats.org/presentationml/2006/main">
  <p:tag name="KSO_WM_DIAGRAM_VIRTUALLY_FRAME" val="{&quot;height&quot;:203.22496062992127,&quot;left&quot;:308.9750393700787,&quot;top&quot;:230.32503937007874,&quot;width&quot;:368.50000000000006}"/>
</p:tagLst>
</file>

<file path=ppt/tags/tag7.xml><?xml version="1.0" encoding="utf-8"?>
<p:tagLst xmlns:p="http://schemas.openxmlformats.org/presentationml/2006/main">
  <p:tag name="KSO_WM_DIAGRAM_VIRTUALLY_FRAME" val="{&quot;height&quot;:203.22496062992127,&quot;left&quot;:308.9750393700787,&quot;top&quot;:230.32503937007874,&quot;width&quot;:368.50000000000006}"/>
</p:tagLst>
</file>

<file path=ppt/tags/tag8.xml><?xml version="1.0" encoding="utf-8"?>
<p:tagLst xmlns:p="http://schemas.openxmlformats.org/presentationml/2006/main">
  <p:tag name="KSO_WM_DIAGRAM_VIRTUALLY_FRAME" val="{&quot;height&quot;:203.22496062992127,&quot;left&quot;:308.9750393700787,&quot;top&quot;:230.32503937007874,&quot;width&quot;:368.50000000000006}"/>
</p:tagLst>
</file>

<file path=ppt/tags/tag9.xml><?xml version="1.0" encoding="utf-8"?>
<p:tagLst xmlns:p="http://schemas.openxmlformats.org/presentationml/2006/main">
  <p:tag name="KSO_WM_DIAGRAM_VIRTUALLY_FRAME" val="{&quot;height&quot;:203.22496062992127,&quot;left&quot;:308.9750393700787,&quot;top&quot;:230.32503937007874,&quot;width&quot;:368.50000000000006}"/>
</p:tagLst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962</Words>
  <Application>WPS 演示</Application>
  <PresentationFormat>全屏显示(4:3)</PresentationFormat>
  <Paragraphs>296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14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Celtic Garamond the 2nd</vt:lpstr>
      <vt:lpstr>Segoe Print</vt:lpstr>
      <vt:lpstr>Gulim</vt:lpstr>
      <vt:lpstr>Urban Jungle</vt:lpstr>
      <vt:lpstr>黑体</vt:lpstr>
      <vt:lpstr>楷体_GB2312</vt:lpstr>
      <vt:lpstr>新宋体</vt:lpstr>
      <vt:lpstr>华文彩云</vt:lpstr>
      <vt:lpstr>楷体</vt:lpstr>
      <vt:lpstr>Calibri</vt:lpstr>
      <vt:lpstr>Times New Roman</vt:lpstr>
      <vt:lpstr>Arial Unicode MS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小江</cp:lastModifiedBy>
  <cp:revision>264</cp:revision>
  <dcterms:created xsi:type="dcterms:W3CDTF">2012-09-21T09:22:00Z</dcterms:created>
  <dcterms:modified xsi:type="dcterms:W3CDTF">2026-06-09T18:02:23Z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2052-12.1.0.26375</vt:lpwstr>
  </property>
  <property fmtid="{D5CDD505-2E9C-101B-9397-08002B2CF9AE}" pid="3" name="ICV">
    <vt:lpwstr>86FB6DA53309476082532791D11F17E4_12</vt:lpwstr>
  </property>
</Properties>
</file>