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6858000" cy="9906000" type="A4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177" autoAdjust="0"/>
    <p:restoredTop sz="94660"/>
  </p:normalViewPr>
  <p:slideViewPr>
    <p:cSldViewPr snapToGrid="0">
      <p:cViewPr>
        <p:scale>
          <a:sx n="66" d="100"/>
          <a:sy n="66" d="100"/>
        </p:scale>
        <p:origin x="1842" y="-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10" Type="http://schemas.openxmlformats.org/officeDocument/2006/relationships/image" Target="../media/image9.pn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7356281"/>
              </p:ext>
            </p:extLst>
          </p:nvPr>
        </p:nvGraphicFramePr>
        <p:xfrm>
          <a:off x="285750" y="1306346"/>
          <a:ext cx="6179968" cy="1780294"/>
        </p:xfrm>
        <a:graphic>
          <a:graphicData uri="http://schemas.openxmlformats.org/drawingml/2006/table">
            <a:tbl>
              <a:tblPr/>
              <a:tblGrid>
                <a:gridCol w="35601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082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15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0417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5000"/>
                        </a:lnSpc>
                      </a:pPr>
                      <a:endParaRPr sz="400" dirty="0">
                        <a:latin typeface="Arial" panose="020B0604020202020204"/>
                        <a:ea typeface="Arial" panose="020B0604020202020204"/>
                        <a:cs typeface="Arial" panose="020B0604020202020204"/>
                      </a:endParaRPr>
                    </a:p>
                    <a:p>
                      <a:pPr marL="939800" algn="l" rtl="0" eaLnBrk="0">
                        <a:lnSpc>
                          <a:spcPct val="83000"/>
                        </a:lnSpc>
                        <a:spcBef>
                          <a:spcPts val="0"/>
                        </a:spcBef>
                      </a:pPr>
                      <a:r>
                        <a:rPr sz="1300" b="1" kern="0" spc="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作业内容</a:t>
                      </a:r>
                      <a:endParaRPr sz="1300" dirty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4000"/>
                        </a:lnSpc>
                      </a:pPr>
                      <a:endParaRPr sz="400" dirty="0">
                        <a:latin typeface="Arial" panose="020B0604020202020204"/>
                        <a:ea typeface="Arial" panose="020B0604020202020204"/>
                        <a:cs typeface="Arial" panose="020B0604020202020204"/>
                      </a:endParaRPr>
                    </a:p>
                    <a:p>
                      <a:pPr marL="170815" algn="l" rtl="0" eaLnBrk="0">
                        <a:lnSpc>
                          <a:spcPct val="83000"/>
                        </a:lnSpc>
                        <a:spcBef>
                          <a:spcPts val="0"/>
                        </a:spcBef>
                      </a:pPr>
                      <a:r>
                        <a:rPr sz="1300" b="1" kern="0" spc="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完成请打勾</a:t>
                      </a:r>
                      <a:endParaRPr sz="1300" dirty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8915" algn="ctr" rtl="0" eaLnBrk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1300" b="1" kern="0" spc="20" dirty="0" err="1">
                          <a:solidFill>
                            <a:srgbClr val="000000">
                              <a:alpha val="100000"/>
                            </a:srgbClr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家长签字</a:t>
                      </a:r>
                      <a:r>
                        <a:rPr lang="en-US" sz="1300" b="1" kern="0" spc="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  </a:t>
                      </a:r>
                    </a:p>
                    <a:p>
                      <a:pPr marL="208915" algn="l" rtl="0" eaLnBrk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altLang="zh-CN" sz="1300" dirty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(</a:t>
                      </a:r>
                      <a:r>
                        <a:rPr lang="zh-CN" sz="1300" dirty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可简单反馈情况</a:t>
                      </a:r>
                      <a:r>
                        <a:rPr lang="en-US" altLang="zh-CN" sz="1300" dirty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)</a:t>
                      </a:r>
                      <a:endParaRPr lang="zh-CN" sz="1300" dirty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4767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sz="200" dirty="0"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/>
                      </a:endParaRPr>
                    </a:p>
                    <a:p>
                      <a:pPr marL="110490" algn="l" rtl="0" eaLnBrk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1300" kern="0" spc="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等线" panose="02010600030101010101" charset="-122"/>
                        </a:rPr>
                        <a:t>1.</a:t>
                      </a:r>
                      <a:r>
                        <a:rPr sz="1300" b="0" kern="0" spc="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等线" panose="02010600030101010101" charset="-122"/>
                        </a:rPr>
                        <a:t>听</a:t>
                      </a:r>
                      <a:r>
                        <a:rPr sz="1300" kern="0" spc="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等线" panose="02010600030101010101" charset="-122"/>
                        </a:rPr>
                        <a:t>音</a:t>
                      </a:r>
                      <a:r>
                        <a:rPr lang="zh-CN" sz="1300" kern="0" spc="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等线" panose="02010600030101010101" charset="-122"/>
                        </a:rPr>
                        <a:t>频</a:t>
                      </a:r>
                      <a:r>
                        <a:rPr lang="en-US" sz="1300" kern="0" spc="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等线" panose="02010600030101010101" charset="-122"/>
                        </a:rPr>
                        <a:t>,</a:t>
                      </a:r>
                      <a:r>
                        <a:rPr lang="zh-CN" altLang="en-US" sz="1300" b="0" kern="0" spc="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等线" panose="02010600030101010101" charset="-122"/>
                        </a:rPr>
                        <a:t>指读本张学习单</a:t>
                      </a:r>
                      <a:r>
                        <a:rPr lang="zh-CN" altLang="en-US" sz="1300" kern="0" spc="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等线" panose="02010600030101010101" charset="-122"/>
                        </a:rPr>
                        <a:t>。</a:t>
                      </a:r>
                      <a:endParaRPr lang="zh-CN" sz="1300" kern="0" spc="20" dirty="0">
                        <a:solidFill>
                          <a:srgbClr val="000000">
                            <a:alpha val="100000"/>
                          </a:srgbClr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等线" panose="02010600030101010101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20204"/>
                        <a:ea typeface="Arial" panose="020B0604020202020204"/>
                        <a:cs typeface="Arial" panose="020B06040202020202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20204"/>
                        <a:ea typeface="Arial" panose="020B0604020202020204"/>
                        <a:cs typeface="Arial" panose="020B0604020202020204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4767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sz="200" dirty="0"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/>
                      </a:endParaRPr>
                    </a:p>
                    <a:p>
                      <a:pPr marL="106680" algn="l" rtl="0" eaLnBrk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300" kern="0" spc="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等线" panose="02010600030101010101" charset="-122"/>
                          <a:sym typeface="+mn-ea"/>
                        </a:rPr>
                        <a:t>2</a:t>
                      </a:r>
                      <a:r>
                        <a:rPr sz="1300" kern="0" spc="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等线" panose="02010600030101010101" charset="-122"/>
                          <a:sym typeface="+mn-ea"/>
                        </a:rPr>
                        <a:t>.</a:t>
                      </a:r>
                      <a:r>
                        <a:rPr lang="en-US" sz="1300" kern="0" spc="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等线" panose="02010600030101010101" charset="-122"/>
                          <a:sym typeface="+mn-ea"/>
                        </a:rPr>
                        <a:t>完成宠物卡片,并尝试介绍自己的宠物</a:t>
                      </a:r>
                      <a:r>
                        <a:rPr lang="zh-CN" altLang="en-US" sz="1300" kern="0" spc="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等线" panose="02010600030101010101" charset="-122"/>
                          <a:sym typeface="+mn-ea"/>
                        </a:rPr>
                        <a:t>。</a:t>
                      </a:r>
                      <a:endParaRPr lang="zh-CN" sz="1300" kern="0" spc="20" dirty="0">
                        <a:solidFill>
                          <a:srgbClr val="000000">
                            <a:alpha val="100000"/>
                          </a:srgbClr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等线" panose="02010600030101010101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20204"/>
                        <a:ea typeface="Arial" panose="020B0604020202020204"/>
                        <a:cs typeface="Arial" panose="020B06040202020202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20204"/>
                        <a:ea typeface="Arial" panose="020B0604020202020204"/>
                        <a:cs typeface="Arial" panose="020B0604020202020204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70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sz="200" dirty="0"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/>
                      </a:endParaRPr>
                    </a:p>
                    <a:p>
                      <a:pPr marL="100965" algn="l" rtl="0" eaLnBrk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300" kern="0" spc="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等线" panose="02010600030101010101" charset="-122"/>
                        </a:rPr>
                        <a:t>3</a:t>
                      </a:r>
                      <a:r>
                        <a:rPr sz="1300" kern="0" spc="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等线" panose="02010600030101010101" charset="-122"/>
                        </a:rPr>
                        <a:t>.</a:t>
                      </a:r>
                      <a:r>
                        <a:rPr lang="en-US" sz="1300" kern="0" spc="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等线" panose="02010600030101010101" charset="-122"/>
                        </a:rPr>
                        <a:t>听音,并独立</a:t>
                      </a:r>
                      <a:r>
                        <a:rPr lang="zh-CN" altLang="en-US" sz="1300" kern="0" spc="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等线" panose="02010600030101010101" charset="-122"/>
                        </a:rPr>
                        <a:t>指读新启航</a:t>
                      </a:r>
                      <a:r>
                        <a:rPr lang="en-US" altLang="zh-CN" sz="1300" kern="0" spc="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等线" panose="02010600030101010101" charset="-122"/>
                        </a:rPr>
                        <a:t>U3</a:t>
                      </a:r>
                      <a:r>
                        <a:rPr lang="zh-CN" altLang="en-US" sz="1300" kern="0" spc="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等线" panose="02010600030101010101" charset="-122"/>
                          <a:sym typeface="+mn-ea"/>
                        </a:rPr>
                        <a:t>四遍（每天</a:t>
                      </a:r>
                      <a:r>
                        <a:rPr lang="en-US" altLang="zh-CN" sz="1300" kern="0" spc="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等线" panose="02010600030101010101" charset="-122"/>
                          <a:sym typeface="+mn-ea"/>
                        </a:rPr>
                        <a:t>2</a:t>
                      </a:r>
                      <a:r>
                        <a:rPr lang="zh-CN" altLang="en-US" sz="1300" kern="0" spc="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等线" panose="02010600030101010101" charset="-122"/>
                          <a:sym typeface="+mn-ea"/>
                        </a:rPr>
                        <a:t>遍</a:t>
                      </a:r>
                      <a:r>
                        <a:rPr lang="en-US" altLang="zh-CN" sz="1300" kern="0" spc="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等线" panose="02010600030101010101" charset="-122"/>
                          <a:sym typeface="+mn-ea"/>
                        </a:rPr>
                        <a:t>)</a:t>
                      </a:r>
                      <a:r>
                        <a:rPr lang="zh-CN" sz="1300" kern="0" spc="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等线" panose="02010600030101010101" charset="-122"/>
                        </a:rPr>
                        <a:t>。</a:t>
                      </a:r>
                      <a:endParaRPr lang="en-US" altLang="zh-CN" sz="1300" kern="0" spc="30" dirty="0">
                        <a:solidFill>
                          <a:srgbClr val="000000">
                            <a:alpha val="100000"/>
                          </a:srgbClr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等线" panose="02010600030101010101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20204"/>
                        <a:ea typeface="Arial" panose="020B0604020202020204"/>
                        <a:cs typeface="Arial" panose="020B06040202020202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20204"/>
                        <a:ea typeface="Arial" panose="020B0604020202020204"/>
                        <a:cs typeface="Arial" panose="020B0604020202020204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5920">
                <a:tc>
                  <a:txBody>
                    <a:bodyPr/>
                    <a:lstStyle/>
                    <a:p>
                      <a:pPr marL="100965" algn="l" rtl="0" eaLnBrk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altLang="zh-CN" sz="1300" kern="0" spc="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等线" panose="02010600030101010101" charset="-122"/>
                        </a:rPr>
                        <a:t>4.</a:t>
                      </a:r>
                      <a:r>
                        <a:rPr lang="zh-CN" altLang="en-US" sz="1300" kern="0" spc="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等线" panose="02010600030101010101" charset="-122"/>
                        </a:rPr>
                        <a:t>磨耳朵每天</a:t>
                      </a:r>
                      <a:r>
                        <a:rPr lang="en-US" altLang="zh-CN" sz="1300" kern="0" spc="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等线" panose="02010600030101010101" charset="-122"/>
                        </a:rPr>
                        <a:t>30</a:t>
                      </a:r>
                      <a:r>
                        <a:rPr lang="zh-CN" altLang="en-US" sz="1300" kern="0" spc="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等线" panose="02010600030101010101" charset="-122"/>
                        </a:rPr>
                        <a:t>分钟。</a:t>
                      </a:r>
                      <a:endParaRPr lang="en-US" altLang="zh-CN" sz="1300" kern="0" spc="30" dirty="0">
                        <a:solidFill>
                          <a:srgbClr val="000000">
                            <a:alpha val="100000"/>
                          </a:srgbClr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等线" panose="02010600030101010101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20204"/>
                        <a:ea typeface="Arial" panose="020B0604020202020204"/>
                        <a:cs typeface="Arial" panose="020B06040202020202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>
                        <a:latin typeface="Arial" panose="020B0604020202020204"/>
                        <a:ea typeface="Arial" panose="020B0604020202020204"/>
                        <a:cs typeface="Arial" panose="020B0604020202020204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870691"/>
                  </a:ext>
                </a:extLst>
              </a:tr>
            </a:tbl>
          </a:graphicData>
        </a:graphic>
      </p:graphicFrame>
      <p:sp>
        <p:nvSpPr>
          <p:cNvPr id="4" name="rect 4"/>
          <p:cNvSpPr/>
          <p:nvPr/>
        </p:nvSpPr>
        <p:spPr>
          <a:xfrm>
            <a:off x="2277534" y="0"/>
            <a:ext cx="2019436" cy="489857"/>
          </a:xfrm>
          <a:prstGeom prst="rect">
            <a:avLst/>
          </a:prstGeom>
          <a:solidFill>
            <a:srgbClr val="C9C9C9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6" name="textbox 6"/>
          <p:cNvSpPr/>
          <p:nvPr/>
        </p:nvSpPr>
        <p:spPr>
          <a:xfrm>
            <a:off x="1329203" y="243503"/>
            <a:ext cx="5136515" cy="428963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7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r" rtl="0" eaLnBrk="0">
              <a:lnSpc>
                <a:spcPct val="80000"/>
              </a:lnSpc>
            </a:pPr>
            <a:r>
              <a:rPr lang="en-US" sz="3000" b="1" kern="0" spc="0" baseline="-10000" dirty="0">
                <a:solidFill>
                  <a:srgbClr val="000000">
                    <a:alpha val="100000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Worksheet</a:t>
            </a:r>
            <a:r>
              <a:rPr lang="en-US" altLang="zh-CN" sz="3000" b="1" kern="0" spc="0" baseline="-10000" dirty="0">
                <a:solidFill>
                  <a:srgbClr val="000000">
                    <a:alpha val="100000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5</a:t>
            </a:r>
            <a:r>
              <a:rPr lang="en-US" sz="1900" b="1" kern="0" spc="100" dirty="0">
                <a:solidFill>
                  <a:srgbClr val="000000">
                    <a:alpha val="100000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</a:t>
            </a:r>
            <a:endParaRPr lang="en-US" sz="3000" baseline="-10000" dirty="0">
              <a:latin typeface="Calibri" panose="020F0502020204030204"/>
              <a:ea typeface="Calibri" panose="020F0502020204030204"/>
              <a:cs typeface="Calibri" panose="020F0502020204030204"/>
            </a:endParaRPr>
          </a:p>
          <a:p>
            <a:pPr algn="l" rtl="0" eaLnBrk="0">
              <a:lnSpc>
                <a:spcPct val="119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26000"/>
              </a:lnSpc>
            </a:pPr>
            <a:endParaRPr sz="3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l" rtl="0" eaLnBrk="0">
              <a:lnSpc>
                <a:spcPct val="72000"/>
              </a:lnSpc>
              <a:tabLst>
                <a:tab pos="4030345" algn="l"/>
              </a:tabLst>
            </a:pPr>
            <a:r>
              <a:rPr sz="1500" b="1" kern="0" spc="0" dirty="0">
                <a:solidFill>
                  <a:srgbClr val="000000">
                    <a:alpha val="100000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Class</a:t>
            </a:r>
            <a:r>
              <a:rPr sz="1500" b="1" kern="0" spc="50" dirty="0">
                <a:solidFill>
                  <a:srgbClr val="000000">
                    <a:alpha val="100000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:    </a:t>
            </a:r>
            <a:r>
              <a:rPr sz="1500" b="1" u="sng" kern="0" spc="10" dirty="0">
                <a:solidFill>
                  <a:srgbClr val="000000">
                    <a:alpha val="100000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            </a:t>
            </a:r>
            <a:r>
              <a:rPr sz="1500" b="1" u="sng" kern="0" spc="0" dirty="0">
                <a:solidFill>
                  <a:srgbClr val="000000">
                    <a:alpha val="100000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         </a:t>
            </a:r>
            <a:r>
              <a:rPr sz="1500" b="1" kern="0" spc="40" dirty="0">
                <a:solidFill>
                  <a:srgbClr val="000000">
                    <a:alpha val="100000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      </a:t>
            </a:r>
            <a:r>
              <a:rPr sz="1500" b="1" kern="0" spc="0" dirty="0">
                <a:solidFill>
                  <a:srgbClr val="000000">
                    <a:alpha val="100000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Name</a:t>
            </a:r>
            <a:r>
              <a:rPr sz="1500" b="1" u="sng" kern="0" spc="50" dirty="0">
                <a:solidFill>
                  <a:srgbClr val="000000">
                    <a:alpha val="100000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:</a:t>
            </a:r>
            <a:r>
              <a:rPr sz="1500" b="1" u="sng" kern="0" spc="0" dirty="0">
                <a:solidFill>
                  <a:srgbClr val="000000">
                    <a:alpha val="100000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	</a:t>
            </a:r>
            <a:endParaRPr sz="1500" b="1" dirty="0">
              <a:latin typeface="Calibri" panose="020F0502020204030204"/>
              <a:ea typeface="Calibri" panose="020F0502020204030204"/>
              <a:cs typeface="Calibri" panose="020F0502020204030204"/>
            </a:endParaRPr>
          </a:p>
        </p:txBody>
      </p:sp>
      <p:sp>
        <p:nvSpPr>
          <p:cNvPr id="68" name="textbox 68"/>
          <p:cNvSpPr/>
          <p:nvPr/>
        </p:nvSpPr>
        <p:spPr>
          <a:xfrm>
            <a:off x="4240320" y="7366215"/>
            <a:ext cx="1534794" cy="24002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marL="12700" algn="l" rtl="0" eaLnBrk="0">
              <a:lnSpc>
                <a:spcPts val="1685"/>
              </a:lnSpc>
            </a:pPr>
            <a:endParaRPr sz="1300" u="sng" dirty="0">
              <a:latin typeface="Times New Roman" panose="02020603050405020304" pitchFamily="18" charset="0"/>
              <a:ea typeface="Comic Sans MS" panose="030F0702030302020204"/>
              <a:cs typeface="Times New Roman" panose="02020603050405020304" pitchFamily="18" charset="0"/>
            </a:endParaRPr>
          </a:p>
        </p:txBody>
      </p:sp>
      <p:sp>
        <p:nvSpPr>
          <p:cNvPr id="77" name="textbox 26">
            <a:extLst>
              <a:ext uri="{FF2B5EF4-FFF2-40B4-BE49-F238E27FC236}">
                <a16:creationId xmlns:a16="http://schemas.microsoft.com/office/drawing/2014/main" id="{51ADB1CE-3DE1-325B-952D-54616D31D34A}"/>
              </a:ext>
            </a:extLst>
          </p:cNvPr>
          <p:cNvSpPr/>
          <p:nvPr/>
        </p:nvSpPr>
        <p:spPr>
          <a:xfrm>
            <a:off x="280195" y="3218936"/>
            <a:ext cx="6639495" cy="263732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rtl="0" eaLnBrk="0">
              <a:lnSpc>
                <a:spcPct val="83000"/>
              </a:lnSpc>
            </a:pPr>
            <a:endParaRPr sz="200" b="1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rtl="0" eaLnBrk="0">
              <a:lnSpc>
                <a:spcPts val="1695"/>
              </a:lnSpc>
            </a:pPr>
            <a:r>
              <a:rPr lang="zh-CN" altLang="zh-CN" sz="1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一、</a:t>
            </a:r>
            <a:r>
              <a:rPr lang="en-US" altLang="zh-CN" sz="1600" b="1" kern="100" dirty="0">
                <a:latin typeface="TimesNewRomanPS"/>
                <a:ea typeface="宋体" panose="02010600030101010101" pitchFamily="2" charset="-122"/>
                <a:cs typeface="Times New Roman" panose="02020603050405020304" pitchFamily="18" charset="0"/>
              </a:rPr>
              <a:t>I can listen and read</a:t>
            </a:r>
            <a:r>
              <a:rPr lang="en-US" altLang="zh-CN" sz="1600" b="1" kern="100" dirty="0">
                <a:effectLst/>
                <a:latin typeface="TimesNewRomanPS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1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14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听一听，读一读</a:t>
            </a:r>
            <a:r>
              <a:rPr lang="zh-CN" altLang="en-US" sz="1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zh-CN" sz="1400" dirty="0">
                <a:effectLst/>
              </a:rPr>
              <a:t> </a:t>
            </a:r>
            <a:endParaRPr sz="1200" b="1" dirty="0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42F4F86-4FAA-0EE2-F794-BA303B708A3B}"/>
              </a:ext>
            </a:extLst>
          </p:cNvPr>
          <p:cNvSpPr txBox="1"/>
          <p:nvPr/>
        </p:nvSpPr>
        <p:spPr>
          <a:xfrm>
            <a:off x="4419078" y="4452883"/>
            <a:ext cx="2410513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zh-CN" dirty="0">
                <a:ea typeface="BM KIRANGHAERANG OTF" panose="020B0600000101010101" pitchFamily="34" charset="-127"/>
              </a:rPr>
              <a:t>This is a </a:t>
            </a:r>
            <a:r>
              <a:rPr kumimoji="1" lang="en-US" altLang="zh-CN" b="1" dirty="0">
                <a:ea typeface="BM KIRANGHAERANG OTF" panose="020B0600000101010101" pitchFamily="34" charset="-127"/>
              </a:rPr>
              <a:t>long</a:t>
            </a:r>
            <a:r>
              <a:rPr kumimoji="1" lang="en-US" altLang="zh-CN" dirty="0">
                <a:ea typeface="BM KIRANGHAERANG OTF" panose="020B0600000101010101" pitchFamily="34" charset="-127"/>
              </a:rPr>
              <a:t> pet.</a:t>
            </a:r>
          </a:p>
          <a:p>
            <a:r>
              <a:rPr kumimoji="1" lang="en-US" altLang="zh-CN" dirty="0">
                <a:ea typeface="BM KIRANGHAERANG OTF" panose="020B0600000101010101" pitchFamily="34" charset="-127"/>
              </a:rPr>
              <a:t>It is a </a:t>
            </a:r>
            <a:r>
              <a:rPr kumimoji="1" lang="en-US" altLang="zh-CN" dirty="0" err="1">
                <a:ea typeface="BM KIRANGHAERANG OTF" panose="020B0600000101010101" pitchFamily="34" charset="-127"/>
              </a:rPr>
              <a:t>sanke</a:t>
            </a:r>
            <a:r>
              <a:rPr kumimoji="1" lang="en-US" altLang="zh-CN" dirty="0">
                <a:ea typeface="BM KIRANGHAERANG OTF" panose="020B0600000101010101" pitchFamily="34" charset="-127"/>
              </a:rPr>
              <a:t>.</a:t>
            </a:r>
          </a:p>
          <a:p>
            <a:r>
              <a:rPr kumimoji="1" lang="en-US" altLang="zh-CN" dirty="0">
                <a:ea typeface="BM KIRANGHAERANG OTF" panose="020B0600000101010101" pitchFamily="34" charset="-127"/>
              </a:rPr>
              <a:t>I like this </a:t>
            </a:r>
            <a:r>
              <a:rPr kumimoji="1" lang="en-US" altLang="zh-CN" b="1" dirty="0">
                <a:ea typeface="BM KIRANGHAERANG OTF" panose="020B0600000101010101" pitchFamily="34" charset="-127"/>
              </a:rPr>
              <a:t>long </a:t>
            </a:r>
            <a:r>
              <a:rPr kumimoji="1" lang="en-US" altLang="zh-CN" dirty="0">
                <a:ea typeface="BM KIRANGHAERANG OTF" panose="020B0600000101010101" pitchFamily="34" charset="-127"/>
              </a:rPr>
              <a:t>snake.</a:t>
            </a:r>
            <a:endParaRPr kumimoji="1" lang="zh-CN" altLang="en-US" dirty="0">
              <a:ea typeface="BM KIRANGHAERANG OTF" panose="020B0600000101010101" pitchFamily="34" charset="-127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CFC8212-F07E-6A9E-F683-AD421C9267ED}"/>
              </a:ext>
            </a:extLst>
          </p:cNvPr>
          <p:cNvSpPr txBox="1"/>
          <p:nvPr/>
        </p:nvSpPr>
        <p:spPr>
          <a:xfrm>
            <a:off x="4432034" y="5895171"/>
            <a:ext cx="18473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endParaRPr kumimoji="1"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BC0918B-268F-41BB-E716-30EA6233D470}"/>
              </a:ext>
            </a:extLst>
          </p:cNvPr>
          <p:cNvSpPr txBox="1"/>
          <p:nvPr/>
        </p:nvSpPr>
        <p:spPr>
          <a:xfrm>
            <a:off x="1224889" y="8669138"/>
            <a:ext cx="18473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endParaRPr kumimoji="1"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4902038-9F40-7618-173A-AA68DA45042F}"/>
              </a:ext>
            </a:extLst>
          </p:cNvPr>
          <p:cNvSpPr txBox="1"/>
          <p:nvPr/>
        </p:nvSpPr>
        <p:spPr>
          <a:xfrm>
            <a:off x="3737146" y="8654390"/>
            <a:ext cx="18473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endParaRPr kumimoji="1" lang="zh-CN" alt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82F4877-8354-5C42-BE5A-CD6791021BD9}"/>
              </a:ext>
            </a:extLst>
          </p:cNvPr>
          <p:cNvSpPr txBox="1"/>
          <p:nvPr/>
        </p:nvSpPr>
        <p:spPr>
          <a:xfrm>
            <a:off x="1890487" y="-14798"/>
            <a:ext cx="2438336" cy="4370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0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0" cap="none" spc="0" normalizeH="0" baseline="-10000" noProof="0" dirty="0">
                <a:ln>
                  <a:noFill/>
                </a:ln>
                <a:solidFill>
                  <a:srgbClr val="000000">
                    <a:alpha val="100000"/>
                  </a:srgbClr>
                </a:solidFill>
                <a:effectLst/>
                <a:uLnTx/>
                <a:uFillTx/>
                <a:latin typeface="Calibri" panose="020F0502020204030204"/>
                <a:ea typeface="Calibri" panose="020F0502020204030204"/>
                <a:cs typeface="Calibri" panose="020F0502020204030204"/>
              </a:rPr>
              <a:t>Theme</a:t>
            </a:r>
            <a:r>
              <a:rPr kumimoji="0" lang="zh-CN" altLang="en-US" sz="2800" b="1" i="0" u="none" strike="noStrike" kern="0" cap="none" spc="0" normalizeH="0" baseline="-10000" noProof="0" dirty="0">
                <a:ln>
                  <a:noFill/>
                </a:ln>
                <a:solidFill>
                  <a:srgbClr val="000000">
                    <a:alpha val="100000"/>
                  </a:srgbClr>
                </a:solidFill>
                <a:effectLst/>
                <a:uLnTx/>
                <a:uFillTx/>
                <a:latin typeface="Calibri" panose="020F0502020204030204"/>
                <a:ea typeface="Calibri" panose="020F0502020204030204"/>
                <a:cs typeface="Calibri" panose="020F0502020204030204"/>
              </a:rPr>
              <a:t>：新启航</a:t>
            </a:r>
            <a:r>
              <a:rPr kumimoji="0" lang="en-US" altLang="zh-CN" sz="2800" b="1" i="0" u="none" strike="noStrike" kern="0" cap="none" spc="0" normalizeH="0" baseline="-10000" noProof="0" dirty="0">
                <a:ln>
                  <a:noFill/>
                </a:ln>
                <a:solidFill>
                  <a:srgbClr val="000000">
                    <a:alpha val="100000"/>
                  </a:srgbClr>
                </a:solidFill>
                <a:effectLst/>
                <a:uLnTx/>
                <a:uFillTx/>
                <a:latin typeface="Calibri" panose="020F0502020204030204"/>
                <a:ea typeface="Calibri" panose="020F0502020204030204"/>
                <a:cs typeface="Calibri" panose="020F0502020204030204"/>
              </a:rPr>
              <a:t>U3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Arial" panose="020B0604020202020204"/>
              <a:cs typeface="Arial" panose="020B0604020202020204"/>
            </a:endParaRPr>
          </a:p>
        </p:txBody>
      </p:sp>
      <p:pic>
        <p:nvPicPr>
          <p:cNvPr id="10" name="图片 9" descr="图片包含 圆圈&#10;&#10;描述已自动生成">
            <a:extLst>
              <a:ext uri="{FF2B5EF4-FFF2-40B4-BE49-F238E27FC236}">
                <a16:creationId xmlns:a16="http://schemas.microsoft.com/office/drawing/2014/main" id="{77636684-B8E2-634E-B94B-C26B4B31ED0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880" y="4444684"/>
            <a:ext cx="875337" cy="787718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2D771470-CED6-0C4D-95A1-E3D663D6D869}"/>
              </a:ext>
            </a:extLst>
          </p:cNvPr>
          <p:cNvSpPr txBox="1"/>
          <p:nvPr/>
        </p:nvSpPr>
        <p:spPr>
          <a:xfrm>
            <a:off x="1053308" y="4439001"/>
            <a:ext cx="26293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>
                <a:ea typeface="BM KIRANGHAERANG OTF" panose="020B0600000101010101" pitchFamily="34" charset="-127"/>
              </a:rPr>
              <a:t>This is a </a:t>
            </a:r>
            <a:r>
              <a:rPr kumimoji="1" lang="en-US" altLang="zh-CN" b="1" dirty="0">
                <a:ea typeface="BM KIRANGHAERANG OTF" panose="020B0600000101010101" pitchFamily="34" charset="-127"/>
              </a:rPr>
              <a:t>little</a:t>
            </a:r>
            <a:r>
              <a:rPr kumimoji="1" lang="en-US" altLang="zh-CN" dirty="0">
                <a:ea typeface="BM KIRANGHAERANG OTF" panose="020B0600000101010101" pitchFamily="34" charset="-127"/>
              </a:rPr>
              <a:t> pet.</a:t>
            </a:r>
          </a:p>
          <a:p>
            <a:r>
              <a:rPr kumimoji="1" lang="en-US" altLang="zh-CN" dirty="0">
                <a:ea typeface="BM KIRANGHAERANG OTF" panose="020B0600000101010101" pitchFamily="34" charset="-127"/>
              </a:rPr>
              <a:t>It is a mouse.</a:t>
            </a:r>
          </a:p>
          <a:p>
            <a:r>
              <a:rPr kumimoji="1" lang="en-US" altLang="zh-CN" dirty="0">
                <a:ea typeface="BM KIRANGHAERANG OTF" panose="020B0600000101010101" pitchFamily="34" charset="-127"/>
              </a:rPr>
              <a:t>I like this </a:t>
            </a:r>
            <a:r>
              <a:rPr kumimoji="1" lang="en-US" altLang="zh-CN" b="1" dirty="0">
                <a:ea typeface="BM KIRANGHAERANG OTF" panose="020B0600000101010101" pitchFamily="34" charset="-127"/>
              </a:rPr>
              <a:t>little</a:t>
            </a:r>
            <a:r>
              <a:rPr kumimoji="1" lang="en-US" altLang="zh-CN" dirty="0">
                <a:ea typeface="BM KIRANGHAERANG OTF" panose="020B0600000101010101" pitchFamily="34" charset="-127"/>
              </a:rPr>
              <a:t> mouse.</a:t>
            </a:r>
            <a:endParaRPr kumimoji="1" lang="zh-CN" altLang="en-US" dirty="0">
              <a:ea typeface="BM KIRANGHAERANG OTF" panose="020B0600000101010101" pitchFamily="34" charset="-127"/>
            </a:endParaRPr>
          </a:p>
        </p:txBody>
      </p:sp>
      <p:pic>
        <p:nvPicPr>
          <p:cNvPr id="15" name="图片 14" descr="形状, 圆圈&#10;&#10;描述已自动生成">
            <a:extLst>
              <a:ext uri="{FF2B5EF4-FFF2-40B4-BE49-F238E27FC236}">
                <a16:creationId xmlns:a16="http://schemas.microsoft.com/office/drawing/2014/main" id="{024DF40A-B47B-1E4D-AC3A-660C39B974E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6856" y="4543348"/>
            <a:ext cx="740631" cy="688194"/>
          </a:xfrm>
          <a:prstGeom prst="rect">
            <a:avLst/>
          </a:prstGeom>
        </p:spPr>
      </p:pic>
      <p:pic>
        <p:nvPicPr>
          <p:cNvPr id="18" name="图片 17" descr="形状, 箭头&#10;&#10;描述已自动生成">
            <a:extLst>
              <a:ext uri="{FF2B5EF4-FFF2-40B4-BE49-F238E27FC236}">
                <a16:creationId xmlns:a16="http://schemas.microsoft.com/office/drawing/2014/main" id="{F4738C40-2C77-8344-9619-1E72905F8F7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269" y="5846452"/>
            <a:ext cx="743240" cy="743240"/>
          </a:xfrm>
          <a:prstGeom prst="rect">
            <a:avLst/>
          </a:prstGeom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id="{3120DFF4-5975-4E49-A134-080DE81EB7A7}"/>
              </a:ext>
            </a:extLst>
          </p:cNvPr>
          <p:cNvSpPr txBox="1"/>
          <p:nvPr/>
        </p:nvSpPr>
        <p:spPr>
          <a:xfrm>
            <a:off x="1002740" y="5763221"/>
            <a:ext cx="346053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en-US" altLang="zh-CN" dirty="0">
                <a:latin typeface="+mn-ea"/>
              </a:rPr>
              <a:t>This is a </a:t>
            </a:r>
            <a:r>
              <a:rPr kumimoji="1" lang="en-US" altLang="zh-CN" b="1" dirty="0">
                <a:latin typeface="+mn-ea"/>
              </a:rPr>
              <a:t>yellow </a:t>
            </a:r>
            <a:r>
              <a:rPr kumimoji="1" lang="en-US" altLang="zh-CN" dirty="0">
                <a:latin typeface="+mn-ea"/>
              </a:rPr>
              <a:t>pet.</a:t>
            </a:r>
          </a:p>
          <a:p>
            <a:r>
              <a:rPr kumimoji="1" lang="en-US" altLang="zh-CN" dirty="0">
                <a:latin typeface="+mn-ea"/>
              </a:rPr>
              <a:t>It is a bird.</a:t>
            </a:r>
          </a:p>
          <a:p>
            <a:r>
              <a:rPr kumimoji="1" lang="en-US" altLang="zh-CN" dirty="0">
                <a:latin typeface="+mn-ea"/>
              </a:rPr>
              <a:t>I like this </a:t>
            </a:r>
            <a:r>
              <a:rPr kumimoji="1" lang="en-US" altLang="zh-CN" b="1" dirty="0">
                <a:latin typeface="+mn-ea"/>
              </a:rPr>
              <a:t>yellow</a:t>
            </a:r>
            <a:r>
              <a:rPr kumimoji="1" lang="en-US" altLang="zh-CN" dirty="0">
                <a:latin typeface="+mn-ea"/>
              </a:rPr>
              <a:t> bird.</a:t>
            </a:r>
            <a:endParaRPr kumimoji="1" lang="zh-CN" altLang="en-US" dirty="0">
              <a:latin typeface="+mn-ea"/>
            </a:endParaRPr>
          </a:p>
        </p:txBody>
      </p:sp>
      <p:pic>
        <p:nvPicPr>
          <p:cNvPr id="21" name="图片 20" descr="形状, 圆圈&#10;&#10;描述已自动生成">
            <a:extLst>
              <a:ext uri="{FF2B5EF4-FFF2-40B4-BE49-F238E27FC236}">
                <a16:creationId xmlns:a16="http://schemas.microsoft.com/office/drawing/2014/main" id="{008D8DAF-CB8A-B14D-9E85-60B2258B040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7768" y="5871564"/>
            <a:ext cx="700636" cy="700636"/>
          </a:xfrm>
          <a:prstGeom prst="rect">
            <a:avLst/>
          </a:prstGeom>
        </p:spPr>
      </p:pic>
      <p:sp>
        <p:nvSpPr>
          <p:cNvPr id="26" name="文本框 25">
            <a:extLst>
              <a:ext uri="{FF2B5EF4-FFF2-40B4-BE49-F238E27FC236}">
                <a16:creationId xmlns:a16="http://schemas.microsoft.com/office/drawing/2014/main" id="{EA8D1E91-9070-824E-920E-D2FEE89080DF}"/>
              </a:ext>
            </a:extLst>
          </p:cNvPr>
          <p:cNvSpPr txBox="1"/>
          <p:nvPr/>
        </p:nvSpPr>
        <p:spPr>
          <a:xfrm>
            <a:off x="4499501" y="5773569"/>
            <a:ext cx="346053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en-US" altLang="zh-CN" dirty="0">
                <a:ea typeface="BM KIRANGHAERANG OTF" panose="020B0600000101010101" pitchFamily="34" charset="-127"/>
              </a:rPr>
              <a:t>This is a </a:t>
            </a:r>
            <a:r>
              <a:rPr kumimoji="1" lang="en-US" altLang="zh-CN" b="1" dirty="0">
                <a:ea typeface="BM KIRANGHAERANG OTF" panose="020B0600000101010101" pitchFamily="34" charset="-127"/>
              </a:rPr>
              <a:t>big </a:t>
            </a:r>
            <a:r>
              <a:rPr kumimoji="1" lang="en-US" altLang="zh-CN" dirty="0">
                <a:ea typeface="BM KIRANGHAERANG OTF" panose="020B0600000101010101" pitchFamily="34" charset="-127"/>
              </a:rPr>
              <a:t>pet.</a:t>
            </a:r>
          </a:p>
          <a:p>
            <a:r>
              <a:rPr kumimoji="1" lang="en-US" altLang="zh-CN" dirty="0">
                <a:ea typeface="BM KIRANGHAERANG OTF" panose="020B0600000101010101" pitchFamily="34" charset="-127"/>
              </a:rPr>
              <a:t>It is a horse.</a:t>
            </a:r>
          </a:p>
          <a:p>
            <a:r>
              <a:rPr kumimoji="1" lang="en-US" altLang="zh-CN" dirty="0">
                <a:ea typeface="BM KIRANGHAERANG OTF" panose="020B0600000101010101" pitchFamily="34" charset="-127"/>
              </a:rPr>
              <a:t>I like this </a:t>
            </a:r>
            <a:r>
              <a:rPr kumimoji="1" lang="en-US" altLang="zh-CN" b="1" dirty="0">
                <a:ea typeface="BM KIRANGHAERANG OTF" panose="020B0600000101010101" pitchFamily="34" charset="-127"/>
              </a:rPr>
              <a:t>big </a:t>
            </a:r>
            <a:r>
              <a:rPr kumimoji="1" lang="en-US" altLang="zh-CN" dirty="0">
                <a:ea typeface="BM KIRANGHAERANG OTF" panose="020B0600000101010101" pitchFamily="34" charset="-127"/>
              </a:rPr>
              <a:t>horse.</a:t>
            </a:r>
            <a:endParaRPr kumimoji="1" lang="zh-CN" altLang="en-US" dirty="0">
              <a:ea typeface="BM KIRANGHAERANG OTF" panose="020B0600000101010101" pitchFamily="34" charset="-127"/>
            </a:endParaRPr>
          </a:p>
        </p:txBody>
      </p:sp>
      <p:pic>
        <p:nvPicPr>
          <p:cNvPr id="27" name="图片 26" descr="形状, 圆圈&#10;&#10;描述已自动生成">
            <a:extLst>
              <a:ext uri="{FF2B5EF4-FFF2-40B4-BE49-F238E27FC236}">
                <a16:creationId xmlns:a16="http://schemas.microsoft.com/office/drawing/2014/main" id="{DA1A4C99-E4B3-6242-8CB4-A4B24C94B33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930" y="7132219"/>
            <a:ext cx="692498" cy="923330"/>
          </a:xfrm>
          <a:prstGeom prst="rect">
            <a:avLst/>
          </a:prstGeom>
        </p:spPr>
      </p:pic>
      <p:sp>
        <p:nvSpPr>
          <p:cNvPr id="32" name="文本框 31">
            <a:extLst>
              <a:ext uri="{FF2B5EF4-FFF2-40B4-BE49-F238E27FC236}">
                <a16:creationId xmlns:a16="http://schemas.microsoft.com/office/drawing/2014/main" id="{CF348EE7-DC58-974F-8E02-EB93B47C5983}"/>
              </a:ext>
            </a:extLst>
          </p:cNvPr>
          <p:cNvSpPr txBox="1"/>
          <p:nvPr/>
        </p:nvSpPr>
        <p:spPr>
          <a:xfrm>
            <a:off x="996659" y="7127161"/>
            <a:ext cx="397291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BM KIRANGHAERANG OTF" panose="020B0600000101010101" pitchFamily="34" charset="-127"/>
                <a:cs typeface="+mn-cs"/>
              </a:rPr>
              <a:t>This is a </a:t>
            </a:r>
            <a:r>
              <a:rPr kumimoji="1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BM KIRANGHAERANG OTF" panose="020B0600000101010101" pitchFamily="34" charset="-127"/>
                <a:cs typeface="+mn-cs"/>
              </a:rPr>
              <a:t>soft</a:t>
            </a:r>
            <a:r>
              <a:rPr kumimoji="1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BM KIRANGHAERANG OTF" panose="020B0600000101010101" pitchFamily="34" charset="-127"/>
                <a:cs typeface="+mn-cs"/>
              </a:rPr>
              <a:t> pet.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BM KIRANGHAERANG OTF" panose="020B0600000101010101" pitchFamily="34" charset="-127"/>
                <a:cs typeface="+mn-cs"/>
              </a:rPr>
              <a:t>It is a cat.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BM KIRANGHAERANG OTF" panose="020B0600000101010101" pitchFamily="34" charset="-127"/>
                <a:cs typeface="+mn-cs"/>
              </a:rPr>
              <a:t>I like this </a:t>
            </a:r>
            <a:r>
              <a:rPr kumimoji="1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BM KIRANGHAERANG OTF" panose="020B0600000101010101" pitchFamily="34" charset="-127"/>
                <a:cs typeface="+mn-cs"/>
              </a:rPr>
              <a:t>soft</a:t>
            </a:r>
            <a:r>
              <a:rPr kumimoji="1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BM KIRANGHAERANG OTF" panose="020B0600000101010101" pitchFamily="34" charset="-127"/>
                <a:cs typeface="+mn-cs"/>
              </a:rPr>
              <a:t> cat.</a:t>
            </a:r>
            <a:endParaRPr lang="zh-CN" altLang="en-US" dirty="0"/>
          </a:p>
        </p:txBody>
      </p:sp>
      <p:pic>
        <p:nvPicPr>
          <p:cNvPr id="31" name="图片 30" descr="卡通人物&#10;&#10;中度可信度描述已自动生成">
            <a:extLst>
              <a:ext uri="{FF2B5EF4-FFF2-40B4-BE49-F238E27FC236}">
                <a16:creationId xmlns:a16="http://schemas.microsoft.com/office/drawing/2014/main" id="{B9215DF3-3BA7-8845-9D09-591035D37E4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5620" y="7191093"/>
            <a:ext cx="724954" cy="724954"/>
          </a:xfrm>
          <a:prstGeom prst="rect">
            <a:avLst/>
          </a:prstGeom>
        </p:spPr>
      </p:pic>
      <p:sp>
        <p:nvSpPr>
          <p:cNvPr id="36" name="文本框 35">
            <a:extLst>
              <a:ext uri="{FF2B5EF4-FFF2-40B4-BE49-F238E27FC236}">
                <a16:creationId xmlns:a16="http://schemas.microsoft.com/office/drawing/2014/main" id="{333078CF-1994-8541-8467-088001C1EE6C}"/>
              </a:ext>
            </a:extLst>
          </p:cNvPr>
          <p:cNvSpPr txBox="1"/>
          <p:nvPr/>
        </p:nvSpPr>
        <p:spPr>
          <a:xfrm>
            <a:off x="4340574" y="7113176"/>
            <a:ext cx="397291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en-US" altLang="zh-CN" dirty="0">
                <a:ea typeface="BM KIRANGHAERANG OTF" panose="020B0600000101010101" pitchFamily="34" charset="-127"/>
              </a:rPr>
              <a:t>This is a </a:t>
            </a:r>
            <a:r>
              <a:rPr kumimoji="1" lang="en-US" altLang="zh-CN" b="1" dirty="0">
                <a:ea typeface="BM KIRANGHAERANG OTF" panose="020B0600000101010101" pitchFamily="34" charset="-127"/>
              </a:rPr>
              <a:t>wet </a:t>
            </a:r>
            <a:r>
              <a:rPr kumimoji="1" lang="en-US" altLang="zh-CN" dirty="0">
                <a:ea typeface="BM KIRANGHAERANG OTF" panose="020B0600000101010101" pitchFamily="34" charset="-127"/>
              </a:rPr>
              <a:t>pet.</a:t>
            </a:r>
          </a:p>
          <a:p>
            <a:r>
              <a:rPr kumimoji="1" lang="en-US" altLang="zh-CN" dirty="0">
                <a:ea typeface="BM KIRANGHAERANG OTF" panose="020B0600000101010101" pitchFamily="34" charset="-127"/>
              </a:rPr>
              <a:t>It is a goldfish.</a:t>
            </a:r>
          </a:p>
          <a:p>
            <a:r>
              <a:rPr kumimoji="1" lang="en-US" altLang="zh-CN" dirty="0">
                <a:ea typeface="BM KIRANGHAERANG OTF" panose="020B0600000101010101" pitchFamily="34" charset="-127"/>
              </a:rPr>
              <a:t>I like this </a:t>
            </a:r>
            <a:r>
              <a:rPr kumimoji="1" lang="en-US" altLang="zh-CN" b="1" dirty="0">
                <a:ea typeface="BM KIRANGHAERANG OTF" panose="020B0600000101010101" pitchFamily="34" charset="-127"/>
              </a:rPr>
              <a:t>wet</a:t>
            </a:r>
            <a:r>
              <a:rPr kumimoji="1" lang="en-US" altLang="zh-CN" dirty="0">
                <a:ea typeface="BM KIRANGHAERANG OTF" panose="020B0600000101010101" pitchFamily="34" charset="-127"/>
              </a:rPr>
              <a:t> goldfish.</a:t>
            </a:r>
            <a:endParaRPr lang="zh-CN" altLang="en-US" dirty="0"/>
          </a:p>
        </p:txBody>
      </p:sp>
      <p:pic>
        <p:nvPicPr>
          <p:cNvPr id="35" name="图片 34" descr="形状&#10;&#10;描述已自动生成">
            <a:extLst>
              <a:ext uri="{FF2B5EF4-FFF2-40B4-BE49-F238E27FC236}">
                <a16:creationId xmlns:a16="http://schemas.microsoft.com/office/drawing/2014/main" id="{CFC0FEC2-76BC-B145-8782-FD02615EAFD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760" y="8628388"/>
            <a:ext cx="700548" cy="700548"/>
          </a:xfrm>
          <a:prstGeom prst="rect">
            <a:avLst/>
          </a:prstGeom>
        </p:spPr>
      </p:pic>
      <p:sp>
        <p:nvSpPr>
          <p:cNvPr id="40" name="文本框 39">
            <a:extLst>
              <a:ext uri="{FF2B5EF4-FFF2-40B4-BE49-F238E27FC236}">
                <a16:creationId xmlns:a16="http://schemas.microsoft.com/office/drawing/2014/main" id="{B16770E3-8E1C-7741-96C1-9939367BF2F4}"/>
              </a:ext>
            </a:extLst>
          </p:cNvPr>
          <p:cNvSpPr txBox="1"/>
          <p:nvPr/>
        </p:nvSpPr>
        <p:spPr>
          <a:xfrm>
            <a:off x="1079845" y="8501722"/>
            <a:ext cx="405962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en-US" altLang="zh-CN" dirty="0">
                <a:latin typeface="+mn-ea"/>
              </a:rPr>
              <a:t>This is a </a:t>
            </a:r>
            <a:r>
              <a:rPr kumimoji="1" lang="en-US" altLang="zh-CN" b="1" dirty="0">
                <a:latin typeface="+mn-ea"/>
              </a:rPr>
              <a:t>fat</a:t>
            </a:r>
            <a:r>
              <a:rPr kumimoji="1" lang="en-US" altLang="zh-CN" dirty="0">
                <a:latin typeface="+mn-ea"/>
              </a:rPr>
              <a:t> pet.</a:t>
            </a:r>
          </a:p>
          <a:p>
            <a:r>
              <a:rPr kumimoji="1" lang="en-US" altLang="zh-CN" dirty="0">
                <a:latin typeface="+mn-ea"/>
              </a:rPr>
              <a:t>It is a pig.</a:t>
            </a:r>
          </a:p>
          <a:p>
            <a:r>
              <a:rPr kumimoji="1" lang="en-US" altLang="zh-CN" dirty="0">
                <a:latin typeface="+mn-ea"/>
              </a:rPr>
              <a:t>I like this </a:t>
            </a:r>
            <a:r>
              <a:rPr kumimoji="1" lang="en-US" altLang="zh-CN" b="1" dirty="0">
                <a:latin typeface="+mn-ea"/>
              </a:rPr>
              <a:t>fat</a:t>
            </a:r>
            <a:r>
              <a:rPr kumimoji="1" lang="en-US" altLang="zh-CN" dirty="0">
                <a:latin typeface="+mn-ea"/>
              </a:rPr>
              <a:t> pig.</a:t>
            </a:r>
            <a:endParaRPr lang="zh-CN" altLang="en-US" dirty="0">
              <a:latin typeface="+mn-ea"/>
            </a:endParaRPr>
          </a:p>
        </p:txBody>
      </p:sp>
      <p:pic>
        <p:nvPicPr>
          <p:cNvPr id="39" name="图片 38" descr="形状, 圆圈&#10;&#10;描述已自动生成">
            <a:extLst>
              <a:ext uri="{FF2B5EF4-FFF2-40B4-BE49-F238E27FC236}">
                <a16:creationId xmlns:a16="http://schemas.microsoft.com/office/drawing/2014/main" id="{99458299-7704-F749-8358-A300B06CC51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8439" y="8570387"/>
            <a:ext cx="758549" cy="758549"/>
          </a:xfrm>
          <a:prstGeom prst="rect">
            <a:avLst/>
          </a:prstGeom>
        </p:spPr>
      </p:pic>
      <p:sp>
        <p:nvSpPr>
          <p:cNvPr id="44" name="文本框 43">
            <a:extLst>
              <a:ext uri="{FF2B5EF4-FFF2-40B4-BE49-F238E27FC236}">
                <a16:creationId xmlns:a16="http://schemas.microsoft.com/office/drawing/2014/main" id="{140D3695-15C2-7742-9406-98FE732E12D1}"/>
              </a:ext>
            </a:extLst>
          </p:cNvPr>
          <p:cNvSpPr txBox="1"/>
          <p:nvPr/>
        </p:nvSpPr>
        <p:spPr>
          <a:xfrm>
            <a:off x="4366988" y="8524493"/>
            <a:ext cx="405962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en-US" altLang="zh-CN" dirty="0">
                <a:latin typeface="+mn-ea"/>
              </a:rPr>
              <a:t>I like this </a:t>
            </a:r>
          </a:p>
          <a:p>
            <a:r>
              <a:rPr kumimoji="1" lang="en-US" altLang="zh-CN" b="1" dirty="0">
                <a:latin typeface="+mn-ea"/>
              </a:rPr>
              <a:t>black and white </a:t>
            </a:r>
            <a:r>
              <a:rPr kumimoji="1" lang="en-US" altLang="zh-CN" dirty="0">
                <a:latin typeface="+mn-ea"/>
              </a:rPr>
              <a:t>pet.</a:t>
            </a:r>
          </a:p>
          <a:p>
            <a:r>
              <a:rPr kumimoji="1" lang="en-US" altLang="zh-CN" dirty="0">
                <a:latin typeface="+mn-ea"/>
              </a:rPr>
              <a:t>It is a cow.</a:t>
            </a:r>
            <a:endParaRPr lang="zh-CN" altLang="en-US" dirty="0">
              <a:latin typeface="+mn-ea"/>
            </a:endParaRPr>
          </a:p>
        </p:txBody>
      </p:sp>
      <p:pic>
        <p:nvPicPr>
          <p:cNvPr id="11" name="图片 10" descr="图片包含 人, 小孩, 年轻, 小&#10;&#10;描述已自动生成">
            <a:extLst>
              <a:ext uri="{FF2B5EF4-FFF2-40B4-BE49-F238E27FC236}">
                <a16:creationId xmlns:a16="http://schemas.microsoft.com/office/drawing/2014/main" id="{333B024D-EED0-9D47-8776-05279548DDD8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4396" y="3583769"/>
            <a:ext cx="1119938" cy="728229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43C76208-D755-9D9C-EF18-F2DFFDE63BFB}"/>
              </a:ext>
            </a:extLst>
          </p:cNvPr>
          <p:cNvSpPr txBox="1"/>
          <p:nvPr/>
        </p:nvSpPr>
        <p:spPr>
          <a:xfrm>
            <a:off x="2405014" y="3667046"/>
            <a:ext cx="1923809" cy="584775"/>
          </a:xfrm>
          <a:custGeom>
            <a:avLst/>
            <a:gdLst>
              <a:gd name="connsiteX0" fmla="*/ 0 w 2169953"/>
              <a:gd name="connsiteY0" fmla="*/ 0 h 707886"/>
              <a:gd name="connsiteX1" fmla="*/ 520789 w 2169953"/>
              <a:gd name="connsiteY1" fmla="*/ 0 h 707886"/>
              <a:gd name="connsiteX2" fmla="*/ 998178 w 2169953"/>
              <a:gd name="connsiteY2" fmla="*/ 0 h 707886"/>
              <a:gd name="connsiteX3" fmla="*/ 1584066 w 2169953"/>
              <a:gd name="connsiteY3" fmla="*/ 0 h 707886"/>
              <a:gd name="connsiteX4" fmla="*/ 2169953 w 2169953"/>
              <a:gd name="connsiteY4" fmla="*/ 0 h 707886"/>
              <a:gd name="connsiteX5" fmla="*/ 2169953 w 2169953"/>
              <a:gd name="connsiteY5" fmla="*/ 346864 h 707886"/>
              <a:gd name="connsiteX6" fmla="*/ 2169953 w 2169953"/>
              <a:gd name="connsiteY6" fmla="*/ 707886 h 707886"/>
              <a:gd name="connsiteX7" fmla="*/ 1627465 w 2169953"/>
              <a:gd name="connsiteY7" fmla="*/ 707886 h 707886"/>
              <a:gd name="connsiteX8" fmla="*/ 1041577 w 2169953"/>
              <a:gd name="connsiteY8" fmla="*/ 707886 h 707886"/>
              <a:gd name="connsiteX9" fmla="*/ 564188 w 2169953"/>
              <a:gd name="connsiteY9" fmla="*/ 707886 h 707886"/>
              <a:gd name="connsiteX10" fmla="*/ 0 w 2169953"/>
              <a:gd name="connsiteY10" fmla="*/ 707886 h 707886"/>
              <a:gd name="connsiteX11" fmla="*/ 0 w 2169953"/>
              <a:gd name="connsiteY11" fmla="*/ 353943 h 707886"/>
              <a:gd name="connsiteX12" fmla="*/ 0 w 2169953"/>
              <a:gd name="connsiteY12" fmla="*/ 0 h 707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69953" h="707886" extrusionOk="0">
                <a:moveTo>
                  <a:pt x="0" y="0"/>
                </a:moveTo>
                <a:cubicBezTo>
                  <a:pt x="138531" y="-4921"/>
                  <a:pt x="296310" y="38027"/>
                  <a:pt x="520789" y="0"/>
                </a:cubicBezTo>
                <a:cubicBezTo>
                  <a:pt x="745268" y="-38027"/>
                  <a:pt x="850649" y="26346"/>
                  <a:pt x="998178" y="0"/>
                </a:cubicBezTo>
                <a:cubicBezTo>
                  <a:pt x="1145707" y="-26346"/>
                  <a:pt x="1424003" y="67558"/>
                  <a:pt x="1584066" y="0"/>
                </a:cubicBezTo>
                <a:cubicBezTo>
                  <a:pt x="1744129" y="-67558"/>
                  <a:pt x="1894338" y="3234"/>
                  <a:pt x="2169953" y="0"/>
                </a:cubicBezTo>
                <a:cubicBezTo>
                  <a:pt x="2174289" y="96030"/>
                  <a:pt x="2160620" y="207511"/>
                  <a:pt x="2169953" y="346864"/>
                </a:cubicBezTo>
                <a:cubicBezTo>
                  <a:pt x="2179286" y="486217"/>
                  <a:pt x="2131995" y="609750"/>
                  <a:pt x="2169953" y="707886"/>
                </a:cubicBezTo>
                <a:cubicBezTo>
                  <a:pt x="1941339" y="723619"/>
                  <a:pt x="1889633" y="647619"/>
                  <a:pt x="1627465" y="707886"/>
                </a:cubicBezTo>
                <a:cubicBezTo>
                  <a:pt x="1365297" y="768153"/>
                  <a:pt x="1310810" y="684462"/>
                  <a:pt x="1041577" y="707886"/>
                </a:cubicBezTo>
                <a:cubicBezTo>
                  <a:pt x="772344" y="731310"/>
                  <a:pt x="681209" y="664014"/>
                  <a:pt x="564188" y="707886"/>
                </a:cubicBezTo>
                <a:cubicBezTo>
                  <a:pt x="447167" y="751758"/>
                  <a:pt x="264534" y="665838"/>
                  <a:pt x="0" y="707886"/>
                </a:cubicBezTo>
                <a:cubicBezTo>
                  <a:pt x="-5718" y="580285"/>
                  <a:pt x="18102" y="462545"/>
                  <a:pt x="0" y="353943"/>
                </a:cubicBezTo>
                <a:cubicBezTo>
                  <a:pt x="-18102" y="245341"/>
                  <a:pt x="32002" y="163086"/>
                  <a:pt x="0" y="0"/>
                </a:cubicBezTo>
                <a:close/>
              </a:path>
            </a:pathLst>
          </a:custGeom>
          <a:noFill/>
          <a:ln w="12700"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sX0" fmla="*/ 0 w 1923809"/>
                      <a:gd name="csY0" fmla="*/ 0 h 584775"/>
                      <a:gd name="csX1" fmla="*/ 461714 w 1923809"/>
                      <a:gd name="csY1" fmla="*/ 0 h 584775"/>
                      <a:gd name="csX2" fmla="*/ 884951 w 1923809"/>
                      <a:gd name="csY2" fmla="*/ 0 h 584775"/>
                      <a:gd name="csX3" fmla="*/ 1404380 w 1923809"/>
                      <a:gd name="csY3" fmla="*/ 0 h 584775"/>
                      <a:gd name="csX4" fmla="*/ 1923809 w 1923809"/>
                      <a:gd name="csY4" fmla="*/ 0 h 584775"/>
                      <a:gd name="csX5" fmla="*/ 1923809 w 1923809"/>
                      <a:gd name="csY5" fmla="*/ 286539 h 584775"/>
                      <a:gd name="csX6" fmla="*/ 1923809 w 1923809"/>
                      <a:gd name="csY6" fmla="*/ 584775 h 584775"/>
                      <a:gd name="csX7" fmla="*/ 1442856 w 1923809"/>
                      <a:gd name="csY7" fmla="*/ 584775 h 584775"/>
                      <a:gd name="csX8" fmla="*/ 923427 w 1923809"/>
                      <a:gd name="csY8" fmla="*/ 584775 h 584775"/>
                      <a:gd name="csX9" fmla="*/ 500190 w 1923809"/>
                      <a:gd name="csY9" fmla="*/ 584775 h 584775"/>
                      <a:gd name="csX10" fmla="*/ 0 w 1923809"/>
                      <a:gd name="csY10" fmla="*/ 584775 h 584775"/>
                      <a:gd name="csX11" fmla="*/ 0 w 1923809"/>
                      <a:gd name="csY11" fmla="*/ 292387 h 584775"/>
                      <a:gd name="csX12" fmla="*/ 0 w 1923809"/>
                      <a:gd name="csY12" fmla="*/ 0 h 584775"/>
                    </a:gdLst>
                    <a:ahLst/>
                    <a:cxnLst>
                      <a:cxn ang="0">
                        <a:pos x="csX0" y="csY0"/>
                      </a:cxn>
                      <a:cxn ang="0">
                        <a:pos x="csX1" y="csY1"/>
                      </a:cxn>
                      <a:cxn ang="0">
                        <a:pos x="csX2" y="csY2"/>
                      </a:cxn>
                      <a:cxn ang="0">
                        <a:pos x="csX3" y="csY3"/>
                      </a:cxn>
                      <a:cxn ang="0">
                        <a:pos x="csX4" y="csY4"/>
                      </a:cxn>
                      <a:cxn ang="0">
                        <a:pos x="csX5" y="csY5"/>
                      </a:cxn>
                      <a:cxn ang="0">
                        <a:pos x="csX6" y="csY6"/>
                      </a:cxn>
                      <a:cxn ang="0">
                        <a:pos x="csX7" y="csY7"/>
                      </a:cxn>
                      <a:cxn ang="0">
                        <a:pos x="csX8" y="csY8"/>
                      </a:cxn>
                      <a:cxn ang="0">
                        <a:pos x="csX9" y="csY9"/>
                      </a:cxn>
                      <a:cxn ang="0">
                        <a:pos x="csX10" y="csY10"/>
                      </a:cxn>
                      <a:cxn ang="0">
                        <a:pos x="csX11" y="csY11"/>
                      </a:cxn>
                      <a:cxn ang="0">
                        <a:pos x="csX12" y="csY12"/>
                      </a:cxn>
                    </a:cxnLst>
                    <a:rect l="l" t="t" r="r" b="b"/>
                    <a:pathLst>
                      <a:path w="1923809" h="584775" extrusionOk="0">
                        <a:moveTo>
                          <a:pt x="0" y="0"/>
                        </a:moveTo>
                        <a:cubicBezTo>
                          <a:pt x="104635" y="-15281"/>
                          <a:pt x="230573" y="43470"/>
                          <a:pt x="461714" y="0"/>
                        </a:cubicBezTo>
                        <a:cubicBezTo>
                          <a:pt x="671124" y="-29226"/>
                          <a:pt x="732413" y="22455"/>
                          <a:pt x="884951" y="0"/>
                        </a:cubicBezTo>
                        <a:cubicBezTo>
                          <a:pt x="1008978" y="-15156"/>
                          <a:pt x="1261492" y="61236"/>
                          <a:pt x="1404380" y="0"/>
                        </a:cubicBezTo>
                        <a:cubicBezTo>
                          <a:pt x="1540814" y="-58804"/>
                          <a:pt x="1705840" y="15277"/>
                          <a:pt x="1923809" y="0"/>
                        </a:cubicBezTo>
                        <a:cubicBezTo>
                          <a:pt x="1935777" y="80293"/>
                          <a:pt x="1925287" y="151351"/>
                          <a:pt x="1923809" y="286539"/>
                        </a:cubicBezTo>
                        <a:cubicBezTo>
                          <a:pt x="1911146" y="398451"/>
                          <a:pt x="1877022" y="516071"/>
                          <a:pt x="1923809" y="584775"/>
                        </a:cubicBezTo>
                        <a:cubicBezTo>
                          <a:pt x="1718708" y="574699"/>
                          <a:pt x="1668699" y="544143"/>
                          <a:pt x="1442856" y="584775"/>
                        </a:cubicBezTo>
                        <a:cubicBezTo>
                          <a:pt x="1220950" y="640451"/>
                          <a:pt x="1174877" y="568491"/>
                          <a:pt x="923427" y="584775"/>
                        </a:cubicBezTo>
                        <a:cubicBezTo>
                          <a:pt x="679025" y="603202"/>
                          <a:pt x="612703" y="555701"/>
                          <a:pt x="500190" y="584775"/>
                        </a:cubicBezTo>
                        <a:cubicBezTo>
                          <a:pt x="418892" y="654435"/>
                          <a:pt x="237193" y="577654"/>
                          <a:pt x="0" y="584775"/>
                        </a:cubicBezTo>
                        <a:cubicBezTo>
                          <a:pt x="4532" y="494155"/>
                          <a:pt x="30518" y="399827"/>
                          <a:pt x="0" y="292387"/>
                        </a:cubicBezTo>
                        <a:cubicBezTo>
                          <a:pt x="-11294" y="198509"/>
                          <a:pt x="29970" y="127202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algn="ctr"/>
            <a:r>
              <a:rPr kumimoji="1" lang="en-US" altLang="zh-CN" sz="2000" dirty="0">
                <a:latin typeface="Arial Rounded MT Bold" panose="020F0704030504030204" pitchFamily="34" charset="0"/>
                <a:ea typeface="BM KIRANGHAERANG OTF" panose="020B0600000101010101" pitchFamily="34" charset="-127"/>
              </a:rPr>
              <a:t>Our Pets</a:t>
            </a:r>
          </a:p>
          <a:p>
            <a:pPr algn="ctr"/>
            <a:r>
              <a:rPr kumimoji="1" lang="zh-CN" altLang="en-US" sz="1200" dirty="0"/>
              <a:t>海尼曼</a:t>
            </a:r>
            <a:r>
              <a:rPr kumimoji="1" lang="en-US" altLang="zh-CN" sz="1200" dirty="0"/>
              <a:t> level C</a:t>
            </a:r>
            <a:endParaRPr kumimoji="1" lang="zh-CN" altLang="en-US" sz="12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satMod val="110000"/>
                <a:lum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satMod val="105000"/>
                <a:lum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shade val="94000"/>
              </a:schemeClr>
            </a:gs>
            <a:gs pos="50000">
              <a:schemeClr val="phClr">
                <a:lumMod val="110000"/>
                <a:satMod val="100000"/>
                <a:tint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572</TotalTime>
  <Words>214</Words>
  <Application>Microsoft Office PowerPoint</Application>
  <PresentationFormat>A4 纸张(210x297 毫米)</PresentationFormat>
  <Paragraphs>47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0" baseType="lpstr">
      <vt:lpstr>BM KIRANGHAERANG OTF</vt:lpstr>
      <vt:lpstr>TimesNewRomanPS</vt:lpstr>
      <vt:lpstr>等线</vt:lpstr>
      <vt:lpstr>宋体</vt:lpstr>
      <vt:lpstr>Arial</vt:lpstr>
      <vt:lpstr>Arial Rounded MT Bold</vt:lpstr>
      <vt:lpstr>Calibri</vt:lpstr>
      <vt:lpstr>Times New Roman</vt:lpstr>
      <vt:lpstr>Office theme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煦冬 陈</cp:lastModifiedBy>
  <cp:revision>49</cp:revision>
  <dcterms:created xsi:type="dcterms:W3CDTF">2025-10-11T01:39:00Z</dcterms:created>
  <dcterms:modified xsi:type="dcterms:W3CDTF">2026-04-09T03:06:42Z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O">
    <vt:lpwstr>wqlLaW5nc29mdCBQREYgdG8gV1BTIDExMA</vt:lpwstr>
  </property>
  <property fmtid="{D5CDD505-2E9C-101B-9397-08002B2CF9AE}" pid="3" name="Created">
    <vt:filetime>2025-10-14T01:16:28Z</vt:filetime>
  </property>
  <property fmtid="{D5CDD505-2E9C-101B-9397-08002B2CF9AE}" pid="4" name="ICV">
    <vt:lpwstr>555CC13EB0704436A03057536CB862E4_13</vt:lpwstr>
  </property>
  <property fmtid="{D5CDD505-2E9C-101B-9397-08002B2CF9AE}" pid="5" name="KSOProductBuildVer">
    <vt:lpwstr>2052-12.1.0.23542</vt:lpwstr>
  </property>
</Properties>
</file>