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315" r:id="rId3"/>
    <p:sldId id="378" r:id="rId4"/>
    <p:sldId id="379" r:id="rId5"/>
    <p:sldId id="385" r:id="rId6"/>
    <p:sldId id="371" r:id="rId7"/>
    <p:sldId id="380" r:id="rId8"/>
    <p:sldId id="369" r:id="rId9"/>
    <p:sldId id="383" r:id="rId10"/>
    <p:sldId id="334" r:id="rId11"/>
    <p:sldId id="381" r:id="rId12"/>
    <p:sldId id="363" r:id="rId13"/>
    <p:sldId id="374" r:id="rId14"/>
    <p:sldId id="356" r:id="rId15"/>
    <p:sldId id="384" r:id="rId16"/>
    <p:sldId id="367" r:id="rId17"/>
    <p:sldId id="389" r:id="rId18"/>
    <p:sldId id="388" r:id="rId19"/>
    <p:sldId id="387" r:id="rId20"/>
    <p:sldId id="264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17" autoAdjust="0"/>
    <p:restoredTop sz="94660"/>
  </p:normalViewPr>
  <p:slideViewPr>
    <p:cSldViewPr>
      <p:cViewPr>
        <p:scale>
          <a:sx n="66" d="100"/>
          <a:sy n="66" d="100"/>
        </p:scale>
        <p:origin x="-7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FF9CF-1C92-47B5-AB01-747C91EA9C7B}" type="datetimeFigureOut">
              <a:rPr lang="zh-CN" altLang="en-US"/>
              <a:pPr>
                <a:defRPr/>
              </a:pPr>
              <a:t>2014/3/12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3C059-CE25-487A-B6E0-FA1B53F628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FE69B-E798-4791-A614-332E253B5391}" type="datetimeFigureOut">
              <a:rPr lang="zh-CN" altLang="en-US"/>
              <a:pPr>
                <a:defRPr/>
              </a:pPr>
              <a:t>2014/3/12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458B9-E6E4-48D0-A602-78E42FCD2B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6092D-9CAE-4B55-9467-18401A7928F3}" type="datetimeFigureOut">
              <a:rPr lang="zh-CN" altLang="en-US"/>
              <a:pPr>
                <a:defRPr/>
              </a:pPr>
              <a:t>2014/3/12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17149-F175-4960-ADCA-E5FCCEB2C0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30833-803D-4DF1-BFDE-C88C1DBCADB6}" type="datetimeFigureOut">
              <a:rPr lang="zh-CN" altLang="en-US"/>
              <a:pPr>
                <a:defRPr/>
              </a:pPr>
              <a:t>2014/3/12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2D68F-E4E6-441B-950F-495E502334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A7378-D381-41B3-8E09-28F1A576F2F7}" type="datetimeFigureOut">
              <a:rPr lang="zh-CN" altLang="en-US"/>
              <a:pPr>
                <a:defRPr/>
              </a:pPr>
              <a:t>2014/3/12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0FB70-E757-45FE-BCFE-1C59C352B6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BA25E-F91D-44E5-A3A6-A4F59E4805DA}" type="datetimeFigureOut">
              <a:rPr lang="zh-CN" altLang="en-US"/>
              <a:pPr>
                <a:defRPr/>
              </a:pPr>
              <a:t>2014/3/12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656F9-8EB9-44CE-86D9-C132314A19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DA004-F200-4E90-8149-F3A63DD4A4A8}" type="datetimeFigureOut">
              <a:rPr lang="zh-CN" altLang="en-US"/>
              <a:pPr>
                <a:defRPr/>
              </a:pPr>
              <a:t>2014/3/12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AC9F7-FEDF-4625-9387-39385817C5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39E5E-489F-4B91-9ABE-C0B885C19951}" type="datetimeFigureOut">
              <a:rPr lang="zh-CN" altLang="en-US"/>
              <a:pPr>
                <a:defRPr/>
              </a:pPr>
              <a:t>2014/3/12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FE244-DAA7-45BE-927C-DA76ABA528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4C94A-22CD-49D3-A35C-166D3E8A0354}" type="datetimeFigureOut">
              <a:rPr lang="zh-CN" altLang="en-US"/>
              <a:pPr>
                <a:defRPr/>
              </a:pPr>
              <a:t>2014/3/12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04212-BCB3-4F20-9FAF-3311C5DC13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A6BE6-FF22-478B-BB2A-98F41D32A926}" type="datetimeFigureOut">
              <a:rPr lang="zh-CN" altLang="en-US"/>
              <a:pPr>
                <a:defRPr/>
              </a:pPr>
              <a:t>2014/3/12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A51BF-B27B-49D8-B438-CCB0F66651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190C1-27CD-4BD5-B09F-E746E4CD40F3}" type="datetimeFigureOut">
              <a:rPr lang="zh-CN" altLang="en-US"/>
              <a:pPr>
                <a:defRPr/>
              </a:pPr>
              <a:t>2014/3/12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06DE6-6884-4679-99A5-10D1E7AF30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C0AE0DB-E417-4F64-9DE8-2B24EFB421C7}" type="datetimeFigureOut">
              <a:rPr lang="zh-CN" altLang="en-US"/>
              <a:pPr>
                <a:defRPr/>
              </a:pPr>
              <a:t>2014/3/12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F431D6D-FAF0-4EE5-9906-8D567D844C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1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22823;&#33258;&#28982;&#30340;&#31192;&#23494;\&#38050;&#29748;&#26354;%20-%20&#20260;&#24863;&#32431;&#38899;&#20048;.mp3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6.bin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7.bin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8.bin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1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2" name="Object 4"/>
          <p:cNvGraphicFramePr>
            <a:graphicFrameLocks/>
          </p:cNvGraphicFramePr>
          <p:nvPr/>
        </p:nvGraphicFramePr>
        <p:xfrm>
          <a:off x="0" y="4786322"/>
          <a:ext cx="9144000" cy="2071678"/>
        </p:xfrm>
        <a:graphic>
          <a:graphicData uri="http://schemas.openxmlformats.org/presentationml/2006/ole">
            <p:oleObj spid="_x0000_s5124" r:id="rId4" imgW="0" imgH="0" progId="PBrush">
              <p:embed/>
            </p:oleObj>
          </a:graphicData>
        </a:graphic>
      </p:graphicFrame>
      <p:sp>
        <p:nvSpPr>
          <p:cNvPr id="5127" name="Text Box 5"/>
          <p:cNvSpPr txBox="1">
            <a:spLocks noChangeArrowheads="1"/>
          </p:cNvSpPr>
          <p:nvPr/>
        </p:nvSpPr>
        <p:spPr bwMode="auto">
          <a:xfrm>
            <a:off x="1000100" y="1285860"/>
            <a:ext cx="78835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000" b="1" dirty="0" smtClean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 大</a:t>
            </a:r>
            <a:r>
              <a:rPr lang="zh-CN" altLang="en-US" sz="80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自然的秘密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68227" y="4214818"/>
            <a:ext cx="867577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四川大学西航港实验小学  </a:t>
            </a:r>
            <a:r>
              <a:rPr lang="zh-CN" altLang="en-US" sz="4400" b="1" dirty="0" smtClean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龙</a:t>
            </a:r>
            <a:r>
              <a:rPr lang="zh-CN" altLang="en-US" sz="44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琴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29058" y="2928934"/>
            <a:ext cx="4500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</a:rPr>
              <a:t>(</a:t>
            </a:r>
            <a:r>
              <a:rPr lang="zh-CN" altLang="en-US" sz="4400" b="1" dirty="0" smtClean="0">
                <a:solidFill>
                  <a:srgbClr val="FF0000"/>
                </a:solidFill>
              </a:rPr>
              <a:t>美国</a:t>
            </a:r>
            <a:r>
              <a:rPr lang="en-US" altLang="zh-CN" sz="4400" b="1" dirty="0" smtClean="0">
                <a:solidFill>
                  <a:srgbClr val="FF0000"/>
                </a:solidFill>
              </a:rPr>
              <a:t>)</a:t>
            </a:r>
            <a:r>
              <a:rPr lang="zh-CN" altLang="en-US" sz="4400" b="1" dirty="0" smtClean="0">
                <a:solidFill>
                  <a:srgbClr val="FF0000"/>
                </a:solidFill>
              </a:rPr>
              <a:t>伯罗蒙塞尔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3" name="Picture 3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223000"/>
          </a:xfrm>
          <a:prstGeom prst="rect">
            <a:avLst/>
          </a:prstGeom>
          <a:noFill/>
        </p:spPr>
      </p:pic>
      <p:graphicFrame>
        <p:nvGraphicFramePr>
          <p:cNvPr id="153604" name="Object 4"/>
          <p:cNvGraphicFramePr>
            <a:graphicFrameLocks/>
          </p:cNvGraphicFramePr>
          <p:nvPr/>
        </p:nvGraphicFramePr>
        <p:xfrm>
          <a:off x="0" y="5357826"/>
          <a:ext cx="9144000" cy="1500174"/>
        </p:xfrm>
        <a:graphic>
          <a:graphicData uri="http://schemas.openxmlformats.org/presentationml/2006/ole">
            <p:oleObj spid="_x0000_s153604" r:id="rId4" imgW="0" imgH="0" progId="PBrush">
              <p:embed/>
            </p:oleObj>
          </a:graphicData>
        </a:graphic>
      </p:graphicFrame>
      <p:sp>
        <p:nvSpPr>
          <p:cNvPr id="94211" name="Rectangle 2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4000" cy="442913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en-US" sz="3600" dirty="0" smtClean="0"/>
              <a:t>             </a:t>
            </a:r>
            <a:endParaRPr lang="en-US" altLang="zh-CN" sz="3600" dirty="0" smtClean="0"/>
          </a:p>
          <a:p>
            <a:pPr eaLnBrk="1" hangingPunct="1">
              <a:buFont typeface="Arial" charset="0"/>
              <a:buNone/>
            </a:pPr>
            <a:r>
              <a:rPr lang="en-US" altLang="zh-CN" sz="3600" dirty="0" smtClean="0"/>
              <a:t>             </a:t>
            </a:r>
            <a:r>
              <a:rPr lang="zh-CN" altLang="en-US" sz="3600" dirty="0" smtClean="0"/>
              <a:t>向导抱走幼龟不久，成群的幼龟从巢口鱼贯而出。           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3600" dirty="0" smtClean="0"/>
              <a:t>             现在的幼龟被向导引向大海，巢中的幼龟得到错误信息，以为外面很安全，于是争先恐后地 结伴而出。　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3600" dirty="0" smtClean="0"/>
              <a:t>             从龟巢到海边的一大段沙滩，无遮无挡，成百上千的幼龟结群而出，很快引来许多食肉鸟，它们确实可以饱餐一顿了。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3600" dirty="0" smtClean="0"/>
              <a:t>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3" name="Picture 3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223000"/>
          </a:xfrm>
          <a:prstGeom prst="rect">
            <a:avLst/>
          </a:prstGeom>
          <a:noFill/>
        </p:spPr>
      </p:pic>
      <p:graphicFrame>
        <p:nvGraphicFramePr>
          <p:cNvPr id="153604" name="Object 4"/>
          <p:cNvGraphicFramePr>
            <a:graphicFrameLocks/>
          </p:cNvGraphicFramePr>
          <p:nvPr/>
        </p:nvGraphicFramePr>
        <p:xfrm>
          <a:off x="0" y="5357826"/>
          <a:ext cx="9144000" cy="1500174"/>
        </p:xfrm>
        <a:graphic>
          <a:graphicData uri="http://schemas.openxmlformats.org/presentationml/2006/ole">
            <p:oleObj spid="_x0000_s245762" r:id="rId4" imgW="0" imgH="0" progId="PBrush">
              <p:embed/>
            </p:oleObj>
          </a:graphicData>
        </a:graphic>
      </p:graphicFrame>
      <p:sp>
        <p:nvSpPr>
          <p:cNvPr id="94211" name="Rectangle 2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4000" cy="442913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en-US" sz="3600" dirty="0" smtClean="0"/>
              <a:t>             </a:t>
            </a:r>
            <a:endParaRPr lang="en-US" altLang="zh-CN" sz="3600" dirty="0" smtClean="0"/>
          </a:p>
          <a:p>
            <a:pPr eaLnBrk="1" hangingPunct="1">
              <a:buFont typeface="Arial" charset="0"/>
              <a:buNone/>
            </a:pPr>
            <a:r>
              <a:rPr lang="en-US" altLang="zh-CN" sz="3600" dirty="0" smtClean="0"/>
              <a:t>             </a:t>
            </a:r>
            <a:r>
              <a:rPr lang="zh-CN" altLang="en-US" sz="3600" dirty="0" smtClean="0"/>
              <a:t>向导抱走幼龟不久，成群的幼龟从巢口</a:t>
            </a:r>
            <a:r>
              <a:rPr lang="zh-CN" altLang="en-US" sz="3600" dirty="0" smtClean="0">
                <a:solidFill>
                  <a:srgbClr val="FF0000"/>
                </a:solidFill>
              </a:rPr>
              <a:t>鱼贯而出</a:t>
            </a:r>
            <a:r>
              <a:rPr lang="zh-CN" altLang="en-US" sz="3600" dirty="0" smtClean="0"/>
              <a:t>。           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3600" dirty="0" smtClean="0"/>
              <a:t>             现在的幼龟被向导引向大海，巢中的幼龟得到错误信息，以为外面很安全，于是争先恐后地 </a:t>
            </a:r>
            <a:r>
              <a:rPr lang="zh-CN" altLang="en-US" sz="3600" dirty="0" smtClean="0">
                <a:solidFill>
                  <a:srgbClr val="FF0000"/>
                </a:solidFill>
              </a:rPr>
              <a:t>结伴而出</a:t>
            </a:r>
            <a:r>
              <a:rPr lang="zh-CN" altLang="en-US" sz="3600" dirty="0" smtClean="0"/>
              <a:t>。　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3600" dirty="0" smtClean="0"/>
              <a:t>             从龟巢到海边的一大段沙滩，无遮无挡，成百上千的幼龟</a:t>
            </a:r>
            <a:r>
              <a:rPr lang="zh-CN" altLang="en-US" sz="3600" dirty="0" smtClean="0">
                <a:solidFill>
                  <a:srgbClr val="FF0000"/>
                </a:solidFill>
              </a:rPr>
              <a:t>结群而出</a:t>
            </a:r>
            <a:r>
              <a:rPr lang="zh-CN" altLang="en-US" sz="3600" dirty="0" smtClean="0"/>
              <a:t>，很快引来许多食肉鸟，它们确实可以饱餐一顿了。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3600" dirty="0" smtClean="0"/>
              <a:t>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79" name="Picture 3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4211" name="Rectangle 2"/>
          <p:cNvSpPr>
            <a:spLocks noGrp="1"/>
          </p:cNvSpPr>
          <p:nvPr>
            <p:ph type="body" idx="4294967295"/>
          </p:nvPr>
        </p:nvSpPr>
        <p:spPr>
          <a:xfrm>
            <a:off x="3571868" y="0"/>
            <a:ext cx="5572132" cy="68580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zh-CN" altLang="en-US" sz="2800" dirty="0" smtClean="0"/>
              <a:t>               </a:t>
            </a:r>
            <a:endParaRPr lang="en-US" altLang="zh-CN" b="1" dirty="0" smtClean="0">
              <a:solidFill>
                <a:srgbClr val="FF0000"/>
              </a:solidFill>
              <a:latin typeface="+mn-ea"/>
              <a:ea typeface="宋体" charset="-122"/>
              <a:cs typeface="楷体_GB2312"/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800" dirty="0" smtClean="0"/>
              <a:t>              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dirty="0" smtClean="0"/>
              <a:t>               </a:t>
            </a:r>
            <a:r>
              <a:rPr lang="zh-CN" altLang="en-US" dirty="0" smtClean="0"/>
              <a:t>向导抱走幼龟不久，成群的幼龟从巢口</a:t>
            </a:r>
            <a:r>
              <a:rPr lang="zh-CN" altLang="en-US" dirty="0" smtClean="0">
                <a:solidFill>
                  <a:srgbClr val="FF0000"/>
                </a:solidFill>
              </a:rPr>
              <a:t>鱼贯而出</a:t>
            </a:r>
            <a:r>
              <a:rPr lang="zh-CN" altLang="en-US" dirty="0" smtClean="0"/>
              <a:t>。            </a:t>
            </a:r>
          </a:p>
          <a:p>
            <a:pPr eaLnBrk="1" hangingPunct="1">
              <a:buFont typeface="Arial" charset="0"/>
              <a:buNone/>
            </a:pPr>
            <a:r>
              <a:rPr lang="zh-CN" altLang="en-US" dirty="0" smtClean="0"/>
              <a:t>             现在的幼龟被向导引向大海，巢中的幼龟得到错误信息，以为外面很安全，于是争先恐后地 </a:t>
            </a:r>
            <a:r>
              <a:rPr lang="zh-CN" altLang="en-US" dirty="0" smtClean="0">
                <a:solidFill>
                  <a:srgbClr val="FF0000"/>
                </a:solidFill>
              </a:rPr>
              <a:t>结伴而出</a:t>
            </a:r>
            <a:r>
              <a:rPr lang="zh-CN" altLang="en-US" dirty="0" smtClean="0"/>
              <a:t>。　</a:t>
            </a:r>
          </a:p>
          <a:p>
            <a:pPr eaLnBrk="1" hangingPunct="1">
              <a:buNone/>
            </a:pPr>
            <a:r>
              <a:rPr lang="zh-CN" altLang="en-US" dirty="0" smtClean="0"/>
              <a:t>             从龟巢到海边的一大段沙滩，无遮无挡，成百上千的幼龟</a:t>
            </a:r>
            <a:r>
              <a:rPr lang="zh-CN" altLang="en-US" dirty="0" smtClean="0">
                <a:solidFill>
                  <a:srgbClr val="FF0000"/>
                </a:solidFill>
              </a:rPr>
              <a:t>结群而出</a:t>
            </a:r>
            <a:r>
              <a:rPr lang="zh-CN" altLang="en-US" dirty="0" smtClean="0"/>
              <a:t>，很快引来许多食肉鸟，它们确实可以饱餐一顿了。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371474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chemeClr val="hlink"/>
                </a:solidFill>
                <a:latin typeface="+mn-ea"/>
                <a:cs typeface="楷体_GB2312"/>
              </a:rPr>
              <a:t>    </a:t>
            </a:r>
            <a:endParaRPr lang="en-US" altLang="zh-CN" sz="3200" b="1" dirty="0" smtClean="0">
              <a:solidFill>
                <a:srgbClr val="FF0000"/>
              </a:solidFill>
              <a:latin typeface="+mn-ea"/>
              <a:cs typeface="楷体_GB2312"/>
            </a:endParaRPr>
          </a:p>
          <a:p>
            <a:r>
              <a:rPr lang="en-US" altLang="zh-CN" sz="3600" b="1" dirty="0" smtClean="0">
                <a:solidFill>
                  <a:schemeClr val="hlink"/>
                </a:solidFill>
                <a:latin typeface="+mn-ea"/>
                <a:ea typeface="+mn-ea"/>
              </a:rPr>
              <a:t>    </a:t>
            </a:r>
          </a:p>
          <a:p>
            <a:r>
              <a:rPr lang="en-US" altLang="zh-CN" sz="3600" b="1" dirty="0" smtClean="0">
                <a:solidFill>
                  <a:schemeClr val="hlink"/>
                </a:solidFill>
                <a:latin typeface="+mn-ea"/>
                <a:ea typeface="+mn-ea"/>
              </a:rPr>
              <a:t>   </a:t>
            </a:r>
            <a:r>
              <a:rPr lang="zh-CN" altLang="en-US" sz="3200" dirty="0" smtClean="0">
                <a:latin typeface="+mn-lt"/>
                <a:ea typeface="+mn-ea"/>
              </a:rPr>
              <a:t>突然，</a:t>
            </a:r>
            <a:r>
              <a:rPr lang="zh-CN" altLang="en-US" sz="4000" b="1" dirty="0" smtClean="0">
                <a:solidFill>
                  <a:schemeClr val="hlink"/>
                </a:solidFill>
                <a:latin typeface="+mn-ea"/>
                <a:ea typeface="+mn-ea"/>
                <a:cs typeface="楷体_GB2312"/>
              </a:rPr>
              <a:t>一只</a:t>
            </a:r>
            <a:r>
              <a:rPr lang="zh-CN" altLang="en-US" sz="3200" dirty="0" smtClean="0">
                <a:latin typeface="+mn-lt"/>
                <a:ea typeface="+mn-ea"/>
              </a:rPr>
              <a:t>幼   龟率先把头</a:t>
            </a:r>
            <a:r>
              <a:rPr lang="zh-CN" altLang="en-US" sz="3200" dirty="0" smtClean="0">
                <a:solidFill>
                  <a:srgbClr val="FF0000"/>
                </a:solidFill>
                <a:latin typeface="+mn-lt"/>
                <a:ea typeface="+mn-ea"/>
              </a:rPr>
              <a:t>探</a:t>
            </a:r>
            <a:r>
              <a:rPr lang="zh-CN" altLang="en-US" sz="3200" dirty="0" smtClean="0">
                <a:latin typeface="+mn-lt"/>
                <a:ea typeface="+mn-ea"/>
              </a:rPr>
              <a:t>出巢穴，却又</a:t>
            </a:r>
            <a:r>
              <a:rPr lang="zh-CN" altLang="en-US" sz="3200" dirty="0" smtClean="0">
                <a:solidFill>
                  <a:srgbClr val="FF0000"/>
                </a:solidFill>
                <a:latin typeface="+mn-lt"/>
                <a:ea typeface="+mn-ea"/>
              </a:rPr>
              <a:t>欲出而止</a:t>
            </a:r>
            <a:r>
              <a:rPr lang="zh-CN" altLang="en-US" sz="3200" dirty="0" smtClean="0">
                <a:latin typeface="+mn-lt"/>
                <a:ea typeface="+mn-ea"/>
              </a:rPr>
              <a:t>，似乎在侦察外面是否安全。</a:t>
            </a:r>
            <a:r>
              <a:rPr lang="zh-CN" altLang="en-US" sz="3200" dirty="0" smtClean="0"/>
              <a:t>正当幼龟</a:t>
            </a:r>
            <a:r>
              <a:rPr lang="zh-CN" altLang="en-US" sz="3200" dirty="0" smtClean="0">
                <a:solidFill>
                  <a:srgbClr val="FF0000"/>
                </a:solidFill>
              </a:rPr>
              <a:t>踯躅不前</a:t>
            </a:r>
            <a:r>
              <a:rPr lang="zh-CN" altLang="en-US" sz="3200" dirty="0" smtClean="0"/>
              <a:t>时，</a:t>
            </a:r>
            <a:r>
              <a:rPr lang="zh-CN" altLang="en-US" sz="3200" dirty="0" smtClean="0">
                <a:latin typeface="+mn-lt"/>
                <a:ea typeface="+mn-ea"/>
              </a:rPr>
              <a:t>一只</a:t>
            </a:r>
            <a:r>
              <a:rPr lang="zh-CN" altLang="en-US" sz="3200" dirty="0" smtClean="0"/>
              <a:t>嘲鹰突兀而来。</a:t>
            </a:r>
            <a:endParaRPr lang="zh-CN" altLang="en-US" sz="3200" dirty="0" smtClean="0">
              <a:latin typeface="+mn-lt"/>
              <a:ea typeface="+mn-ea"/>
            </a:endParaRPr>
          </a:p>
        </p:txBody>
      </p:sp>
      <p:graphicFrame>
        <p:nvGraphicFramePr>
          <p:cNvPr id="229381" name="Object 5"/>
          <p:cNvGraphicFramePr>
            <a:graphicFrameLocks/>
          </p:cNvGraphicFramePr>
          <p:nvPr/>
        </p:nvGraphicFramePr>
        <p:xfrm>
          <a:off x="0" y="4714884"/>
          <a:ext cx="3929058" cy="2143116"/>
        </p:xfrm>
        <a:graphic>
          <a:graphicData uri="http://schemas.openxmlformats.org/presentationml/2006/ole">
            <p:oleObj spid="_x0000_s229381" r:id="rId4" imgW="0" imgH="0" progId="PBrush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214290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点的描写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229382" name="Object 6"/>
          <p:cNvGraphicFramePr>
            <a:graphicFrameLocks/>
          </p:cNvGraphicFramePr>
          <p:nvPr/>
        </p:nvGraphicFramePr>
        <p:xfrm>
          <a:off x="6429388" y="6215082"/>
          <a:ext cx="2714612" cy="642918"/>
        </p:xfrm>
        <a:graphic>
          <a:graphicData uri="http://schemas.openxmlformats.org/presentationml/2006/ole">
            <p:oleObj spid="_x0000_s229382" r:id="rId5" imgW="0" imgH="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643" name="Picture 3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14470"/>
            <a:ext cx="9144000" cy="6858000"/>
          </a:xfrm>
          <a:prstGeom prst="rect">
            <a:avLst/>
          </a:prstGeom>
          <a:noFill/>
        </p:spPr>
      </p:pic>
      <p:sp>
        <p:nvSpPr>
          <p:cNvPr id="94211" name="Rectangle 2"/>
          <p:cNvSpPr>
            <a:spLocks noGrp="1"/>
          </p:cNvSpPr>
          <p:nvPr>
            <p:ph type="body" idx="4294967295"/>
          </p:nvPr>
        </p:nvSpPr>
        <p:spPr>
          <a:xfrm>
            <a:off x="3571868" y="0"/>
            <a:ext cx="5572132" cy="68580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zh-CN" altLang="en-US" sz="2800" dirty="0" smtClean="0"/>
              <a:t>               </a:t>
            </a:r>
            <a:endParaRPr lang="en-US" altLang="zh-CN" b="1" dirty="0" smtClean="0">
              <a:solidFill>
                <a:srgbClr val="FF0000"/>
              </a:solidFill>
              <a:latin typeface="+mn-ea"/>
              <a:ea typeface="宋体" charset="-122"/>
              <a:cs typeface="楷体_GB2312"/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800" dirty="0" smtClean="0"/>
              <a:t>               </a:t>
            </a:r>
            <a:r>
              <a:rPr lang="zh-CN" altLang="en-US" dirty="0" smtClean="0"/>
              <a:t>向导抱走幼龟不久，</a:t>
            </a:r>
            <a:r>
              <a:rPr lang="zh-CN" altLang="en-US" sz="4000" b="1" dirty="0" smtClean="0">
                <a:solidFill>
                  <a:schemeClr val="hlink"/>
                </a:solidFill>
                <a:latin typeface="+mn-ea"/>
                <a:cs typeface="楷体_GB2312"/>
              </a:rPr>
              <a:t>成群</a:t>
            </a:r>
            <a:r>
              <a:rPr lang="zh-CN" altLang="en-US" dirty="0" smtClean="0"/>
              <a:t>的幼龟从巢口</a:t>
            </a:r>
            <a:r>
              <a:rPr lang="zh-CN" altLang="en-US" dirty="0" smtClean="0">
                <a:solidFill>
                  <a:srgbClr val="FF0000"/>
                </a:solidFill>
              </a:rPr>
              <a:t>鱼贯而出</a:t>
            </a:r>
            <a:r>
              <a:rPr lang="zh-CN" altLang="en-US" dirty="0" smtClean="0"/>
              <a:t>。            </a:t>
            </a:r>
          </a:p>
          <a:p>
            <a:pPr eaLnBrk="1" hangingPunct="1">
              <a:buFont typeface="Arial" charset="0"/>
              <a:buNone/>
            </a:pPr>
            <a:r>
              <a:rPr lang="zh-CN" altLang="en-US" dirty="0" smtClean="0"/>
              <a:t>             现在的幼龟被向导引向大海，巢中的幼龟得到错误信息，以为外面很安全，于是争先恐后</a:t>
            </a:r>
            <a:r>
              <a:rPr lang="zh-CN" altLang="en-US" dirty="0" smtClean="0">
                <a:solidFill>
                  <a:srgbClr val="FF0000"/>
                </a:solidFill>
              </a:rPr>
              <a:t>地 结伴而出</a:t>
            </a:r>
            <a:r>
              <a:rPr lang="zh-CN" altLang="en-US" dirty="0" smtClean="0"/>
              <a:t>。　</a:t>
            </a:r>
          </a:p>
          <a:p>
            <a:pPr eaLnBrk="1" hangingPunct="1">
              <a:buNone/>
            </a:pPr>
            <a:r>
              <a:rPr lang="zh-CN" altLang="en-US" dirty="0" smtClean="0"/>
              <a:t>             从龟巢到海边的一大段沙滩，无遮无挡，成百上千的幼龟</a:t>
            </a:r>
            <a:r>
              <a:rPr lang="zh-CN" altLang="en-US" dirty="0" smtClean="0">
                <a:solidFill>
                  <a:srgbClr val="FF0000"/>
                </a:solidFill>
              </a:rPr>
              <a:t>结群而出</a:t>
            </a:r>
            <a:r>
              <a:rPr lang="zh-CN" altLang="en-US" dirty="0" smtClean="0"/>
              <a:t>，很快引来许多食肉鸟，它们确实可以饱餐一顿了。</a:t>
            </a:r>
            <a:endParaRPr lang="zh-CN" altLang="en-US" b="1" dirty="0" smtClean="0"/>
          </a:p>
          <a:p>
            <a:pPr eaLnBrk="1" hangingPunct="1">
              <a:buNone/>
            </a:pPr>
            <a:endParaRPr lang="zh-CN" altLang="en-US" dirty="0" smtClean="0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371474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chemeClr val="hlink"/>
                </a:solidFill>
                <a:latin typeface="+mn-ea"/>
                <a:cs typeface="楷体_GB2312"/>
              </a:rPr>
              <a:t>    </a:t>
            </a:r>
            <a:endParaRPr lang="en-US" altLang="zh-CN" sz="3200" b="1" dirty="0" smtClean="0">
              <a:solidFill>
                <a:srgbClr val="FF0000"/>
              </a:solidFill>
              <a:latin typeface="+mn-ea"/>
              <a:cs typeface="楷体_GB2312"/>
            </a:endParaRPr>
          </a:p>
          <a:p>
            <a:r>
              <a:rPr lang="en-US" altLang="zh-CN" sz="3600" b="1" dirty="0" smtClean="0">
                <a:solidFill>
                  <a:schemeClr val="hlink"/>
                </a:solidFill>
                <a:latin typeface="+mn-ea"/>
                <a:ea typeface="+mn-ea"/>
              </a:rPr>
              <a:t>    </a:t>
            </a:r>
          </a:p>
          <a:p>
            <a:r>
              <a:rPr lang="en-US" altLang="zh-CN" sz="3600" b="1" dirty="0" smtClean="0">
                <a:solidFill>
                  <a:schemeClr val="hlink"/>
                </a:solidFill>
                <a:latin typeface="+mn-ea"/>
                <a:ea typeface="+mn-ea"/>
              </a:rPr>
              <a:t>    </a:t>
            </a:r>
            <a:r>
              <a:rPr lang="zh-CN" altLang="en-US" sz="3200" dirty="0" smtClean="0">
                <a:latin typeface="+mn-lt"/>
                <a:ea typeface="+mn-ea"/>
              </a:rPr>
              <a:t>突然，</a:t>
            </a:r>
            <a:r>
              <a:rPr lang="zh-CN" altLang="en-US" sz="4000" b="1" dirty="0" smtClean="0">
                <a:solidFill>
                  <a:schemeClr val="hlink"/>
                </a:solidFill>
                <a:latin typeface="+mn-ea"/>
                <a:ea typeface="+mn-ea"/>
                <a:cs typeface="楷体_GB2312"/>
              </a:rPr>
              <a:t>一只</a:t>
            </a:r>
            <a:r>
              <a:rPr lang="zh-CN" altLang="en-US" sz="3200" dirty="0" smtClean="0">
                <a:latin typeface="+mn-lt"/>
                <a:ea typeface="+mn-ea"/>
              </a:rPr>
              <a:t>幼龟率先把头</a:t>
            </a:r>
            <a:r>
              <a:rPr lang="zh-CN" altLang="en-US" sz="3200" dirty="0" smtClean="0">
                <a:solidFill>
                  <a:srgbClr val="FF0000"/>
                </a:solidFill>
                <a:latin typeface="+mn-lt"/>
                <a:ea typeface="+mn-ea"/>
              </a:rPr>
              <a:t>探</a:t>
            </a:r>
            <a:r>
              <a:rPr lang="zh-CN" altLang="en-US" sz="3200" dirty="0" smtClean="0">
                <a:latin typeface="+mn-lt"/>
                <a:ea typeface="+mn-ea"/>
              </a:rPr>
              <a:t>出巢穴，却又</a:t>
            </a:r>
            <a:r>
              <a:rPr lang="zh-CN" altLang="en-US" sz="3200" dirty="0" smtClean="0">
                <a:solidFill>
                  <a:srgbClr val="FF0000"/>
                </a:solidFill>
                <a:latin typeface="+mn-lt"/>
                <a:ea typeface="+mn-ea"/>
              </a:rPr>
              <a:t>欲出而止</a:t>
            </a:r>
            <a:r>
              <a:rPr lang="zh-CN" altLang="en-US" sz="3200" dirty="0" smtClean="0">
                <a:latin typeface="+mn-lt"/>
                <a:ea typeface="+mn-ea"/>
              </a:rPr>
              <a:t>，似乎在侦察外面是否安全。</a:t>
            </a:r>
            <a:r>
              <a:rPr lang="zh-CN" altLang="en-US" sz="3200" dirty="0" smtClean="0"/>
              <a:t>正当幼龟</a:t>
            </a:r>
            <a:r>
              <a:rPr lang="zh-CN" altLang="en-US" sz="3200" dirty="0" smtClean="0">
                <a:solidFill>
                  <a:srgbClr val="FF0000"/>
                </a:solidFill>
              </a:rPr>
              <a:t>踯躅不前</a:t>
            </a:r>
            <a:r>
              <a:rPr lang="zh-CN" altLang="en-US" sz="3200" dirty="0" smtClean="0"/>
              <a:t>时，</a:t>
            </a:r>
            <a:r>
              <a:rPr lang="zh-CN" altLang="en-US" sz="3200" dirty="0" smtClean="0">
                <a:latin typeface="+mn-lt"/>
                <a:ea typeface="+mn-ea"/>
              </a:rPr>
              <a:t>一只</a:t>
            </a:r>
            <a:r>
              <a:rPr lang="zh-CN" altLang="en-US" sz="3200" dirty="0" smtClean="0"/>
              <a:t>嘲鹰突兀而来。</a:t>
            </a:r>
            <a:endParaRPr lang="zh-CN" altLang="en-US" sz="3200" dirty="0" smtClean="0">
              <a:latin typeface="+mn-lt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0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点的描写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240646" name="Object 6"/>
          <p:cNvGraphicFramePr>
            <a:graphicFrameLocks/>
          </p:cNvGraphicFramePr>
          <p:nvPr/>
        </p:nvGraphicFramePr>
        <p:xfrm>
          <a:off x="6500794" y="5929330"/>
          <a:ext cx="2500362" cy="785794"/>
        </p:xfrm>
        <a:graphic>
          <a:graphicData uri="http://schemas.openxmlformats.org/presentationml/2006/ole">
            <p:oleObj spid="_x0000_s240646" r:id="rId4" imgW="0" imgH="0" progId="PBrush">
              <p:embed/>
            </p:oleObj>
          </a:graphicData>
        </a:graphic>
      </p:graphicFrame>
      <p:sp>
        <p:nvSpPr>
          <p:cNvPr id="6" name="矩形 5"/>
          <p:cNvSpPr/>
          <p:nvPr/>
        </p:nvSpPr>
        <p:spPr>
          <a:xfrm>
            <a:off x="5786446" y="0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Calibri"/>
                <a:ea typeface="宋体"/>
              </a:rPr>
              <a:t>面的描写</a:t>
            </a:r>
            <a:endParaRPr lang="zh-CN" altLang="en-US" sz="3600" dirty="0"/>
          </a:p>
        </p:txBody>
      </p:sp>
      <p:graphicFrame>
        <p:nvGraphicFramePr>
          <p:cNvPr id="240645" name="Object 5"/>
          <p:cNvGraphicFramePr>
            <a:graphicFrameLocks/>
          </p:cNvGraphicFramePr>
          <p:nvPr/>
        </p:nvGraphicFramePr>
        <p:xfrm>
          <a:off x="0" y="4786323"/>
          <a:ext cx="4000496" cy="2071677"/>
        </p:xfrm>
        <a:graphic>
          <a:graphicData uri="http://schemas.openxmlformats.org/presentationml/2006/ole">
            <p:oleObj spid="_x0000_s240645" r:id="rId5" imgW="0" imgH="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7" name="Picture 3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221188" name="Object 4"/>
          <p:cNvGraphicFramePr>
            <a:graphicFrameLocks/>
          </p:cNvGraphicFramePr>
          <p:nvPr/>
        </p:nvGraphicFramePr>
        <p:xfrm>
          <a:off x="0" y="5214937"/>
          <a:ext cx="9144000" cy="1643063"/>
        </p:xfrm>
        <a:graphic>
          <a:graphicData uri="http://schemas.openxmlformats.org/presentationml/2006/ole">
            <p:oleObj spid="_x0000_s221188" name="BMP 图像" r:id="rId4" imgW="4180952" imgH="390580" progId="PBrush">
              <p:embed/>
            </p:oleObj>
          </a:graphicData>
        </a:graphic>
      </p:graphicFrame>
      <p:sp>
        <p:nvSpPr>
          <p:cNvPr id="94211" name="Rectangle 2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en-US" sz="3600" dirty="0" smtClean="0"/>
              <a:t>             向导抱走幼龟不久，成群的幼龟从巢口鱼贯而出。            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3600" dirty="0" smtClean="0"/>
              <a:t>             现在的幼龟被向导引向大海，巢中的幼龟得到错误信息，以为外面很安全，于是争先恐后地 结伴而出。　</a:t>
            </a:r>
          </a:p>
          <a:p>
            <a:pPr eaLnBrk="1" hangingPunct="1">
              <a:buNone/>
            </a:pPr>
            <a:r>
              <a:rPr lang="zh-CN" altLang="en-US" sz="3600" dirty="0" smtClean="0"/>
              <a:t>             从龟巢到海边的一大段沙滩，无遮无挡，成百上千的幼龟结群而出，</a:t>
            </a:r>
            <a:r>
              <a:rPr lang="zh-CN" altLang="en-US" sz="3600" dirty="0" smtClean="0">
                <a:solidFill>
                  <a:srgbClr val="FF0000"/>
                </a:solidFill>
              </a:rPr>
              <a:t>很快引来许多食肉鸟，它们确实可以饱餐一顿了。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3600" dirty="0" smtClean="0">
                <a:solidFill>
                  <a:srgbClr val="FF0000"/>
                </a:solidFill>
              </a:rPr>
              <a:t>             这时，几十只幼龟已成了嘲鹰、海鸥、鲣鸟的口中之食。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1" name="Picture 3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4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eaLnBrk="1" hangingPunct="1">
              <a:buNone/>
            </a:pPr>
            <a:endParaRPr lang="en-US" altLang="zh-CN" b="1" dirty="0" smtClean="0">
              <a:solidFill>
                <a:srgbClr val="FF0000"/>
              </a:solidFill>
            </a:endParaRPr>
          </a:p>
          <a:p>
            <a:pPr eaLnBrk="1" hangingPunct="1">
              <a:buNone/>
            </a:pPr>
            <a:r>
              <a:rPr lang="zh-CN" altLang="en-US" sz="3600" b="1" dirty="0" smtClean="0">
                <a:solidFill>
                  <a:srgbClr val="FF0000"/>
                </a:solidFill>
              </a:rPr>
              <a:t>想象：食肉鸟是如何啄食幼龟的？</a:t>
            </a:r>
          </a:p>
          <a:p>
            <a:pPr eaLnBrk="1" hangingPunct="1">
              <a:buNone/>
            </a:pPr>
            <a:endParaRPr lang="en-US" altLang="zh-CN" b="1" dirty="0" smtClean="0">
              <a:solidFill>
                <a:srgbClr val="FF0000"/>
              </a:solidFill>
            </a:endParaRPr>
          </a:p>
          <a:p>
            <a:pPr eaLnBrk="1" hangingPunct="1">
              <a:buNone/>
            </a:pPr>
            <a:r>
              <a:rPr lang="en-US" altLang="zh-CN" b="1" dirty="0" smtClean="0">
                <a:solidFill>
                  <a:srgbClr val="FF0000"/>
                </a:solidFill>
              </a:rPr>
              <a:t>            </a:t>
            </a:r>
            <a:r>
              <a:rPr lang="zh-CN" altLang="zh-CN" dirty="0" smtClean="0">
                <a:solidFill>
                  <a:srgbClr val="FF0000"/>
                </a:solidFill>
              </a:rPr>
              <a:t>点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抓住</a:t>
            </a:r>
            <a:r>
              <a:rPr lang="zh-CN" altLang="zh-CN" dirty="0" smtClean="0">
                <a:solidFill>
                  <a:srgbClr val="FF0000"/>
                </a:solidFill>
              </a:rPr>
              <a:t>一只</a:t>
            </a:r>
            <a:r>
              <a:rPr lang="zh-CN" altLang="zh-CN" dirty="0" smtClean="0"/>
              <a:t>食肉鸟（嘲鹰、鲣鸟或海鸥）</a:t>
            </a:r>
            <a:r>
              <a:rPr lang="zh-CN" altLang="en-US" dirty="0" smtClean="0"/>
              <a:t>来</a:t>
            </a:r>
            <a:r>
              <a:rPr lang="zh-CN" altLang="zh-CN" dirty="0" smtClean="0"/>
              <a:t>描写</a:t>
            </a:r>
            <a:r>
              <a:rPr lang="zh-CN" altLang="en-US" dirty="0" smtClean="0"/>
              <a:t>，你会写什么？</a:t>
            </a:r>
            <a:endParaRPr lang="en-US" altLang="zh-CN" dirty="0" smtClean="0"/>
          </a:p>
          <a:p>
            <a:pPr eaLnBrk="1" hangingPunct="1">
              <a:buNone/>
            </a:pPr>
            <a:r>
              <a:rPr lang="en-US" altLang="zh-CN" dirty="0" smtClean="0"/>
              <a:t>              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5720" y="3714752"/>
            <a:ext cx="8858280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       </a:t>
            </a:r>
            <a:r>
              <a:rPr lang="zh-CN" altLang="zh-CN" sz="3200" dirty="0" smtClean="0">
                <a:solidFill>
                  <a:srgbClr val="FF0000"/>
                </a:solidFill>
                <a:latin typeface="+mn-lt"/>
                <a:ea typeface="+mn-ea"/>
              </a:rPr>
              <a:t>面</a:t>
            </a:r>
            <a:r>
              <a:rPr lang="zh-CN" altLang="en-US" sz="3200" dirty="0" smtClean="0">
                <a:latin typeface="+mn-lt"/>
                <a:ea typeface="+mn-ea"/>
              </a:rPr>
              <a:t>：</a:t>
            </a:r>
            <a:r>
              <a:rPr lang="zh-CN" altLang="zh-CN" sz="3200" dirty="0" smtClean="0"/>
              <a:t>抓住</a:t>
            </a:r>
            <a:r>
              <a:rPr lang="zh-CN" altLang="zh-CN" sz="3200" dirty="0" smtClean="0">
                <a:solidFill>
                  <a:srgbClr val="FF0000"/>
                </a:solidFill>
              </a:rPr>
              <a:t>成群</a:t>
            </a:r>
            <a:r>
              <a:rPr lang="zh-CN" altLang="zh-CN" sz="3200" dirty="0" smtClean="0"/>
              <a:t>的食肉鸟来</a:t>
            </a:r>
            <a:r>
              <a:rPr lang="zh-CN" altLang="en-US" sz="3200" dirty="0" smtClean="0"/>
              <a:t>描</a:t>
            </a:r>
            <a:r>
              <a:rPr lang="zh-CN" altLang="zh-CN" sz="3200" dirty="0" smtClean="0"/>
              <a:t>写</a:t>
            </a:r>
            <a:r>
              <a:rPr lang="zh-CN" altLang="en-US" sz="3200" dirty="0" smtClean="0"/>
              <a:t>，想象啄食的场面，你会写什么？</a:t>
            </a:r>
            <a:endParaRPr lang="en-US" altLang="zh-CN" sz="3200" dirty="0" smtClean="0">
              <a:latin typeface="+mn-lt"/>
              <a:ea typeface="+mn-ea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 smtClean="0">
                <a:latin typeface="+mn-lt"/>
                <a:ea typeface="+mn-ea"/>
              </a:rPr>
              <a:t>                                               </a:t>
            </a:r>
            <a:endParaRPr lang="zh-CN" altLang="en-US" sz="3200" b="1" dirty="0" smtClean="0">
              <a:latin typeface="+mn-lt"/>
              <a:ea typeface="+mn-ea"/>
            </a:endParaRPr>
          </a:p>
        </p:txBody>
      </p:sp>
      <p:graphicFrame>
        <p:nvGraphicFramePr>
          <p:cNvPr id="237572" name="Object 4"/>
          <p:cNvGraphicFramePr>
            <a:graphicFrameLocks/>
          </p:cNvGraphicFramePr>
          <p:nvPr/>
        </p:nvGraphicFramePr>
        <p:xfrm>
          <a:off x="0" y="4714884"/>
          <a:ext cx="4286248" cy="2143116"/>
        </p:xfrm>
        <a:graphic>
          <a:graphicData uri="http://schemas.openxmlformats.org/presentationml/2006/ole">
            <p:oleObj spid="_x0000_s248834" r:id="rId4" imgW="0" imgH="0" progId="PBrush">
              <p:embed/>
            </p:oleObj>
          </a:graphicData>
        </a:graphic>
      </p:graphicFrame>
      <p:graphicFrame>
        <p:nvGraphicFramePr>
          <p:cNvPr id="237573" name="Object 5"/>
          <p:cNvGraphicFramePr>
            <a:graphicFrameLocks/>
          </p:cNvGraphicFramePr>
          <p:nvPr/>
        </p:nvGraphicFramePr>
        <p:xfrm>
          <a:off x="4286248" y="4643446"/>
          <a:ext cx="4857752" cy="2214554"/>
        </p:xfrm>
        <a:graphic>
          <a:graphicData uri="http://schemas.openxmlformats.org/presentationml/2006/ole">
            <p:oleObj spid="_x0000_s248835" r:id="rId5" imgW="0" imgH="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1" name="Picture 3" descr="E:\图片\ppt背景图片\海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4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小练笔：</a:t>
            </a:r>
            <a:r>
              <a:rPr lang="zh-CN" altLang="en-US" b="1" dirty="0" smtClean="0">
                <a:solidFill>
                  <a:srgbClr val="FF0000"/>
                </a:solidFill>
              </a:rPr>
              <a:t>食肉鸟是如何啄食幼龟的？</a:t>
            </a:r>
          </a:p>
          <a:p>
            <a:pPr eaLnBrk="1" hangingPunct="1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</a:t>
            </a:r>
            <a:r>
              <a:rPr lang="zh-CN" altLang="zh-CN" dirty="0" smtClean="0">
                <a:solidFill>
                  <a:srgbClr val="FF0000"/>
                </a:solidFill>
              </a:rPr>
              <a:t>点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抓住</a:t>
            </a:r>
            <a:r>
              <a:rPr lang="zh-CN" altLang="zh-CN" dirty="0" smtClean="0">
                <a:solidFill>
                  <a:srgbClr val="FF0000"/>
                </a:solidFill>
              </a:rPr>
              <a:t>一只</a:t>
            </a:r>
            <a:r>
              <a:rPr lang="zh-CN" altLang="zh-CN" dirty="0" smtClean="0"/>
              <a:t>食肉鸟（嘲鹰、鲣鸟或海鸥）</a:t>
            </a:r>
            <a:r>
              <a:rPr lang="zh-CN" altLang="en-US" dirty="0" smtClean="0"/>
              <a:t>来</a:t>
            </a:r>
            <a:r>
              <a:rPr lang="zh-CN" altLang="zh-CN" dirty="0" smtClean="0"/>
              <a:t>描</a:t>
            </a:r>
            <a:endParaRPr lang="en-US" altLang="zh-CN" dirty="0" smtClean="0"/>
          </a:p>
          <a:p>
            <a:pPr eaLnBrk="1" hangingPunct="1">
              <a:spcBef>
                <a:spcPct val="0"/>
              </a:spcBef>
              <a:buNone/>
            </a:pPr>
            <a:r>
              <a:rPr lang="zh-CN" altLang="zh-CN" dirty="0" smtClean="0"/>
              <a:t>写，</a:t>
            </a:r>
            <a:r>
              <a:rPr lang="zh-CN" altLang="zh-CN" dirty="0" smtClean="0">
                <a:latin typeface="Arial" charset="0"/>
                <a:ea typeface="宋体" charset="-122"/>
              </a:rPr>
              <a:t>写具体食肉鸟是怎么啄食幼龟的。突出食肉鸟</a:t>
            </a:r>
            <a:endParaRPr lang="en-US" altLang="zh-CN" dirty="0" smtClean="0">
              <a:latin typeface="Arial" charset="0"/>
              <a:ea typeface="宋体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zh-CN" dirty="0" smtClean="0">
                <a:latin typeface="Arial" charset="0"/>
                <a:ea typeface="宋体" charset="-122"/>
              </a:rPr>
              <a:t>的</a:t>
            </a:r>
            <a:r>
              <a:rPr lang="zh-CN" altLang="en-US" dirty="0" smtClean="0">
                <a:latin typeface="Arial" charset="0"/>
                <a:ea typeface="宋体" charset="-122"/>
              </a:rPr>
              <a:t>凶</a:t>
            </a:r>
            <a:r>
              <a:rPr lang="zh-CN" altLang="zh-CN" dirty="0" smtClean="0">
                <a:latin typeface="Arial" charset="0"/>
                <a:ea typeface="宋体" charset="-122"/>
              </a:rPr>
              <a:t>残、贪婪、血腥和暴力</a:t>
            </a:r>
            <a:r>
              <a:rPr lang="en-US" altLang="zh-CN" dirty="0" smtClean="0">
                <a:latin typeface="Arial" charset="0"/>
                <a:ea typeface="宋体" charset="-122"/>
              </a:rPr>
              <a:t>……</a:t>
            </a:r>
          </a:p>
          <a:p>
            <a:pPr eaLnBrk="1" hangingPunct="1">
              <a:buNone/>
            </a:pPr>
            <a:r>
              <a:rPr lang="en-US" altLang="zh-CN" dirty="0" smtClean="0"/>
              <a:t>              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2143116"/>
            <a:ext cx="9144000" cy="5176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r>
              <a:rPr lang="zh-CN" altLang="zh-CN" sz="3200" dirty="0" smtClean="0">
                <a:solidFill>
                  <a:srgbClr val="FF0000"/>
                </a:solidFill>
                <a:latin typeface="+mn-lt"/>
                <a:ea typeface="+mn-ea"/>
              </a:rPr>
              <a:t>面</a:t>
            </a:r>
            <a:r>
              <a:rPr lang="zh-CN" altLang="en-US" sz="3200" dirty="0" smtClean="0">
                <a:latin typeface="+mn-lt"/>
                <a:ea typeface="+mn-ea"/>
              </a:rPr>
              <a:t>：</a:t>
            </a:r>
            <a:r>
              <a:rPr lang="zh-CN" altLang="zh-CN" sz="3200" dirty="0" smtClean="0"/>
              <a:t>抓住</a:t>
            </a:r>
            <a:r>
              <a:rPr lang="zh-CN" altLang="zh-CN" sz="3200" dirty="0" smtClean="0">
                <a:solidFill>
                  <a:srgbClr val="FF0000"/>
                </a:solidFill>
              </a:rPr>
              <a:t>成群</a:t>
            </a:r>
            <a:r>
              <a:rPr lang="zh-CN" altLang="zh-CN" sz="3200" dirty="0" smtClean="0"/>
              <a:t>的食肉鸟来</a:t>
            </a:r>
            <a:r>
              <a:rPr lang="zh-CN" altLang="en-US" sz="3200" dirty="0" smtClean="0"/>
              <a:t>描写，想象啄食的场面。</a:t>
            </a:r>
            <a:endParaRPr lang="en-US" altLang="zh-CN" sz="3200" dirty="0" smtClean="0"/>
          </a:p>
          <a:p>
            <a:r>
              <a:rPr lang="zh-CN" altLang="zh-CN" sz="3200" dirty="0" smtClean="0"/>
              <a:t>（</a:t>
            </a:r>
            <a:r>
              <a:rPr lang="en-US" altLang="zh-CN" sz="3200" dirty="0" smtClean="0"/>
              <a:t>1</a:t>
            </a:r>
            <a:r>
              <a:rPr lang="zh-CN" altLang="zh-CN" sz="3200" dirty="0" smtClean="0"/>
              <a:t>）想象</a:t>
            </a:r>
            <a:r>
              <a:rPr lang="zh-CN" altLang="en-US" sz="3200" dirty="0" smtClean="0"/>
              <a:t>：</a:t>
            </a:r>
            <a:r>
              <a:rPr lang="zh-CN" altLang="zh-CN" sz="3200" dirty="0" smtClean="0"/>
              <a:t>刚爬出巢穴的海龟……已经爬到沙滩上的海龟……</a:t>
            </a:r>
            <a:r>
              <a:rPr lang="zh-CN" altLang="en-US" sz="3200" dirty="0" smtClean="0"/>
              <a:t>快要爬到大海的海龟</a:t>
            </a:r>
            <a:r>
              <a:rPr lang="en-US" altLang="zh-CN" sz="3200" dirty="0" smtClean="0"/>
              <a:t>……</a:t>
            </a:r>
            <a:r>
              <a:rPr lang="zh-CN" altLang="zh-CN" sz="3200" dirty="0" smtClean="0"/>
              <a:t>。</a:t>
            </a:r>
          </a:p>
          <a:p>
            <a:r>
              <a:rPr lang="zh-CN" altLang="zh-CN" sz="3200" dirty="0" smtClean="0"/>
              <a:t>（</a:t>
            </a:r>
            <a:r>
              <a:rPr lang="en-US" altLang="zh-CN" sz="3200" dirty="0" smtClean="0"/>
              <a:t>2</a:t>
            </a:r>
            <a:r>
              <a:rPr lang="zh-CN" altLang="zh-CN" sz="3200" dirty="0" smtClean="0"/>
              <a:t>）想象</a:t>
            </a:r>
            <a:r>
              <a:rPr lang="zh-CN" altLang="en-US" sz="3200" dirty="0" smtClean="0"/>
              <a:t>：</a:t>
            </a:r>
            <a:r>
              <a:rPr lang="zh-CN" altLang="zh-CN" sz="3200" dirty="0" smtClean="0"/>
              <a:t>正从空中飞来</a:t>
            </a:r>
            <a:r>
              <a:rPr lang="zh-CN" altLang="en-US" sz="3200" dirty="0" smtClean="0"/>
              <a:t>、</a:t>
            </a:r>
            <a:r>
              <a:rPr lang="zh-CN" altLang="zh-CN" sz="3200" dirty="0" smtClean="0"/>
              <a:t>已经飞到地上的食肉鸟</a:t>
            </a:r>
            <a:r>
              <a:rPr lang="en-US" altLang="zh-CN" sz="3200" dirty="0" smtClean="0"/>
              <a:t>……</a:t>
            </a:r>
          </a:p>
          <a:p>
            <a:r>
              <a:rPr lang="zh-CN" altLang="zh-CN" sz="3200" dirty="0" smtClean="0"/>
              <a:t>（</a:t>
            </a:r>
            <a:r>
              <a:rPr lang="en-US" altLang="zh-CN" sz="3200" dirty="0" smtClean="0"/>
              <a:t>3</a:t>
            </a:r>
            <a:r>
              <a:rPr lang="zh-CN" altLang="zh-CN" sz="3200" dirty="0" smtClean="0"/>
              <a:t>）</a:t>
            </a:r>
            <a:r>
              <a:rPr lang="zh-CN" altLang="en-US" sz="3200" dirty="0" smtClean="0"/>
              <a:t>想象：想象饥饿的、快要吃饱的食肉鸟</a:t>
            </a:r>
            <a:r>
              <a:rPr lang="en-US" altLang="zh-CN" sz="3200" dirty="0" smtClean="0"/>
              <a:t>……</a:t>
            </a:r>
          </a:p>
          <a:p>
            <a:r>
              <a:rPr lang="zh-CN" altLang="en-US" sz="3200" dirty="0" smtClean="0"/>
              <a:t>（</a:t>
            </a:r>
            <a:r>
              <a:rPr lang="en-US" altLang="zh-CN" sz="3200" dirty="0" smtClean="0"/>
              <a:t>4</a:t>
            </a:r>
            <a:r>
              <a:rPr lang="zh-CN" altLang="en-US" sz="3200" dirty="0" smtClean="0"/>
              <a:t>）</a:t>
            </a:r>
            <a:r>
              <a:rPr lang="zh-CN" altLang="zh-CN" sz="3200" dirty="0" smtClean="0"/>
              <a:t>想象</a:t>
            </a:r>
            <a:r>
              <a:rPr lang="zh-CN" altLang="en-US" sz="3200" dirty="0" smtClean="0"/>
              <a:t>：</a:t>
            </a:r>
            <a:r>
              <a:rPr lang="zh-CN" altLang="zh-CN" sz="3200" dirty="0" smtClean="0"/>
              <a:t>幼龟拼命挣扎</a:t>
            </a:r>
            <a:r>
              <a:rPr lang="zh-CN" altLang="en-US" sz="3200" dirty="0" smtClean="0"/>
              <a:t>、</a:t>
            </a:r>
            <a:r>
              <a:rPr lang="zh-CN" altLang="zh-CN" sz="3200" dirty="0" smtClean="0"/>
              <a:t>四处逃散</a:t>
            </a:r>
            <a:r>
              <a:rPr lang="en-US" altLang="zh-CN" sz="3200" dirty="0" smtClean="0"/>
              <a:t>……</a:t>
            </a:r>
            <a:r>
              <a:rPr lang="zh-CN" altLang="en-US" sz="3200" dirty="0" smtClean="0"/>
              <a:t>一切过</a:t>
            </a:r>
            <a:r>
              <a:rPr lang="zh-CN" altLang="zh-CN" sz="3200" dirty="0" smtClean="0"/>
              <a:t>后沙滩上</a:t>
            </a:r>
            <a:r>
              <a:rPr lang="en-US" altLang="zh-CN" sz="3200" dirty="0" smtClean="0"/>
              <a:t>……</a:t>
            </a:r>
          </a:p>
          <a:p>
            <a:r>
              <a:rPr lang="en-US" altLang="zh-CN" sz="3200" dirty="0" smtClean="0">
                <a:latin typeface="+mn-lt"/>
                <a:ea typeface="+mn-ea"/>
              </a:rPr>
              <a:t>                                         </a:t>
            </a:r>
            <a:r>
              <a:rPr lang="en-US" altLang="zh-CN" sz="3600" b="1" dirty="0" smtClean="0">
                <a:latin typeface="+mn-lt"/>
                <a:ea typeface="+mn-ea"/>
              </a:rPr>
              <a:t> </a:t>
            </a:r>
            <a:r>
              <a:rPr lang="en-US" altLang="zh-CN" sz="3600" b="1" dirty="0" smtClean="0">
                <a:solidFill>
                  <a:srgbClr val="FF0000"/>
                </a:solidFill>
                <a:latin typeface="+mn-lt"/>
                <a:ea typeface="+mn-ea"/>
              </a:rPr>
              <a:t>……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 smtClean="0">
                <a:latin typeface="+mn-lt"/>
                <a:ea typeface="+mn-ea"/>
              </a:rPr>
              <a:t>                                               </a:t>
            </a:r>
            <a:endParaRPr lang="zh-CN" altLang="en-US" sz="3200" b="1" dirty="0" smtClean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7" name="Picture 3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221188" name="Object 4"/>
          <p:cNvGraphicFramePr>
            <a:graphicFrameLocks/>
          </p:cNvGraphicFramePr>
          <p:nvPr/>
        </p:nvGraphicFramePr>
        <p:xfrm>
          <a:off x="0" y="5214937"/>
          <a:ext cx="9144000" cy="1643063"/>
        </p:xfrm>
        <a:graphic>
          <a:graphicData uri="http://schemas.openxmlformats.org/presentationml/2006/ole">
            <p:oleObj spid="_x0000_s254978" name="BMP 图像" r:id="rId4" imgW="4180952" imgH="390580" progId="PBrush">
              <p:embed/>
            </p:oleObj>
          </a:graphicData>
        </a:graphic>
      </p:graphicFrame>
      <p:sp>
        <p:nvSpPr>
          <p:cNvPr id="94211" name="Rectangle 2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en-US" sz="3600" dirty="0" smtClean="0"/>
              <a:t>             向导抱走幼龟不久，成群的幼龟从巢口鱼贯而出。            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3600" dirty="0" smtClean="0"/>
              <a:t>             现在的幼龟被向导引向大海，巢中的幼龟得到错误信息，以为外面很安全，于是争先恐后地 结伴而出。　</a:t>
            </a:r>
          </a:p>
          <a:p>
            <a:pPr eaLnBrk="1" hangingPunct="1">
              <a:buNone/>
            </a:pPr>
            <a:r>
              <a:rPr lang="zh-CN" altLang="en-US" sz="3600" dirty="0" smtClean="0"/>
              <a:t>             从龟巢到海边的一大段沙滩，无遮无挡，成百上千的幼龟结群而出，</a:t>
            </a:r>
            <a:r>
              <a:rPr lang="zh-CN" altLang="en-US" sz="3600" dirty="0" smtClean="0">
                <a:solidFill>
                  <a:srgbClr val="FF0000"/>
                </a:solidFill>
              </a:rPr>
              <a:t>很快引来许多食肉鸟，它们确实可以饱餐一顿了。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3600" dirty="0" smtClean="0">
                <a:solidFill>
                  <a:srgbClr val="FF0000"/>
                </a:solidFill>
              </a:rPr>
              <a:t>             这时，几十只幼龟已成了嘲鹰、海鸥、鲣鸟的口中之食。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2" descr="pic_141424"/>
          <p:cNvPicPr>
            <a:picLocks noChangeAspect="1" noChangeArrowheads="1"/>
          </p:cNvPicPr>
          <p:nvPr/>
        </p:nvPicPr>
        <p:blipFill>
          <a:blip r:embed="rId2" cstate="print"/>
          <a:srcRect t="53522"/>
          <a:stretch>
            <a:fillRect/>
          </a:stretch>
        </p:blipFill>
        <p:spPr bwMode="auto">
          <a:xfrm>
            <a:off x="0" y="0"/>
            <a:ext cx="4425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2" name="Picture 3" descr="pic_141425"/>
          <p:cNvPicPr>
            <a:picLocks noChangeAspect="1" noChangeArrowheads="1"/>
          </p:cNvPicPr>
          <p:nvPr/>
        </p:nvPicPr>
        <p:blipFill>
          <a:blip r:embed="rId3" cstate="print"/>
          <a:srcRect t="51866"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17" name="Picture 1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666" y="6042346"/>
            <a:ext cx="517244" cy="815654"/>
          </a:xfrm>
          <a:prstGeom prst="rect">
            <a:avLst/>
          </a:prstGeom>
          <a:noFill/>
        </p:spPr>
      </p:pic>
      <p:pic>
        <p:nvPicPr>
          <p:cNvPr id="137217" name="Picture 1" descr="C:\Users\Administrator\AppData\Roaming\Tencent\Users\1174441974\QQ\WinTemp\RichOle\JB1RKP2~%4)JRV274NAOU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49657">
            <a:off x="6092732" y="3624412"/>
            <a:ext cx="2400300" cy="981075"/>
          </a:xfrm>
          <a:prstGeom prst="rect">
            <a:avLst/>
          </a:prstGeom>
          <a:noFill/>
        </p:spPr>
      </p:pic>
      <p:pic>
        <p:nvPicPr>
          <p:cNvPr id="10" name="Picture 1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6042346"/>
            <a:ext cx="517244" cy="815654"/>
          </a:xfrm>
          <a:prstGeom prst="rect">
            <a:avLst/>
          </a:prstGeom>
          <a:noFill/>
        </p:spPr>
      </p:pic>
      <p:pic>
        <p:nvPicPr>
          <p:cNvPr id="23" name="Picture 1" descr="C:\Users\Administrator\AppData\Roaming\Tencent\Users\1174441974\QQ\WinTemp\RichOle\JB1RKP2~%4)JRV274NAOU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49657">
            <a:off x="949195" y="5267486"/>
            <a:ext cx="2400300" cy="981075"/>
          </a:xfrm>
          <a:prstGeom prst="rect">
            <a:avLst/>
          </a:prstGeom>
          <a:noFill/>
        </p:spPr>
      </p:pic>
      <p:pic>
        <p:nvPicPr>
          <p:cNvPr id="24" name="Picture 1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6042346"/>
            <a:ext cx="517244" cy="815654"/>
          </a:xfrm>
          <a:prstGeom prst="rect">
            <a:avLst/>
          </a:prstGeom>
          <a:noFill/>
        </p:spPr>
      </p:pic>
      <p:pic>
        <p:nvPicPr>
          <p:cNvPr id="9" name="Picture 1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26756" y="6042346"/>
            <a:ext cx="517244" cy="815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2" descr="pic_141424"/>
          <p:cNvPicPr>
            <a:picLocks noChangeAspect="1" noChangeArrowheads="1"/>
          </p:cNvPicPr>
          <p:nvPr/>
        </p:nvPicPr>
        <p:blipFill>
          <a:blip r:embed="rId3" cstate="print"/>
          <a:srcRect t="53522"/>
          <a:stretch>
            <a:fillRect/>
          </a:stretch>
        </p:blipFill>
        <p:spPr bwMode="auto">
          <a:xfrm>
            <a:off x="0" y="0"/>
            <a:ext cx="4425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2" name="Picture 3" descr="pic_141425"/>
          <p:cNvPicPr>
            <a:picLocks noChangeAspect="1" noChangeArrowheads="1"/>
          </p:cNvPicPr>
          <p:nvPr/>
        </p:nvPicPr>
        <p:blipFill>
          <a:blip r:embed="rId4" cstate="print"/>
          <a:srcRect t="51866"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17" name="Picture 1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666" y="6042346"/>
            <a:ext cx="517244" cy="815654"/>
          </a:xfrm>
          <a:prstGeom prst="rect">
            <a:avLst/>
          </a:prstGeom>
          <a:noFill/>
        </p:spPr>
      </p:pic>
      <p:pic>
        <p:nvPicPr>
          <p:cNvPr id="137217" name="Picture 1" descr="C:\Users\Administrator\AppData\Roaming\Tencent\Users\1174441974\QQ\WinTemp\RichOle\JB1RKP2~%4)JRV274NAOU_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549657">
            <a:off x="6092732" y="3624412"/>
            <a:ext cx="2400300" cy="981075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357158" y="214290"/>
            <a:ext cx="77867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</a:rPr>
              <a:t>“    如果不是我们人类，这些海龟根本就不会受到伤害。”</a:t>
            </a:r>
            <a:endParaRPr lang="zh-CN" altLang="en-US" sz="4400" b="1" dirty="0"/>
          </a:p>
        </p:txBody>
      </p:sp>
      <p:pic>
        <p:nvPicPr>
          <p:cNvPr id="10" name="Picture 1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6042346"/>
            <a:ext cx="517244" cy="815654"/>
          </a:xfrm>
          <a:prstGeom prst="rect">
            <a:avLst/>
          </a:prstGeom>
          <a:noFill/>
        </p:spPr>
      </p:pic>
      <p:pic>
        <p:nvPicPr>
          <p:cNvPr id="22" name="钢琴曲 - 伤感纯音乐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286776" y="5857892"/>
            <a:ext cx="304800" cy="304800"/>
          </a:xfrm>
          <a:prstGeom prst="rect">
            <a:avLst/>
          </a:prstGeom>
        </p:spPr>
      </p:pic>
      <p:pic>
        <p:nvPicPr>
          <p:cNvPr id="23" name="Picture 1" descr="C:\Users\Administrator\AppData\Roaming\Tencent\Users\1174441974\QQ\WinTemp\RichOle\JB1RKP2~%4)JRV274NAOU_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549657">
            <a:off x="949195" y="5267486"/>
            <a:ext cx="2400300" cy="981075"/>
          </a:xfrm>
          <a:prstGeom prst="rect">
            <a:avLst/>
          </a:prstGeom>
          <a:noFill/>
        </p:spPr>
      </p:pic>
      <p:pic>
        <p:nvPicPr>
          <p:cNvPr id="24" name="Picture 1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6042346"/>
            <a:ext cx="517244" cy="815654"/>
          </a:xfrm>
          <a:prstGeom prst="rect">
            <a:avLst/>
          </a:prstGeom>
          <a:noFill/>
        </p:spPr>
      </p:pic>
      <p:pic>
        <p:nvPicPr>
          <p:cNvPr id="11" name="Picture 1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26756" y="6042346"/>
            <a:ext cx="517244" cy="815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900)">
                                      <p:cBhvr>
                                        <p:cTn id="6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repeatCount="10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69" name="Picture 1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42910" y="1857364"/>
            <a:ext cx="7924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  </a:t>
            </a:r>
            <a:r>
              <a:rPr lang="en-US" altLang="zh-CN" sz="4000" b="1" dirty="0" smtClean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突然，一只幼龟率先把头探出巢穴，却又欲出而止，似乎在侦察外面是否安全。</a:t>
            </a:r>
            <a:endParaRPr lang="zh-CN" altLang="en-US" sz="4000" dirty="0">
              <a:latin typeface="Calibri" pitchFamily="34" charset="0"/>
            </a:endParaRPr>
          </a:p>
        </p:txBody>
      </p:sp>
      <p:pic>
        <p:nvPicPr>
          <p:cNvPr id="19458" name="Picture 3" descr="感受领悟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166"/>
            <a:ext cx="189071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0770" name="Object 2"/>
          <p:cNvGraphicFramePr>
            <a:graphicFrameLocks/>
          </p:cNvGraphicFramePr>
          <p:nvPr/>
        </p:nvGraphicFramePr>
        <p:xfrm>
          <a:off x="0" y="4714884"/>
          <a:ext cx="9144000" cy="2143116"/>
        </p:xfrm>
        <a:graphic>
          <a:graphicData uri="http://schemas.openxmlformats.org/presentationml/2006/ole">
            <p:oleObj spid="_x0000_s160770" r:id="rId5" imgW="0" imgH="0" progId="PBrush">
              <p:embed/>
            </p:oleObj>
          </a:graphicData>
        </a:graphic>
      </p:graphicFrame>
      <p:pic>
        <p:nvPicPr>
          <p:cNvPr id="12" name="Picture 2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86776" y="5286388"/>
            <a:ext cx="461964" cy="7284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1" name="Picture 2" descr="u=1585170590,212886501&amp;fm=2&amp;gp=2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0"/>
            <a:ext cx="9148763" cy="681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2" name="Picture 3" descr="pic_1414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3000372"/>
            <a:ext cx="4773613" cy="3811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3" name="Picture 4" descr="pic_141425"/>
          <p:cNvPicPr>
            <a:picLocks noChangeAspect="1" noChangeArrowheads="1"/>
          </p:cNvPicPr>
          <p:nvPr/>
        </p:nvPicPr>
        <p:blipFill>
          <a:blip r:embed="rId4" cstate="print"/>
          <a:srcRect b="-90"/>
          <a:stretch>
            <a:fillRect/>
          </a:stretch>
        </p:blipFill>
        <p:spPr bwMode="auto">
          <a:xfrm>
            <a:off x="4787900" y="3000372"/>
            <a:ext cx="4343400" cy="3811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4" name="Text Box 5"/>
          <p:cNvSpPr txBox="1">
            <a:spLocks noChangeArrowheads="1"/>
          </p:cNvSpPr>
          <p:nvPr/>
        </p:nvSpPr>
        <p:spPr bwMode="auto">
          <a:xfrm>
            <a:off x="395288" y="908050"/>
            <a:ext cx="82819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 b="1" dirty="0">
                <a:latin typeface="Calibri" pitchFamily="34" charset="0"/>
              </a:rPr>
              <a:t>      </a:t>
            </a:r>
            <a:r>
              <a:rPr lang="zh-CN" altLang="en-US" sz="4800" b="1" dirty="0">
                <a:solidFill>
                  <a:srgbClr val="CC0066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lang="zh-CN" altLang="en-US" sz="4800" b="1" dirty="0" smtClean="0">
                <a:solidFill>
                  <a:srgbClr val="CC0066"/>
                </a:solidFill>
                <a:latin typeface="楷体_GB2312"/>
                <a:ea typeface="楷体_GB2312"/>
                <a:cs typeface="楷体_GB2312"/>
              </a:rPr>
              <a:t>  </a:t>
            </a:r>
            <a:r>
              <a:rPr lang="zh-CN" altLang="en-US" sz="4800" b="1" dirty="0" smtClean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人</a:t>
            </a:r>
            <a:r>
              <a:rPr lang="zh-CN" altLang="en-US" sz="48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是万物之灵。然而，当人自作聪明时，一切都可能走向反面。</a:t>
            </a:r>
          </a:p>
        </p:txBody>
      </p:sp>
      <p:pic>
        <p:nvPicPr>
          <p:cNvPr id="6" name="Picture 1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666" y="6042346"/>
            <a:ext cx="517244" cy="815654"/>
          </a:xfrm>
          <a:prstGeom prst="rect">
            <a:avLst/>
          </a:prstGeom>
          <a:noFill/>
        </p:spPr>
      </p:pic>
      <p:pic>
        <p:nvPicPr>
          <p:cNvPr id="7" name="Picture 1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26756" y="6042346"/>
            <a:ext cx="517244" cy="815654"/>
          </a:xfrm>
          <a:prstGeom prst="rect">
            <a:avLst/>
          </a:prstGeom>
          <a:noFill/>
        </p:spPr>
      </p:pic>
      <p:pic>
        <p:nvPicPr>
          <p:cNvPr id="8" name="Picture 1" descr="C:\Users\Administrator\AppData\Roaming\Tencent\Users\1174441974\QQ\WinTemp\RichOle\JB1RKP2~%4)JRV274NAOU_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393004">
            <a:off x="1240247" y="5872185"/>
            <a:ext cx="2127055" cy="922651"/>
          </a:xfrm>
          <a:prstGeom prst="rect">
            <a:avLst/>
          </a:prstGeom>
          <a:noFill/>
        </p:spPr>
      </p:pic>
      <p:pic>
        <p:nvPicPr>
          <p:cNvPr id="9" name="Picture 1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758232">
            <a:off x="4071934" y="6154998"/>
            <a:ext cx="445806" cy="703002"/>
          </a:xfrm>
          <a:prstGeom prst="rect">
            <a:avLst/>
          </a:prstGeom>
          <a:noFill/>
        </p:spPr>
      </p:pic>
      <p:pic>
        <p:nvPicPr>
          <p:cNvPr id="10" name="Picture 1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396" y="6154998"/>
            <a:ext cx="445806" cy="703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69" name="Picture 1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42910" y="1857364"/>
            <a:ext cx="7924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  </a:t>
            </a:r>
            <a:r>
              <a:rPr lang="en-US" altLang="zh-CN" sz="4000" b="1" dirty="0" smtClean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突然，一只幼龟率先把头</a:t>
            </a:r>
            <a:r>
              <a:rPr lang="zh-CN" altLang="en-US" sz="4000" b="1" dirty="0" smtClean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探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出巢穴，却又欲出而止，似乎在侦察外面是否安全。</a:t>
            </a:r>
            <a:endParaRPr lang="zh-CN" altLang="en-US" sz="4000" dirty="0">
              <a:latin typeface="Calibri" pitchFamily="34" charset="0"/>
            </a:endParaRPr>
          </a:p>
        </p:txBody>
      </p:sp>
      <p:pic>
        <p:nvPicPr>
          <p:cNvPr id="19458" name="Picture 3" descr="感受领悟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166"/>
            <a:ext cx="189071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0770" name="Object 2"/>
          <p:cNvGraphicFramePr>
            <a:graphicFrameLocks/>
          </p:cNvGraphicFramePr>
          <p:nvPr/>
        </p:nvGraphicFramePr>
        <p:xfrm>
          <a:off x="0" y="4714884"/>
          <a:ext cx="9144000" cy="2143116"/>
        </p:xfrm>
        <a:graphic>
          <a:graphicData uri="http://schemas.openxmlformats.org/presentationml/2006/ole">
            <p:oleObj spid="_x0000_s242690" r:id="rId5" imgW="0" imgH="0" progId="PBrush">
              <p:embed/>
            </p:oleObj>
          </a:graphicData>
        </a:graphic>
      </p:graphicFrame>
      <p:pic>
        <p:nvPicPr>
          <p:cNvPr id="12" name="Picture 2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86776" y="5286388"/>
            <a:ext cx="461964" cy="7284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69" name="Picture 1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42910" y="1857364"/>
            <a:ext cx="7924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  </a:t>
            </a:r>
            <a:r>
              <a:rPr lang="en-US" altLang="zh-CN" sz="4000" b="1" dirty="0" smtClean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突然，一只幼龟率先把头</a:t>
            </a:r>
            <a:r>
              <a:rPr lang="zh-CN" altLang="en-US" sz="4000" b="1" dirty="0" smtClean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探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出巢穴，却又</a:t>
            </a:r>
            <a:r>
              <a:rPr lang="zh-CN" altLang="en-US" sz="4000" b="1" dirty="0" smtClean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欲出而止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，似乎在侦察外面是否安全。</a:t>
            </a:r>
            <a:endParaRPr lang="zh-CN" altLang="en-US" sz="4000" dirty="0">
              <a:latin typeface="Calibri" pitchFamily="34" charset="0"/>
            </a:endParaRPr>
          </a:p>
        </p:txBody>
      </p:sp>
      <p:pic>
        <p:nvPicPr>
          <p:cNvPr id="19458" name="Picture 3" descr="感受领悟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66"/>
            <a:ext cx="189071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0770" name="Object 2"/>
          <p:cNvGraphicFramePr>
            <a:graphicFrameLocks/>
          </p:cNvGraphicFramePr>
          <p:nvPr/>
        </p:nvGraphicFramePr>
        <p:xfrm>
          <a:off x="0" y="4714884"/>
          <a:ext cx="9144000" cy="2143116"/>
        </p:xfrm>
        <a:graphic>
          <a:graphicData uri="http://schemas.openxmlformats.org/presentationml/2006/ole">
            <p:oleObj spid="_x0000_s243714" r:id="rId5" imgW="0" imgH="0" progId="PBrush">
              <p:embed/>
            </p:oleObj>
          </a:graphicData>
        </a:graphic>
      </p:graphicFrame>
      <p:pic>
        <p:nvPicPr>
          <p:cNvPr id="12" name="Picture 2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86776" y="5286388"/>
            <a:ext cx="461964" cy="7284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3" descr="感受领悟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66"/>
            <a:ext cx="189071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857224" y="1357298"/>
            <a:ext cx="7924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  </a:t>
            </a:r>
            <a:r>
              <a:rPr lang="en-US" altLang="zh-CN" sz="4000" b="1" dirty="0" smtClean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突然，一</a:t>
            </a:r>
            <a:r>
              <a:rPr lang="zh-CN" altLang="en-US" sz="4000" b="1" dirty="0">
                <a:latin typeface="+mn-ea"/>
                <a:ea typeface="+mn-ea"/>
                <a:cs typeface="楷体_GB2312"/>
              </a:rPr>
              <a:t>只幼龟率先把头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探</a:t>
            </a:r>
            <a:r>
              <a:rPr lang="zh-CN" altLang="en-US" sz="4000" b="1" dirty="0">
                <a:latin typeface="+mn-ea"/>
                <a:ea typeface="+mn-ea"/>
                <a:cs typeface="楷体_GB2312"/>
              </a:rPr>
              <a:t>出巢穴，却又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欲出而止</a:t>
            </a:r>
            <a:r>
              <a:rPr lang="zh-CN" altLang="en-US" sz="4000" b="1" dirty="0">
                <a:latin typeface="+mn-ea"/>
                <a:ea typeface="+mn-ea"/>
                <a:cs typeface="楷体_GB2312"/>
              </a:rPr>
              <a:t>，似乎在侦察外面是否安全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。正当幼龟踯躅不前时，一只嘲鹰突兀而来。</a:t>
            </a:r>
            <a:endParaRPr lang="zh-CN" altLang="en-US" sz="4000" b="1" dirty="0">
              <a:latin typeface="+mn-ea"/>
              <a:ea typeface="+mn-ea"/>
              <a:cs typeface="楷体_GB2312"/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685800" y="3581400"/>
            <a:ext cx="8458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    </a:t>
            </a:r>
          </a:p>
        </p:txBody>
      </p:sp>
      <p:graphicFrame>
        <p:nvGraphicFramePr>
          <p:cNvPr id="157698" name="Object 2"/>
          <p:cNvGraphicFramePr>
            <a:graphicFrameLocks/>
          </p:cNvGraphicFramePr>
          <p:nvPr/>
        </p:nvGraphicFramePr>
        <p:xfrm>
          <a:off x="0" y="4714884"/>
          <a:ext cx="9144000" cy="1928826"/>
        </p:xfrm>
        <a:graphic>
          <a:graphicData uri="http://schemas.openxmlformats.org/presentationml/2006/ole">
            <p:oleObj spid="_x0000_s253954" r:id="rId5" imgW="0" imgH="0" progId="PBrush">
              <p:embed/>
            </p:oleObj>
          </a:graphicData>
        </a:graphic>
      </p:graphicFrame>
      <p:pic>
        <p:nvPicPr>
          <p:cNvPr id="10" name="Picture 2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143900" y="5357826"/>
            <a:ext cx="333026" cy="52515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3" descr="感受领悟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66"/>
            <a:ext cx="189071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857224" y="1357298"/>
            <a:ext cx="7924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  </a:t>
            </a:r>
            <a:r>
              <a:rPr lang="en-US" altLang="zh-CN" sz="4000" b="1" dirty="0" smtClean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突然，一</a:t>
            </a:r>
            <a:r>
              <a:rPr lang="zh-CN" altLang="en-US" sz="4000" b="1" dirty="0">
                <a:latin typeface="+mn-ea"/>
                <a:ea typeface="+mn-ea"/>
                <a:cs typeface="楷体_GB2312"/>
              </a:rPr>
              <a:t>只幼龟率先把头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探</a:t>
            </a:r>
            <a:r>
              <a:rPr lang="zh-CN" altLang="en-US" sz="4000" b="1" dirty="0">
                <a:latin typeface="+mn-ea"/>
                <a:ea typeface="+mn-ea"/>
                <a:cs typeface="楷体_GB2312"/>
              </a:rPr>
              <a:t>出巢穴，却又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欲出而止</a:t>
            </a:r>
            <a:r>
              <a:rPr lang="zh-CN" altLang="en-US" sz="4000" b="1" dirty="0">
                <a:latin typeface="+mn-ea"/>
                <a:ea typeface="+mn-ea"/>
                <a:cs typeface="楷体_GB2312"/>
              </a:rPr>
              <a:t>，似乎在侦察外面是否安全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。正当幼龟</a:t>
            </a:r>
            <a:r>
              <a:rPr lang="zh-CN" altLang="en-US" sz="4000" b="1" dirty="0" smtClean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踯躅不前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时，一只嘲鹰突兀而来。</a:t>
            </a:r>
            <a:endParaRPr lang="zh-CN" altLang="en-US" sz="4000" b="1" dirty="0">
              <a:latin typeface="+mn-ea"/>
              <a:ea typeface="+mn-ea"/>
              <a:cs typeface="楷体_GB2312"/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685800" y="3581400"/>
            <a:ext cx="8458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    </a:t>
            </a:r>
          </a:p>
        </p:txBody>
      </p:sp>
      <p:graphicFrame>
        <p:nvGraphicFramePr>
          <p:cNvPr id="157698" name="Object 2"/>
          <p:cNvGraphicFramePr>
            <a:graphicFrameLocks/>
          </p:cNvGraphicFramePr>
          <p:nvPr/>
        </p:nvGraphicFramePr>
        <p:xfrm>
          <a:off x="0" y="4714884"/>
          <a:ext cx="9144000" cy="1928826"/>
        </p:xfrm>
        <a:graphic>
          <a:graphicData uri="http://schemas.openxmlformats.org/presentationml/2006/ole">
            <p:oleObj spid="_x0000_s157698" r:id="rId5" imgW="0" imgH="0" progId="PBrush">
              <p:embed/>
            </p:oleObj>
          </a:graphicData>
        </a:graphic>
      </p:graphicFrame>
      <p:pic>
        <p:nvPicPr>
          <p:cNvPr id="10" name="Picture 2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86776" y="5286388"/>
            <a:ext cx="333026" cy="52515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3" descr="感受领悟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28604"/>
            <a:ext cx="189071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857224" y="1357298"/>
            <a:ext cx="7924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  </a:t>
            </a:r>
            <a:r>
              <a:rPr lang="en-US" altLang="zh-CN" sz="4000" b="1" dirty="0" smtClean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突然，</a:t>
            </a:r>
            <a:r>
              <a:rPr lang="zh-CN" altLang="en-US" sz="4000" b="1" dirty="0" smtClean="0">
                <a:solidFill>
                  <a:schemeClr val="hlink"/>
                </a:solidFill>
                <a:latin typeface="+mn-ea"/>
                <a:ea typeface="+mn-ea"/>
                <a:cs typeface="楷体_GB2312"/>
              </a:rPr>
              <a:t>一</a:t>
            </a:r>
            <a:r>
              <a:rPr lang="zh-CN" altLang="en-US" sz="4000" b="1" dirty="0">
                <a:solidFill>
                  <a:schemeClr val="hlink"/>
                </a:solidFill>
                <a:latin typeface="+mn-ea"/>
                <a:ea typeface="+mn-ea"/>
                <a:cs typeface="楷体_GB2312"/>
              </a:rPr>
              <a:t>只</a:t>
            </a:r>
            <a:r>
              <a:rPr lang="zh-CN" altLang="en-US" sz="4000" b="1" dirty="0">
                <a:latin typeface="+mn-ea"/>
                <a:ea typeface="+mn-ea"/>
                <a:cs typeface="楷体_GB2312"/>
              </a:rPr>
              <a:t>幼龟率先把头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探</a:t>
            </a:r>
            <a:r>
              <a:rPr lang="zh-CN" altLang="en-US" sz="4000" b="1" dirty="0">
                <a:latin typeface="+mn-ea"/>
                <a:ea typeface="+mn-ea"/>
                <a:cs typeface="楷体_GB2312"/>
              </a:rPr>
              <a:t>出巢穴，却又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欲出而止</a:t>
            </a:r>
            <a:r>
              <a:rPr lang="zh-CN" altLang="en-US" sz="4000" b="1" dirty="0">
                <a:latin typeface="+mn-ea"/>
                <a:ea typeface="+mn-ea"/>
                <a:cs typeface="楷体_GB2312"/>
              </a:rPr>
              <a:t>，似乎在侦察外面是否安全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。正当幼龟</a:t>
            </a:r>
            <a:r>
              <a:rPr lang="zh-CN" altLang="en-US" sz="4000" b="1" dirty="0" smtClean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踯躅不前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时，一只嘲鹰突兀而来。</a:t>
            </a:r>
            <a:endParaRPr lang="zh-CN" altLang="en-US" sz="4000" b="1" dirty="0">
              <a:latin typeface="+mn-ea"/>
              <a:ea typeface="+mn-ea"/>
              <a:cs typeface="楷体_GB2312"/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685800" y="3581400"/>
            <a:ext cx="8458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    </a:t>
            </a:r>
          </a:p>
        </p:txBody>
      </p:sp>
      <p:graphicFrame>
        <p:nvGraphicFramePr>
          <p:cNvPr id="157698" name="Object 2"/>
          <p:cNvGraphicFramePr>
            <a:graphicFrameLocks/>
          </p:cNvGraphicFramePr>
          <p:nvPr/>
        </p:nvGraphicFramePr>
        <p:xfrm>
          <a:off x="0" y="4714884"/>
          <a:ext cx="9144000" cy="1928826"/>
        </p:xfrm>
        <a:graphic>
          <a:graphicData uri="http://schemas.openxmlformats.org/presentationml/2006/ole">
            <p:oleObj spid="_x0000_s244738" r:id="rId5" imgW="0" imgH="0" progId="PBrush">
              <p:embed/>
            </p:oleObj>
          </a:graphicData>
        </a:graphic>
      </p:graphicFrame>
      <p:pic>
        <p:nvPicPr>
          <p:cNvPr id="10" name="Picture 2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15338" y="5357826"/>
            <a:ext cx="333026" cy="52515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71802" y="4429132"/>
            <a:ext cx="2428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</a:rPr>
              <a:t>点的描写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5" name="Picture 1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3" descr="感受领悟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00042"/>
            <a:ext cx="189071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4626" name="Object 2"/>
          <p:cNvGraphicFramePr>
            <a:graphicFrameLocks/>
          </p:cNvGraphicFramePr>
          <p:nvPr/>
        </p:nvGraphicFramePr>
        <p:xfrm>
          <a:off x="0" y="4786323"/>
          <a:ext cx="9144000" cy="2071678"/>
        </p:xfrm>
        <a:graphic>
          <a:graphicData uri="http://schemas.openxmlformats.org/presentationml/2006/ole">
            <p:oleObj spid="_x0000_s154626" r:id="rId5" imgW="0" imgH="0" progId="PBrush">
              <p:embed/>
            </p:oleObj>
          </a:graphicData>
        </a:graphic>
      </p:graphicFrame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714348" y="1428736"/>
            <a:ext cx="7924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  </a:t>
            </a:r>
            <a:r>
              <a:rPr lang="en-US" altLang="zh-CN" sz="4000" b="1" dirty="0" smtClean="0">
                <a:solidFill>
                  <a:srgbClr val="008000"/>
                </a:solidFill>
                <a:latin typeface="+mn-ea"/>
                <a:ea typeface="+mn-ea"/>
                <a:cs typeface="楷体_GB2312"/>
              </a:rPr>
              <a:t> 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突然，</a:t>
            </a:r>
            <a:r>
              <a:rPr lang="zh-CN" altLang="en-US" sz="4000" b="1" dirty="0" smtClean="0">
                <a:solidFill>
                  <a:schemeClr val="hlink"/>
                </a:solidFill>
                <a:latin typeface="+mn-ea"/>
                <a:ea typeface="+mn-ea"/>
                <a:cs typeface="楷体_GB2312"/>
              </a:rPr>
              <a:t>一</a:t>
            </a:r>
            <a:r>
              <a:rPr lang="zh-CN" altLang="en-US" sz="4000" b="1" dirty="0">
                <a:solidFill>
                  <a:schemeClr val="hlink"/>
                </a:solidFill>
                <a:latin typeface="+mn-ea"/>
                <a:ea typeface="+mn-ea"/>
                <a:cs typeface="楷体_GB2312"/>
              </a:rPr>
              <a:t>只</a:t>
            </a:r>
            <a:r>
              <a:rPr lang="zh-CN" altLang="en-US" sz="4000" b="1" dirty="0">
                <a:latin typeface="+mn-ea"/>
                <a:ea typeface="+mn-ea"/>
                <a:cs typeface="楷体_GB2312"/>
              </a:rPr>
              <a:t>幼龟率先把头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探</a:t>
            </a:r>
            <a:r>
              <a:rPr lang="zh-CN" altLang="en-US" sz="4000" b="1" dirty="0">
                <a:latin typeface="+mn-ea"/>
                <a:ea typeface="+mn-ea"/>
                <a:cs typeface="楷体_GB2312"/>
              </a:rPr>
              <a:t>出巢穴，却又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欲出而止</a:t>
            </a:r>
            <a:r>
              <a:rPr lang="zh-CN" altLang="en-US" sz="4000" b="1" dirty="0">
                <a:latin typeface="+mn-ea"/>
                <a:ea typeface="+mn-ea"/>
                <a:cs typeface="楷体_GB2312"/>
              </a:rPr>
              <a:t>，似乎在侦察外面是否安全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。正当幼龟</a:t>
            </a:r>
            <a:r>
              <a:rPr lang="zh-CN" altLang="en-US" sz="4000" b="1" dirty="0" smtClean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踯躅不前</a:t>
            </a:r>
            <a:r>
              <a:rPr lang="zh-CN" altLang="en-US" sz="4000" b="1" dirty="0" smtClean="0">
                <a:latin typeface="+mn-ea"/>
                <a:ea typeface="+mn-ea"/>
              </a:rPr>
              <a:t>时，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一只</a:t>
            </a:r>
            <a:r>
              <a:rPr lang="zh-CN" altLang="en-US" sz="4000" b="1" dirty="0" smtClean="0">
                <a:latin typeface="+mn-ea"/>
                <a:ea typeface="+mn-ea"/>
              </a:rPr>
              <a:t>嘲鹰突兀而来。</a:t>
            </a:r>
            <a:r>
              <a:rPr lang="zh-CN" altLang="en-US" sz="4000" b="1" dirty="0" smtClean="0">
                <a:latin typeface="+mn-ea"/>
              </a:rPr>
              <a:t>它用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尖嘴</a:t>
            </a:r>
            <a:r>
              <a:rPr lang="zh-CN" altLang="en-US" sz="4000" b="1" dirty="0" smtClean="0">
                <a:latin typeface="+mn-ea"/>
              </a:rPr>
              <a:t>啄幼龟的</a:t>
            </a:r>
            <a:r>
              <a:rPr lang="zh-CN" altLang="en-US" sz="4000" b="1" dirty="0" smtClean="0">
                <a:latin typeface="+mn-ea"/>
                <a:ea typeface="+mn-ea"/>
                <a:cs typeface="楷体_GB2312"/>
              </a:rPr>
              <a:t>头</a:t>
            </a:r>
            <a:r>
              <a:rPr lang="zh-CN" altLang="en-US" sz="4000" b="1" dirty="0" smtClean="0">
                <a:latin typeface="+mn-ea"/>
              </a:rPr>
              <a:t>，企图把它拉到沙滩上去</a:t>
            </a:r>
            <a:r>
              <a:rPr lang="zh-CN" altLang="en-US" sz="4000" b="1" dirty="0" smtClean="0">
                <a:latin typeface="楷体_GB2312"/>
                <a:ea typeface="楷体_GB2312"/>
                <a:cs typeface="楷体_GB2312"/>
              </a:rPr>
              <a:t> 。 </a:t>
            </a:r>
            <a:endParaRPr lang="zh-CN" altLang="en-US" sz="4000" dirty="0">
              <a:latin typeface="Calibri" pitchFamily="34" charset="0"/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285720" y="3714752"/>
            <a:ext cx="8458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    </a:t>
            </a:r>
          </a:p>
        </p:txBody>
      </p:sp>
      <p:pic>
        <p:nvPicPr>
          <p:cNvPr id="8" name="Picture 2" descr="C:\Users\Administrator\AppData\Roaming\Tencent\Users\1174441974\QQ\WinTemp\RichOle\]JBXRS_P9EKOF85`5$9UN6V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072462" y="5857892"/>
            <a:ext cx="390526" cy="615826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3714744" y="5072074"/>
            <a:ext cx="24481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</a:rPr>
              <a:t>点的描写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E:\图片\ppt背景图片\海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4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endParaRPr lang="zh-CN" altLang="en-US" sz="3600" dirty="0" smtClean="0"/>
          </a:p>
          <a:p>
            <a:pPr eaLnBrk="1" hangingPunct="1">
              <a:buNone/>
            </a:pPr>
            <a:endParaRPr lang="en-US" altLang="zh-CN" sz="3600" dirty="0" smtClean="0">
              <a:solidFill>
                <a:srgbClr val="FF0000"/>
              </a:solidFill>
            </a:endParaRPr>
          </a:p>
          <a:p>
            <a:pPr eaLnBrk="1" hangingPunct="1">
              <a:buNone/>
            </a:pPr>
            <a:r>
              <a:rPr lang="zh-CN" altLang="en-US" sz="3600" dirty="0" smtClean="0">
                <a:solidFill>
                  <a:srgbClr val="FF0000"/>
                </a:solidFill>
              </a:rPr>
              <a:t>    自读提示：</a:t>
            </a:r>
          </a:p>
          <a:p>
            <a:pPr eaLnBrk="1" hangingPunct="1">
              <a:buNone/>
            </a:pPr>
            <a:r>
              <a:rPr lang="zh-CN" altLang="en-US" sz="4000" dirty="0" smtClean="0">
                <a:solidFill>
                  <a:srgbClr val="FF0000"/>
                </a:solidFill>
              </a:rPr>
              <a:t>            默</a:t>
            </a:r>
            <a:r>
              <a:rPr lang="zh-CN" altLang="zh-CN" sz="4000" dirty="0" smtClean="0">
                <a:solidFill>
                  <a:srgbClr val="FF0000"/>
                </a:solidFill>
              </a:rPr>
              <a:t>读课文</a:t>
            </a:r>
            <a:r>
              <a:rPr lang="en-US" altLang="zh-CN" sz="4000" dirty="0" smtClean="0">
                <a:solidFill>
                  <a:srgbClr val="FF0000"/>
                </a:solidFill>
              </a:rPr>
              <a:t>6-8</a:t>
            </a:r>
            <a:r>
              <a:rPr lang="zh-CN" altLang="zh-CN" sz="4000" dirty="0" smtClean="0">
                <a:solidFill>
                  <a:srgbClr val="FF0000"/>
                </a:solidFill>
              </a:rPr>
              <a:t>自然段</a:t>
            </a:r>
            <a:r>
              <a:rPr lang="zh-CN" altLang="en-US" sz="4000" dirty="0" smtClean="0">
                <a:solidFill>
                  <a:srgbClr val="FF0000"/>
                </a:solidFill>
              </a:rPr>
              <a:t>，究竟</a:t>
            </a:r>
            <a:r>
              <a:rPr lang="zh-CN" altLang="zh-CN" sz="4000" dirty="0" smtClean="0">
                <a:solidFill>
                  <a:srgbClr val="FF0000"/>
                </a:solidFill>
              </a:rPr>
              <a:t>看到了怎样的</a:t>
            </a:r>
            <a:r>
              <a:rPr lang="zh-CN" altLang="en-US" sz="4000" dirty="0" smtClean="0">
                <a:solidFill>
                  <a:srgbClr val="FF0000"/>
                </a:solidFill>
              </a:rPr>
              <a:t>场面</a:t>
            </a:r>
            <a:r>
              <a:rPr lang="zh-CN" altLang="zh-CN" sz="4000" dirty="0" smtClean="0">
                <a:solidFill>
                  <a:srgbClr val="FF0000"/>
                </a:solidFill>
              </a:rPr>
              <a:t>，让大家极为震惊？画出相关语句。</a:t>
            </a:r>
            <a:endParaRPr lang="zh-CN" altLang="en-US" sz="4000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 descr="感受领悟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28604"/>
            <a:ext cx="189071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7811" name="Object 3"/>
          <p:cNvGraphicFramePr>
            <a:graphicFrameLocks/>
          </p:cNvGraphicFramePr>
          <p:nvPr/>
        </p:nvGraphicFramePr>
        <p:xfrm>
          <a:off x="0" y="4786313"/>
          <a:ext cx="9144000" cy="2071687"/>
        </p:xfrm>
        <a:graphic>
          <a:graphicData uri="http://schemas.openxmlformats.org/presentationml/2006/ole">
            <p:oleObj spid="_x0000_s247811" r:id="rId5" imgW="0" imgH="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5062</TotalTime>
  <Words>1314</Words>
  <Application>Microsoft Office PowerPoint</Application>
  <PresentationFormat>全屏显示(4:3)</PresentationFormat>
  <Paragraphs>78</Paragraphs>
  <Slides>20</Slides>
  <Notes>0</Notes>
  <HiddenSlides>0</HiddenSlides>
  <MMClips>1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Office 主题</vt:lpstr>
      <vt:lpstr>BMP 图像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User</cp:lastModifiedBy>
  <cp:revision>425</cp:revision>
  <dcterms:created xsi:type="dcterms:W3CDTF">2014-02-07T08:55:27Z</dcterms:created>
  <dcterms:modified xsi:type="dcterms:W3CDTF">2014-03-12T00:10:04Z</dcterms:modified>
</cp:coreProperties>
</file>