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0" r:id="rId4"/>
    <p:sldId id="271" r:id="rId5"/>
    <p:sldId id="264" r:id="rId6"/>
    <p:sldId id="259" r:id="rId7"/>
    <p:sldId id="266" r:id="rId8"/>
    <p:sldId id="265" r:id="rId9"/>
    <p:sldId id="268" r:id="rId10"/>
    <p:sldId id="269" r:id="rId11"/>
    <p:sldId id="272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06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28CE-A877-4D6E-8F41-A113EFCA2520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11BB7-0712-41F8-A084-F1FECF2822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3F4FF-7C84-4FEF-B332-D9A244E8CC01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4F89-10A7-49EB-931E-513836CC9B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168D-7791-4CDB-84BE-9648219E0827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3D9B-C0D2-4B45-956C-53F2422D57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3432C-B532-4008-8454-A9F22BFBEC35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639F4-4AB3-4EDD-8DB0-4FDB8689E4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E733-C715-4291-9BC7-415347F9B918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CE39C-383E-467D-AAC1-D9CDAC6AE8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A946B-80F0-42B2-AFEA-A224C150EE61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F92FD-9C13-46A2-82ED-B6B8177375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2244E-0A45-432B-8781-85E725CE488B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AB638-7CEB-4795-BAC0-78C6933317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8B85D-4DCE-4379-90AC-2899428F7C3C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2478-ACC4-495C-A861-266F74DCC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4649-C186-4805-9FBA-A4F96CFB76A2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01F8D-65AB-4751-A830-D87D4D3BD0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F9AEE-31E4-4E27-A9DE-C30E45E9C768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7C09-0A91-4251-B70D-C2568D384F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FA71-41B5-4D33-89C9-7F01D4A6ECEA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267F7-A905-4421-9868-3946EDE1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DA79CDE-7C21-4260-BC03-FABD2DDA6527}" type="datetimeFigureOut">
              <a:rPr lang="zh-CN" altLang="en-US"/>
              <a:pPr>
                <a:defRPr/>
              </a:pPr>
              <a:t>2014/3/20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EC3F16-9135-4B24-9C47-CCA3E6B989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4" descr="http://www.910club.cn/kjsc/UploadFiles20081888/200904/2009042317515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476375" y="2997200"/>
            <a:ext cx="71993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US" altLang="zh-CN" sz="40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algn="r"/>
            <a:r>
              <a:rPr lang="zh-CN" altLang="en-US" sz="2400" b="1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四川大学西航港实验小学  晏丽</a:t>
            </a:r>
          </a:p>
        </p:txBody>
      </p:sp>
      <p:sp>
        <p:nvSpPr>
          <p:cNvPr id="6" name="矩形 5"/>
          <p:cNvSpPr/>
          <p:nvPr/>
        </p:nvSpPr>
        <p:spPr>
          <a:xfrm>
            <a:off x="251520" y="404664"/>
            <a:ext cx="439248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五下   四单元    笔下生花   </a:t>
            </a:r>
          </a:p>
        </p:txBody>
      </p:sp>
      <p:sp>
        <p:nvSpPr>
          <p:cNvPr id="7" name="矩形 6"/>
          <p:cNvSpPr/>
          <p:nvPr/>
        </p:nvSpPr>
        <p:spPr>
          <a:xfrm>
            <a:off x="2123728" y="2060848"/>
            <a:ext cx="509947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写一个真诚的人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101013" y="6597650"/>
            <a:ext cx="1295400" cy="431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79388" y="765175"/>
          <a:ext cx="8893175" cy="5761038"/>
        </p:xfrm>
        <a:graphic>
          <a:graphicData uri="http://schemas.openxmlformats.org/drawingml/2006/table">
            <a:tbl>
              <a:tblPr/>
              <a:tblGrid>
                <a:gridCol w="684212"/>
                <a:gridCol w="3676650"/>
                <a:gridCol w="2425700"/>
                <a:gridCol w="2106613"/>
              </a:tblGrid>
              <a:tr h="57467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  <a:cs typeface="Times New Roman" pitchFamily="18" charset="0"/>
                        </a:rPr>
                        <a:t>我的习作修改表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序号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问题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作者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读者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写的是作者自己的事吗？（是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写的是一个真诚的人吗？（是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有没有按照一定的顺序写事情？（是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4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有没有借助细节描写（动作、语言、心理活动、外面、神态）使读者身临其境？（是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有没有解释为什么真诚，从中学到了真诚？（是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6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我喜欢这个故事中的哪一点？（请用文字回答）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7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我觉得哪一点还要改进？（请用文字回答）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260648"/>
            <a:ext cx="547260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四、习作修改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910club.cn/kjsc/UploadFiles20081888/200904/2009042317515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598488" y="627063"/>
            <a:ext cx="76327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一、例文引路、习得方法</a:t>
            </a:r>
          </a:p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二、打开思路、整理素材</a:t>
            </a:r>
          </a:p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三、完成习作、形成篇章</a:t>
            </a:r>
          </a:p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四、习作修改、听取建议</a:t>
            </a:r>
          </a:p>
          <a:p>
            <a:endParaRPr lang="zh-CN" altLang="en-US" sz="2800" b="1">
              <a:latin typeface="楷体" pitchFamily="49" charset="-122"/>
              <a:ea typeface="楷体" pitchFamily="49" charset="-122"/>
            </a:endParaRPr>
          </a:p>
          <a:p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517525" y="1116419"/>
            <a:ext cx="84963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>
              <a:defRPr/>
            </a:pP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一、例文引路：</a:t>
            </a:r>
            <a:endParaRPr lang="zh-CN" altLang="en-US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</a:endParaRPr>
          </a:p>
          <a:p>
            <a:pPr indent="342900">
              <a:defRPr/>
            </a:pPr>
            <a:endParaRPr lang="zh-CN" altLang="en-US" sz="4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 indent="342900">
              <a:defRPr/>
            </a:pPr>
            <a:r>
              <a:rPr lang="en-US" altLang="zh-CN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《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信任</a:t>
            </a:r>
            <a:r>
              <a:rPr lang="en-US" altLang="zh-CN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》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《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修鞋姑娘</a:t>
            </a:r>
            <a:r>
              <a:rPr lang="en-US" altLang="zh-CN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》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这两篇课文同样是写人物真诚的品质，那两篇课文的写法上有什么不同？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0" y="244475"/>
            <a:ext cx="914400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altLang="zh-CN" sz="2800" b="1">
              <a:latin typeface="Calibri" pitchFamily="34" charset="0"/>
              <a:ea typeface="黑体" pitchFamily="49" charset="-122"/>
            </a:endParaRPr>
          </a:p>
          <a:p>
            <a:pPr algn="ctr"/>
            <a:r>
              <a:rPr lang="zh-CN" altLang="zh-CN" sz="2800" b="1">
                <a:solidFill>
                  <a:srgbClr val="FF0000"/>
                </a:solidFill>
                <a:ea typeface="黑体" pitchFamily="49" charset="-122"/>
              </a:rPr>
              <a:t>我的同桌</a:t>
            </a:r>
            <a:endParaRPr lang="zh-CN" altLang="en-US" sz="2800" b="1">
              <a:solidFill>
                <a:srgbClr val="FF0000"/>
              </a:solidFill>
              <a:ea typeface="黑体" pitchFamily="49" charset="-122"/>
            </a:endParaRPr>
          </a:p>
          <a:p>
            <a:pPr algn="ctr"/>
            <a:endParaRPr lang="zh-CN" altLang="zh-CN" sz="2800" b="1">
              <a:solidFill>
                <a:srgbClr val="FF0000"/>
              </a:solidFill>
              <a:ea typeface="黑体" pitchFamily="49" charset="-122"/>
            </a:endParaRPr>
          </a:p>
          <a:p>
            <a:r>
              <a:rPr lang="zh-CN" altLang="en-US" sz="2400" b="1"/>
              <a:t>      </a:t>
            </a:r>
            <a:r>
              <a:rPr lang="zh-CN" altLang="zh-CN" sz="2400" b="1"/>
              <a:t>我的同桌是班上再普通不过的男生。他有一个胖嘟嘟的像刚烤熟的小面包的小脸，一双不算太大的眼睛，但滴溜溜转动的眼珠显得很聪明，一个调皮的小鼻子，两颗可爱的小虎牙告诉我们他是属虎的。</a:t>
            </a:r>
          </a:p>
          <a:p>
            <a:r>
              <a:rPr lang="zh-CN" altLang="en-US" sz="2400" b="1"/>
              <a:t>      </a:t>
            </a:r>
            <a:r>
              <a:rPr lang="zh-CN" altLang="zh-CN" sz="2400" b="1"/>
              <a:t>男孩子很调皮，不知道同学们还记不记得，有一次，科学老师拿着一些做实验用的瓶瓶罐罐，我的同桌的眼睛一下子变得雪亮，激动地忍不住，</a:t>
            </a:r>
            <a:r>
              <a:rPr lang="zh-CN" altLang="en-US" sz="2400" b="1"/>
              <a:t>大</a:t>
            </a:r>
            <a:r>
              <a:rPr lang="zh-CN" altLang="zh-CN" sz="2400" b="1"/>
              <a:t>声喊起来：“科学老师，万岁！今天又要做什么实验？”上课时，他总要去碰老师带来的实验用品，不是去拿烧杯，就是去点酒精灯，搞得老师有点想生气，但是因为教学要进行下去，不断的用眼光提醒他，他却毫不在意</a:t>
            </a:r>
            <a:r>
              <a:rPr lang="zh-CN" altLang="en-US" sz="2400" b="1"/>
              <a:t>，好像很有兴趣的样子</a:t>
            </a:r>
            <a:r>
              <a:rPr lang="zh-CN" altLang="zh-CN" sz="2400" b="1"/>
              <a:t>。唉！你说他是不是很调皮。</a:t>
            </a:r>
          </a:p>
          <a:p>
            <a:r>
              <a:rPr lang="zh-CN" altLang="en-US" sz="2400" b="1"/>
              <a:t>       </a:t>
            </a:r>
            <a:r>
              <a:rPr lang="zh-CN" altLang="zh-CN" sz="2400" b="1"/>
              <a:t>说了这么多，不知你猜到我的同桌是谁了吗？对了，他就是常小同。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0" y="119063"/>
            <a:ext cx="91440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zh-CN" sz="2400" b="1"/>
              <a:t>材料二</a:t>
            </a:r>
            <a:endParaRPr lang="en-US" altLang="zh-CN" sz="2400" b="1"/>
          </a:p>
          <a:p>
            <a:endParaRPr lang="zh-CN" altLang="zh-CN" sz="2400" b="1"/>
          </a:p>
          <a:p>
            <a:r>
              <a:rPr lang="en-US" altLang="zh-CN" sz="2400" b="1"/>
              <a:t>      </a:t>
            </a:r>
            <a:r>
              <a:rPr lang="zh-CN" altLang="zh-CN" sz="2400" b="1"/>
              <a:t>扫阳台上的脏水是全班公认的最脏、最累的活。可每次大扫除他都争着抢着干，你们说他“傻不傻”。有一次，班上阳台的水池下水道堵住了，脏水、臭水沽冬冬直往外冒，好多女生嫌脏、嫌臭都躲得远远的。我同桌一马当先冲到阳台，挽起袖子，拿起笤帚，一点点将水扫到 在其他几个男生的帮助下，下水道终于通了。抬起头，我看见他脸上白一道黑一道，活像个小花猫。脚下的鞋也湿透了。你们说，他这种干活不怕脏、不喊累的精神，是不是值得我们学习。</a:t>
            </a:r>
          </a:p>
          <a:p>
            <a:r>
              <a:rPr lang="en-US" altLang="zh-CN" sz="2400" b="1"/>
              <a:t>      </a:t>
            </a:r>
            <a:r>
              <a:rPr lang="zh-CN" altLang="zh-CN" sz="2400" b="1"/>
              <a:t>乐于帮助同学，那是没得说。不管谁钢笔没水了，他都会把自己的钢笔水挤给了别人。有一次，上托管课，大家都在写家庭作业，唯独他趴在桌子上，我奇怪地问他为什么不写作业。他说，“今天，给别人钢笔水挤得多了，没钢笔水了。”老师要求同桌架凳子，他说：“我是男孩子，我多干些，你少干些。”就这样我们形成了一个口头协议，他每周的一、三、五架凳子，我二、四架凳子，实际上轮到周二、周四，还是他帮我一起架凳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90178" y="252552"/>
            <a:ext cx="8280920" cy="280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>
              <a:defRPr/>
            </a:pP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二、打开思路</a:t>
            </a: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，整理素</a:t>
            </a: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材：</a:t>
            </a:r>
            <a:endParaRPr lang="en-US" altLang="zh-CN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</a:endParaRPr>
          </a:p>
          <a:p>
            <a:pPr indent="342900">
              <a:defRPr/>
            </a:pPr>
            <a:endParaRPr lang="en-US" altLang="zh-CN" sz="36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indent="342900">
              <a:defRPr/>
            </a:pPr>
            <a:r>
              <a:rPr lang="en-US" altLang="zh-CN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   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一起来说说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你遇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到的真诚的人、真诚的事吧！</a:t>
            </a:r>
            <a:endParaRPr lang="en-US" altLang="zh-CN" sz="36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indent="342900">
              <a:defRPr/>
            </a:pPr>
            <a:endParaRPr lang="zh-CN" sz="4400" b="1" dirty="0"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>
              <a:latin typeface="Calibri" pitchFamily="34" charset="0"/>
            </a:endParaRPr>
          </a:p>
          <a:p>
            <a:endParaRPr lang="zh-CN" altLang="en-US">
              <a:latin typeface="Calibri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79388" y="836613"/>
          <a:ext cx="8713787" cy="6000750"/>
        </p:xfrm>
        <a:graphic>
          <a:graphicData uri="http://schemas.openxmlformats.org/drawingml/2006/table">
            <a:tbl>
              <a:tblPr/>
              <a:tblGrid>
                <a:gridCol w="1754187"/>
                <a:gridCol w="4264025"/>
                <a:gridCol w="2695575"/>
              </a:tblGrid>
              <a:tr h="4572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  <a:cs typeface="Times New Roman" pitchFamily="18" charset="0"/>
                        </a:rPr>
                        <a:t>写作素材整理表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序号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内容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整理记录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1.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回忆搜索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52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152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在你的脑海里有哪些人让你觉得真诚，写下其中三个人的名字。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写一写：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2.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回忆选择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选一个你觉得最真诚的人，说一说他的一个故事。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说一说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3.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情节回放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整理刚才你所说的故事细节（故事发生在哪里，主要有哪些人在场，发生了什么事，你看到了什么，听到了什么，想到了什么，这件事情的结局是什么？）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说一说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4.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重要问答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你为什么记得这些内容，这件事情让你明白了什么？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写一写：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260648"/>
            <a:ext cx="518457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三</a:t>
            </a: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、打开思路，整</a:t>
            </a: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理素</a:t>
            </a: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材：</a:t>
            </a:r>
            <a:endParaRPr lang="zh-CN" altLang="en-US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910club.cn/kjsc/UploadFiles20081888/200904/2009042317515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98860" y="627038"/>
            <a:ext cx="7632848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三、完成习作</a:t>
            </a:r>
            <a:endParaRPr lang="en-US" altLang="zh-CN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整理好刚才的素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材后，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我们就来完成一篇习作，写一个像修鞋姑娘一样真诚的人。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要求：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自由命题。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通过一件能反应人物真诚的事来写一个真诚的人，一定要是自己亲身经历的事。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能像课文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修鞋姑娘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一样抓住细节写出人物品质更好。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时间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分钟。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0" descr="http://img.xiaba.cvimage.cn/4cbc5cb22228dda57646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79388" y="765175"/>
          <a:ext cx="8893175" cy="5761038"/>
        </p:xfrm>
        <a:graphic>
          <a:graphicData uri="http://schemas.openxmlformats.org/drawingml/2006/table">
            <a:tbl>
              <a:tblPr/>
              <a:tblGrid>
                <a:gridCol w="684212"/>
                <a:gridCol w="3676650"/>
                <a:gridCol w="2425700"/>
                <a:gridCol w="2106613"/>
              </a:tblGrid>
              <a:tr h="57467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  <a:cs typeface="Times New Roman" pitchFamily="18" charset="0"/>
                        </a:rPr>
                        <a:t>我的习作修改表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序号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问题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作者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读者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写的是作者自己的事吗？（是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写的是一个真诚的人吗？（是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有没有按照一定的顺序写事情？（是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4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有没有借助细节描写（动作、语言、心理活动、外面、神态）使读者身临其境？（是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有没有解释为什么真诚，从中学到了真诚？（是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否）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6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我喜欢这个故事中的哪一点？（请用文字回答）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7</a:t>
                      </a: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我觉得哪一点还要改进？（请用文字回答）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260648"/>
            <a:ext cx="547260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四、习作修改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910club.cn/kjsc/UploadFiles20081888/200904/2009042317515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598488" y="627063"/>
            <a:ext cx="76327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修改小提示：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认真倾听同桌朗读或建议。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对同桌的优点一定要加以称赞。</a:t>
            </a:r>
            <a:r>
              <a:rPr lang="zh-CN" altLang="en-US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比如：我很欣赏你习作中的</a:t>
            </a:r>
            <a:r>
              <a:rPr lang="en-US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  <a:p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对同桌习作中的问题要用中肯的语言写出来。</a:t>
            </a:r>
            <a:r>
              <a:rPr lang="zh-CN" altLang="en-US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比如：如果</a:t>
            </a:r>
            <a:r>
              <a:rPr lang="en-US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就更好了。建议你</a:t>
            </a:r>
            <a:r>
              <a:rPr lang="en-US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  <a:p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在对习作问题进行交流时，双方的语言一定要温和，语气一定要友好。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1230</Words>
  <Application>Microsoft Office PowerPoint</Application>
  <PresentationFormat>全屏显示(4:3)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Calibri</vt:lpstr>
      <vt:lpstr>楷体</vt:lpstr>
      <vt:lpstr>黑体</vt:lpstr>
      <vt:lpstr>Times New Roman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84</cp:revision>
  <dcterms:created xsi:type="dcterms:W3CDTF">2014-03-02T03:33:14Z</dcterms:created>
  <dcterms:modified xsi:type="dcterms:W3CDTF">2014-03-20T03:09:01Z</dcterms:modified>
</cp:coreProperties>
</file>