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5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21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819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325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33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5534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534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215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104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445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99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626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40324" y="3013830"/>
            <a:ext cx="5128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数与代数</a:t>
            </a:r>
            <a:endParaRPr lang="zh-CN" alt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>
            <a:off x="3220853" y="1386508"/>
            <a:ext cx="57502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一年级上册总复习</a:t>
            </a:r>
            <a:endParaRPr lang="zh-CN" alt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0000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098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96900" y="193138"/>
            <a:ext cx="196179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60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数 数</a:t>
            </a:r>
            <a:endParaRPr lang="zh-CN" altLang="en-US" sz="60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6" name="矩形 5"/>
          <p:cNvSpPr/>
          <p:nvPr/>
        </p:nvSpPr>
        <p:spPr>
          <a:xfrm>
            <a:off x="-1062898" y="1355511"/>
            <a:ext cx="1169473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、从</a:t>
            </a:r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数到</a:t>
            </a:r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100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，你会怎么数？</a:t>
            </a:r>
            <a:endParaRPr lang="zh-CN" altLang="en-US" sz="4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矩形 6"/>
          <p:cNvSpPr/>
          <p:nvPr/>
        </p:nvSpPr>
        <p:spPr>
          <a:xfrm>
            <a:off x="-644442" y="2579878"/>
            <a:ext cx="983493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2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、从</a:t>
            </a:r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数到</a:t>
            </a:r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20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，从</a:t>
            </a:r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20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数到</a:t>
            </a:r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1.</a:t>
            </a:r>
            <a:endParaRPr lang="zh-CN" altLang="en-US" sz="4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491080" y="3595607"/>
            <a:ext cx="5563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1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2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3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4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5....</a:t>
            </a:r>
            <a:endParaRPr lang="zh-CN" altLang="en-US" sz="4000" dirty="0"/>
          </a:p>
        </p:txBody>
      </p:sp>
      <p:sp>
        <p:nvSpPr>
          <p:cNvPr id="10" name="文本框 9"/>
          <p:cNvSpPr txBox="1"/>
          <p:nvPr/>
        </p:nvSpPr>
        <p:spPr>
          <a:xfrm>
            <a:off x="1491080" y="4303493"/>
            <a:ext cx="5563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20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19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18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17....</a:t>
            </a:r>
            <a:endParaRPr lang="zh-CN" altLang="en-US" sz="4000" dirty="0"/>
          </a:p>
        </p:txBody>
      </p:sp>
      <p:sp>
        <p:nvSpPr>
          <p:cNvPr id="11" name="文本框 10"/>
          <p:cNvSpPr txBox="1"/>
          <p:nvPr/>
        </p:nvSpPr>
        <p:spPr>
          <a:xfrm>
            <a:off x="1491079" y="5011379"/>
            <a:ext cx="80868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1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3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5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7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9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11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13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....</a:t>
            </a:r>
            <a:endParaRPr lang="zh-CN" altLang="en-US" sz="4000" dirty="0"/>
          </a:p>
        </p:txBody>
      </p:sp>
      <p:sp>
        <p:nvSpPr>
          <p:cNvPr id="12" name="文本框 11"/>
          <p:cNvSpPr txBox="1"/>
          <p:nvPr/>
        </p:nvSpPr>
        <p:spPr>
          <a:xfrm>
            <a:off x="1491078" y="5881803"/>
            <a:ext cx="80868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2</a:t>
            </a:r>
            <a:r>
              <a:rPr lang="zh-CN" altLang="en-US" sz="4000" dirty="0" smtClean="0"/>
              <a:t>、</a:t>
            </a:r>
            <a:r>
              <a:rPr lang="en-US" altLang="zh-CN" sz="4000" dirty="0"/>
              <a:t>4</a:t>
            </a:r>
            <a:r>
              <a:rPr lang="zh-CN" altLang="en-US" sz="4000" dirty="0" smtClean="0"/>
              <a:t>、</a:t>
            </a:r>
            <a:r>
              <a:rPr lang="en-US" altLang="zh-CN" sz="4000" dirty="0"/>
              <a:t>6</a:t>
            </a:r>
            <a:r>
              <a:rPr lang="zh-CN" altLang="en-US" sz="4000" dirty="0" smtClean="0"/>
              <a:t>、</a:t>
            </a:r>
            <a:r>
              <a:rPr lang="en-US" altLang="zh-CN" sz="4000" dirty="0"/>
              <a:t>8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10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12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14</a:t>
            </a:r>
            <a:r>
              <a:rPr lang="zh-CN" altLang="en-US" sz="4000" dirty="0" smtClean="0"/>
              <a:t>、</a:t>
            </a:r>
            <a:r>
              <a:rPr lang="en-US" altLang="zh-CN" sz="4000" dirty="0" smtClean="0"/>
              <a:t>....</a:t>
            </a:r>
            <a:endParaRPr lang="zh-CN" altLang="en-US" sz="4000" dirty="0"/>
          </a:p>
        </p:txBody>
      </p:sp>
      <p:sp>
        <p:nvSpPr>
          <p:cNvPr id="13" name="矩形 12"/>
          <p:cNvSpPr/>
          <p:nvPr/>
        </p:nvSpPr>
        <p:spPr>
          <a:xfrm>
            <a:off x="174688" y="5020465"/>
            <a:ext cx="131638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单数</a:t>
            </a:r>
            <a:endParaRPr lang="zh-CN" altLang="en-US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21183" y="5881803"/>
            <a:ext cx="131638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</a:rPr>
              <a:t>双</a:t>
            </a:r>
            <a:r>
              <a:rPr lang="zh-CN" altLang="en-US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数</a:t>
            </a:r>
            <a:endParaRPr lang="zh-CN" altLang="en-US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2552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216616" y="418457"/>
            <a:ext cx="36111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dirty="0" smtClean="0">
                <a:solidFill>
                  <a:srgbClr val="FF0000"/>
                </a:solidFill>
              </a:rPr>
              <a:t>练一练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29558" y="526179"/>
            <a:ext cx="2836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按规律填数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16976" y="1549868"/>
            <a:ext cx="96089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（</a:t>
            </a:r>
            <a:r>
              <a:rPr lang="en-US" altLang="zh-CN" sz="4000" dirty="0" smtClean="0">
                <a:solidFill>
                  <a:srgbClr val="0000FF"/>
                </a:solidFill>
              </a:rPr>
              <a:t>1</a:t>
            </a:r>
            <a:r>
              <a:rPr lang="zh-CN" altLang="en-US" sz="4000" dirty="0" smtClean="0">
                <a:solidFill>
                  <a:srgbClr val="0000FF"/>
                </a:solidFill>
              </a:rPr>
              <a:t>）  </a:t>
            </a:r>
            <a:r>
              <a:rPr lang="en-US" altLang="zh-CN" sz="4000" dirty="0" smtClean="0">
                <a:solidFill>
                  <a:srgbClr val="0000FF"/>
                </a:solidFill>
              </a:rPr>
              <a:t>20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19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18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17</a:t>
            </a:r>
            <a:r>
              <a:rPr lang="zh-CN" altLang="en-US" sz="4000" dirty="0" smtClean="0">
                <a:solidFill>
                  <a:srgbClr val="0000FF"/>
                </a:solidFill>
              </a:rPr>
              <a:t>、（      ）、（      ）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16974" y="2497670"/>
            <a:ext cx="10461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（</a:t>
            </a:r>
            <a:r>
              <a:rPr lang="en-US" altLang="zh-CN" sz="4000" dirty="0">
                <a:solidFill>
                  <a:srgbClr val="0000FF"/>
                </a:solidFill>
              </a:rPr>
              <a:t>2</a:t>
            </a:r>
            <a:r>
              <a:rPr lang="zh-CN" altLang="en-US" sz="4000" dirty="0" smtClean="0">
                <a:solidFill>
                  <a:srgbClr val="0000FF"/>
                </a:solidFill>
              </a:rPr>
              <a:t>） </a:t>
            </a:r>
            <a:r>
              <a:rPr lang="en-US" altLang="zh-CN" sz="4000" dirty="0" smtClean="0">
                <a:solidFill>
                  <a:srgbClr val="0000FF"/>
                </a:solidFill>
              </a:rPr>
              <a:t>8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10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12</a:t>
            </a:r>
            <a:r>
              <a:rPr lang="zh-CN" altLang="en-US" sz="4000" dirty="0" smtClean="0">
                <a:solidFill>
                  <a:srgbClr val="0000FF"/>
                </a:solidFill>
              </a:rPr>
              <a:t>、（     ）、</a:t>
            </a:r>
            <a:r>
              <a:rPr lang="en-US" altLang="zh-CN" sz="4000" dirty="0" smtClean="0">
                <a:solidFill>
                  <a:srgbClr val="0000FF"/>
                </a:solidFill>
              </a:rPr>
              <a:t>16</a:t>
            </a:r>
            <a:r>
              <a:rPr lang="zh-CN" altLang="en-US" sz="4000" dirty="0" smtClean="0">
                <a:solidFill>
                  <a:srgbClr val="0000FF"/>
                </a:solidFill>
              </a:rPr>
              <a:t>、（    ）、</a:t>
            </a:r>
            <a:r>
              <a:rPr lang="en-US" altLang="zh-CN" sz="4000" dirty="0" smtClean="0">
                <a:solidFill>
                  <a:srgbClr val="0000FF"/>
                </a:solidFill>
              </a:rPr>
              <a:t>20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16974" y="3445472"/>
            <a:ext cx="10461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（</a:t>
            </a:r>
            <a:r>
              <a:rPr lang="en-US" altLang="zh-CN" sz="4000" dirty="0" smtClean="0">
                <a:solidFill>
                  <a:srgbClr val="0000FF"/>
                </a:solidFill>
              </a:rPr>
              <a:t>3</a:t>
            </a:r>
            <a:r>
              <a:rPr lang="zh-CN" altLang="en-US" sz="4000" dirty="0" smtClean="0">
                <a:solidFill>
                  <a:srgbClr val="0000FF"/>
                </a:solidFill>
              </a:rPr>
              <a:t>）</a:t>
            </a:r>
            <a:r>
              <a:rPr lang="en-US" altLang="zh-CN" sz="4000" dirty="0" smtClean="0">
                <a:solidFill>
                  <a:srgbClr val="0000FF"/>
                </a:solidFill>
              </a:rPr>
              <a:t>19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17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15</a:t>
            </a:r>
            <a:r>
              <a:rPr lang="zh-CN" altLang="en-US" sz="4000" dirty="0" smtClean="0">
                <a:solidFill>
                  <a:srgbClr val="0000FF"/>
                </a:solidFill>
              </a:rPr>
              <a:t>、（    ）、（    ）、</a:t>
            </a:r>
            <a:r>
              <a:rPr lang="en-US" altLang="zh-CN" sz="4000" dirty="0" smtClean="0">
                <a:solidFill>
                  <a:srgbClr val="0000FF"/>
                </a:solidFill>
              </a:rPr>
              <a:t>9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7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16974" y="4393274"/>
            <a:ext cx="10461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（</a:t>
            </a:r>
            <a:r>
              <a:rPr lang="en-US" altLang="zh-CN" sz="4000" dirty="0">
                <a:solidFill>
                  <a:srgbClr val="0000FF"/>
                </a:solidFill>
              </a:rPr>
              <a:t>4</a:t>
            </a:r>
            <a:r>
              <a:rPr lang="zh-CN" altLang="en-US" sz="4000" dirty="0" smtClean="0">
                <a:solidFill>
                  <a:srgbClr val="0000FF"/>
                </a:solidFill>
              </a:rPr>
              <a:t>）</a:t>
            </a:r>
            <a:r>
              <a:rPr lang="en-US" altLang="zh-CN" sz="4000" dirty="0" smtClean="0">
                <a:solidFill>
                  <a:srgbClr val="0000FF"/>
                </a:solidFill>
              </a:rPr>
              <a:t>1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4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7</a:t>
            </a:r>
            <a:r>
              <a:rPr lang="zh-CN" altLang="en-US" sz="4000" dirty="0" smtClean="0">
                <a:solidFill>
                  <a:srgbClr val="0000FF"/>
                </a:solidFill>
              </a:rPr>
              <a:t>、（     ）、（     ）、</a:t>
            </a:r>
            <a:r>
              <a:rPr lang="en-US" altLang="zh-CN" sz="4000" dirty="0" smtClean="0">
                <a:solidFill>
                  <a:srgbClr val="0000FF"/>
                </a:solidFill>
              </a:rPr>
              <a:t>16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16974" y="5341076"/>
            <a:ext cx="10461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（</a:t>
            </a:r>
            <a:r>
              <a:rPr lang="en-US" altLang="zh-CN" sz="4000" dirty="0" smtClean="0">
                <a:solidFill>
                  <a:srgbClr val="0000FF"/>
                </a:solidFill>
              </a:rPr>
              <a:t>5</a:t>
            </a:r>
            <a:r>
              <a:rPr lang="zh-CN" altLang="en-US" sz="4000" dirty="0" smtClean="0">
                <a:solidFill>
                  <a:srgbClr val="0000FF"/>
                </a:solidFill>
              </a:rPr>
              <a:t>）</a:t>
            </a:r>
            <a:r>
              <a:rPr lang="en-US" altLang="zh-CN" sz="4000" dirty="0" smtClean="0">
                <a:solidFill>
                  <a:srgbClr val="0000FF"/>
                </a:solidFill>
              </a:rPr>
              <a:t>1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1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2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3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5</a:t>
            </a:r>
            <a:r>
              <a:rPr lang="zh-CN" altLang="en-US" sz="4000" dirty="0" smtClean="0">
                <a:solidFill>
                  <a:srgbClr val="0000FF"/>
                </a:solidFill>
              </a:rPr>
              <a:t>、（    ）、（     ）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45880" y="1493093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16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532489" y="1488313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15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21450" y="2436115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14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972865" y="2447082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18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021450" y="3346082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13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009276" y="3385973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11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268097" y="4340715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10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461780" y="4340715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13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897774" y="5279521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</a:rPr>
              <a:t>8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7972865" y="5279521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13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75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16452" y="193138"/>
            <a:ext cx="453451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60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数的意义</a:t>
            </a:r>
            <a:endParaRPr lang="zh-CN" altLang="en-US" sz="60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2163277" y="1208801"/>
            <a:ext cx="1169473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、</a:t>
            </a:r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可以表示什么？</a:t>
            </a:r>
            <a:endParaRPr lang="zh-CN" altLang="en-US" sz="4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矩形 5"/>
          <p:cNvSpPr/>
          <p:nvPr/>
        </p:nvSpPr>
        <p:spPr>
          <a:xfrm>
            <a:off x="-2783209" y="1977806"/>
            <a:ext cx="1169473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00FF"/>
                </a:solidFill>
              </a:rPr>
              <a:t>  1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00FF"/>
                </a:solidFill>
              </a:rPr>
              <a:t>个、第</a:t>
            </a:r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00FF"/>
                </a:solidFill>
              </a:rPr>
              <a:t>1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00FF"/>
                </a:solidFill>
              </a:rPr>
              <a:t>、一些</a:t>
            </a:r>
            <a:endParaRPr lang="zh-CN" altLang="en-US" sz="4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8" name="矩形 7"/>
          <p:cNvSpPr/>
          <p:nvPr/>
        </p:nvSpPr>
        <p:spPr>
          <a:xfrm>
            <a:off x="-1155887" y="3055461"/>
            <a:ext cx="1169473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2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、你有什么办法表示出</a:t>
            </a:r>
            <a:r>
              <a:rPr lang="en-US" altLang="zh-CN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12</a:t>
            </a:r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？</a:t>
            </a:r>
            <a:endParaRPr lang="zh-CN" altLang="en-US" sz="4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60895" y="3979446"/>
            <a:ext cx="25837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0000FF"/>
                </a:solidFill>
              </a:rPr>
              <a:t>摆小棒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921072" y="3979445"/>
            <a:ext cx="25837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0000FF"/>
                </a:solidFill>
              </a:rPr>
              <a:t>计数</a:t>
            </a:r>
            <a:r>
              <a:rPr lang="zh-CN" altLang="en-US" sz="4400" dirty="0">
                <a:solidFill>
                  <a:srgbClr val="0000FF"/>
                </a:solidFill>
              </a:rPr>
              <a:t>器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989735" y="3975827"/>
            <a:ext cx="25837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0000FF"/>
                </a:solidFill>
              </a:rPr>
              <a:t>古人计数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pic>
        <p:nvPicPr>
          <p:cNvPr id="13" name="图片 12" descr="1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895" y="4841214"/>
            <a:ext cx="719138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图片 13" descr="1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033" y="5055618"/>
            <a:ext cx="34925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14" descr="1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9283" y="5071447"/>
            <a:ext cx="349250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图片 15" descr="25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31" t="1465" r="56595" b="48664"/>
          <a:stretch/>
        </p:blipFill>
        <p:spPr bwMode="auto">
          <a:xfrm>
            <a:off x="6989735" y="4902121"/>
            <a:ext cx="2712205" cy="91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图片 17" descr="8 (2).pn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75"/>
          <a:stretch/>
        </p:blipFill>
        <p:spPr bwMode="auto">
          <a:xfrm>
            <a:off x="4001112" y="4680644"/>
            <a:ext cx="1470025" cy="1865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图片 18" descr="15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362" y="5955731"/>
            <a:ext cx="3000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图片 19" descr="15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6887" y="5955731"/>
            <a:ext cx="3000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图片 20" descr="15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6886" y="5739831"/>
            <a:ext cx="3000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2010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83403" y="402956"/>
            <a:ext cx="36111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dirty="0" smtClean="0">
                <a:solidFill>
                  <a:srgbClr val="FF0000"/>
                </a:solidFill>
              </a:rPr>
              <a:t>练一练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5979" y="1341787"/>
            <a:ext cx="11251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1</a:t>
            </a:r>
            <a:r>
              <a:rPr lang="zh-CN" altLang="en-US" sz="4000" dirty="0" smtClean="0">
                <a:solidFill>
                  <a:srgbClr val="0000FF"/>
                </a:solidFill>
              </a:rPr>
              <a:t>、一个数由</a:t>
            </a:r>
            <a:r>
              <a:rPr lang="en-US" altLang="zh-CN" sz="4000" dirty="0" smtClean="0">
                <a:solidFill>
                  <a:srgbClr val="0000FF"/>
                </a:solidFill>
              </a:rPr>
              <a:t>1</a:t>
            </a:r>
            <a:r>
              <a:rPr lang="zh-CN" altLang="en-US" sz="4000" dirty="0" smtClean="0">
                <a:solidFill>
                  <a:srgbClr val="0000FF"/>
                </a:solidFill>
              </a:rPr>
              <a:t>个十和</a:t>
            </a:r>
            <a:r>
              <a:rPr lang="en-US" altLang="zh-CN" sz="4000" dirty="0" smtClean="0">
                <a:solidFill>
                  <a:srgbClr val="0000FF"/>
                </a:solidFill>
              </a:rPr>
              <a:t>5</a:t>
            </a:r>
            <a:r>
              <a:rPr lang="zh-CN" altLang="en-US" sz="4000" dirty="0" smtClean="0">
                <a:solidFill>
                  <a:srgbClr val="0000FF"/>
                </a:solidFill>
              </a:rPr>
              <a:t>个一组成，这个数是（     ）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0481" y="2085697"/>
            <a:ext cx="11251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2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8</a:t>
            </a:r>
            <a:r>
              <a:rPr lang="zh-CN" altLang="en-US" sz="4000" dirty="0" smtClean="0">
                <a:solidFill>
                  <a:srgbClr val="0000FF"/>
                </a:solidFill>
              </a:rPr>
              <a:t>个一和</a:t>
            </a:r>
            <a:r>
              <a:rPr lang="en-US" altLang="zh-CN" sz="4000" dirty="0" smtClean="0">
                <a:solidFill>
                  <a:srgbClr val="0000FF"/>
                </a:solidFill>
              </a:rPr>
              <a:t>1</a:t>
            </a:r>
            <a:r>
              <a:rPr lang="zh-CN" altLang="en-US" sz="4000" dirty="0" smtClean="0">
                <a:solidFill>
                  <a:srgbClr val="0000FF"/>
                </a:solidFill>
              </a:rPr>
              <a:t>个十合起来是（       ）。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5979" y="2880003"/>
            <a:ext cx="11251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3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14</a:t>
            </a:r>
            <a:r>
              <a:rPr lang="zh-CN" altLang="en-US" sz="4000" dirty="0" smtClean="0">
                <a:solidFill>
                  <a:srgbClr val="0000FF"/>
                </a:solidFill>
              </a:rPr>
              <a:t>里面有（     ）个（    ）和（    ）个（    ）。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0481" y="3825400"/>
            <a:ext cx="11251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4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20</a:t>
            </a:r>
            <a:r>
              <a:rPr lang="zh-CN" altLang="en-US" sz="4000" dirty="0" smtClean="0">
                <a:solidFill>
                  <a:srgbClr val="0000FF"/>
                </a:solidFill>
              </a:rPr>
              <a:t>前面一个数是（     ）、后面一个数是（     ）。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85979" y="4849500"/>
            <a:ext cx="11251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5</a:t>
            </a:r>
            <a:r>
              <a:rPr lang="zh-CN" altLang="en-US" sz="4000" dirty="0" smtClean="0">
                <a:solidFill>
                  <a:srgbClr val="0000FF"/>
                </a:solidFill>
              </a:rPr>
              <a:t>、</a:t>
            </a:r>
            <a:r>
              <a:rPr lang="en-US" altLang="zh-CN" sz="4000" dirty="0" smtClean="0">
                <a:solidFill>
                  <a:srgbClr val="0000FF"/>
                </a:solidFill>
              </a:rPr>
              <a:t>19</a:t>
            </a:r>
            <a:r>
              <a:rPr lang="zh-CN" altLang="en-US" sz="4000" dirty="0" smtClean="0">
                <a:solidFill>
                  <a:srgbClr val="0000FF"/>
                </a:solidFill>
              </a:rPr>
              <a:t>的个位上是（       ），十位上是（        ）。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127467" y="1291828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15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751364" y="2001135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18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620706" y="2825986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579394" y="2837249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</a:rPr>
              <a:t>十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7727757" y="2783393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</a:rPr>
              <a:t>4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500469" y="2864723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</a:rPr>
              <a:t>一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019770" y="3794622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19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0137588" y="3763845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21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677119" y="4751995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9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168259" y="4787945"/>
            <a:ext cx="1119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</a:rPr>
              <a:t>1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20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311</Words>
  <Application>Microsoft Office PowerPoint</Application>
  <PresentationFormat>宽屏</PresentationFormat>
  <Paragraphs>51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宋体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tw</cp:lastModifiedBy>
  <cp:revision>6</cp:revision>
  <dcterms:created xsi:type="dcterms:W3CDTF">2016-01-03T12:29:33Z</dcterms:created>
  <dcterms:modified xsi:type="dcterms:W3CDTF">2016-01-04T00:11:43Z</dcterms:modified>
</cp:coreProperties>
</file>