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8" r:id="rId5"/>
    <p:sldId id="259" r:id="rId6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61" d="100"/>
          <a:sy n="61" d="100"/>
        </p:scale>
        <p:origin x="66" y="3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41910-99FB-4FAC-9928-8445F6752C3A}" type="datetimeFigureOut">
              <a:rPr lang="zh-CN" altLang="en-US" smtClean="0"/>
              <a:t>2016/1/4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EAEB6-26F6-4C9A-9514-D55C1607C99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303545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41910-99FB-4FAC-9928-8445F6752C3A}" type="datetimeFigureOut">
              <a:rPr lang="zh-CN" altLang="en-US" smtClean="0"/>
              <a:t>2016/1/4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EAEB6-26F6-4C9A-9514-D55C1607C99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536219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41910-99FB-4FAC-9928-8445F6752C3A}" type="datetimeFigureOut">
              <a:rPr lang="zh-CN" altLang="en-US" smtClean="0"/>
              <a:t>2016/1/4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EAEB6-26F6-4C9A-9514-D55C1607C99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281917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41910-99FB-4FAC-9928-8445F6752C3A}" type="datetimeFigureOut">
              <a:rPr lang="zh-CN" altLang="en-US" smtClean="0"/>
              <a:t>2016/1/4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EAEB6-26F6-4C9A-9514-D55C1607C99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43250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41910-99FB-4FAC-9928-8445F6752C3A}" type="datetimeFigureOut">
              <a:rPr lang="zh-CN" altLang="en-US" smtClean="0"/>
              <a:t>2016/1/4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EAEB6-26F6-4C9A-9514-D55C1607C99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353328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41910-99FB-4FAC-9928-8445F6752C3A}" type="datetimeFigureOut">
              <a:rPr lang="zh-CN" altLang="en-US" smtClean="0"/>
              <a:t>2016/1/4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EAEB6-26F6-4C9A-9514-D55C1607C99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155346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41910-99FB-4FAC-9928-8445F6752C3A}" type="datetimeFigureOut">
              <a:rPr lang="zh-CN" altLang="en-US" smtClean="0"/>
              <a:t>2016/1/4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EAEB6-26F6-4C9A-9514-D55C1607C99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53417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41910-99FB-4FAC-9928-8445F6752C3A}" type="datetimeFigureOut">
              <a:rPr lang="zh-CN" altLang="en-US" smtClean="0"/>
              <a:t>2016/1/4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EAEB6-26F6-4C9A-9514-D55C1607C99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221527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41910-99FB-4FAC-9928-8445F6752C3A}" type="datetimeFigureOut">
              <a:rPr lang="zh-CN" altLang="en-US" smtClean="0"/>
              <a:t>2016/1/4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EAEB6-26F6-4C9A-9514-D55C1607C99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610481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41910-99FB-4FAC-9928-8445F6752C3A}" type="datetimeFigureOut">
              <a:rPr lang="zh-CN" altLang="en-US" smtClean="0"/>
              <a:t>2016/1/4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EAEB6-26F6-4C9A-9514-D55C1607C99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544594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41910-99FB-4FAC-9928-8445F6752C3A}" type="datetimeFigureOut">
              <a:rPr lang="zh-CN" altLang="en-US" smtClean="0"/>
              <a:t>2016/1/4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EAEB6-26F6-4C9A-9514-D55C1607C99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29989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941910-99FB-4FAC-9928-8445F6752C3A}" type="datetimeFigureOut">
              <a:rPr lang="zh-CN" altLang="en-US" smtClean="0"/>
              <a:t>2016/1/4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FEAEB6-26F6-4C9A-9514-D55C1607C99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6265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3640324" y="3013830"/>
            <a:ext cx="5128328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96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数与代数</a:t>
            </a:r>
            <a:endParaRPr lang="zh-CN" altLang="en-US" sz="96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7" name="矩形 6"/>
          <p:cNvSpPr/>
          <p:nvPr/>
        </p:nvSpPr>
        <p:spPr>
          <a:xfrm>
            <a:off x="3220853" y="1386508"/>
            <a:ext cx="57502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0000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一年级上册总复习</a:t>
            </a:r>
            <a:endParaRPr lang="zh-CN" altLang="en-US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0000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30985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796900" y="193138"/>
            <a:ext cx="1961798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CN" altLang="en-US" sz="60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0000FF"/>
                </a:solidFill>
                <a:effectLst/>
              </a:rPr>
              <a:t>数 数</a:t>
            </a:r>
            <a:endParaRPr lang="zh-CN" altLang="en-US" sz="6000" b="1" cap="none" spc="0" dirty="0">
              <a:ln w="12700" cmpd="sng">
                <a:solidFill>
                  <a:schemeClr val="accent4"/>
                </a:solidFill>
                <a:prstDash val="solid"/>
              </a:ln>
              <a:solidFill>
                <a:srgbClr val="0000FF"/>
              </a:solidFill>
              <a:effectLst/>
            </a:endParaRPr>
          </a:p>
        </p:txBody>
      </p:sp>
      <p:sp>
        <p:nvSpPr>
          <p:cNvPr id="6" name="矩形 5"/>
          <p:cNvSpPr/>
          <p:nvPr/>
        </p:nvSpPr>
        <p:spPr>
          <a:xfrm>
            <a:off x="-1062898" y="1355511"/>
            <a:ext cx="1169473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zh-CN" sz="4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</a:rPr>
              <a:t>1</a:t>
            </a:r>
            <a:r>
              <a:rPr lang="zh-CN" altLang="en-US" sz="4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</a:rPr>
              <a:t>、从</a:t>
            </a:r>
            <a:r>
              <a:rPr lang="en-US" altLang="zh-CN" sz="4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</a:rPr>
              <a:t>1</a:t>
            </a:r>
            <a:r>
              <a:rPr lang="zh-CN" altLang="en-US" sz="4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</a:rPr>
              <a:t>数到</a:t>
            </a:r>
            <a:r>
              <a:rPr lang="en-US" altLang="zh-CN" sz="4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</a:rPr>
              <a:t>100</a:t>
            </a:r>
            <a:r>
              <a:rPr lang="zh-CN" altLang="en-US" sz="4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</a:rPr>
              <a:t>，你会怎么数？</a:t>
            </a:r>
            <a:endParaRPr lang="zh-CN" altLang="en-US" sz="4800" b="1" cap="none" spc="0" dirty="0">
              <a:ln w="12700" cmpd="sng">
                <a:solidFill>
                  <a:schemeClr val="accent4"/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7" name="矩形 6"/>
          <p:cNvSpPr/>
          <p:nvPr/>
        </p:nvSpPr>
        <p:spPr>
          <a:xfrm>
            <a:off x="-644442" y="2579878"/>
            <a:ext cx="9834936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zh-CN" sz="4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</a:rPr>
              <a:t>2</a:t>
            </a:r>
            <a:r>
              <a:rPr lang="zh-CN" altLang="en-US" sz="4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</a:rPr>
              <a:t>、从</a:t>
            </a:r>
            <a:r>
              <a:rPr lang="en-US" altLang="zh-CN" sz="4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</a:rPr>
              <a:t>1</a:t>
            </a:r>
            <a:r>
              <a:rPr lang="zh-CN" altLang="en-US" sz="4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</a:rPr>
              <a:t>数到</a:t>
            </a:r>
            <a:r>
              <a:rPr lang="en-US" altLang="zh-CN" sz="4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</a:rPr>
              <a:t>20</a:t>
            </a:r>
            <a:r>
              <a:rPr lang="zh-CN" altLang="en-US" sz="4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</a:rPr>
              <a:t>，从</a:t>
            </a:r>
            <a:r>
              <a:rPr lang="en-US" altLang="zh-CN" sz="4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</a:rPr>
              <a:t>20</a:t>
            </a:r>
            <a:r>
              <a:rPr lang="zh-CN" altLang="en-US" sz="4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</a:rPr>
              <a:t>数到</a:t>
            </a:r>
            <a:r>
              <a:rPr lang="en-US" altLang="zh-CN" sz="4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</a:rPr>
              <a:t>1.</a:t>
            </a:r>
            <a:endParaRPr lang="zh-CN" altLang="en-US" sz="4800" b="1" cap="none" spc="0" dirty="0">
              <a:ln w="12700" cmpd="sng">
                <a:solidFill>
                  <a:schemeClr val="accent4"/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491080" y="3595607"/>
            <a:ext cx="55638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smtClean="0"/>
              <a:t>1</a:t>
            </a:r>
            <a:r>
              <a:rPr lang="zh-CN" altLang="en-US" sz="4000" dirty="0" smtClean="0"/>
              <a:t>、</a:t>
            </a:r>
            <a:r>
              <a:rPr lang="en-US" altLang="zh-CN" sz="4000" dirty="0" smtClean="0"/>
              <a:t>2</a:t>
            </a:r>
            <a:r>
              <a:rPr lang="zh-CN" altLang="en-US" sz="4000" dirty="0" smtClean="0"/>
              <a:t>、</a:t>
            </a:r>
            <a:r>
              <a:rPr lang="en-US" altLang="zh-CN" sz="4000" dirty="0" smtClean="0"/>
              <a:t>3</a:t>
            </a:r>
            <a:r>
              <a:rPr lang="zh-CN" altLang="en-US" sz="4000" dirty="0" smtClean="0"/>
              <a:t>、</a:t>
            </a:r>
            <a:r>
              <a:rPr lang="en-US" altLang="zh-CN" sz="4000" dirty="0" smtClean="0"/>
              <a:t>4</a:t>
            </a:r>
            <a:r>
              <a:rPr lang="zh-CN" altLang="en-US" sz="4000" dirty="0" smtClean="0"/>
              <a:t>、</a:t>
            </a:r>
            <a:r>
              <a:rPr lang="en-US" altLang="zh-CN" sz="4000" dirty="0" smtClean="0"/>
              <a:t>5....</a:t>
            </a:r>
            <a:endParaRPr lang="zh-CN" altLang="en-US" sz="4000" dirty="0"/>
          </a:p>
        </p:txBody>
      </p:sp>
      <p:sp>
        <p:nvSpPr>
          <p:cNvPr id="10" name="文本框 9"/>
          <p:cNvSpPr txBox="1"/>
          <p:nvPr/>
        </p:nvSpPr>
        <p:spPr>
          <a:xfrm>
            <a:off x="1491080" y="4303493"/>
            <a:ext cx="55638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smtClean="0"/>
              <a:t>20</a:t>
            </a:r>
            <a:r>
              <a:rPr lang="zh-CN" altLang="en-US" sz="4000" dirty="0" smtClean="0"/>
              <a:t>、</a:t>
            </a:r>
            <a:r>
              <a:rPr lang="en-US" altLang="zh-CN" sz="4000" dirty="0" smtClean="0"/>
              <a:t>19</a:t>
            </a:r>
            <a:r>
              <a:rPr lang="zh-CN" altLang="en-US" sz="4000" dirty="0" smtClean="0"/>
              <a:t>、</a:t>
            </a:r>
            <a:r>
              <a:rPr lang="en-US" altLang="zh-CN" sz="4000" dirty="0" smtClean="0"/>
              <a:t>18</a:t>
            </a:r>
            <a:r>
              <a:rPr lang="zh-CN" altLang="en-US" sz="4000" dirty="0" smtClean="0"/>
              <a:t>、</a:t>
            </a:r>
            <a:r>
              <a:rPr lang="en-US" altLang="zh-CN" sz="4000" dirty="0" smtClean="0"/>
              <a:t>17....</a:t>
            </a:r>
            <a:endParaRPr lang="zh-CN" altLang="en-US" sz="4000" dirty="0"/>
          </a:p>
        </p:txBody>
      </p:sp>
      <p:sp>
        <p:nvSpPr>
          <p:cNvPr id="11" name="文本框 10"/>
          <p:cNvSpPr txBox="1"/>
          <p:nvPr/>
        </p:nvSpPr>
        <p:spPr>
          <a:xfrm>
            <a:off x="1491079" y="5011379"/>
            <a:ext cx="80868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smtClean="0"/>
              <a:t>1</a:t>
            </a:r>
            <a:r>
              <a:rPr lang="zh-CN" altLang="en-US" sz="4000" dirty="0" smtClean="0"/>
              <a:t>、</a:t>
            </a:r>
            <a:r>
              <a:rPr lang="en-US" altLang="zh-CN" sz="4000" dirty="0" smtClean="0"/>
              <a:t>3</a:t>
            </a:r>
            <a:r>
              <a:rPr lang="zh-CN" altLang="en-US" sz="4000" dirty="0" smtClean="0"/>
              <a:t>、</a:t>
            </a:r>
            <a:r>
              <a:rPr lang="en-US" altLang="zh-CN" sz="4000" dirty="0" smtClean="0"/>
              <a:t>5</a:t>
            </a:r>
            <a:r>
              <a:rPr lang="zh-CN" altLang="en-US" sz="4000" dirty="0" smtClean="0"/>
              <a:t>、</a:t>
            </a:r>
            <a:r>
              <a:rPr lang="en-US" altLang="zh-CN" sz="4000" dirty="0" smtClean="0"/>
              <a:t>7</a:t>
            </a:r>
            <a:r>
              <a:rPr lang="zh-CN" altLang="en-US" sz="4000" dirty="0" smtClean="0"/>
              <a:t>、</a:t>
            </a:r>
            <a:r>
              <a:rPr lang="en-US" altLang="zh-CN" sz="4000" dirty="0" smtClean="0"/>
              <a:t>9</a:t>
            </a:r>
            <a:r>
              <a:rPr lang="zh-CN" altLang="en-US" sz="4000" dirty="0" smtClean="0"/>
              <a:t>、</a:t>
            </a:r>
            <a:r>
              <a:rPr lang="en-US" altLang="zh-CN" sz="4000" dirty="0" smtClean="0"/>
              <a:t>11</a:t>
            </a:r>
            <a:r>
              <a:rPr lang="zh-CN" altLang="en-US" sz="4000" dirty="0" smtClean="0"/>
              <a:t>、</a:t>
            </a:r>
            <a:r>
              <a:rPr lang="en-US" altLang="zh-CN" sz="4000" dirty="0" smtClean="0"/>
              <a:t>13</a:t>
            </a:r>
            <a:r>
              <a:rPr lang="zh-CN" altLang="en-US" sz="4000" dirty="0" smtClean="0"/>
              <a:t>、</a:t>
            </a:r>
            <a:r>
              <a:rPr lang="en-US" altLang="zh-CN" sz="4000" dirty="0" smtClean="0"/>
              <a:t>....</a:t>
            </a:r>
            <a:endParaRPr lang="zh-CN" altLang="en-US" sz="4000" dirty="0"/>
          </a:p>
        </p:txBody>
      </p:sp>
      <p:sp>
        <p:nvSpPr>
          <p:cNvPr id="12" name="文本框 11"/>
          <p:cNvSpPr txBox="1"/>
          <p:nvPr/>
        </p:nvSpPr>
        <p:spPr>
          <a:xfrm>
            <a:off x="1491078" y="5881803"/>
            <a:ext cx="80868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smtClean="0"/>
              <a:t>2</a:t>
            </a:r>
            <a:r>
              <a:rPr lang="zh-CN" altLang="en-US" sz="4000" dirty="0" smtClean="0"/>
              <a:t>、</a:t>
            </a:r>
            <a:r>
              <a:rPr lang="en-US" altLang="zh-CN" sz="4000" dirty="0"/>
              <a:t>4</a:t>
            </a:r>
            <a:r>
              <a:rPr lang="zh-CN" altLang="en-US" sz="4000" dirty="0" smtClean="0"/>
              <a:t>、</a:t>
            </a:r>
            <a:r>
              <a:rPr lang="en-US" altLang="zh-CN" sz="4000" dirty="0"/>
              <a:t>6</a:t>
            </a:r>
            <a:r>
              <a:rPr lang="zh-CN" altLang="en-US" sz="4000" dirty="0" smtClean="0"/>
              <a:t>、</a:t>
            </a:r>
            <a:r>
              <a:rPr lang="en-US" altLang="zh-CN" sz="4000" dirty="0"/>
              <a:t>8</a:t>
            </a:r>
            <a:r>
              <a:rPr lang="zh-CN" altLang="en-US" sz="4000" dirty="0" smtClean="0"/>
              <a:t>、</a:t>
            </a:r>
            <a:r>
              <a:rPr lang="en-US" altLang="zh-CN" sz="4000" dirty="0" smtClean="0"/>
              <a:t>10</a:t>
            </a:r>
            <a:r>
              <a:rPr lang="zh-CN" altLang="en-US" sz="4000" dirty="0" smtClean="0"/>
              <a:t>、</a:t>
            </a:r>
            <a:r>
              <a:rPr lang="en-US" altLang="zh-CN" sz="4000" dirty="0" smtClean="0"/>
              <a:t>12</a:t>
            </a:r>
            <a:r>
              <a:rPr lang="zh-CN" altLang="en-US" sz="4000" dirty="0" smtClean="0"/>
              <a:t>、</a:t>
            </a:r>
            <a:r>
              <a:rPr lang="en-US" altLang="zh-CN" sz="4000" dirty="0" smtClean="0"/>
              <a:t>14</a:t>
            </a:r>
            <a:r>
              <a:rPr lang="zh-CN" altLang="en-US" sz="4000" dirty="0" smtClean="0"/>
              <a:t>、</a:t>
            </a:r>
            <a:r>
              <a:rPr lang="en-US" altLang="zh-CN" sz="4000" dirty="0" smtClean="0"/>
              <a:t>....</a:t>
            </a:r>
            <a:endParaRPr lang="zh-CN" altLang="en-US" sz="4000" dirty="0"/>
          </a:p>
        </p:txBody>
      </p:sp>
      <p:sp>
        <p:nvSpPr>
          <p:cNvPr id="13" name="矩形 12"/>
          <p:cNvSpPr/>
          <p:nvPr/>
        </p:nvSpPr>
        <p:spPr>
          <a:xfrm>
            <a:off x="174688" y="5020465"/>
            <a:ext cx="1316386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4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00FF"/>
                </a:solidFill>
                <a:effectLst/>
              </a:rPr>
              <a:t>单数</a:t>
            </a:r>
            <a:endParaRPr lang="zh-CN" altLang="en-US" sz="4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0000FF"/>
              </a:solidFill>
              <a:effectLst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221183" y="5881803"/>
            <a:ext cx="1316386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4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00FF"/>
                </a:solidFill>
              </a:rPr>
              <a:t>双</a:t>
            </a:r>
            <a:r>
              <a:rPr lang="zh-CN" altLang="en-US" sz="4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00FF"/>
                </a:solidFill>
                <a:effectLst/>
              </a:rPr>
              <a:t>数</a:t>
            </a:r>
            <a:endParaRPr lang="zh-CN" altLang="en-US" sz="4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0000FF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525520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1216616" y="418457"/>
            <a:ext cx="36111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5400" dirty="0" smtClean="0">
                <a:solidFill>
                  <a:srgbClr val="FF0000"/>
                </a:solidFill>
              </a:rPr>
              <a:t>练一练</a:t>
            </a:r>
            <a:endParaRPr lang="zh-CN" altLang="en-US" sz="5400" dirty="0">
              <a:solidFill>
                <a:srgbClr val="FF0000"/>
              </a:soli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029558" y="526179"/>
            <a:ext cx="28361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 smtClean="0">
                <a:solidFill>
                  <a:srgbClr val="0000FF"/>
                </a:solidFill>
              </a:rPr>
              <a:t>按规律填数</a:t>
            </a:r>
            <a:endParaRPr lang="zh-CN" altLang="en-US" sz="4000" dirty="0">
              <a:solidFill>
                <a:srgbClr val="0000FF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16976" y="1549868"/>
            <a:ext cx="96089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 smtClean="0">
                <a:solidFill>
                  <a:srgbClr val="0000FF"/>
                </a:solidFill>
              </a:rPr>
              <a:t>（</a:t>
            </a:r>
            <a:r>
              <a:rPr lang="en-US" altLang="zh-CN" sz="4000" dirty="0" smtClean="0">
                <a:solidFill>
                  <a:srgbClr val="0000FF"/>
                </a:solidFill>
              </a:rPr>
              <a:t>1</a:t>
            </a:r>
            <a:r>
              <a:rPr lang="zh-CN" altLang="en-US" sz="4000" dirty="0" smtClean="0">
                <a:solidFill>
                  <a:srgbClr val="0000FF"/>
                </a:solidFill>
              </a:rPr>
              <a:t>）  </a:t>
            </a:r>
            <a:r>
              <a:rPr lang="en-US" altLang="zh-CN" sz="4000" dirty="0" smtClean="0">
                <a:solidFill>
                  <a:srgbClr val="0000FF"/>
                </a:solidFill>
              </a:rPr>
              <a:t>20</a:t>
            </a:r>
            <a:r>
              <a:rPr lang="zh-CN" altLang="en-US" sz="4000" dirty="0" smtClean="0">
                <a:solidFill>
                  <a:srgbClr val="0000FF"/>
                </a:solidFill>
              </a:rPr>
              <a:t>、</a:t>
            </a:r>
            <a:r>
              <a:rPr lang="en-US" altLang="zh-CN" sz="4000" dirty="0" smtClean="0">
                <a:solidFill>
                  <a:srgbClr val="0000FF"/>
                </a:solidFill>
              </a:rPr>
              <a:t>19</a:t>
            </a:r>
            <a:r>
              <a:rPr lang="zh-CN" altLang="en-US" sz="4000" dirty="0" smtClean="0">
                <a:solidFill>
                  <a:srgbClr val="0000FF"/>
                </a:solidFill>
              </a:rPr>
              <a:t>、</a:t>
            </a:r>
            <a:r>
              <a:rPr lang="en-US" altLang="zh-CN" sz="4000" dirty="0" smtClean="0">
                <a:solidFill>
                  <a:srgbClr val="0000FF"/>
                </a:solidFill>
              </a:rPr>
              <a:t>18</a:t>
            </a:r>
            <a:r>
              <a:rPr lang="zh-CN" altLang="en-US" sz="4000" dirty="0" smtClean="0">
                <a:solidFill>
                  <a:srgbClr val="0000FF"/>
                </a:solidFill>
              </a:rPr>
              <a:t>、</a:t>
            </a:r>
            <a:r>
              <a:rPr lang="en-US" altLang="zh-CN" sz="4000" dirty="0" smtClean="0">
                <a:solidFill>
                  <a:srgbClr val="0000FF"/>
                </a:solidFill>
              </a:rPr>
              <a:t>17</a:t>
            </a:r>
            <a:r>
              <a:rPr lang="zh-CN" altLang="en-US" sz="4000" dirty="0" smtClean="0">
                <a:solidFill>
                  <a:srgbClr val="0000FF"/>
                </a:solidFill>
              </a:rPr>
              <a:t>、（      ）、（      ）</a:t>
            </a:r>
            <a:endParaRPr lang="zh-CN" altLang="en-US" sz="4000" dirty="0">
              <a:solidFill>
                <a:srgbClr val="0000FF"/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16974" y="2497670"/>
            <a:ext cx="104613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 smtClean="0">
                <a:solidFill>
                  <a:srgbClr val="0000FF"/>
                </a:solidFill>
              </a:rPr>
              <a:t>（</a:t>
            </a:r>
            <a:r>
              <a:rPr lang="en-US" altLang="zh-CN" sz="4000" dirty="0">
                <a:solidFill>
                  <a:srgbClr val="0000FF"/>
                </a:solidFill>
              </a:rPr>
              <a:t>2</a:t>
            </a:r>
            <a:r>
              <a:rPr lang="zh-CN" altLang="en-US" sz="4000" dirty="0" smtClean="0">
                <a:solidFill>
                  <a:srgbClr val="0000FF"/>
                </a:solidFill>
              </a:rPr>
              <a:t>） </a:t>
            </a:r>
            <a:r>
              <a:rPr lang="en-US" altLang="zh-CN" sz="4000" dirty="0" smtClean="0">
                <a:solidFill>
                  <a:srgbClr val="0000FF"/>
                </a:solidFill>
              </a:rPr>
              <a:t>8</a:t>
            </a:r>
            <a:r>
              <a:rPr lang="zh-CN" altLang="en-US" sz="4000" dirty="0" smtClean="0">
                <a:solidFill>
                  <a:srgbClr val="0000FF"/>
                </a:solidFill>
              </a:rPr>
              <a:t>、</a:t>
            </a:r>
            <a:r>
              <a:rPr lang="en-US" altLang="zh-CN" sz="4000" dirty="0" smtClean="0">
                <a:solidFill>
                  <a:srgbClr val="0000FF"/>
                </a:solidFill>
              </a:rPr>
              <a:t>10</a:t>
            </a:r>
            <a:r>
              <a:rPr lang="zh-CN" altLang="en-US" sz="4000" dirty="0" smtClean="0">
                <a:solidFill>
                  <a:srgbClr val="0000FF"/>
                </a:solidFill>
              </a:rPr>
              <a:t>、</a:t>
            </a:r>
            <a:r>
              <a:rPr lang="en-US" altLang="zh-CN" sz="4000" dirty="0" smtClean="0">
                <a:solidFill>
                  <a:srgbClr val="0000FF"/>
                </a:solidFill>
              </a:rPr>
              <a:t>12</a:t>
            </a:r>
            <a:r>
              <a:rPr lang="zh-CN" altLang="en-US" sz="4000" dirty="0" smtClean="0">
                <a:solidFill>
                  <a:srgbClr val="0000FF"/>
                </a:solidFill>
              </a:rPr>
              <a:t>、（     ）、</a:t>
            </a:r>
            <a:r>
              <a:rPr lang="en-US" altLang="zh-CN" sz="4000" dirty="0" smtClean="0">
                <a:solidFill>
                  <a:srgbClr val="0000FF"/>
                </a:solidFill>
              </a:rPr>
              <a:t>16</a:t>
            </a:r>
            <a:r>
              <a:rPr lang="zh-CN" altLang="en-US" sz="4000" dirty="0" smtClean="0">
                <a:solidFill>
                  <a:srgbClr val="0000FF"/>
                </a:solidFill>
              </a:rPr>
              <a:t>、（    ）、</a:t>
            </a:r>
            <a:r>
              <a:rPr lang="en-US" altLang="zh-CN" sz="4000" dirty="0" smtClean="0">
                <a:solidFill>
                  <a:srgbClr val="0000FF"/>
                </a:solidFill>
              </a:rPr>
              <a:t>20</a:t>
            </a:r>
            <a:endParaRPr lang="zh-CN" altLang="en-US" sz="4000" dirty="0">
              <a:solidFill>
                <a:srgbClr val="0000FF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16974" y="3445472"/>
            <a:ext cx="104613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 smtClean="0">
                <a:solidFill>
                  <a:srgbClr val="0000FF"/>
                </a:solidFill>
              </a:rPr>
              <a:t>（</a:t>
            </a:r>
            <a:r>
              <a:rPr lang="en-US" altLang="zh-CN" sz="4000" dirty="0" smtClean="0">
                <a:solidFill>
                  <a:srgbClr val="0000FF"/>
                </a:solidFill>
              </a:rPr>
              <a:t>3</a:t>
            </a:r>
            <a:r>
              <a:rPr lang="zh-CN" altLang="en-US" sz="4000" dirty="0" smtClean="0">
                <a:solidFill>
                  <a:srgbClr val="0000FF"/>
                </a:solidFill>
              </a:rPr>
              <a:t>）</a:t>
            </a:r>
            <a:r>
              <a:rPr lang="en-US" altLang="zh-CN" sz="4000" dirty="0" smtClean="0">
                <a:solidFill>
                  <a:srgbClr val="0000FF"/>
                </a:solidFill>
              </a:rPr>
              <a:t>19</a:t>
            </a:r>
            <a:r>
              <a:rPr lang="zh-CN" altLang="en-US" sz="4000" dirty="0" smtClean="0">
                <a:solidFill>
                  <a:srgbClr val="0000FF"/>
                </a:solidFill>
              </a:rPr>
              <a:t>、</a:t>
            </a:r>
            <a:r>
              <a:rPr lang="en-US" altLang="zh-CN" sz="4000" dirty="0" smtClean="0">
                <a:solidFill>
                  <a:srgbClr val="0000FF"/>
                </a:solidFill>
              </a:rPr>
              <a:t>17</a:t>
            </a:r>
            <a:r>
              <a:rPr lang="zh-CN" altLang="en-US" sz="4000" dirty="0" smtClean="0">
                <a:solidFill>
                  <a:srgbClr val="0000FF"/>
                </a:solidFill>
              </a:rPr>
              <a:t>、</a:t>
            </a:r>
            <a:r>
              <a:rPr lang="en-US" altLang="zh-CN" sz="4000" dirty="0" smtClean="0">
                <a:solidFill>
                  <a:srgbClr val="0000FF"/>
                </a:solidFill>
              </a:rPr>
              <a:t>15</a:t>
            </a:r>
            <a:r>
              <a:rPr lang="zh-CN" altLang="en-US" sz="4000" dirty="0" smtClean="0">
                <a:solidFill>
                  <a:srgbClr val="0000FF"/>
                </a:solidFill>
              </a:rPr>
              <a:t>、（    ）、（    ）、</a:t>
            </a:r>
            <a:r>
              <a:rPr lang="en-US" altLang="zh-CN" sz="4000" dirty="0" smtClean="0">
                <a:solidFill>
                  <a:srgbClr val="0000FF"/>
                </a:solidFill>
              </a:rPr>
              <a:t>9</a:t>
            </a:r>
            <a:r>
              <a:rPr lang="zh-CN" altLang="en-US" sz="4000" dirty="0" smtClean="0">
                <a:solidFill>
                  <a:srgbClr val="0000FF"/>
                </a:solidFill>
              </a:rPr>
              <a:t>、</a:t>
            </a:r>
            <a:r>
              <a:rPr lang="en-US" altLang="zh-CN" sz="4000" dirty="0" smtClean="0">
                <a:solidFill>
                  <a:srgbClr val="0000FF"/>
                </a:solidFill>
              </a:rPr>
              <a:t>7</a:t>
            </a:r>
            <a:endParaRPr lang="zh-CN" altLang="en-US" sz="4000" dirty="0">
              <a:solidFill>
                <a:srgbClr val="0000FF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216974" y="4393274"/>
            <a:ext cx="104613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 smtClean="0">
                <a:solidFill>
                  <a:srgbClr val="0000FF"/>
                </a:solidFill>
              </a:rPr>
              <a:t>（</a:t>
            </a:r>
            <a:r>
              <a:rPr lang="en-US" altLang="zh-CN" sz="4000" dirty="0">
                <a:solidFill>
                  <a:srgbClr val="0000FF"/>
                </a:solidFill>
              </a:rPr>
              <a:t>4</a:t>
            </a:r>
            <a:r>
              <a:rPr lang="zh-CN" altLang="en-US" sz="4000" dirty="0" smtClean="0">
                <a:solidFill>
                  <a:srgbClr val="0000FF"/>
                </a:solidFill>
              </a:rPr>
              <a:t>）</a:t>
            </a:r>
            <a:r>
              <a:rPr lang="en-US" altLang="zh-CN" sz="4000" dirty="0" smtClean="0">
                <a:solidFill>
                  <a:srgbClr val="0000FF"/>
                </a:solidFill>
              </a:rPr>
              <a:t>1</a:t>
            </a:r>
            <a:r>
              <a:rPr lang="zh-CN" altLang="en-US" sz="4000" dirty="0" smtClean="0">
                <a:solidFill>
                  <a:srgbClr val="0000FF"/>
                </a:solidFill>
              </a:rPr>
              <a:t>、</a:t>
            </a:r>
            <a:r>
              <a:rPr lang="en-US" altLang="zh-CN" sz="4000" dirty="0" smtClean="0">
                <a:solidFill>
                  <a:srgbClr val="0000FF"/>
                </a:solidFill>
              </a:rPr>
              <a:t>4</a:t>
            </a:r>
            <a:r>
              <a:rPr lang="zh-CN" altLang="en-US" sz="4000" dirty="0" smtClean="0">
                <a:solidFill>
                  <a:srgbClr val="0000FF"/>
                </a:solidFill>
              </a:rPr>
              <a:t>、</a:t>
            </a:r>
            <a:r>
              <a:rPr lang="en-US" altLang="zh-CN" sz="4000" dirty="0" smtClean="0">
                <a:solidFill>
                  <a:srgbClr val="0000FF"/>
                </a:solidFill>
              </a:rPr>
              <a:t>7</a:t>
            </a:r>
            <a:r>
              <a:rPr lang="zh-CN" altLang="en-US" sz="4000" dirty="0" smtClean="0">
                <a:solidFill>
                  <a:srgbClr val="0000FF"/>
                </a:solidFill>
              </a:rPr>
              <a:t>、（     ）、（     ）、</a:t>
            </a:r>
            <a:r>
              <a:rPr lang="en-US" altLang="zh-CN" sz="4000" dirty="0" smtClean="0">
                <a:solidFill>
                  <a:srgbClr val="0000FF"/>
                </a:solidFill>
              </a:rPr>
              <a:t>16</a:t>
            </a:r>
            <a:endParaRPr lang="zh-CN" altLang="en-US" sz="4000" dirty="0">
              <a:solidFill>
                <a:srgbClr val="0000FF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216974" y="5341076"/>
            <a:ext cx="104613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 smtClean="0">
                <a:solidFill>
                  <a:srgbClr val="0000FF"/>
                </a:solidFill>
              </a:rPr>
              <a:t>（</a:t>
            </a:r>
            <a:r>
              <a:rPr lang="en-US" altLang="zh-CN" sz="4000" dirty="0" smtClean="0">
                <a:solidFill>
                  <a:srgbClr val="0000FF"/>
                </a:solidFill>
              </a:rPr>
              <a:t>5</a:t>
            </a:r>
            <a:r>
              <a:rPr lang="zh-CN" altLang="en-US" sz="4000" dirty="0" smtClean="0">
                <a:solidFill>
                  <a:srgbClr val="0000FF"/>
                </a:solidFill>
              </a:rPr>
              <a:t>）</a:t>
            </a:r>
            <a:r>
              <a:rPr lang="en-US" altLang="zh-CN" sz="4000" dirty="0" smtClean="0">
                <a:solidFill>
                  <a:srgbClr val="0000FF"/>
                </a:solidFill>
              </a:rPr>
              <a:t>1</a:t>
            </a:r>
            <a:r>
              <a:rPr lang="zh-CN" altLang="en-US" sz="4000" dirty="0" smtClean="0">
                <a:solidFill>
                  <a:srgbClr val="0000FF"/>
                </a:solidFill>
              </a:rPr>
              <a:t>、</a:t>
            </a:r>
            <a:r>
              <a:rPr lang="en-US" altLang="zh-CN" sz="4000" dirty="0" smtClean="0">
                <a:solidFill>
                  <a:srgbClr val="0000FF"/>
                </a:solidFill>
              </a:rPr>
              <a:t>1</a:t>
            </a:r>
            <a:r>
              <a:rPr lang="zh-CN" altLang="en-US" sz="4000" dirty="0" smtClean="0">
                <a:solidFill>
                  <a:srgbClr val="0000FF"/>
                </a:solidFill>
              </a:rPr>
              <a:t>、</a:t>
            </a:r>
            <a:r>
              <a:rPr lang="en-US" altLang="zh-CN" sz="4000" dirty="0" smtClean="0">
                <a:solidFill>
                  <a:srgbClr val="0000FF"/>
                </a:solidFill>
              </a:rPr>
              <a:t>2</a:t>
            </a:r>
            <a:r>
              <a:rPr lang="zh-CN" altLang="en-US" sz="4000" dirty="0" smtClean="0">
                <a:solidFill>
                  <a:srgbClr val="0000FF"/>
                </a:solidFill>
              </a:rPr>
              <a:t>、</a:t>
            </a:r>
            <a:r>
              <a:rPr lang="en-US" altLang="zh-CN" sz="4000" dirty="0" smtClean="0">
                <a:solidFill>
                  <a:srgbClr val="0000FF"/>
                </a:solidFill>
              </a:rPr>
              <a:t>3</a:t>
            </a:r>
            <a:r>
              <a:rPr lang="zh-CN" altLang="en-US" sz="4000" dirty="0" smtClean="0">
                <a:solidFill>
                  <a:srgbClr val="0000FF"/>
                </a:solidFill>
              </a:rPr>
              <a:t>、</a:t>
            </a:r>
            <a:r>
              <a:rPr lang="en-US" altLang="zh-CN" sz="4000" dirty="0" smtClean="0">
                <a:solidFill>
                  <a:srgbClr val="0000FF"/>
                </a:solidFill>
              </a:rPr>
              <a:t>5</a:t>
            </a:r>
            <a:r>
              <a:rPr lang="zh-CN" altLang="en-US" sz="4000" dirty="0" smtClean="0">
                <a:solidFill>
                  <a:srgbClr val="0000FF"/>
                </a:solidFill>
              </a:rPr>
              <a:t>、（    ）、（     ）</a:t>
            </a:r>
            <a:endParaRPr lang="zh-CN" altLang="en-US" sz="4000" dirty="0">
              <a:solidFill>
                <a:srgbClr val="0000FF"/>
              </a:solidFill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6345880" y="1493093"/>
            <a:ext cx="11192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 smtClean="0">
                <a:solidFill>
                  <a:srgbClr val="FF0000"/>
                </a:solidFill>
              </a:rPr>
              <a:t>16</a:t>
            </a:r>
            <a:endParaRPr lang="zh-CN" altLang="en-US" sz="4400" b="1" dirty="0">
              <a:solidFill>
                <a:srgbClr val="FF0000"/>
              </a:solidFill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8532489" y="1488313"/>
            <a:ext cx="11192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 smtClean="0">
                <a:solidFill>
                  <a:srgbClr val="FF0000"/>
                </a:solidFill>
              </a:rPr>
              <a:t>15</a:t>
            </a:r>
            <a:endParaRPr lang="zh-CN" altLang="en-US" sz="4400" b="1" dirty="0">
              <a:solidFill>
                <a:srgbClr val="FF0000"/>
              </a:solidFill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5021450" y="2436115"/>
            <a:ext cx="11192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 smtClean="0">
                <a:solidFill>
                  <a:srgbClr val="FF0000"/>
                </a:solidFill>
              </a:rPr>
              <a:t>14</a:t>
            </a:r>
            <a:endParaRPr lang="zh-CN" altLang="en-US" sz="4400" b="1" dirty="0">
              <a:solidFill>
                <a:srgbClr val="FF0000"/>
              </a:solidFill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7972865" y="2447082"/>
            <a:ext cx="11192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 smtClean="0">
                <a:solidFill>
                  <a:srgbClr val="FF0000"/>
                </a:solidFill>
              </a:rPr>
              <a:t>18</a:t>
            </a:r>
            <a:endParaRPr lang="zh-CN" altLang="en-US" sz="4400" b="1" dirty="0">
              <a:solidFill>
                <a:srgbClr val="FF0000"/>
              </a:solidFill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5021450" y="3346082"/>
            <a:ext cx="11192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 smtClean="0">
                <a:solidFill>
                  <a:srgbClr val="FF0000"/>
                </a:solidFill>
              </a:rPr>
              <a:t>13</a:t>
            </a:r>
            <a:endParaRPr lang="zh-CN" altLang="en-US" sz="4400" b="1" dirty="0">
              <a:solidFill>
                <a:srgbClr val="FF0000"/>
              </a:solidFill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7009276" y="3385973"/>
            <a:ext cx="11192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 smtClean="0">
                <a:solidFill>
                  <a:srgbClr val="FF0000"/>
                </a:solidFill>
              </a:rPr>
              <a:t>11</a:t>
            </a:r>
            <a:endParaRPr lang="zh-CN" altLang="en-US" sz="4400" b="1" dirty="0">
              <a:solidFill>
                <a:srgbClr val="FF0000"/>
              </a:solidFill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4268097" y="4340715"/>
            <a:ext cx="11192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 smtClean="0">
                <a:solidFill>
                  <a:srgbClr val="FF0000"/>
                </a:solidFill>
              </a:rPr>
              <a:t>10</a:t>
            </a:r>
            <a:endParaRPr lang="zh-CN" altLang="en-US" sz="4400" b="1" dirty="0">
              <a:solidFill>
                <a:srgbClr val="FF0000"/>
              </a:solidFill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6461780" y="4340715"/>
            <a:ext cx="11192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 smtClean="0">
                <a:solidFill>
                  <a:srgbClr val="FF0000"/>
                </a:solidFill>
              </a:rPr>
              <a:t>13</a:t>
            </a:r>
            <a:endParaRPr lang="zh-CN" altLang="en-US" sz="4400" b="1" dirty="0">
              <a:solidFill>
                <a:srgbClr val="FF0000"/>
              </a:solidFill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5897774" y="5279521"/>
            <a:ext cx="11192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FF0000"/>
                </a:solidFill>
              </a:rPr>
              <a:t>8</a:t>
            </a:r>
            <a:endParaRPr lang="zh-CN" altLang="en-US" sz="4400" b="1" dirty="0">
              <a:solidFill>
                <a:srgbClr val="FF0000"/>
              </a:solidFill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7972865" y="5279521"/>
            <a:ext cx="11192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 smtClean="0">
                <a:solidFill>
                  <a:srgbClr val="FF0000"/>
                </a:solidFill>
              </a:rPr>
              <a:t>13</a:t>
            </a:r>
            <a:endParaRPr lang="zh-CN" altLang="en-US" sz="4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1752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316452" y="193138"/>
            <a:ext cx="4534517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CN" altLang="en-US" sz="60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0000FF"/>
                </a:solidFill>
                <a:effectLst/>
              </a:rPr>
              <a:t>数的意义</a:t>
            </a:r>
            <a:endParaRPr lang="zh-CN" altLang="en-US" sz="6000" b="1" cap="none" spc="0" dirty="0">
              <a:ln w="12700" cmpd="sng">
                <a:solidFill>
                  <a:schemeClr val="accent4"/>
                </a:solidFill>
                <a:prstDash val="solid"/>
              </a:ln>
              <a:solidFill>
                <a:srgbClr val="0000FF"/>
              </a:solidFill>
              <a:effectLst/>
            </a:endParaRPr>
          </a:p>
        </p:txBody>
      </p:sp>
      <p:sp>
        <p:nvSpPr>
          <p:cNvPr id="5" name="矩形 4"/>
          <p:cNvSpPr/>
          <p:nvPr/>
        </p:nvSpPr>
        <p:spPr>
          <a:xfrm>
            <a:off x="-2163277" y="1208801"/>
            <a:ext cx="1169473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zh-CN" sz="4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</a:rPr>
              <a:t>1</a:t>
            </a:r>
            <a:r>
              <a:rPr lang="zh-CN" altLang="en-US" sz="4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</a:rPr>
              <a:t>、</a:t>
            </a:r>
            <a:r>
              <a:rPr lang="en-US" altLang="zh-CN" sz="4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</a:rPr>
              <a:t>1</a:t>
            </a:r>
            <a:r>
              <a:rPr lang="zh-CN" altLang="en-US" sz="4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</a:rPr>
              <a:t>可以表示什么？</a:t>
            </a:r>
            <a:endParaRPr lang="zh-CN" altLang="en-US" sz="4800" b="1" cap="none" spc="0" dirty="0">
              <a:ln w="12700" cmpd="sng">
                <a:solidFill>
                  <a:schemeClr val="accent4"/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6" name="矩形 5"/>
          <p:cNvSpPr/>
          <p:nvPr/>
        </p:nvSpPr>
        <p:spPr>
          <a:xfrm>
            <a:off x="-2783209" y="1977806"/>
            <a:ext cx="1169473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zh-CN" sz="4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0000FF"/>
                </a:solidFill>
              </a:rPr>
              <a:t>  1</a:t>
            </a:r>
            <a:r>
              <a:rPr lang="zh-CN" altLang="en-US" sz="4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0000FF"/>
                </a:solidFill>
              </a:rPr>
              <a:t>个、第</a:t>
            </a:r>
            <a:r>
              <a:rPr lang="en-US" altLang="zh-CN" sz="4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0000FF"/>
                </a:solidFill>
              </a:rPr>
              <a:t>1</a:t>
            </a:r>
            <a:r>
              <a:rPr lang="zh-CN" altLang="en-US" sz="4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0000FF"/>
                </a:solidFill>
              </a:rPr>
              <a:t>、一些</a:t>
            </a:r>
            <a:endParaRPr lang="zh-CN" altLang="en-US" sz="4800" b="1" cap="none" spc="0" dirty="0">
              <a:ln w="12700" cmpd="sng">
                <a:solidFill>
                  <a:schemeClr val="accent4"/>
                </a:solidFill>
                <a:prstDash val="solid"/>
              </a:ln>
              <a:solidFill>
                <a:srgbClr val="0000FF"/>
              </a:solidFill>
              <a:effectLst/>
            </a:endParaRPr>
          </a:p>
        </p:txBody>
      </p:sp>
      <p:sp>
        <p:nvSpPr>
          <p:cNvPr id="8" name="矩形 7"/>
          <p:cNvSpPr/>
          <p:nvPr/>
        </p:nvSpPr>
        <p:spPr>
          <a:xfrm>
            <a:off x="-1155887" y="3055461"/>
            <a:ext cx="1169473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zh-CN" sz="4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</a:rPr>
              <a:t>2</a:t>
            </a:r>
            <a:r>
              <a:rPr lang="zh-CN" altLang="en-US" sz="4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</a:rPr>
              <a:t>、你有什么办法表示出</a:t>
            </a:r>
            <a:r>
              <a:rPr lang="en-US" altLang="zh-CN" sz="4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</a:rPr>
              <a:t>12</a:t>
            </a:r>
            <a:r>
              <a:rPr lang="zh-CN" altLang="en-US" sz="4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</a:rPr>
              <a:t>？</a:t>
            </a:r>
            <a:endParaRPr lang="zh-CN" altLang="en-US" sz="4800" b="1" cap="none" spc="0" dirty="0">
              <a:ln w="12700" cmpd="sng">
                <a:solidFill>
                  <a:schemeClr val="accent4"/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960895" y="3979446"/>
            <a:ext cx="25837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dirty="0" smtClean="0">
                <a:solidFill>
                  <a:srgbClr val="0000FF"/>
                </a:solidFill>
              </a:rPr>
              <a:t>摆小棒</a:t>
            </a:r>
            <a:endParaRPr lang="zh-CN" altLang="en-US" sz="4400" dirty="0">
              <a:solidFill>
                <a:srgbClr val="0000FF"/>
              </a:solidFill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3921072" y="3979445"/>
            <a:ext cx="25837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dirty="0" smtClean="0">
                <a:solidFill>
                  <a:srgbClr val="0000FF"/>
                </a:solidFill>
              </a:rPr>
              <a:t>计数</a:t>
            </a:r>
            <a:r>
              <a:rPr lang="zh-CN" altLang="en-US" sz="4400" dirty="0">
                <a:solidFill>
                  <a:srgbClr val="0000FF"/>
                </a:solidFill>
              </a:rPr>
              <a:t>器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6989735" y="3975827"/>
            <a:ext cx="25837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dirty="0" smtClean="0">
                <a:solidFill>
                  <a:srgbClr val="0000FF"/>
                </a:solidFill>
              </a:rPr>
              <a:t>古人计数</a:t>
            </a:r>
            <a:endParaRPr lang="zh-CN" altLang="en-US" sz="4400" dirty="0">
              <a:solidFill>
                <a:srgbClr val="0000FF"/>
              </a:solidFill>
            </a:endParaRPr>
          </a:p>
        </p:txBody>
      </p:sp>
      <p:pic>
        <p:nvPicPr>
          <p:cNvPr id="13" name="图片 12" descr="1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895" y="4841214"/>
            <a:ext cx="719138" cy="136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图片 13" descr="1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0033" y="5055618"/>
            <a:ext cx="349250" cy="1116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图片 14" descr="1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9283" y="5071447"/>
            <a:ext cx="349250" cy="1116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图片 15" descr="25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31" t="1465" r="56595" b="48664"/>
          <a:stretch/>
        </p:blipFill>
        <p:spPr bwMode="auto">
          <a:xfrm>
            <a:off x="6989735" y="4902121"/>
            <a:ext cx="2712205" cy="914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图片 17" descr="8 (2).pn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075"/>
          <a:stretch/>
        </p:blipFill>
        <p:spPr bwMode="auto">
          <a:xfrm>
            <a:off x="4001112" y="4680644"/>
            <a:ext cx="1470025" cy="18659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图片 18" descr="15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0362" y="5955731"/>
            <a:ext cx="300037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图片 19" descr="15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6887" y="5955731"/>
            <a:ext cx="300037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图片 20" descr="15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6886" y="5739831"/>
            <a:ext cx="300037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2010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  <p:bldP spid="10" grpId="0"/>
      <p:bldP spid="11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883403" y="402956"/>
            <a:ext cx="36111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5400" dirty="0" smtClean="0">
                <a:solidFill>
                  <a:srgbClr val="FF0000"/>
                </a:solidFill>
              </a:rPr>
              <a:t>练一练</a:t>
            </a:r>
            <a:endParaRPr lang="zh-CN" altLang="en-US" sz="5400" dirty="0">
              <a:solidFill>
                <a:srgbClr val="FF0000"/>
              </a:soli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85979" y="1341787"/>
            <a:ext cx="112517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smtClean="0">
                <a:solidFill>
                  <a:srgbClr val="0000FF"/>
                </a:solidFill>
              </a:rPr>
              <a:t>1</a:t>
            </a:r>
            <a:r>
              <a:rPr lang="zh-CN" altLang="en-US" sz="4000" dirty="0" smtClean="0">
                <a:solidFill>
                  <a:srgbClr val="0000FF"/>
                </a:solidFill>
              </a:rPr>
              <a:t>、一个数由</a:t>
            </a:r>
            <a:r>
              <a:rPr lang="en-US" altLang="zh-CN" sz="4000" dirty="0" smtClean="0">
                <a:solidFill>
                  <a:srgbClr val="0000FF"/>
                </a:solidFill>
              </a:rPr>
              <a:t>1</a:t>
            </a:r>
            <a:r>
              <a:rPr lang="zh-CN" altLang="en-US" sz="4000" dirty="0" smtClean="0">
                <a:solidFill>
                  <a:srgbClr val="0000FF"/>
                </a:solidFill>
              </a:rPr>
              <a:t>个十和</a:t>
            </a:r>
            <a:r>
              <a:rPr lang="en-US" altLang="zh-CN" sz="4000" dirty="0" smtClean="0">
                <a:solidFill>
                  <a:srgbClr val="0000FF"/>
                </a:solidFill>
              </a:rPr>
              <a:t>5</a:t>
            </a:r>
            <a:r>
              <a:rPr lang="zh-CN" altLang="en-US" sz="4000" dirty="0" smtClean="0">
                <a:solidFill>
                  <a:srgbClr val="0000FF"/>
                </a:solidFill>
              </a:rPr>
              <a:t>个一组成，这个数是（     ）</a:t>
            </a:r>
            <a:endParaRPr lang="zh-CN" altLang="en-US" sz="4000" dirty="0">
              <a:solidFill>
                <a:srgbClr val="0000FF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70481" y="2085697"/>
            <a:ext cx="112517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smtClean="0">
                <a:solidFill>
                  <a:srgbClr val="0000FF"/>
                </a:solidFill>
              </a:rPr>
              <a:t>2</a:t>
            </a:r>
            <a:r>
              <a:rPr lang="zh-CN" altLang="en-US" sz="4000" dirty="0" smtClean="0">
                <a:solidFill>
                  <a:srgbClr val="0000FF"/>
                </a:solidFill>
              </a:rPr>
              <a:t>、</a:t>
            </a:r>
            <a:r>
              <a:rPr lang="en-US" altLang="zh-CN" sz="4000" dirty="0" smtClean="0">
                <a:solidFill>
                  <a:srgbClr val="0000FF"/>
                </a:solidFill>
              </a:rPr>
              <a:t>8</a:t>
            </a:r>
            <a:r>
              <a:rPr lang="zh-CN" altLang="en-US" sz="4000" dirty="0" smtClean="0">
                <a:solidFill>
                  <a:srgbClr val="0000FF"/>
                </a:solidFill>
              </a:rPr>
              <a:t>个一和</a:t>
            </a:r>
            <a:r>
              <a:rPr lang="en-US" altLang="zh-CN" sz="4000" dirty="0" smtClean="0">
                <a:solidFill>
                  <a:srgbClr val="0000FF"/>
                </a:solidFill>
              </a:rPr>
              <a:t>1</a:t>
            </a:r>
            <a:r>
              <a:rPr lang="zh-CN" altLang="en-US" sz="4000" dirty="0" smtClean="0">
                <a:solidFill>
                  <a:srgbClr val="0000FF"/>
                </a:solidFill>
              </a:rPr>
              <a:t>个十合起来是（       ）。</a:t>
            </a:r>
            <a:endParaRPr lang="zh-CN" altLang="en-US" sz="4000" dirty="0">
              <a:solidFill>
                <a:srgbClr val="0000FF"/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85979" y="2880003"/>
            <a:ext cx="112517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smtClean="0">
                <a:solidFill>
                  <a:srgbClr val="0000FF"/>
                </a:solidFill>
              </a:rPr>
              <a:t>3</a:t>
            </a:r>
            <a:r>
              <a:rPr lang="zh-CN" altLang="en-US" sz="4000" dirty="0" smtClean="0">
                <a:solidFill>
                  <a:srgbClr val="0000FF"/>
                </a:solidFill>
              </a:rPr>
              <a:t>、</a:t>
            </a:r>
            <a:r>
              <a:rPr lang="en-US" altLang="zh-CN" sz="4000" dirty="0" smtClean="0">
                <a:solidFill>
                  <a:srgbClr val="0000FF"/>
                </a:solidFill>
              </a:rPr>
              <a:t>14</a:t>
            </a:r>
            <a:r>
              <a:rPr lang="zh-CN" altLang="en-US" sz="4000" dirty="0" smtClean="0">
                <a:solidFill>
                  <a:srgbClr val="0000FF"/>
                </a:solidFill>
              </a:rPr>
              <a:t>里面有（     ）个（    ）和（    ）个（    ）。</a:t>
            </a:r>
            <a:endParaRPr lang="zh-CN" altLang="en-US" sz="4000" dirty="0">
              <a:solidFill>
                <a:srgbClr val="0000FF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70481" y="3825400"/>
            <a:ext cx="112517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smtClean="0">
                <a:solidFill>
                  <a:srgbClr val="0000FF"/>
                </a:solidFill>
              </a:rPr>
              <a:t>4</a:t>
            </a:r>
            <a:r>
              <a:rPr lang="zh-CN" altLang="en-US" sz="4000" dirty="0" smtClean="0">
                <a:solidFill>
                  <a:srgbClr val="0000FF"/>
                </a:solidFill>
              </a:rPr>
              <a:t>、</a:t>
            </a:r>
            <a:r>
              <a:rPr lang="en-US" altLang="zh-CN" sz="4000" dirty="0" smtClean="0">
                <a:solidFill>
                  <a:srgbClr val="0000FF"/>
                </a:solidFill>
              </a:rPr>
              <a:t>20</a:t>
            </a:r>
            <a:r>
              <a:rPr lang="zh-CN" altLang="en-US" sz="4000" dirty="0" smtClean="0">
                <a:solidFill>
                  <a:srgbClr val="0000FF"/>
                </a:solidFill>
              </a:rPr>
              <a:t>前面一个数是（     ）、后面一个数是（     ）。</a:t>
            </a:r>
            <a:endParaRPr lang="zh-CN" altLang="en-US" sz="4000" dirty="0">
              <a:solidFill>
                <a:srgbClr val="0000FF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85979" y="4849500"/>
            <a:ext cx="112517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smtClean="0">
                <a:solidFill>
                  <a:srgbClr val="0000FF"/>
                </a:solidFill>
              </a:rPr>
              <a:t>5</a:t>
            </a:r>
            <a:r>
              <a:rPr lang="zh-CN" altLang="en-US" sz="4000" dirty="0" smtClean="0">
                <a:solidFill>
                  <a:srgbClr val="0000FF"/>
                </a:solidFill>
              </a:rPr>
              <a:t>、</a:t>
            </a:r>
            <a:r>
              <a:rPr lang="en-US" altLang="zh-CN" sz="4000" dirty="0" smtClean="0">
                <a:solidFill>
                  <a:srgbClr val="0000FF"/>
                </a:solidFill>
              </a:rPr>
              <a:t>19</a:t>
            </a:r>
            <a:r>
              <a:rPr lang="zh-CN" altLang="en-US" sz="4000" dirty="0" smtClean="0">
                <a:solidFill>
                  <a:srgbClr val="0000FF"/>
                </a:solidFill>
              </a:rPr>
              <a:t>的个位上是（       ），十位上是（        ）。</a:t>
            </a:r>
            <a:endParaRPr lang="zh-CN" altLang="en-US" sz="4000" dirty="0">
              <a:solidFill>
                <a:srgbClr val="0000FF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0127467" y="1291828"/>
            <a:ext cx="11192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 smtClean="0">
                <a:solidFill>
                  <a:srgbClr val="FF0000"/>
                </a:solidFill>
              </a:rPr>
              <a:t>15</a:t>
            </a:r>
            <a:endParaRPr lang="zh-CN" altLang="en-US" sz="4400" b="1" dirty="0">
              <a:solidFill>
                <a:srgbClr val="FF0000"/>
              </a:solidFill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6751364" y="2001135"/>
            <a:ext cx="11192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 smtClean="0">
                <a:solidFill>
                  <a:srgbClr val="FF0000"/>
                </a:solidFill>
              </a:rPr>
              <a:t>18</a:t>
            </a:r>
            <a:endParaRPr lang="zh-CN" altLang="en-US" sz="4400" b="1" dirty="0">
              <a:solidFill>
                <a:srgbClr val="FF0000"/>
              </a:solidFill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3620706" y="2825986"/>
            <a:ext cx="11192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 smtClean="0">
                <a:solidFill>
                  <a:srgbClr val="FF0000"/>
                </a:solidFill>
              </a:rPr>
              <a:t>1</a:t>
            </a:r>
            <a:endParaRPr lang="zh-CN" altLang="en-US" sz="4400" b="1" dirty="0">
              <a:solidFill>
                <a:srgbClr val="FF0000"/>
              </a:solidFill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5579394" y="2837249"/>
            <a:ext cx="11192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 dirty="0">
                <a:solidFill>
                  <a:srgbClr val="FF0000"/>
                </a:solidFill>
              </a:rPr>
              <a:t>十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7727757" y="2783393"/>
            <a:ext cx="11192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FF0000"/>
                </a:solidFill>
              </a:rPr>
              <a:t>4</a:t>
            </a:r>
            <a:endParaRPr lang="zh-CN" altLang="en-US" sz="4400" b="1" dirty="0">
              <a:solidFill>
                <a:srgbClr val="FF0000"/>
              </a:solidFill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9500469" y="2864723"/>
            <a:ext cx="11192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 dirty="0" smtClean="0">
                <a:solidFill>
                  <a:srgbClr val="FF0000"/>
                </a:solidFill>
              </a:rPr>
              <a:t>一</a:t>
            </a:r>
            <a:endParaRPr lang="zh-CN" altLang="en-US" sz="4400" b="1" dirty="0">
              <a:solidFill>
                <a:srgbClr val="FF0000"/>
              </a:solidFill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5019770" y="3794622"/>
            <a:ext cx="11192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 smtClean="0">
                <a:solidFill>
                  <a:srgbClr val="FF0000"/>
                </a:solidFill>
              </a:rPr>
              <a:t>19</a:t>
            </a:r>
            <a:endParaRPr lang="zh-CN" altLang="en-US" sz="4400" b="1" dirty="0">
              <a:solidFill>
                <a:srgbClr val="FF0000"/>
              </a:solidFill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10137588" y="3763845"/>
            <a:ext cx="11192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 smtClean="0">
                <a:solidFill>
                  <a:srgbClr val="FF0000"/>
                </a:solidFill>
              </a:rPr>
              <a:t>21</a:t>
            </a:r>
            <a:endParaRPr lang="zh-CN" altLang="en-US" sz="4400" b="1" dirty="0">
              <a:solidFill>
                <a:srgbClr val="FF0000"/>
              </a:solidFill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4677119" y="4751995"/>
            <a:ext cx="11192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 smtClean="0">
                <a:solidFill>
                  <a:srgbClr val="FF0000"/>
                </a:solidFill>
              </a:rPr>
              <a:t>9</a:t>
            </a:r>
            <a:endParaRPr lang="zh-CN" altLang="en-US" sz="4400" b="1" dirty="0">
              <a:solidFill>
                <a:srgbClr val="FF0000"/>
              </a:solidFill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9168259" y="4787945"/>
            <a:ext cx="11192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FF0000"/>
                </a:solidFill>
              </a:rPr>
              <a:t>1</a:t>
            </a:r>
            <a:endParaRPr lang="zh-CN" altLang="en-US" sz="4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620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311</Words>
  <Application>Microsoft Office PowerPoint</Application>
  <PresentationFormat>宽屏</PresentationFormat>
  <Paragraphs>51</Paragraphs>
  <Slides>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10" baseType="lpstr">
      <vt:lpstr>宋体</vt:lpstr>
      <vt:lpstr>Arial</vt:lpstr>
      <vt:lpstr>Calibri</vt:lpstr>
      <vt:lpstr>Calibri Light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tw</dc:creator>
  <cp:lastModifiedBy>tw</cp:lastModifiedBy>
  <cp:revision>6</cp:revision>
  <dcterms:created xsi:type="dcterms:W3CDTF">2016-01-03T12:29:33Z</dcterms:created>
  <dcterms:modified xsi:type="dcterms:W3CDTF">2016-01-04T00:11:43Z</dcterms:modified>
</cp:coreProperties>
</file>