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08" y="-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DF6EC-2DCA-4C9D-97D0-0BC2FF3BFFD8}" type="datetimeFigureOut">
              <a:rPr lang="zh-CN" altLang="en-US"/>
              <a:pPr>
                <a:defRPr/>
              </a:pPr>
              <a:t>2016/1/4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10321-6489-41C6-A742-1079CA29AB7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63F04-17BF-4427-A003-548B59EB4C32}" type="datetimeFigureOut">
              <a:rPr lang="zh-CN" altLang="en-US"/>
              <a:pPr>
                <a:defRPr/>
              </a:pPr>
              <a:t>2016/1/4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B6447-9015-4854-9F37-D3E20F9E3B3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932F6-73B8-40A9-885C-638D2AAF43A2}" type="datetimeFigureOut">
              <a:rPr lang="zh-CN" altLang="en-US"/>
              <a:pPr>
                <a:defRPr/>
              </a:pPr>
              <a:t>2016/1/4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830CF-8A69-4C7D-A819-D468D3ABF35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10602-74BB-454B-B15C-EFA2D69012D8}" type="datetimeFigureOut">
              <a:rPr lang="zh-CN" altLang="en-US"/>
              <a:pPr>
                <a:defRPr/>
              </a:pPr>
              <a:t>2016/1/4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58B55-D955-4211-A1AC-1F6952D02C0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75CCC-BB99-4A7F-94E1-183ECA2A094B}" type="datetimeFigureOut">
              <a:rPr lang="zh-CN" altLang="en-US"/>
              <a:pPr>
                <a:defRPr/>
              </a:pPr>
              <a:t>2016/1/4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79806-F3E1-46AE-AC43-45EF2AC1197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B828C-477D-43DD-82E1-1469219000F4}" type="datetimeFigureOut">
              <a:rPr lang="zh-CN" altLang="en-US"/>
              <a:pPr>
                <a:defRPr/>
              </a:pPr>
              <a:t>2016/1/4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2EB55-E648-44A7-83AF-7C8E767BA4A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74134-2EAF-45BB-B864-C8A2D5A929B2}" type="datetimeFigureOut">
              <a:rPr lang="zh-CN" altLang="en-US"/>
              <a:pPr>
                <a:defRPr/>
              </a:pPr>
              <a:t>2016/1/4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72446-78E0-4D40-8376-29CC9B6D33D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E0E86-E5DF-4FCC-BDCD-7BEB26ECA136}" type="datetimeFigureOut">
              <a:rPr lang="zh-CN" altLang="en-US"/>
              <a:pPr>
                <a:defRPr/>
              </a:pPr>
              <a:t>2016/1/4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EABD5-47DE-4932-8223-2E59D968091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E015A-9034-4FD4-9FF4-729BD2D007E9}" type="datetimeFigureOut">
              <a:rPr lang="zh-CN" altLang="en-US"/>
              <a:pPr>
                <a:defRPr/>
              </a:pPr>
              <a:t>2016/1/4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3040A-B784-4DF0-AC38-5DBA85C9437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24CC-BBB6-49F0-A92D-8344EC3DE2CD}" type="datetimeFigureOut">
              <a:rPr lang="zh-CN" altLang="en-US"/>
              <a:pPr>
                <a:defRPr/>
              </a:pPr>
              <a:t>2016/1/4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1C47A-C853-433D-84EC-51A3840C98D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16341-B4ED-452D-9898-F0EA2074D9C2}" type="datetimeFigureOut">
              <a:rPr lang="zh-CN" altLang="en-US"/>
              <a:pPr>
                <a:defRPr/>
              </a:pPr>
              <a:t>2016/1/4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82A96-B143-4939-B037-736EA6DD973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3D8FC90-E325-43F2-8D2E-54846D2BE64B}" type="datetimeFigureOut">
              <a:rPr lang="zh-CN" altLang="en-US"/>
              <a:pPr>
                <a:defRPr/>
              </a:pPr>
              <a:t>2016/1/4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ACD6687-2AE4-4E6E-A4F9-E3526835DEA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612742" y="1573963"/>
            <a:ext cx="575029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5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+mn-lt"/>
                <a:ea typeface="+mn-ea"/>
              </a:rPr>
              <a:t>一年级上册总复习</a:t>
            </a:r>
            <a:endParaRPr lang="zh-CN" altLang="en-US" sz="54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latin typeface="+mn-lt"/>
              <a:ea typeface="+mn-ea"/>
            </a:endParaRPr>
          </a:p>
        </p:txBody>
      </p:sp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>
            <a:off x="4718050" y="3314700"/>
            <a:ext cx="40640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宋体"/>
                <a:ea typeface="宋体"/>
              </a:rPr>
              <a:t>解决问题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192213" y="804863"/>
            <a:ext cx="96821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>
                <a:solidFill>
                  <a:srgbClr val="0033CC"/>
                </a:solidFill>
              </a:rPr>
              <a:t>根据</a:t>
            </a:r>
            <a:r>
              <a:rPr lang="en-US" altLang="zh-CN" sz="4000">
                <a:solidFill>
                  <a:srgbClr val="0033CC"/>
                </a:solidFill>
              </a:rPr>
              <a:t>5+7=12</a:t>
            </a:r>
            <a:r>
              <a:rPr lang="zh-CN" altLang="en-US" sz="4000">
                <a:solidFill>
                  <a:srgbClr val="0033CC"/>
                </a:solidFill>
              </a:rPr>
              <a:t>创编一个生活中的数学问题。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276350" y="1719263"/>
            <a:ext cx="96821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</a:rPr>
              <a:t>1</a:t>
            </a:r>
            <a:r>
              <a:rPr lang="zh-CN" altLang="en-US" sz="3200" b="1">
                <a:solidFill>
                  <a:srgbClr val="FF3300"/>
                </a:solidFill>
              </a:rPr>
              <a:t>、参加跳绳比赛的有</a:t>
            </a:r>
            <a:r>
              <a:rPr lang="en-US" altLang="zh-CN" sz="3200" b="1">
                <a:solidFill>
                  <a:srgbClr val="FF3300"/>
                </a:solidFill>
              </a:rPr>
              <a:t>5</a:t>
            </a:r>
            <a:r>
              <a:rPr lang="zh-CN" altLang="en-US" sz="3200" b="1">
                <a:solidFill>
                  <a:srgbClr val="FF3300"/>
                </a:solidFill>
              </a:rPr>
              <a:t>个男生，</a:t>
            </a:r>
            <a:r>
              <a:rPr lang="en-US" altLang="zh-CN" sz="3200" b="1">
                <a:solidFill>
                  <a:srgbClr val="FF3300"/>
                </a:solidFill>
              </a:rPr>
              <a:t>7</a:t>
            </a:r>
            <a:r>
              <a:rPr lang="zh-CN" altLang="en-US" sz="3200" b="1">
                <a:solidFill>
                  <a:srgbClr val="FF3300"/>
                </a:solidFill>
              </a:rPr>
              <a:t>个女生。一共有多少人参加比赛？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289050" y="3282950"/>
            <a:ext cx="96821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</a:rPr>
              <a:t>2</a:t>
            </a:r>
            <a:r>
              <a:rPr lang="zh-CN" altLang="en-US" sz="3200" b="1">
                <a:solidFill>
                  <a:srgbClr val="FF3300"/>
                </a:solidFill>
              </a:rPr>
              <a:t>、停车场里原来停着</a:t>
            </a:r>
            <a:r>
              <a:rPr lang="en-US" altLang="zh-CN" sz="3200" b="1">
                <a:solidFill>
                  <a:srgbClr val="FF3300"/>
                </a:solidFill>
              </a:rPr>
              <a:t>5</a:t>
            </a:r>
            <a:r>
              <a:rPr lang="zh-CN" altLang="en-US" sz="3200" b="1">
                <a:solidFill>
                  <a:srgbClr val="FF3300"/>
                </a:solidFill>
              </a:rPr>
              <a:t>辆汽车，又开来</a:t>
            </a:r>
            <a:r>
              <a:rPr lang="en-US" altLang="zh-CN" sz="3200" b="1">
                <a:solidFill>
                  <a:srgbClr val="FF3300"/>
                </a:solidFill>
              </a:rPr>
              <a:t>7</a:t>
            </a:r>
            <a:r>
              <a:rPr lang="zh-CN" altLang="en-US" sz="3200" b="1">
                <a:solidFill>
                  <a:srgbClr val="FF3300"/>
                </a:solidFill>
              </a:rPr>
              <a:t>辆。现在停车场里停着多少辆汽车？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346200" y="4849813"/>
            <a:ext cx="96821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</a:rPr>
              <a:t>3</a:t>
            </a:r>
            <a:r>
              <a:rPr lang="zh-CN" altLang="en-US" sz="3200" b="1">
                <a:solidFill>
                  <a:srgbClr val="FF3300"/>
                </a:solidFill>
              </a:rPr>
              <a:t>、小明有一些铅笔，借给同学</a:t>
            </a:r>
            <a:r>
              <a:rPr lang="en-US" altLang="zh-CN" sz="3200" b="1">
                <a:solidFill>
                  <a:srgbClr val="FF3300"/>
                </a:solidFill>
              </a:rPr>
              <a:t>5</a:t>
            </a:r>
            <a:r>
              <a:rPr lang="zh-CN" altLang="en-US" sz="3200" b="1">
                <a:solidFill>
                  <a:srgbClr val="FF3300"/>
                </a:solidFill>
              </a:rPr>
              <a:t>支，文具盒里还有</a:t>
            </a:r>
            <a:r>
              <a:rPr lang="en-US" altLang="zh-CN" sz="3200" b="1">
                <a:solidFill>
                  <a:srgbClr val="FF3300"/>
                </a:solidFill>
              </a:rPr>
              <a:t>7</a:t>
            </a:r>
            <a:r>
              <a:rPr lang="zh-CN" altLang="en-US" sz="3200" b="1">
                <a:solidFill>
                  <a:srgbClr val="FF3300"/>
                </a:solidFill>
              </a:rPr>
              <a:t>只。小明原有多少支铅笔？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265613" y="2176463"/>
            <a:ext cx="22034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0033CC"/>
                </a:solidFill>
              </a:rPr>
              <a:t>合起来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6080125" y="3825875"/>
            <a:ext cx="22034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0033CC"/>
                </a:solidFill>
              </a:rPr>
              <a:t>增加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3" grpId="0"/>
      <p:bldP spid="143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92213" y="804863"/>
            <a:ext cx="96821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>
                <a:solidFill>
                  <a:srgbClr val="0033CC"/>
                </a:solidFill>
              </a:rPr>
              <a:t>根据</a:t>
            </a:r>
            <a:r>
              <a:rPr lang="en-US" altLang="zh-CN" sz="4000">
                <a:solidFill>
                  <a:srgbClr val="0033CC"/>
                </a:solidFill>
              </a:rPr>
              <a:t>16-9=7</a:t>
            </a:r>
            <a:r>
              <a:rPr lang="zh-CN" altLang="en-US" sz="4000">
                <a:solidFill>
                  <a:srgbClr val="0033CC"/>
                </a:solidFill>
              </a:rPr>
              <a:t>创编一个生活中的数学问题。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944563" y="1830388"/>
            <a:ext cx="96821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</a:rPr>
              <a:t>1</a:t>
            </a:r>
            <a:r>
              <a:rPr lang="zh-CN" altLang="en-US" sz="3200" b="1">
                <a:solidFill>
                  <a:srgbClr val="FF3300"/>
                </a:solidFill>
              </a:rPr>
              <a:t>、小红做了</a:t>
            </a:r>
            <a:r>
              <a:rPr lang="en-US" altLang="zh-CN" sz="3200" b="1">
                <a:solidFill>
                  <a:srgbClr val="FF3300"/>
                </a:solidFill>
              </a:rPr>
              <a:t>16</a:t>
            </a:r>
            <a:r>
              <a:rPr lang="zh-CN" altLang="en-US" sz="3200" b="1">
                <a:solidFill>
                  <a:srgbClr val="FF3300"/>
                </a:solidFill>
              </a:rPr>
              <a:t>朵花，送给同学</a:t>
            </a:r>
            <a:r>
              <a:rPr lang="en-US" altLang="zh-CN" sz="3200" b="1">
                <a:solidFill>
                  <a:srgbClr val="FF3300"/>
                </a:solidFill>
              </a:rPr>
              <a:t>9</a:t>
            </a:r>
            <a:r>
              <a:rPr lang="zh-CN" altLang="en-US" sz="3200" b="1">
                <a:solidFill>
                  <a:srgbClr val="FF3300"/>
                </a:solidFill>
              </a:rPr>
              <a:t>朵，还剩下几朵？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958850" y="3395663"/>
            <a:ext cx="96821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</a:rPr>
              <a:t>2</a:t>
            </a:r>
            <a:r>
              <a:rPr lang="zh-CN" altLang="en-US" sz="3200" b="1">
                <a:solidFill>
                  <a:srgbClr val="FF3300"/>
                </a:solidFill>
              </a:rPr>
              <a:t>、有</a:t>
            </a:r>
            <a:r>
              <a:rPr lang="en-US" altLang="zh-CN" sz="3200" b="1">
                <a:solidFill>
                  <a:srgbClr val="FF3300"/>
                </a:solidFill>
              </a:rPr>
              <a:t>16</a:t>
            </a:r>
            <a:r>
              <a:rPr lang="zh-CN" altLang="en-US" sz="3200" b="1">
                <a:solidFill>
                  <a:srgbClr val="FF3300"/>
                </a:solidFill>
              </a:rPr>
              <a:t>个小朋友在玩游戏，有</a:t>
            </a:r>
            <a:r>
              <a:rPr lang="en-US" altLang="zh-CN" sz="3200" b="1">
                <a:solidFill>
                  <a:srgbClr val="FF3300"/>
                </a:solidFill>
              </a:rPr>
              <a:t>9</a:t>
            </a:r>
            <a:r>
              <a:rPr lang="zh-CN" altLang="en-US" sz="3200" b="1">
                <a:solidFill>
                  <a:srgbClr val="FF3300"/>
                </a:solidFill>
              </a:rPr>
              <a:t>个男同学。有几个女同学？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068388" y="5070475"/>
            <a:ext cx="96821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</a:rPr>
              <a:t>3</a:t>
            </a:r>
            <a:r>
              <a:rPr lang="zh-CN" altLang="en-US" sz="3200" b="1">
                <a:solidFill>
                  <a:srgbClr val="FF3300"/>
                </a:solidFill>
              </a:rPr>
              <a:t>、妈妈带了</a:t>
            </a:r>
            <a:r>
              <a:rPr lang="en-US" altLang="zh-CN" sz="3200" b="1">
                <a:solidFill>
                  <a:srgbClr val="FF3300"/>
                </a:solidFill>
              </a:rPr>
              <a:t>16</a:t>
            </a:r>
            <a:r>
              <a:rPr lang="zh-CN" altLang="en-US" sz="3200" b="1">
                <a:solidFill>
                  <a:srgbClr val="FF3300"/>
                </a:solidFill>
              </a:rPr>
              <a:t>元去买菜，花了一些后还剩下</a:t>
            </a:r>
            <a:r>
              <a:rPr lang="en-US" altLang="zh-CN" sz="3200" b="1">
                <a:solidFill>
                  <a:srgbClr val="FF3300"/>
                </a:solidFill>
              </a:rPr>
              <a:t>9</a:t>
            </a:r>
            <a:r>
              <a:rPr lang="zh-CN" altLang="en-US" sz="3200" b="1">
                <a:solidFill>
                  <a:srgbClr val="FF3300"/>
                </a:solidFill>
              </a:rPr>
              <a:t>元。花了多少元？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4265613" y="2305050"/>
            <a:ext cx="22034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0033CC"/>
                </a:solidFill>
              </a:rPr>
              <a:t>还剩下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333875" y="4037013"/>
            <a:ext cx="320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0033CC"/>
                </a:solidFill>
              </a:rPr>
              <a:t>总数</a:t>
            </a:r>
            <a:r>
              <a:rPr lang="en-US" altLang="zh-CN" sz="4400" b="1">
                <a:solidFill>
                  <a:srgbClr val="0033CC"/>
                </a:solidFill>
              </a:rPr>
              <a:t>-</a:t>
            </a:r>
            <a:r>
              <a:rPr lang="zh-CN" altLang="en-US" sz="4400" b="1">
                <a:solidFill>
                  <a:srgbClr val="0033CC"/>
                </a:solidFill>
              </a:rPr>
              <a:t>部分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  <p:bldP spid="15366" grpId="0"/>
      <p:bldP spid="153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1" name="AutoShape 17"/>
          <p:cNvSpPr>
            <a:spLocks noChangeArrowheads="1"/>
          </p:cNvSpPr>
          <p:nvPr/>
        </p:nvSpPr>
        <p:spPr bwMode="auto">
          <a:xfrm>
            <a:off x="7291388" y="2889250"/>
            <a:ext cx="374650" cy="3746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400" name="AutoShape 16"/>
          <p:cNvSpPr>
            <a:spLocks noChangeArrowheads="1"/>
          </p:cNvSpPr>
          <p:nvPr/>
        </p:nvSpPr>
        <p:spPr bwMode="auto">
          <a:xfrm>
            <a:off x="6996113" y="2624138"/>
            <a:ext cx="374650" cy="3746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388" name="AutoShape 4"/>
          <p:cNvSpPr>
            <a:spLocks/>
          </p:cNvSpPr>
          <p:nvPr/>
        </p:nvSpPr>
        <p:spPr bwMode="auto">
          <a:xfrm rot="-5400000">
            <a:off x="2825751" y="1703387"/>
            <a:ext cx="290512" cy="3865563"/>
          </a:xfrm>
          <a:prstGeom prst="leftBrace">
            <a:avLst>
              <a:gd name="adj1" fmla="val 110884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16389" name="Picture 5" descr="1172216801-1_e"/>
          <p:cNvPicPr>
            <a:picLocks noChangeAspect="1" noChangeArrowheads="1"/>
          </p:cNvPicPr>
          <p:nvPr/>
        </p:nvPicPr>
        <p:blipFill>
          <a:blip r:embed="rId2"/>
          <a:srcRect l="24425" t="18324" r="49950" b="20074"/>
          <a:stretch>
            <a:fillRect/>
          </a:stretch>
        </p:blipFill>
        <p:spPr bwMode="auto">
          <a:xfrm>
            <a:off x="828675" y="1630363"/>
            <a:ext cx="731838" cy="1760537"/>
          </a:xfrm>
          <a:prstGeom prst="rect">
            <a:avLst/>
          </a:prstGeom>
          <a:noFill/>
        </p:spPr>
      </p:pic>
      <p:pic>
        <p:nvPicPr>
          <p:cNvPr id="16390" name="Picture 6" descr="149587_20130903141923060200_1"/>
          <p:cNvPicPr>
            <a:picLocks noChangeAspect="1" noChangeArrowheads="1"/>
          </p:cNvPicPr>
          <p:nvPr/>
        </p:nvPicPr>
        <p:blipFill>
          <a:blip r:embed="rId3">
            <a:lum bright="14000"/>
          </a:blip>
          <a:srcRect l="16521" t="14867" r="8447" b="15134"/>
          <a:stretch>
            <a:fillRect/>
          </a:stretch>
        </p:blipFill>
        <p:spPr bwMode="auto">
          <a:xfrm>
            <a:off x="3902075" y="2154238"/>
            <a:ext cx="1952625" cy="1274762"/>
          </a:xfrm>
          <a:prstGeom prst="rect">
            <a:avLst/>
          </a:prstGeom>
          <a:noFill/>
        </p:spPr>
      </p:pic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2466975" y="3836988"/>
            <a:ext cx="15097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>
                <a:solidFill>
                  <a:srgbClr val="FF3300"/>
                </a:solidFill>
              </a:rPr>
              <a:t>？支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800100" y="1165225"/>
            <a:ext cx="15097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FF3300"/>
                </a:solidFill>
              </a:rPr>
              <a:t>12</a:t>
            </a:r>
            <a:r>
              <a:rPr lang="zh-CN" altLang="en-US" sz="2800">
                <a:solidFill>
                  <a:srgbClr val="FF3300"/>
                </a:solidFill>
              </a:rPr>
              <a:t>支</a:t>
            </a:r>
          </a:p>
        </p:txBody>
      </p:sp>
      <p:sp>
        <p:nvSpPr>
          <p:cNvPr id="16393" name="AutoShape 9"/>
          <p:cNvSpPr>
            <a:spLocks/>
          </p:cNvSpPr>
          <p:nvPr/>
        </p:nvSpPr>
        <p:spPr bwMode="auto">
          <a:xfrm rot="-5400000">
            <a:off x="9178131" y="1391444"/>
            <a:ext cx="290513" cy="4378325"/>
          </a:xfrm>
          <a:prstGeom prst="leftBrace">
            <a:avLst>
              <a:gd name="adj1" fmla="val 125592"/>
              <a:gd name="adj2" fmla="val 50000"/>
            </a:avLst>
          </a:prstGeom>
          <a:noFill/>
          <a:ln w="38100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8715375" y="3727450"/>
            <a:ext cx="15097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>
                <a:solidFill>
                  <a:srgbClr val="FF3300"/>
                </a:solidFill>
              </a:rPr>
              <a:t>18</a:t>
            </a:r>
            <a:r>
              <a:rPr lang="zh-CN" altLang="en-US" sz="4000">
                <a:solidFill>
                  <a:srgbClr val="FF3300"/>
                </a:solidFill>
              </a:rPr>
              <a:t>个</a:t>
            </a:r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>
            <a:off x="9891713" y="3851275"/>
            <a:ext cx="374650" cy="3746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396" name="AutoShape 12"/>
          <p:cNvSpPr>
            <a:spLocks noChangeArrowheads="1"/>
          </p:cNvSpPr>
          <p:nvPr/>
        </p:nvSpPr>
        <p:spPr bwMode="auto">
          <a:xfrm>
            <a:off x="6913563" y="2992438"/>
            <a:ext cx="374650" cy="3746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>
            <a:off x="7204075" y="2992438"/>
            <a:ext cx="374650" cy="3746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6913563" y="2703513"/>
            <a:ext cx="374650" cy="3746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402" name="AutoShape 18"/>
          <p:cNvSpPr>
            <a:spLocks noChangeArrowheads="1"/>
          </p:cNvSpPr>
          <p:nvPr/>
        </p:nvSpPr>
        <p:spPr bwMode="auto">
          <a:xfrm>
            <a:off x="7297738" y="2622550"/>
            <a:ext cx="374650" cy="3746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399" name="AutoShape 15"/>
          <p:cNvSpPr>
            <a:spLocks noChangeArrowheads="1"/>
          </p:cNvSpPr>
          <p:nvPr/>
        </p:nvSpPr>
        <p:spPr bwMode="auto">
          <a:xfrm>
            <a:off x="7204075" y="2703513"/>
            <a:ext cx="374650" cy="3746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10682288" y="2867025"/>
            <a:ext cx="15097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3300"/>
                </a:solidFill>
              </a:rPr>
              <a:t>？个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1911350" y="4641850"/>
            <a:ext cx="3117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/>
              <a:t>12+4=16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8172450" y="4586288"/>
            <a:ext cx="3117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/>
              <a:t>18-8=10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136650" y="985838"/>
            <a:ext cx="50149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/>
              <a:t>一共有</a:t>
            </a:r>
            <a:r>
              <a:rPr lang="en-US" altLang="zh-CN" sz="3600"/>
              <a:t>9</a:t>
            </a:r>
            <a:r>
              <a:rPr lang="zh-CN" altLang="en-US" sz="3600"/>
              <a:t>个小朋友玩游戏。</a:t>
            </a:r>
          </a:p>
        </p:txBody>
      </p:sp>
      <p:pic>
        <p:nvPicPr>
          <p:cNvPr id="17413" name="Picture 5" descr="15-140911091444320"/>
          <p:cNvPicPr>
            <a:picLocks noChangeAspect="1" noChangeArrowheads="1"/>
          </p:cNvPicPr>
          <p:nvPr/>
        </p:nvPicPr>
        <p:blipFill>
          <a:blip r:embed="rId2"/>
          <a:srcRect t="13844" b="30276"/>
          <a:stretch>
            <a:fillRect/>
          </a:stretch>
        </p:blipFill>
        <p:spPr bwMode="auto">
          <a:xfrm>
            <a:off x="1512888" y="2432050"/>
            <a:ext cx="3398837" cy="1898650"/>
          </a:xfrm>
          <a:prstGeom prst="rect">
            <a:avLst/>
          </a:prstGeom>
          <a:noFill/>
        </p:spPr>
      </p:pic>
      <p:pic>
        <p:nvPicPr>
          <p:cNvPr id="17414" name="Picture 6" descr="2-1401140Z44Q28"/>
          <p:cNvPicPr>
            <a:picLocks noChangeAspect="1" noChangeArrowheads="1"/>
          </p:cNvPicPr>
          <p:nvPr/>
        </p:nvPicPr>
        <p:blipFill>
          <a:blip r:embed="rId3"/>
          <a:srcRect l="9230" t="16167" r="11287" b="18959"/>
          <a:stretch>
            <a:fillRect/>
          </a:stretch>
        </p:blipFill>
        <p:spPr bwMode="auto">
          <a:xfrm>
            <a:off x="5057775" y="2201863"/>
            <a:ext cx="3898900" cy="3182937"/>
          </a:xfrm>
          <a:prstGeom prst="rect">
            <a:avLst/>
          </a:prstGeom>
          <a:noFill/>
        </p:spPr>
      </p:pic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7189788" y="3408363"/>
            <a:ext cx="2216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FF3300"/>
                </a:solidFill>
              </a:rPr>
              <a:t>？人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719138" y="290513"/>
            <a:ext cx="31448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FF3300"/>
                </a:solidFill>
              </a:rPr>
              <a:t>练习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746125" y="1176338"/>
            <a:ext cx="100568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0033CC"/>
                </a:solidFill>
              </a:rPr>
              <a:t>1</a:t>
            </a:r>
            <a:r>
              <a:rPr lang="zh-CN" altLang="en-US" sz="3200" b="1">
                <a:solidFill>
                  <a:srgbClr val="0033CC"/>
                </a:solidFill>
              </a:rPr>
              <a:t>、妈妈做了</a:t>
            </a:r>
            <a:r>
              <a:rPr lang="en-US" altLang="zh-CN" sz="3200" b="1">
                <a:solidFill>
                  <a:srgbClr val="0033CC"/>
                </a:solidFill>
              </a:rPr>
              <a:t>16</a:t>
            </a:r>
            <a:r>
              <a:rPr lang="zh-CN" altLang="en-US" sz="3200" b="1">
                <a:solidFill>
                  <a:srgbClr val="0033CC"/>
                </a:solidFill>
              </a:rPr>
              <a:t>个蛋糕，小华吃了</a:t>
            </a:r>
            <a:r>
              <a:rPr lang="en-US" altLang="zh-CN" sz="3200" b="1">
                <a:solidFill>
                  <a:srgbClr val="0033CC"/>
                </a:solidFill>
              </a:rPr>
              <a:t>2</a:t>
            </a:r>
            <a:r>
              <a:rPr lang="zh-CN" altLang="en-US" sz="3200" b="1">
                <a:solidFill>
                  <a:srgbClr val="0033CC"/>
                </a:solidFill>
              </a:rPr>
              <a:t>个，还剩下几个？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717550" y="2354263"/>
            <a:ext cx="108188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0033CC"/>
                </a:solidFill>
              </a:rPr>
              <a:t>2</a:t>
            </a:r>
            <a:r>
              <a:rPr lang="zh-CN" altLang="en-US" sz="3200" b="1">
                <a:solidFill>
                  <a:srgbClr val="0033CC"/>
                </a:solidFill>
              </a:rPr>
              <a:t>、文具盒里有</a:t>
            </a:r>
            <a:r>
              <a:rPr lang="en-US" altLang="zh-CN" sz="3200" b="1">
                <a:solidFill>
                  <a:srgbClr val="0033CC"/>
                </a:solidFill>
              </a:rPr>
              <a:t>4</a:t>
            </a:r>
            <a:r>
              <a:rPr lang="zh-CN" altLang="en-US" sz="3200" b="1">
                <a:solidFill>
                  <a:srgbClr val="0033CC"/>
                </a:solidFill>
              </a:rPr>
              <a:t>支铅笔，又放进去</a:t>
            </a:r>
            <a:r>
              <a:rPr lang="en-US" altLang="zh-CN" sz="3200" b="1">
                <a:solidFill>
                  <a:srgbClr val="0033CC"/>
                </a:solidFill>
              </a:rPr>
              <a:t>5</a:t>
            </a:r>
            <a:r>
              <a:rPr lang="zh-CN" altLang="en-US" sz="3200" b="1">
                <a:solidFill>
                  <a:srgbClr val="0033CC"/>
                </a:solidFill>
              </a:rPr>
              <a:t>支。现在有几支铅笔？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744538" y="3406775"/>
            <a:ext cx="1081881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0033CC"/>
                </a:solidFill>
              </a:rPr>
              <a:t>3</a:t>
            </a:r>
            <a:r>
              <a:rPr lang="zh-CN" altLang="en-US" sz="3200" b="1">
                <a:solidFill>
                  <a:srgbClr val="0033CC"/>
                </a:solidFill>
              </a:rPr>
              <a:t>、公交车上原有乘客</a:t>
            </a:r>
            <a:r>
              <a:rPr lang="en-US" altLang="zh-CN" sz="3200" b="1">
                <a:solidFill>
                  <a:srgbClr val="0033CC"/>
                </a:solidFill>
              </a:rPr>
              <a:t>10</a:t>
            </a:r>
            <a:r>
              <a:rPr lang="zh-CN" altLang="en-US" sz="3200" b="1">
                <a:solidFill>
                  <a:srgbClr val="0033CC"/>
                </a:solidFill>
              </a:rPr>
              <a:t>人，到站时上车</a:t>
            </a:r>
            <a:r>
              <a:rPr lang="en-US" altLang="zh-CN" sz="3200" b="1">
                <a:solidFill>
                  <a:srgbClr val="0033CC"/>
                </a:solidFill>
              </a:rPr>
              <a:t>5</a:t>
            </a:r>
            <a:r>
              <a:rPr lang="zh-CN" altLang="en-US" sz="3200" b="1">
                <a:solidFill>
                  <a:srgbClr val="0033CC"/>
                </a:solidFill>
              </a:rPr>
              <a:t>人，下车</a:t>
            </a:r>
            <a:r>
              <a:rPr lang="en-US" altLang="zh-CN" sz="3200" b="1">
                <a:solidFill>
                  <a:srgbClr val="0033CC"/>
                </a:solidFill>
              </a:rPr>
              <a:t>6</a:t>
            </a:r>
            <a:r>
              <a:rPr lang="zh-CN" altLang="en-US" sz="3200" b="1">
                <a:solidFill>
                  <a:srgbClr val="0033CC"/>
                </a:solidFill>
              </a:rPr>
              <a:t>人。现在车上还有几人？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803275" y="4876800"/>
            <a:ext cx="108188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0033CC"/>
                </a:solidFill>
              </a:rPr>
              <a:t>4</a:t>
            </a:r>
            <a:r>
              <a:rPr lang="zh-CN" altLang="en-US" sz="3200" b="1">
                <a:solidFill>
                  <a:srgbClr val="0033CC"/>
                </a:solidFill>
              </a:rPr>
              <a:t>、袋子里有一些苹果，小朋友们先吃了</a:t>
            </a:r>
            <a:r>
              <a:rPr lang="en-US" altLang="zh-CN" sz="3200" b="1">
                <a:solidFill>
                  <a:srgbClr val="0033CC"/>
                </a:solidFill>
              </a:rPr>
              <a:t>6</a:t>
            </a:r>
            <a:r>
              <a:rPr lang="zh-CN" altLang="en-US" sz="3200" b="1">
                <a:solidFill>
                  <a:srgbClr val="0033CC"/>
                </a:solidFill>
              </a:rPr>
              <a:t>个，又吃了</a:t>
            </a:r>
            <a:r>
              <a:rPr lang="en-US" altLang="zh-CN" sz="3200" b="1">
                <a:solidFill>
                  <a:srgbClr val="0033CC"/>
                </a:solidFill>
              </a:rPr>
              <a:t>4</a:t>
            </a:r>
            <a:r>
              <a:rPr lang="zh-CN" altLang="en-US" sz="3200" b="1">
                <a:solidFill>
                  <a:srgbClr val="0033CC"/>
                </a:solidFill>
              </a:rPr>
              <a:t>人，袋子里还剩下</a:t>
            </a:r>
            <a:r>
              <a:rPr lang="en-US" altLang="zh-CN" sz="3200" b="1">
                <a:solidFill>
                  <a:srgbClr val="0033CC"/>
                </a:solidFill>
              </a:rPr>
              <a:t>5</a:t>
            </a:r>
            <a:r>
              <a:rPr lang="zh-CN" altLang="en-US" sz="3200" b="1">
                <a:solidFill>
                  <a:srgbClr val="0033CC"/>
                </a:solidFill>
              </a:rPr>
              <a:t>个。原来袋子里有多少个苹果？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335</Words>
  <Application>Microsoft Office PowerPoint</Application>
  <PresentationFormat>自定义</PresentationFormat>
  <Paragraphs>25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Calibri</vt:lpstr>
      <vt:lpstr>宋体</vt:lpstr>
      <vt:lpstr>Arial</vt:lpstr>
      <vt:lpstr>Calibri Light</vt:lpstr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tw</dc:creator>
  <cp:lastModifiedBy>microsoft</cp:lastModifiedBy>
  <cp:revision>2</cp:revision>
  <dcterms:created xsi:type="dcterms:W3CDTF">2016-01-04T12:54:06Z</dcterms:created>
  <dcterms:modified xsi:type="dcterms:W3CDTF">2016-01-04T15:30:07Z</dcterms:modified>
</cp:coreProperties>
</file>